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handoutMasterIdLst>
    <p:handoutMasterId r:id="rId13"/>
  </p:handoutMasterIdLst>
  <p:sldIdLst>
    <p:sldId id="256" r:id="rId2"/>
    <p:sldId id="257" r:id="rId3"/>
    <p:sldId id="258" r:id="rId4"/>
    <p:sldId id="259" r:id="rId5"/>
    <p:sldId id="260" r:id="rId6"/>
    <p:sldId id="262" r:id="rId7"/>
    <p:sldId id="263" r:id="rId8"/>
    <p:sldId id="261"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4" d="100"/>
          <a:sy n="114" d="100"/>
        </p:scale>
        <p:origin x="-121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44E0FA-679A-E44A-8F61-B7CE42A1289A}" type="datetimeFigureOut">
              <a:rPr lang="en-US" smtClean="0"/>
              <a:t>22-Apr-2015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3CC918-76BE-7544-9F46-E1EAC0C08105}" type="slidenum">
              <a:rPr lang="en-US" smtClean="0"/>
              <a:t>‹#›</a:t>
            </a:fld>
            <a:endParaRPr lang="en-US"/>
          </a:p>
        </p:txBody>
      </p:sp>
    </p:spTree>
    <p:extLst>
      <p:ext uri="{BB962C8B-B14F-4D97-AF65-F5344CB8AC3E}">
        <p14:creationId xmlns:p14="http://schemas.microsoft.com/office/powerpoint/2010/main" val="535398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D5E69F-E2B3-F44C-AEEA-098371E447DA}" type="datetimeFigureOut">
              <a:rPr lang="en-US" smtClean="0"/>
              <a:t>22-Apr-2015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B3F8B4-2A6C-D64F-8B0C-D24D62F24A49}" type="slidenum">
              <a:rPr lang="en-US" smtClean="0"/>
              <a:t>‹#›</a:t>
            </a:fld>
            <a:endParaRPr lang="en-US"/>
          </a:p>
        </p:txBody>
      </p:sp>
    </p:spTree>
    <p:extLst>
      <p:ext uri="{BB962C8B-B14F-4D97-AF65-F5344CB8AC3E}">
        <p14:creationId xmlns:p14="http://schemas.microsoft.com/office/powerpoint/2010/main" val="15175573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0684158-AEF9-F541-B7F7-457AA9371B9F}" type="datetime8">
              <a:rPr lang="en-GB" smtClean="0"/>
              <a:t>22-Apr-2015 20:18</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4610EBB-D907-9449-8FEA-ED325EF61155}" type="datetime8">
              <a:rPr lang="en-GB" smtClean="0"/>
              <a:t>22-Apr-2015 20:18</a:t>
            </a:fld>
            <a:endParaRPr lang="en-US"/>
          </a:p>
        </p:txBody>
      </p:sp>
      <p:sp>
        <p:nvSpPr>
          <p:cNvPr id="3" name="Footer Placeholder 2"/>
          <p:cNvSpPr>
            <a:spLocks noGrp="1"/>
          </p:cNvSpPr>
          <p:nvPr>
            <p:ph type="ftr" sz="quarter" idx="11"/>
          </p:nvPr>
        </p:nvSpPr>
        <p:spPr/>
        <p:txBody>
          <a:bodyPr/>
          <a:lstStyle/>
          <a:p>
            <a:r>
              <a:rPr lang="en-US" smtClean="0"/>
              <a:t>Exiv2-v0.24.1</a:t>
            </a:r>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3BA56C-E552-7340-BC54-08A9EBD5FC05}" type="datetime8">
              <a:rPr lang="en-GB" smtClean="0"/>
              <a:t>22-Apr-2015 20:18</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4664B96B-42AD-F043-9EFC-F851190D4880}" type="datetime8">
              <a:rPr lang="en-GB" smtClean="0"/>
              <a:t>22-Apr-2015 20:18</a:t>
            </a:fld>
            <a:endParaRPr lang="en-US"/>
          </a:p>
        </p:txBody>
      </p:sp>
      <p:sp>
        <p:nvSpPr>
          <p:cNvPr id="6" name="Footer Placeholder 5"/>
          <p:cNvSpPr>
            <a:spLocks noGrp="1"/>
          </p:cNvSpPr>
          <p:nvPr>
            <p:ph type="ftr" sz="quarter" idx="11"/>
          </p:nvPr>
        </p:nvSpPr>
        <p:spPr>
          <a:xfrm>
            <a:off x="5867399" y="6288741"/>
            <a:ext cx="2675965" cy="365125"/>
          </a:xfrm>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8C4F81CC-6030-0D41-BD2B-2D55CBDB487B}" type="datetime8">
              <a:rPr lang="en-GB" smtClean="0"/>
              <a:t>22-Apr-2015 20:18</a:t>
            </a:fld>
            <a:endParaRPr lang="en-US"/>
          </a:p>
        </p:txBody>
      </p:sp>
      <p:sp>
        <p:nvSpPr>
          <p:cNvPr id="6" name="Footer Placeholder 5"/>
          <p:cNvSpPr>
            <a:spLocks noGrp="1"/>
          </p:cNvSpPr>
          <p:nvPr>
            <p:ph type="ftr" sz="quarter" idx="11"/>
          </p:nvPr>
        </p:nvSpPr>
        <p:spPr>
          <a:xfrm>
            <a:off x="3325813" y="6288741"/>
            <a:ext cx="5217551" cy="365125"/>
          </a:xfrm>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62099B12-AD97-F440-892A-1F99F7E663F8}" type="datetime8">
              <a:rPr lang="en-GB" smtClean="0"/>
              <a:t>22-Apr-2015 20:18</a:t>
            </a:fld>
            <a:endParaRPr lang="en-US"/>
          </a:p>
        </p:txBody>
      </p:sp>
      <p:sp>
        <p:nvSpPr>
          <p:cNvPr id="6" name="Footer Placeholder 5"/>
          <p:cNvSpPr>
            <a:spLocks noGrp="1"/>
          </p:cNvSpPr>
          <p:nvPr>
            <p:ph type="ftr" sz="quarter" idx="11"/>
          </p:nvPr>
        </p:nvSpPr>
        <p:spPr>
          <a:xfrm>
            <a:off x="3325813" y="6288741"/>
            <a:ext cx="5217551" cy="365125"/>
          </a:xfrm>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2D478E8-B690-5B4A-8E03-205B27722A3E}" type="datetime8">
              <a:rPr lang="en-GB" smtClean="0"/>
              <a:t>22-Apr-2015 20:18</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D301DA1-92EC-4F4E-BF75-5D6EF2BECBCB}" type="datetime8">
              <a:rPr lang="en-GB" smtClean="0"/>
              <a:t>22-Apr-2015 20:18</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66E1988-3043-8F43-92FE-A5FA8C8F7BB7}" type="datetime8">
              <a:rPr lang="en-GB" smtClean="0"/>
              <a:t>22-Apr-2015 20:18</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759E7-790C-D747-8166-EE5474C1982E}" type="datetime8">
              <a:rPr lang="en-GB" smtClean="0"/>
              <a:t>22-Apr-2015 20:18</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D7D5E06-F004-B741-A968-950EA387287B}" type="datetime8">
              <a:rPr lang="en-GB" smtClean="0"/>
              <a:t>22-Apr-2015 20:18</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84F2FE9-C7F0-744B-94B3-7FB6C0C7A7AC}" type="datetime8">
              <a:rPr lang="en-GB" smtClean="0"/>
              <a:t>22-Apr-2015 20:18</a:t>
            </a:fld>
            <a:endParaRPr lang="en-US"/>
          </a:p>
        </p:txBody>
      </p:sp>
      <p:sp>
        <p:nvSpPr>
          <p:cNvPr id="8" name="Footer Placeholder 7"/>
          <p:cNvSpPr>
            <a:spLocks noGrp="1"/>
          </p:cNvSpPr>
          <p:nvPr>
            <p:ph type="ftr" sz="quarter" idx="11"/>
          </p:nvPr>
        </p:nvSpPr>
        <p:spPr/>
        <p:txBody>
          <a:bodyPr/>
          <a:lstStyle/>
          <a:p>
            <a:r>
              <a:rPr lang="en-US" smtClean="0"/>
              <a:t>Exiv2-v0.24.1</a:t>
            </a:r>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4AE1E6E-75DA-F74A-9CB0-4A08E364BCC5}" type="datetime8">
              <a:rPr lang="en-GB" smtClean="0"/>
              <a:t>22-Apr-2015 20:18</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70A43BE-DCB4-E441-84BC-9206BE09A6E9}" type="datetime8">
              <a:rPr lang="en-GB" smtClean="0"/>
              <a:t>22-Apr-2015 20:18</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6B4B2EE-C089-0344-9BCB-E686BC5B579B}" type="datetime8">
              <a:rPr lang="en-GB" smtClean="0"/>
              <a:t>22-Apr-2015 20:18</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3992AC6-5E03-F449-829F-139F3F0797E9}" type="datetime8">
              <a:rPr lang="en-GB" smtClean="0"/>
              <a:t>22-Apr-2015 20:18</a:t>
            </a:fld>
            <a:endParaRPr lang="en-US"/>
          </a:p>
        </p:txBody>
      </p:sp>
      <p:sp>
        <p:nvSpPr>
          <p:cNvPr id="4" name="Footer Placeholder 3"/>
          <p:cNvSpPr>
            <a:spLocks noGrp="1"/>
          </p:cNvSpPr>
          <p:nvPr>
            <p:ph type="ftr" sz="quarter" idx="11"/>
          </p:nvPr>
        </p:nvSpPr>
        <p:spPr/>
        <p:txBody>
          <a:bodyPr/>
          <a:lstStyle/>
          <a:p>
            <a:r>
              <a:rPr lang="en-US" smtClean="0"/>
              <a:t>Exiv2-v0.24.1</a:t>
            </a:r>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2"/>
            </a:gs>
            <a:gs pos="100000">
              <a:srgbClr val="FFFFFF"/>
            </a:gs>
          </a:gsLst>
          <a:lin ang="0" scaled="1"/>
          <a:tileRect/>
        </a:gradFill>
        <a:effectLst/>
      </p:bgPr>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F9F5659A-14A4-684C-8DFF-B535F8211020}" type="datetime8">
              <a:rPr lang="en-GB" smtClean="0"/>
              <a:t>22-Apr-2015 20:18</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r>
              <a:rPr lang="en-US" smtClean="0"/>
              <a:t>Exiv2-v0.24.1</a:t>
            </a:r>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Exiv2 v0.24.1</a:t>
            </a:r>
            <a:endParaRPr lang="en-US" dirty="0"/>
          </a:p>
        </p:txBody>
      </p:sp>
      <p:sp>
        <p:nvSpPr>
          <p:cNvPr id="3" name="Subtitle 2"/>
          <p:cNvSpPr>
            <a:spLocks noGrp="1"/>
          </p:cNvSpPr>
          <p:nvPr>
            <p:ph type="subTitle" idx="1"/>
          </p:nvPr>
        </p:nvSpPr>
        <p:spPr/>
        <p:txBody>
          <a:bodyPr/>
          <a:lstStyle/>
          <a:p>
            <a:r>
              <a:rPr lang="en-US" dirty="0" smtClean="0"/>
              <a:t> Team Meeting to discuss KDE </a:t>
            </a:r>
            <a:r>
              <a:rPr lang="en-US" dirty="0" smtClean="0"/>
              <a:t>Security Issue</a:t>
            </a:r>
            <a:endParaRPr lang="en-US" dirty="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957" y="420061"/>
            <a:ext cx="2032000" cy="1231900"/>
          </a:xfrm>
          <a:prstGeom prst="rect">
            <a:avLst/>
          </a:prstGeom>
        </p:spPr>
      </p:pic>
    </p:spTree>
    <p:extLst>
      <p:ext uri="{BB962C8B-B14F-4D97-AF65-F5344CB8AC3E}">
        <p14:creationId xmlns:p14="http://schemas.microsoft.com/office/powerpoint/2010/main" val="1714585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of Exiv2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Exiv2 is a great open source project</a:t>
            </a:r>
            <a:br>
              <a:rPr lang="en-US" dirty="0" smtClean="0"/>
            </a:br>
            <a:r>
              <a:rPr lang="en-US" dirty="0" smtClean="0"/>
              <a:t>-	Useful</a:t>
            </a:r>
            <a:br>
              <a:rPr lang="en-US" dirty="0" smtClean="0"/>
            </a:br>
            <a:r>
              <a:rPr lang="en-US" dirty="0" smtClean="0"/>
              <a:t>-	Highly functional</a:t>
            </a:r>
          </a:p>
          <a:p>
            <a:r>
              <a:rPr lang="en-US" dirty="0" smtClean="0"/>
              <a:t>Most C++ code and test harness is </a:t>
            </a:r>
            <a:r>
              <a:rPr lang="en-US" dirty="0" smtClean="0"/>
              <a:t>excellent:</a:t>
            </a:r>
            <a:r>
              <a:rPr lang="en-US" dirty="0" smtClean="0"/>
              <a:t/>
            </a:r>
            <a:br>
              <a:rPr lang="en-US" dirty="0" smtClean="0"/>
            </a:br>
            <a:r>
              <a:rPr lang="en-US" dirty="0" smtClean="0"/>
              <a:t>-	Andreas		Brad</a:t>
            </a:r>
            <a:br>
              <a:rPr lang="en-US" dirty="0" smtClean="0"/>
            </a:br>
            <a:r>
              <a:rPr lang="en-US" dirty="0" smtClean="0"/>
              <a:t>-	Gilles		Volker</a:t>
            </a:r>
          </a:p>
          <a:p>
            <a:r>
              <a:rPr lang="en-US" dirty="0" smtClean="0"/>
              <a:t>Excellent and fast updates for cameras and accessories:</a:t>
            </a:r>
            <a:br>
              <a:rPr lang="en-US" dirty="0" smtClean="0"/>
            </a:br>
            <a:r>
              <a:rPr lang="en-US" dirty="0" smtClean="0"/>
              <a:t>-	</a:t>
            </a:r>
            <a:r>
              <a:rPr lang="en-US" dirty="0" err="1" smtClean="0"/>
              <a:t>Niels</a:t>
            </a:r>
            <a:r>
              <a:rPr lang="en-US" dirty="0" smtClean="0"/>
              <a:t>		Thomas B (v0.26)</a:t>
            </a:r>
          </a:p>
          <a:p>
            <a:r>
              <a:rPr lang="en-US" dirty="0" smtClean="0"/>
              <a:t>Our build and user support is excellent thanks to:</a:t>
            </a:r>
            <a:br>
              <a:rPr lang="en-US" dirty="0" smtClean="0"/>
            </a:br>
            <a:r>
              <a:rPr lang="en-US" dirty="0" smtClean="0"/>
              <a:t>-	Robin		Alan</a:t>
            </a:r>
          </a:p>
          <a:p>
            <a:r>
              <a:rPr lang="en-US" dirty="0" smtClean="0"/>
              <a:t>Our team work can be improved thanks to:</a:t>
            </a:r>
            <a:br>
              <a:rPr lang="en-US" dirty="0" smtClean="0"/>
            </a:br>
            <a:r>
              <a:rPr lang="en-US" dirty="0" smtClean="0"/>
              <a:t>-	Everybody: Me, you, users, contributors</a:t>
            </a:r>
            <a:endParaRPr lang="en-US" dirty="0"/>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A24E8C0C-F230-ED46-AB54-3A6B4B9814E6}" type="datetime8">
              <a:rPr lang="en-GB" smtClean="0"/>
              <a:t>22-Apr-2015 20:18</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10</a:t>
            </a:fld>
            <a:endParaRPr lang="en-US"/>
          </a:p>
        </p:txBody>
      </p:sp>
    </p:spTree>
    <p:extLst>
      <p:ext uri="{BB962C8B-B14F-4D97-AF65-F5344CB8AC3E}">
        <p14:creationId xmlns:p14="http://schemas.microsoft.com/office/powerpoint/2010/main" val="148370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Status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v0.23 released April 2012</a:t>
            </a:r>
            <a:br>
              <a:rPr lang="en-US" dirty="0" smtClean="0"/>
            </a:br>
            <a:r>
              <a:rPr lang="en-US" dirty="0" smtClean="0"/>
              <a:t>Canon CR2.  Pentax DNG. Bug Fixes</a:t>
            </a:r>
          </a:p>
          <a:p>
            <a:r>
              <a:rPr lang="en-US" dirty="0" smtClean="0"/>
              <a:t>v0.24 released December 2013</a:t>
            </a:r>
            <a:br>
              <a:rPr lang="en-US" dirty="0" smtClean="0"/>
            </a:br>
            <a:r>
              <a:rPr lang="en-US" dirty="0" smtClean="0"/>
              <a:t>Includes GSoC2012 video-read code.  Bug Fixes</a:t>
            </a:r>
          </a:p>
          <a:p>
            <a:r>
              <a:rPr lang="en-US" dirty="0" smtClean="0"/>
              <a:t>v0.25 code complete December 2014</a:t>
            </a:r>
            <a:br>
              <a:rPr lang="en-US" dirty="0" smtClean="0"/>
            </a:br>
            <a:r>
              <a:rPr lang="en-US" dirty="0" smtClean="0"/>
              <a:t>Many bug fixes</a:t>
            </a:r>
            <a:r>
              <a:rPr lang="en-US" smtClean="0"/>
              <a:t>, functional </a:t>
            </a:r>
            <a:r>
              <a:rPr lang="en-US" dirty="0" smtClean="0"/>
              <a:t>changes and new features</a:t>
            </a:r>
            <a:br>
              <a:rPr lang="en-US" dirty="0" smtClean="0"/>
            </a:br>
            <a:r>
              <a:rPr lang="en-US" dirty="0" smtClean="0"/>
              <a:t>Many maker-note updates</a:t>
            </a:r>
            <a:br>
              <a:rPr lang="en-US" dirty="0" smtClean="0"/>
            </a:br>
            <a:r>
              <a:rPr lang="en-US" dirty="0" smtClean="0"/>
              <a:t>Option to build GSoC2013 cloud ready code (http </a:t>
            </a:r>
            <a:r>
              <a:rPr lang="en-US" dirty="0" err="1" smtClean="0"/>
              <a:t>etc</a:t>
            </a:r>
            <a:r>
              <a:rPr lang="en-US" dirty="0" smtClean="0"/>
              <a:t>)</a:t>
            </a:r>
            <a:br>
              <a:rPr lang="en-US" dirty="0" smtClean="0"/>
            </a:br>
            <a:r>
              <a:rPr lang="en-US" dirty="0" smtClean="0"/>
              <a:t>GSoC2013 video-write code deferred to v0.26</a:t>
            </a:r>
          </a:p>
          <a:p>
            <a:r>
              <a:rPr lang="en-US" dirty="0" smtClean="0"/>
              <a:t>v0.26 over the horizon</a:t>
            </a:r>
            <a:br>
              <a:rPr lang="en-US" dirty="0" smtClean="0"/>
            </a:br>
            <a:r>
              <a:rPr lang="en-US" dirty="0" smtClean="0"/>
              <a:t>GSoC2013 video-write</a:t>
            </a:r>
            <a:br>
              <a:rPr lang="en-US" dirty="0" smtClean="0"/>
            </a:br>
            <a:r>
              <a:rPr lang="en-US" dirty="0" smtClean="0"/>
              <a:t>GSoC2015 </a:t>
            </a:r>
            <a:r>
              <a:rPr lang="en-US" dirty="0" err="1" smtClean="0"/>
              <a:t>webp</a:t>
            </a:r>
            <a:r>
              <a:rPr lang="en-US" dirty="0" smtClean="0"/>
              <a:t>/</a:t>
            </a:r>
            <a:r>
              <a:rPr lang="en-US" dirty="0" err="1" smtClean="0"/>
              <a:t>webm</a:t>
            </a:r>
            <a:r>
              <a:rPr lang="en-US" dirty="0" smtClean="0"/>
              <a:t/>
            </a:r>
            <a:br>
              <a:rPr lang="en-US" dirty="0" smtClean="0"/>
            </a:br>
            <a:r>
              <a:rPr lang="en-US" dirty="0" smtClean="0"/>
              <a:t>Update to latest (and external) </a:t>
            </a:r>
            <a:r>
              <a:rPr lang="en-US" dirty="0" err="1" smtClean="0"/>
              <a:t>XMPsdk</a:t>
            </a:r>
            <a:r>
              <a:rPr lang="en-US" dirty="0" smtClean="0"/>
              <a:t/>
            </a:r>
            <a:br>
              <a:rPr lang="en-US" dirty="0" smtClean="0"/>
            </a:br>
            <a:r>
              <a:rPr lang="en-US" dirty="0" smtClean="0"/>
              <a:t>Accessory ‘overflow’ file</a:t>
            </a:r>
            <a:br>
              <a:rPr lang="en-US" dirty="0" smtClean="0"/>
            </a:br>
            <a:endParaRPr lang="en-US" dirty="0" smtClean="0"/>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E6B5324F-4486-2849-B445-126A99F33717}" type="datetime8">
              <a:rPr lang="en-GB" smtClean="0"/>
              <a:t>22-Apr-2015 20:18</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2</a:t>
            </a:fld>
            <a:endParaRPr lang="en-US"/>
          </a:p>
        </p:txBody>
      </p:sp>
    </p:spTree>
    <p:extLst>
      <p:ext uri="{BB962C8B-B14F-4D97-AF65-F5344CB8AC3E}">
        <p14:creationId xmlns:p14="http://schemas.microsoft.com/office/powerpoint/2010/main" val="29822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Objective</a:t>
            </a:r>
            <a:endParaRPr lang="en-US" dirty="0"/>
          </a:p>
        </p:txBody>
      </p:sp>
      <p:sp>
        <p:nvSpPr>
          <p:cNvPr id="3" name="Content Placeholder 2"/>
          <p:cNvSpPr>
            <a:spLocks noGrp="1"/>
          </p:cNvSpPr>
          <p:nvPr>
            <p:ph idx="1"/>
          </p:nvPr>
        </p:nvSpPr>
        <p:spPr/>
        <p:txBody>
          <a:bodyPr>
            <a:normAutofit/>
          </a:bodyPr>
          <a:lstStyle/>
          <a:p>
            <a:r>
              <a:rPr lang="en-US" dirty="0" smtClean="0"/>
              <a:t>To decide how to address KDE’s Security Issue</a:t>
            </a:r>
          </a:p>
          <a:p>
            <a:r>
              <a:rPr lang="en-US" dirty="0" smtClean="0"/>
              <a:t>*** No other meeting objective ***</a:t>
            </a:r>
          </a:p>
          <a:p>
            <a:r>
              <a:rPr lang="en-US" dirty="0" smtClean="0"/>
              <a:t>Duration: 1 hour maximum</a:t>
            </a:r>
          </a:p>
          <a:p>
            <a:r>
              <a:rPr lang="en-US" dirty="0" smtClean="0"/>
              <a:t>No finger pointing, blaming or complaining</a:t>
            </a:r>
          </a:p>
          <a:p>
            <a:r>
              <a:rPr lang="en-US" dirty="0" smtClean="0"/>
              <a:t>Other useful discussion items if time permits:</a:t>
            </a:r>
            <a:br>
              <a:rPr lang="en-US" dirty="0" smtClean="0"/>
            </a:br>
            <a:r>
              <a:rPr lang="en-US" dirty="0" smtClean="0"/>
              <a:t>Introduce new team members</a:t>
            </a:r>
            <a:br>
              <a:rPr lang="en-US" dirty="0" smtClean="0"/>
            </a:br>
            <a:r>
              <a:rPr lang="en-US" dirty="0" smtClean="0"/>
              <a:t>Discuss v0.25</a:t>
            </a:r>
            <a:br>
              <a:rPr lang="en-US" dirty="0" smtClean="0"/>
            </a:br>
            <a:r>
              <a:rPr lang="en-US" dirty="0" smtClean="0"/>
              <a:t>Discuss v0.26</a:t>
            </a:r>
            <a:br>
              <a:rPr lang="en-US" dirty="0" smtClean="0"/>
            </a:br>
            <a:r>
              <a:rPr lang="en-US" dirty="0" smtClean="0"/>
              <a:t>Discuss the Exiv2 Logo Project</a:t>
            </a:r>
          </a:p>
        </p:txBody>
      </p:sp>
      <p:pic>
        <p:nvPicPr>
          <p:cNvPr id="6" name="Picture 5"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4" name="Date Placeholder 3"/>
          <p:cNvSpPr>
            <a:spLocks noGrp="1"/>
          </p:cNvSpPr>
          <p:nvPr>
            <p:ph type="dt" sz="half" idx="10"/>
          </p:nvPr>
        </p:nvSpPr>
        <p:spPr/>
        <p:txBody>
          <a:bodyPr/>
          <a:lstStyle/>
          <a:p>
            <a:fld id="{12B447A4-3CD3-0243-900F-09A087B85CA8}" type="datetime8">
              <a:rPr lang="en-GB" smtClean="0"/>
              <a:t>22-Apr-2015 20:18</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3</a:t>
            </a:fld>
            <a:endParaRPr lang="en-US"/>
          </a:p>
        </p:txBody>
      </p:sp>
    </p:spTree>
    <p:extLst>
      <p:ext uri="{BB962C8B-B14F-4D97-AF65-F5344CB8AC3E}">
        <p14:creationId xmlns:p14="http://schemas.microsoft.com/office/powerpoint/2010/main" val="355885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KDE Security </a:t>
            </a:r>
            <a:r>
              <a:rPr lang="en-US" dirty="0"/>
              <a:t>Issue </a:t>
            </a:r>
            <a:r>
              <a:rPr lang="en-US" dirty="0" smtClean="0"/>
              <a:t>	</a:t>
            </a:r>
            <a:br>
              <a:rPr lang="en-US" dirty="0" smtClean="0"/>
            </a:br>
            <a:r>
              <a:rPr lang="en-US" sz="2000" dirty="0" err="1" smtClean="0"/>
              <a:t>makosoft</a:t>
            </a:r>
            <a:r>
              <a:rPr lang="en-US" sz="2000" dirty="0" err="1"/>
              <a:t>@gmail.com</a:t>
            </a:r>
            <a:endParaRPr lang="en-US" sz="2000" dirty="0"/>
          </a:p>
        </p:txBody>
      </p:sp>
      <p:sp>
        <p:nvSpPr>
          <p:cNvPr id="3" name="Content Placeholder 2"/>
          <p:cNvSpPr>
            <a:spLocks noGrp="1"/>
          </p:cNvSpPr>
          <p:nvPr>
            <p:ph idx="1"/>
          </p:nvPr>
        </p:nvSpPr>
        <p:spPr/>
        <p:txBody>
          <a:bodyPr>
            <a:normAutofit fontScale="92500" lnSpcReduction="20000"/>
          </a:bodyPr>
          <a:lstStyle/>
          <a:p>
            <a:pPr marL="0" indent="0">
              <a:buNone/>
            </a:pPr>
            <a:r>
              <a:rPr lang="en-US" sz="1000" dirty="0"/>
              <a:t>Someone filed a </a:t>
            </a:r>
            <a:r>
              <a:rPr lang="en-US" sz="1000" dirty="0" err="1"/>
              <a:t>Debian</a:t>
            </a:r>
            <a:r>
              <a:rPr lang="en-US" sz="1000" dirty="0"/>
              <a:t> bug report for the first one a few weeks back and I expect they'll find the others shortly if they haven't already: https://</a:t>
            </a:r>
            <a:r>
              <a:rPr lang="en-US" sz="1000" dirty="0" err="1"/>
              <a:t>bugs.debian.org</a:t>
            </a:r>
            <a:r>
              <a:rPr lang="en-US" sz="1000" dirty="0"/>
              <a:t>/</a:t>
            </a:r>
            <a:r>
              <a:rPr lang="en-US" sz="1000" dirty="0" err="1"/>
              <a:t>cgi</a:t>
            </a:r>
            <a:r>
              <a:rPr lang="en-US" sz="1000" dirty="0"/>
              <a:t>-bin/</a:t>
            </a:r>
            <a:r>
              <a:rPr lang="en-US" sz="1000" dirty="0" err="1"/>
              <a:t>bugreport.cgi?bug</a:t>
            </a:r>
            <a:r>
              <a:rPr lang="en-US" sz="1000" dirty="0"/>
              <a:t>=781123 (This was "fixed" a while back by increasing the buffer size, which didn't actually fix the security issue.) Even though all of these are video metadata related and KDE only uses exiv2 for image files, they still affect KDE because if you rename a video file to .jpg, KDE thinks it's an image and uses exiv2 to get metadata from it. </a:t>
            </a:r>
            <a:endParaRPr lang="en-US" sz="1000" dirty="0" smtClean="0"/>
          </a:p>
          <a:p>
            <a:pPr marL="0" indent="0">
              <a:spcBef>
                <a:spcPts val="800"/>
              </a:spcBef>
              <a:buNone/>
            </a:pPr>
            <a:r>
              <a:rPr lang="en-US" sz="1000" dirty="0"/>
              <a:t>The others are a heap buffer overflow in </a:t>
            </a:r>
            <a:r>
              <a:rPr lang="en-US" sz="1000" dirty="0" err="1"/>
              <a:t>nikonTagsParser</a:t>
            </a:r>
            <a:r>
              <a:rPr lang="en-US" sz="1000" dirty="0"/>
              <a:t> here:</a:t>
            </a:r>
            <a:endParaRPr lang="en-US" sz="1000" dirty="0" smtClean="0"/>
          </a:p>
          <a:p>
            <a:pPr marL="0" indent="0">
              <a:spcBef>
                <a:spcPts val="800"/>
              </a:spcBef>
              <a:buNone/>
            </a:pPr>
            <a:r>
              <a:rPr lang="en-US" sz="1000" dirty="0"/>
              <a:t>         </a:t>
            </a:r>
            <a:r>
              <a:rPr lang="en-US" sz="1000" dirty="0" smtClean="0"/>
              <a:t>	</a:t>
            </a:r>
            <a:r>
              <a:rPr lang="en-US" sz="1200" dirty="0" err="1" smtClean="0"/>
              <a:t>io</a:t>
            </a:r>
            <a:r>
              <a:rPr lang="en-US" sz="1200" dirty="0" smtClean="0"/>
              <a:t>_</a:t>
            </a:r>
            <a:r>
              <a:rPr lang="en-US" sz="1200" dirty="0"/>
              <a:t>-&gt;read(</a:t>
            </a:r>
            <a:r>
              <a:rPr lang="en-US" sz="1200" dirty="0" err="1"/>
              <a:t>buf.pData</a:t>
            </a:r>
            <a:r>
              <a:rPr lang="en-US" sz="1200" dirty="0"/>
              <a:t>_, 2)</a:t>
            </a:r>
            <a:r>
              <a:rPr lang="en-US" sz="1200" dirty="0" smtClean="0"/>
              <a:t>;</a:t>
            </a:r>
            <a:br>
              <a:rPr lang="en-US" sz="1200" dirty="0" smtClean="0"/>
            </a:br>
            <a:r>
              <a:rPr lang="en-US" sz="1200" dirty="0"/>
              <a:t>          	</a:t>
            </a:r>
            <a:r>
              <a:rPr lang="en-US" sz="1200" dirty="0" err="1" smtClean="0"/>
              <a:t>tagID</a:t>
            </a:r>
            <a:r>
              <a:rPr lang="en-US" sz="1200" dirty="0" smtClean="0"/>
              <a:t> </a:t>
            </a:r>
            <a:r>
              <a:rPr lang="en-US" sz="1200" dirty="0"/>
              <a:t>= Exiv2::</a:t>
            </a:r>
            <a:r>
              <a:rPr lang="en-US" sz="1200" dirty="0" err="1"/>
              <a:t>getULong</a:t>
            </a:r>
            <a:r>
              <a:rPr lang="en-US" sz="1200" dirty="0"/>
              <a:t>(</a:t>
            </a:r>
            <a:r>
              <a:rPr lang="en-US" sz="1200" dirty="0" err="1"/>
              <a:t>buf.pData</a:t>
            </a:r>
            <a:r>
              <a:rPr lang="en-US" sz="1200" dirty="0"/>
              <a:t>_, </a:t>
            </a:r>
            <a:r>
              <a:rPr lang="en-US" sz="1200" dirty="0" err="1"/>
              <a:t>littleEndian</a:t>
            </a:r>
            <a:r>
              <a:rPr lang="en-US" sz="1200" dirty="0"/>
              <a:t>)</a:t>
            </a:r>
            <a:r>
              <a:rPr lang="en-US" sz="1200" dirty="0" smtClean="0"/>
              <a:t>;</a:t>
            </a:r>
            <a:br>
              <a:rPr lang="en-US" sz="1200" dirty="0" smtClean="0"/>
            </a:br>
            <a:r>
              <a:rPr lang="en-US" sz="1200" dirty="0"/>
              <a:t>                 </a:t>
            </a:r>
            <a:r>
              <a:rPr lang="en-US" sz="1200" dirty="0" smtClean="0"/>
              <a:t>	</a:t>
            </a:r>
            <a:r>
              <a:rPr lang="en-US" sz="1200" dirty="0" err="1" smtClean="0"/>
              <a:t>io</a:t>
            </a:r>
            <a:r>
              <a:rPr lang="en-US" sz="1200" dirty="0" smtClean="0"/>
              <a:t>_</a:t>
            </a:r>
            <a:r>
              <a:rPr lang="en-US" sz="1200" dirty="0"/>
              <a:t>-&gt;read(</a:t>
            </a:r>
            <a:r>
              <a:rPr lang="en-US" sz="1200" dirty="0" err="1"/>
              <a:t>buf.pData</a:t>
            </a:r>
            <a:r>
              <a:rPr lang="en-US" sz="1200" dirty="0"/>
              <a:t>_, 2)</a:t>
            </a:r>
            <a:r>
              <a:rPr lang="en-US" sz="1200" dirty="0" smtClean="0"/>
              <a:t>;</a:t>
            </a:r>
            <a:br>
              <a:rPr lang="en-US" sz="1200" dirty="0" smtClean="0"/>
            </a:br>
            <a:r>
              <a:rPr lang="en-US" sz="1200" dirty="0" smtClean="0"/>
              <a:t>	</a:t>
            </a:r>
            <a:r>
              <a:rPr lang="en-US" sz="1200" dirty="0" err="1" smtClean="0"/>
              <a:t>dataSize</a:t>
            </a:r>
            <a:r>
              <a:rPr lang="en-US" sz="1200" dirty="0" smtClean="0"/>
              <a:t> </a:t>
            </a:r>
            <a:r>
              <a:rPr lang="en-US" sz="1200" dirty="0"/>
              <a:t>= Exiv2::</a:t>
            </a:r>
            <a:r>
              <a:rPr lang="en-US" sz="1200" dirty="0" err="1"/>
              <a:t>getULong</a:t>
            </a:r>
            <a:r>
              <a:rPr lang="en-US" sz="1200" dirty="0"/>
              <a:t>(</a:t>
            </a:r>
            <a:r>
              <a:rPr lang="en-US" sz="1200" dirty="0" err="1"/>
              <a:t>buf.pData</a:t>
            </a:r>
            <a:r>
              <a:rPr lang="en-US" sz="1200" dirty="0"/>
              <a:t>_, </a:t>
            </a:r>
            <a:r>
              <a:rPr lang="en-US" sz="1200" dirty="0" err="1"/>
              <a:t>littleEndian</a:t>
            </a:r>
            <a:r>
              <a:rPr lang="en-US" sz="1200" dirty="0"/>
              <a:t>)</a:t>
            </a:r>
            <a:r>
              <a:rPr lang="en-US" sz="1200" dirty="0" smtClean="0"/>
              <a:t>;</a:t>
            </a:r>
            <a:br>
              <a:rPr lang="en-US" sz="1200" dirty="0" smtClean="0"/>
            </a:br>
            <a:r>
              <a:rPr lang="en-US" sz="1200" dirty="0" smtClean="0"/>
              <a:t>	</a:t>
            </a:r>
            <a:r>
              <a:rPr lang="nl-NL" sz="1200" dirty="0" smtClean="0"/>
              <a:t>temp </a:t>
            </a:r>
            <a:r>
              <a:rPr lang="nl-NL" sz="1200" dirty="0"/>
              <a:t>-= (4 + </a:t>
            </a:r>
            <a:r>
              <a:rPr lang="nl-NL" sz="1200" dirty="0" err="1"/>
              <a:t>dataSize</a:t>
            </a:r>
            <a:r>
              <a:rPr lang="nl-NL" sz="1200" dirty="0"/>
              <a:t>)</a:t>
            </a:r>
            <a:r>
              <a:rPr lang="nl-NL" sz="1200" dirty="0" smtClean="0"/>
              <a:t>;</a:t>
            </a:r>
          </a:p>
          <a:p>
            <a:pPr marL="0" indent="0">
              <a:spcBef>
                <a:spcPts val="800"/>
              </a:spcBef>
              <a:buNone/>
            </a:pPr>
            <a:r>
              <a:rPr lang="en-US" sz="1000" dirty="0"/>
              <a:t>A stack buffer overflow (underflow?) here</a:t>
            </a:r>
            <a:r>
              <a:rPr lang="en-US" sz="1000" dirty="0" smtClean="0"/>
              <a:t>:</a:t>
            </a:r>
          </a:p>
          <a:p>
            <a:pPr marL="0" indent="0">
              <a:spcBef>
                <a:spcPts val="800"/>
              </a:spcBef>
              <a:buNone/>
            </a:pPr>
            <a:r>
              <a:rPr lang="en-US" sz="1000" dirty="0"/>
              <a:t>            	</a:t>
            </a:r>
            <a:r>
              <a:rPr lang="en-US" sz="1200" dirty="0" smtClean="0"/>
              <a:t>while</a:t>
            </a:r>
            <a:r>
              <a:rPr lang="en-US" sz="1200" dirty="0"/>
              <a:t>(</a:t>
            </a:r>
            <a:r>
              <a:rPr lang="en-US" sz="1200" dirty="0" err="1"/>
              <a:t>dataSize</a:t>
            </a:r>
            <a:r>
              <a:rPr lang="en-US" sz="1200" dirty="0"/>
              <a:t>) </a:t>
            </a:r>
            <a:r>
              <a:rPr lang="en-US" sz="1200" dirty="0" smtClean="0"/>
              <a:t>{</a:t>
            </a:r>
            <a:br>
              <a:rPr lang="en-US" sz="1200" dirty="0" smtClean="0"/>
            </a:br>
            <a:r>
              <a:rPr lang="en-US" sz="1200" dirty="0"/>
              <a:t>                 </a:t>
            </a:r>
            <a:r>
              <a:rPr lang="en-US" sz="1200" dirty="0" smtClean="0"/>
              <a:t>           	</a:t>
            </a:r>
            <a:r>
              <a:rPr lang="en-US" sz="1200" dirty="0" err="1" smtClean="0"/>
              <a:t>std</a:t>
            </a:r>
            <a:r>
              <a:rPr lang="en-US" sz="1200" dirty="0"/>
              <a:t>::</a:t>
            </a:r>
            <a:r>
              <a:rPr lang="en-US" sz="1200" dirty="0" err="1"/>
              <a:t>memset</a:t>
            </a:r>
            <a:r>
              <a:rPr lang="en-US" sz="1200" dirty="0"/>
              <a:t>(</a:t>
            </a:r>
            <a:r>
              <a:rPr lang="en-US" sz="1200" dirty="0" err="1"/>
              <a:t>buf.pData</a:t>
            </a:r>
            <a:r>
              <a:rPr lang="en-US" sz="1200" dirty="0"/>
              <a:t>_, 0x0, </a:t>
            </a:r>
            <a:r>
              <a:rPr lang="en-US" sz="1200" dirty="0" err="1"/>
              <a:t>buf.size</a:t>
            </a:r>
            <a:r>
              <a:rPr lang="en-US" sz="1200" dirty="0"/>
              <a:t>_)</a:t>
            </a:r>
            <a:r>
              <a:rPr lang="en-US" sz="1200" dirty="0" smtClean="0"/>
              <a:t>;</a:t>
            </a:r>
            <a:br>
              <a:rPr lang="en-US" sz="1200" dirty="0" smtClean="0"/>
            </a:br>
            <a:r>
              <a:rPr lang="en-US" sz="1200" dirty="0" smtClean="0"/>
              <a:t>		</a:t>
            </a:r>
            <a:r>
              <a:rPr lang="en-US" sz="1200" dirty="0" err="1" smtClean="0"/>
              <a:t>io</a:t>
            </a:r>
            <a:r>
              <a:rPr lang="en-US" sz="1200" dirty="0" smtClean="0"/>
              <a:t>_</a:t>
            </a:r>
            <a:r>
              <a:rPr lang="en-US" sz="1200" dirty="0"/>
              <a:t>-&gt;read(</a:t>
            </a:r>
            <a:r>
              <a:rPr lang="en-US" sz="1200" dirty="0" err="1"/>
              <a:t>buf.pData</a:t>
            </a:r>
            <a:r>
              <a:rPr lang="en-US" sz="1200" dirty="0"/>
              <a:t>_, 1)</a:t>
            </a:r>
            <a:r>
              <a:rPr lang="en-US" sz="1200" dirty="0" smtClean="0"/>
              <a:t>;</a:t>
            </a:r>
            <a:br>
              <a:rPr lang="en-US" sz="1200" dirty="0" smtClean="0"/>
            </a:br>
            <a:r>
              <a:rPr lang="de-DE" sz="1200" dirty="0"/>
              <a:t>                            </a:t>
            </a:r>
            <a:r>
              <a:rPr lang="de-DE" sz="1200" dirty="0" smtClean="0"/>
              <a:t>	</a:t>
            </a:r>
            <a:r>
              <a:rPr lang="de-DE" sz="1200" dirty="0" err="1" smtClean="0"/>
              <a:t>str</a:t>
            </a:r>
            <a:r>
              <a:rPr lang="de-DE" sz="1200" dirty="0"/>
              <a:t>[(4 - </a:t>
            </a:r>
            <a:r>
              <a:rPr lang="de-DE" sz="1200" dirty="0" err="1"/>
              <a:t>dataSize</a:t>
            </a:r>
            <a:r>
              <a:rPr lang="de-DE" sz="1200" dirty="0"/>
              <a:t>) * 2] = (</a:t>
            </a:r>
            <a:r>
              <a:rPr lang="de-DE" sz="1200" dirty="0" err="1"/>
              <a:t>char</a:t>
            </a:r>
            <a:r>
              <a:rPr lang="de-DE" sz="1200" dirty="0"/>
              <a:t>)(Exiv2::</a:t>
            </a:r>
            <a:r>
              <a:rPr lang="de-DE" sz="1200" dirty="0" err="1"/>
              <a:t>getULong</a:t>
            </a:r>
            <a:r>
              <a:rPr lang="de-DE" sz="1200" dirty="0"/>
              <a:t>(</a:t>
            </a:r>
            <a:r>
              <a:rPr lang="de-DE" sz="1200" dirty="0" err="1"/>
              <a:t>buf.pData</a:t>
            </a:r>
            <a:r>
              <a:rPr lang="de-DE" sz="1200" dirty="0"/>
              <a:t>_, </a:t>
            </a:r>
            <a:r>
              <a:rPr lang="de-DE" sz="1200" dirty="0" err="1"/>
              <a:t>littleEndian</a:t>
            </a:r>
            <a:r>
              <a:rPr lang="de-DE" sz="1200" dirty="0"/>
              <a:t>) + 48)</a:t>
            </a:r>
            <a:r>
              <a:rPr lang="de-DE" sz="1200" dirty="0" smtClean="0"/>
              <a:t>;</a:t>
            </a:r>
            <a:br>
              <a:rPr lang="de-DE" sz="1200" dirty="0" smtClean="0"/>
            </a:br>
            <a:r>
              <a:rPr lang="de-DE" sz="1200" dirty="0"/>
              <a:t>                            </a:t>
            </a:r>
            <a:r>
              <a:rPr lang="de-DE" sz="1200" dirty="0" smtClean="0"/>
              <a:t>	-</a:t>
            </a:r>
            <a:r>
              <a:rPr lang="de-DE" sz="1200" dirty="0"/>
              <a:t>-</a:t>
            </a:r>
            <a:r>
              <a:rPr lang="de-DE" sz="1200" dirty="0" err="1"/>
              <a:t>dataSize</a:t>
            </a:r>
            <a:r>
              <a:rPr lang="de-DE" sz="1200" dirty="0" smtClean="0"/>
              <a:t>;</a:t>
            </a:r>
            <a:br>
              <a:rPr lang="de-DE" sz="1200" dirty="0" smtClean="0"/>
            </a:br>
            <a:r>
              <a:rPr lang="de-DE" sz="1200" dirty="0"/>
              <a:t>             	</a:t>
            </a:r>
            <a:r>
              <a:rPr lang="de-DE" sz="1200" dirty="0" smtClean="0"/>
              <a:t>}</a:t>
            </a:r>
          </a:p>
          <a:p>
            <a:pPr marL="0" indent="0">
              <a:buNone/>
            </a:pPr>
            <a:r>
              <a:rPr lang="en-US" sz="1000" dirty="0"/>
              <a:t>This pair is particularly nasty because the stack buffer overflow allows the address of the heap buffer to be partially overwritten, making it possible to write to other areas of memory, and because the stack is executable in certain libexiv2-based applications. With ASLR disabled, I can get full arbitrary code execution by using this to overwrite a </a:t>
            </a:r>
            <a:r>
              <a:rPr lang="en-US" sz="1000" dirty="0" err="1"/>
              <a:t>vtable</a:t>
            </a:r>
            <a:r>
              <a:rPr lang="en-US" sz="1000" dirty="0"/>
              <a:t> pointer, and I reckon it should be possible to exploit this on real systems with ASLR on (it's just really fiddly to do –</a:t>
            </a:r>
          </a:p>
          <a:p>
            <a:pPr marL="0" indent="0">
              <a:spcBef>
                <a:spcPts val="800"/>
              </a:spcBef>
              <a:buNone/>
            </a:pPr>
            <a:r>
              <a:rPr lang="en-US" sz="1000" dirty="0"/>
              <a:t>I believe there's another heap buffer overflow in the </a:t>
            </a:r>
            <a:r>
              <a:rPr lang="en-US" sz="1000" dirty="0" err="1"/>
              <a:t>AsfVideo</a:t>
            </a:r>
            <a:r>
              <a:rPr lang="en-US" sz="1000" dirty="0"/>
              <a:t>::</a:t>
            </a:r>
            <a:r>
              <a:rPr lang="en-US" sz="1000" dirty="0" err="1"/>
              <a:t>codecList</a:t>
            </a:r>
            <a:r>
              <a:rPr lang="en-US" sz="1000" dirty="0"/>
              <a:t> here:</a:t>
            </a:r>
          </a:p>
          <a:p>
            <a:pPr marL="0" indent="0">
              <a:spcBef>
                <a:spcPts val="800"/>
              </a:spcBef>
              <a:buNone/>
            </a:pPr>
            <a:r>
              <a:rPr lang="en-US" sz="1000" dirty="0"/>
              <a:t>            	</a:t>
            </a:r>
            <a:r>
              <a:rPr lang="en-US" sz="1200" dirty="0" err="1"/>
              <a:t>io</a:t>
            </a:r>
            <a:r>
              <a:rPr lang="en-US" sz="1200" dirty="0"/>
              <a:t>_-&gt;read(</a:t>
            </a:r>
            <a:r>
              <a:rPr lang="en-US" sz="1200" dirty="0" err="1"/>
              <a:t>buf.pData</a:t>
            </a:r>
            <a:r>
              <a:rPr lang="en-US" sz="1200" dirty="0"/>
              <a:t>_, 2);</a:t>
            </a:r>
            <a:br>
              <a:rPr lang="en-US" sz="1200" dirty="0"/>
            </a:br>
            <a:r>
              <a:rPr lang="en-US" sz="1200" dirty="0"/>
              <a:t>            	</a:t>
            </a:r>
            <a:r>
              <a:rPr lang="en-US" sz="1200" dirty="0" err="1"/>
              <a:t>descLength</a:t>
            </a:r>
            <a:r>
              <a:rPr lang="en-US" sz="1200" dirty="0"/>
              <a:t> = Exiv2::</a:t>
            </a:r>
            <a:r>
              <a:rPr lang="en-US" sz="1200" dirty="0" err="1"/>
              <a:t>getUShort</a:t>
            </a:r>
            <a:r>
              <a:rPr lang="en-US" sz="1200" dirty="0"/>
              <a:t>(</a:t>
            </a:r>
            <a:r>
              <a:rPr lang="en-US" sz="1200" dirty="0" err="1"/>
              <a:t>buf.pData</a:t>
            </a:r>
            <a:r>
              <a:rPr lang="en-US" sz="1200" dirty="0"/>
              <a:t>_, </a:t>
            </a:r>
            <a:r>
              <a:rPr lang="en-US" sz="1200" dirty="0" err="1"/>
              <a:t>littleEndian</a:t>
            </a:r>
            <a:r>
              <a:rPr lang="en-US" sz="1200" dirty="0"/>
              <a:t>) * 2;</a:t>
            </a:r>
            <a:br>
              <a:rPr lang="en-US" sz="1200" dirty="0"/>
            </a:br>
            <a:r>
              <a:rPr lang="en-US" sz="1200" dirty="0"/>
              <a:t>           	</a:t>
            </a:r>
            <a:r>
              <a:rPr lang="en-US" sz="1200" dirty="0" err="1" smtClean="0"/>
              <a:t>io</a:t>
            </a:r>
            <a:r>
              <a:rPr lang="en-US" sz="1200" dirty="0" smtClean="0"/>
              <a:t>_</a:t>
            </a:r>
            <a:r>
              <a:rPr lang="en-US" sz="1200" dirty="0"/>
              <a:t>-&gt;read(</a:t>
            </a:r>
            <a:r>
              <a:rPr lang="en-US" sz="1200" dirty="0" err="1"/>
              <a:t>buf.pData</a:t>
            </a:r>
            <a:r>
              <a:rPr lang="en-US" sz="1200" dirty="0"/>
              <a:t>_, </a:t>
            </a:r>
            <a:r>
              <a:rPr lang="en-US" sz="1200" dirty="0" err="1"/>
              <a:t>descLength</a:t>
            </a:r>
            <a:r>
              <a:rPr lang="en-US" sz="1200" dirty="0"/>
              <a:t>);</a:t>
            </a:r>
          </a:p>
          <a:p>
            <a:pPr marL="0" indent="0">
              <a:spcBef>
                <a:spcPts val="800"/>
              </a:spcBef>
              <a:buNone/>
            </a:pPr>
            <a:endParaRPr lang="en-US" sz="1000" dirty="0" smtClean="0"/>
          </a:p>
          <a:p>
            <a:pPr marL="0" indent="0">
              <a:spcBef>
                <a:spcPts val="800"/>
              </a:spcBef>
              <a:buNone/>
            </a:pPr>
            <a:endParaRPr lang="en-US" dirty="0" smtClean="0"/>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12824A3B-A608-3947-81FA-B42F5DA9341C}" type="datetime8">
              <a:rPr lang="en-GB" smtClean="0"/>
              <a:t>22-Apr-2015 20:18</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4</a:t>
            </a:fld>
            <a:endParaRPr lang="en-US"/>
          </a:p>
        </p:txBody>
      </p:sp>
    </p:spTree>
    <p:extLst>
      <p:ext uri="{BB962C8B-B14F-4D97-AF65-F5344CB8AC3E}">
        <p14:creationId xmlns:p14="http://schemas.microsoft.com/office/powerpoint/2010/main" val="9871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a:t>
            </a:r>
            <a:endParaRPr lang="en-US" dirty="0"/>
          </a:p>
        </p:txBody>
      </p:sp>
      <p:sp>
        <p:nvSpPr>
          <p:cNvPr id="3" name="Content Placeholder 2"/>
          <p:cNvSpPr>
            <a:spLocks noGrp="1"/>
          </p:cNvSpPr>
          <p:nvPr>
            <p:ph idx="1"/>
          </p:nvPr>
        </p:nvSpPr>
        <p:spPr/>
        <p:txBody>
          <a:bodyPr/>
          <a:lstStyle/>
          <a:p>
            <a:r>
              <a:rPr lang="en-US" dirty="0" smtClean="0"/>
              <a:t>Robin has offered that Exiv2 will produce a dot release</a:t>
            </a:r>
          </a:p>
          <a:p>
            <a:r>
              <a:rPr lang="en-US" dirty="0" smtClean="0"/>
              <a:t>This meeting should decide on our actions:</a:t>
            </a:r>
            <a:br>
              <a:rPr lang="en-US" dirty="0" smtClean="0"/>
            </a:br>
            <a:r>
              <a:rPr lang="en-US" dirty="0" smtClean="0"/>
              <a:t>1	Who will ‘own’ this matter</a:t>
            </a:r>
            <a:br>
              <a:rPr lang="en-US" dirty="0" smtClean="0"/>
            </a:br>
            <a:r>
              <a:rPr lang="en-US" dirty="0" smtClean="0"/>
              <a:t>2	Who will conduct the discussion with KDE</a:t>
            </a:r>
            <a:br>
              <a:rPr lang="en-US" dirty="0" smtClean="0"/>
            </a:br>
            <a:r>
              <a:rPr lang="en-US" dirty="0" smtClean="0"/>
              <a:t>3	Our options to address this matter</a:t>
            </a:r>
            <a:br>
              <a:rPr lang="en-US" dirty="0" smtClean="0"/>
            </a:br>
            <a:r>
              <a:rPr lang="en-US" dirty="0" smtClean="0"/>
              <a:t>4	Assignments to Team Members</a:t>
            </a:r>
            <a:r>
              <a:rPr lang="en-US" dirty="0"/>
              <a:t/>
            </a:r>
            <a:br>
              <a:rPr lang="en-US" dirty="0"/>
            </a:br>
            <a:r>
              <a:rPr lang="en-US" dirty="0" smtClean="0"/>
              <a:t>5	Schedule</a:t>
            </a:r>
          </a:p>
          <a:p>
            <a:r>
              <a:rPr lang="en-US" dirty="0" smtClean="0"/>
              <a:t>Caution:</a:t>
            </a:r>
            <a:br>
              <a:rPr lang="en-US" dirty="0" smtClean="0"/>
            </a:br>
            <a:r>
              <a:rPr lang="en-US" dirty="0" smtClean="0"/>
              <a:t>Until we have a strong line of communication with KDE, assignments and schedule are preliminary</a:t>
            </a:r>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5379D298-6F44-4A45-8706-E97D04C346BD}" type="datetime8">
              <a:rPr lang="en-GB" smtClean="0"/>
              <a:t>22-Apr-2015 20:18</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5</a:t>
            </a:fld>
            <a:endParaRPr lang="en-US"/>
          </a:p>
        </p:txBody>
      </p:sp>
    </p:spTree>
    <p:extLst>
      <p:ext uri="{BB962C8B-B14F-4D97-AF65-F5344CB8AC3E}">
        <p14:creationId xmlns:p14="http://schemas.microsoft.com/office/powerpoint/2010/main" val="2648333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Security Issue</a:t>
            </a:r>
            <a:endParaRPr lang="en-US" dirty="0"/>
          </a:p>
        </p:txBody>
      </p:sp>
      <p:sp>
        <p:nvSpPr>
          <p:cNvPr id="3" name="Content Placeholder 2"/>
          <p:cNvSpPr>
            <a:spLocks noGrp="1"/>
          </p:cNvSpPr>
          <p:nvPr>
            <p:ph idx="1"/>
          </p:nvPr>
        </p:nvSpPr>
        <p:spPr/>
        <p:txBody>
          <a:bodyPr/>
          <a:lstStyle/>
          <a:p>
            <a:r>
              <a:rPr lang="en-US" dirty="0" smtClean="0"/>
              <a:t>We must isolate the video code as a build option</a:t>
            </a:r>
            <a:br>
              <a:rPr lang="en-US" dirty="0" smtClean="0"/>
            </a:br>
            <a:r>
              <a:rPr lang="en-US" dirty="0" smtClean="0"/>
              <a:t>(as already done for </a:t>
            </a:r>
            <a:r>
              <a:rPr lang="en-US" dirty="0" err="1" smtClean="0"/>
              <a:t>webready</a:t>
            </a:r>
            <a:r>
              <a:rPr lang="en-US" dirty="0" smtClean="0"/>
              <a:t> in v0.25)</a:t>
            </a:r>
          </a:p>
          <a:p>
            <a:r>
              <a:rPr lang="en-US" dirty="0"/>
              <a:t>V</a:t>
            </a:r>
            <a:r>
              <a:rPr lang="en-US" dirty="0" smtClean="0"/>
              <a:t>ideo </a:t>
            </a:r>
            <a:r>
              <a:rPr lang="en-US" dirty="0" smtClean="0"/>
              <a:t>code requires simplification:</a:t>
            </a:r>
            <a:br>
              <a:rPr lang="en-US" dirty="0" smtClean="0"/>
            </a:br>
            <a:r>
              <a:rPr lang="en-US" dirty="0" smtClean="0"/>
              <a:t>- refactoring into functions</a:t>
            </a:r>
            <a:br>
              <a:rPr lang="en-US" dirty="0" smtClean="0"/>
            </a:br>
            <a:r>
              <a:rPr lang="en-US" dirty="0" smtClean="0"/>
              <a:t>- constants defined with </a:t>
            </a:r>
            <a:r>
              <a:rPr lang="en-US" dirty="0" err="1" smtClean="0"/>
              <a:t>enums</a:t>
            </a:r>
            <a:r>
              <a:rPr lang="en-US" dirty="0" smtClean="0"/>
              <a:t> in headers</a:t>
            </a:r>
            <a:br>
              <a:rPr lang="en-US" dirty="0" smtClean="0"/>
            </a:br>
            <a:r>
              <a:rPr lang="en-US" dirty="0" smtClean="0"/>
              <a:t>- code review recommendations to be implemented</a:t>
            </a:r>
            <a:r>
              <a:rPr lang="en-US" dirty="0"/>
              <a:t/>
            </a:r>
            <a:br>
              <a:rPr lang="en-US" dirty="0"/>
            </a:br>
            <a:r>
              <a:rPr lang="en-US" dirty="0" smtClean="0"/>
              <a:t>- more and tougher tests</a:t>
            </a:r>
            <a:r>
              <a:rPr lang="en-US" dirty="0"/>
              <a:t> </a:t>
            </a:r>
            <a:r>
              <a:rPr lang="en-US" dirty="0" smtClean="0"/>
              <a:t>(5Gbyte video files over http)</a:t>
            </a:r>
          </a:p>
          <a:p>
            <a:r>
              <a:rPr lang="en-US" dirty="0"/>
              <a:t>The video code requires to be “hardened” to deal with suspect </a:t>
            </a:r>
            <a:r>
              <a:rPr lang="en-US" dirty="0" smtClean="0"/>
              <a:t>files</a:t>
            </a:r>
            <a:endParaRPr lang="en-US" dirty="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5" name="Date Placeholder 4"/>
          <p:cNvSpPr>
            <a:spLocks noGrp="1"/>
          </p:cNvSpPr>
          <p:nvPr>
            <p:ph type="dt" sz="half" idx="10"/>
          </p:nvPr>
        </p:nvSpPr>
        <p:spPr/>
        <p:txBody>
          <a:bodyPr/>
          <a:lstStyle/>
          <a:p>
            <a:fld id="{A23348B8-C2FC-BD41-B270-BEDAFEEE35DB}" type="datetime8">
              <a:rPr lang="en-GB" smtClean="0"/>
              <a:t>22-Apr-2015 20:18</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6</a:t>
            </a:fld>
            <a:endParaRPr lang="en-US"/>
          </a:p>
        </p:txBody>
      </p:sp>
    </p:spTree>
    <p:extLst>
      <p:ext uri="{BB962C8B-B14F-4D97-AF65-F5344CB8AC3E}">
        <p14:creationId xmlns:p14="http://schemas.microsoft.com/office/powerpoint/2010/main" val="208529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v0.24.1</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video code should </a:t>
            </a:r>
            <a:r>
              <a:rPr lang="en-US" dirty="0" smtClean="0"/>
              <a:t>be either:</a:t>
            </a:r>
            <a:br>
              <a:rPr lang="en-US" dirty="0" smtClean="0"/>
            </a:br>
            <a:r>
              <a:rPr lang="en-US" dirty="0" smtClean="0"/>
              <a:t>1) </a:t>
            </a:r>
            <a:r>
              <a:rPr lang="en-US" dirty="0"/>
              <a:t>declared “experimental” and not built by </a:t>
            </a:r>
            <a:r>
              <a:rPr lang="en-US" dirty="0" smtClean="0"/>
              <a:t>default</a:t>
            </a:r>
            <a:br>
              <a:rPr lang="en-US" dirty="0" smtClean="0"/>
            </a:br>
            <a:r>
              <a:rPr lang="en-US" dirty="0" smtClean="0"/>
              <a:t>2) removed and reintroduced in v0.26 (or later)</a:t>
            </a:r>
          </a:p>
          <a:p>
            <a:r>
              <a:rPr lang="en-US" dirty="0" smtClean="0"/>
              <a:t>Start with v0.24</a:t>
            </a:r>
            <a:br>
              <a:rPr lang="en-US" dirty="0" smtClean="0"/>
            </a:br>
            <a:r>
              <a:rPr lang="en-US" dirty="0" smtClean="0"/>
              <a:t>- do as little work as possible to isolate the video code</a:t>
            </a:r>
            <a:br>
              <a:rPr lang="en-US" dirty="0" smtClean="0"/>
            </a:br>
            <a:r>
              <a:rPr lang="en-US" dirty="0" smtClean="0"/>
              <a:t>- add selected trunk fixes (such as maker notes)</a:t>
            </a:r>
            <a:br>
              <a:rPr lang="en-US" dirty="0" smtClean="0"/>
            </a:br>
            <a:r>
              <a:rPr lang="en-US" dirty="0" smtClean="0"/>
              <a:t>This can be done quickly if the selection is small</a:t>
            </a:r>
            <a:br>
              <a:rPr lang="en-US" dirty="0" smtClean="0"/>
            </a:br>
            <a:r>
              <a:rPr lang="en-US" dirty="0" smtClean="0"/>
              <a:t>Time Guestimate:	2 weeks </a:t>
            </a:r>
          </a:p>
          <a:p>
            <a:r>
              <a:rPr lang="en-US" dirty="0" smtClean="0"/>
              <a:t>Release v0.25</a:t>
            </a:r>
            <a:br>
              <a:rPr lang="en-US" dirty="0" smtClean="0"/>
            </a:br>
            <a:r>
              <a:rPr lang="en-US" dirty="0" smtClean="0"/>
              <a:t>- isolate the video-read code</a:t>
            </a:r>
            <a:br>
              <a:rPr lang="en-US" dirty="0" smtClean="0"/>
            </a:br>
            <a:r>
              <a:rPr lang="en-US" dirty="0" smtClean="0"/>
              <a:t>This cannot be done quickly.  v0.25 has a lot of new code (cloud-ready) and many bug fixes and new features</a:t>
            </a:r>
            <a:br>
              <a:rPr lang="en-US" dirty="0" smtClean="0"/>
            </a:br>
            <a:r>
              <a:rPr lang="en-US" dirty="0" smtClean="0"/>
              <a:t>Time Guestimate: 	Unknown </a:t>
            </a:r>
            <a:endParaRPr lang="en-US" dirty="0"/>
          </a:p>
          <a:p>
            <a:endParaRPr lang="en-US" dirty="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5" name="Date Placeholder 4"/>
          <p:cNvSpPr>
            <a:spLocks noGrp="1"/>
          </p:cNvSpPr>
          <p:nvPr>
            <p:ph type="dt" sz="half" idx="10"/>
          </p:nvPr>
        </p:nvSpPr>
        <p:spPr/>
        <p:txBody>
          <a:bodyPr/>
          <a:lstStyle/>
          <a:p>
            <a:fld id="{0FE6EDA9-5A32-FE44-8CF4-C32B08FF5187}" type="datetime8">
              <a:rPr lang="en-GB" smtClean="0"/>
              <a:t>22-Apr-2015 20:18</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7</a:t>
            </a:fld>
            <a:endParaRPr lang="en-US"/>
          </a:p>
        </p:txBody>
      </p:sp>
    </p:spTree>
    <p:extLst>
      <p:ext uri="{BB962C8B-B14F-4D97-AF65-F5344CB8AC3E}">
        <p14:creationId xmlns:p14="http://schemas.microsoft.com/office/powerpoint/2010/main" val="842085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Exiv2 Project Status</a:t>
            </a:r>
            <a:endParaRPr lang="en-US" dirty="0"/>
          </a:p>
        </p:txBody>
      </p:sp>
      <p:sp>
        <p:nvSpPr>
          <p:cNvPr id="3" name="Content Placeholder 2"/>
          <p:cNvSpPr>
            <a:spLocks noGrp="1"/>
          </p:cNvSpPr>
          <p:nvPr>
            <p:ph idx="1"/>
          </p:nvPr>
        </p:nvSpPr>
        <p:spPr/>
        <p:txBody>
          <a:bodyPr>
            <a:normAutofit fontScale="92500" lnSpcReduction="20000"/>
          </a:bodyPr>
          <a:lstStyle/>
          <a:p>
            <a:r>
              <a:rPr lang="en-US" dirty="0"/>
              <a:t>e</a:t>
            </a:r>
            <a:r>
              <a:rPr lang="en-US" dirty="0" smtClean="0"/>
              <a:t>xiv2.org </a:t>
            </a:r>
            <a:r>
              <a:rPr lang="en-US" dirty="0" err="1" smtClean="0"/>
              <a:t>Redmine</a:t>
            </a:r>
            <a:r>
              <a:rPr lang="en-US" dirty="0" smtClean="0"/>
              <a:t> Forum/Wiki/Issues </a:t>
            </a:r>
            <a:r>
              <a:rPr lang="en-US" dirty="0"/>
              <a:t/>
            </a:r>
            <a:br>
              <a:rPr lang="en-US" dirty="0"/>
            </a:br>
            <a:r>
              <a:rPr lang="en-US" dirty="0" smtClean="0"/>
              <a:t>- lots of user activity</a:t>
            </a:r>
            <a:br>
              <a:rPr lang="en-US" dirty="0" smtClean="0"/>
            </a:br>
            <a:r>
              <a:rPr lang="en-US" dirty="0" smtClean="0"/>
              <a:t>- we are very responsive</a:t>
            </a:r>
          </a:p>
          <a:p>
            <a:r>
              <a:rPr lang="en-US" dirty="0" smtClean="0"/>
              <a:t>The code is widely used</a:t>
            </a:r>
          </a:p>
          <a:p>
            <a:r>
              <a:rPr lang="en-US" dirty="0"/>
              <a:t>e</a:t>
            </a:r>
            <a:r>
              <a:rPr lang="en-US" dirty="0" smtClean="0"/>
              <a:t>xiv2.dyndns.org:8080 Jenkins build server works well</a:t>
            </a:r>
          </a:p>
          <a:p>
            <a:r>
              <a:rPr lang="en-US" dirty="0" smtClean="0"/>
              <a:t>Our release interval is getting longer</a:t>
            </a:r>
          </a:p>
          <a:p>
            <a:r>
              <a:rPr lang="en-US" dirty="0" smtClean="0"/>
              <a:t>The team is growing.  3 new hires in 2015</a:t>
            </a:r>
            <a:br>
              <a:rPr lang="en-US" dirty="0" smtClean="0"/>
            </a:br>
            <a:r>
              <a:rPr lang="en-US" dirty="0" smtClean="0"/>
              <a:t>Thomas S	Thomas B	Alan</a:t>
            </a:r>
          </a:p>
          <a:p>
            <a:r>
              <a:rPr lang="en-US" dirty="0" smtClean="0"/>
              <a:t>Islam’s </a:t>
            </a:r>
            <a:r>
              <a:rPr lang="en-US" dirty="0" err="1" smtClean="0"/>
              <a:t>GSoC</a:t>
            </a:r>
            <a:r>
              <a:rPr lang="en-US" dirty="0" smtClean="0"/>
              <a:t> 2015 </a:t>
            </a:r>
            <a:r>
              <a:rPr lang="en-US" dirty="0" err="1" smtClean="0"/>
              <a:t>webp</a:t>
            </a:r>
            <a:r>
              <a:rPr lang="en-US" dirty="0" smtClean="0"/>
              <a:t>/</a:t>
            </a:r>
            <a:r>
              <a:rPr lang="en-US" dirty="0" err="1" smtClean="0"/>
              <a:t>webm</a:t>
            </a:r>
            <a:r>
              <a:rPr lang="en-US" dirty="0" smtClean="0"/>
              <a:t> project</a:t>
            </a:r>
          </a:p>
          <a:p>
            <a:r>
              <a:rPr lang="en-US" dirty="0" smtClean="0"/>
              <a:t>Robin is overloaded</a:t>
            </a:r>
          </a:p>
          <a:p>
            <a:endParaRPr lang="en-US" dirty="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5" name="Date Placeholder 4"/>
          <p:cNvSpPr>
            <a:spLocks noGrp="1"/>
          </p:cNvSpPr>
          <p:nvPr>
            <p:ph type="dt" sz="half" idx="10"/>
          </p:nvPr>
        </p:nvSpPr>
        <p:spPr/>
        <p:txBody>
          <a:bodyPr/>
          <a:lstStyle/>
          <a:p>
            <a:fld id="{E78FA98F-E1CA-5346-B70E-AE0F4504117E}" type="datetime8">
              <a:rPr lang="en-GB" smtClean="0"/>
              <a:t>22-Apr-2015 20:18</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8</a:t>
            </a:fld>
            <a:endParaRPr lang="en-US"/>
          </a:p>
        </p:txBody>
      </p:sp>
    </p:spTree>
    <p:extLst>
      <p:ext uri="{BB962C8B-B14F-4D97-AF65-F5344CB8AC3E}">
        <p14:creationId xmlns:p14="http://schemas.microsoft.com/office/powerpoint/2010/main" val="42355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Exiv2 v0.26</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Video </a:t>
            </a:r>
            <a:r>
              <a:rPr lang="en-US" dirty="0" smtClean="0"/>
              <a:t>Read and Write 			</a:t>
            </a:r>
            <a:r>
              <a:rPr lang="en-US" dirty="0" err="1" smtClean="0"/>
              <a:t>Abhinav</a:t>
            </a:r>
            <a:r>
              <a:rPr lang="en-US" dirty="0" smtClean="0"/>
              <a:t> and Mahesh</a:t>
            </a:r>
            <a:endParaRPr lang="en-US" dirty="0" smtClean="0"/>
          </a:p>
          <a:p>
            <a:r>
              <a:rPr lang="en-US" dirty="0" err="1"/>
              <a:t>w</a:t>
            </a:r>
            <a:r>
              <a:rPr lang="en-US" dirty="0" err="1" smtClean="0"/>
              <a:t>ebp</a:t>
            </a:r>
            <a:r>
              <a:rPr lang="en-US" dirty="0" smtClean="0"/>
              <a:t>/</a:t>
            </a:r>
            <a:r>
              <a:rPr lang="en-US" dirty="0" err="1" smtClean="0"/>
              <a:t>webm</a:t>
            </a:r>
            <a:r>
              <a:rPr lang="en-US" dirty="0" smtClean="0"/>
              <a:t> </a:t>
            </a:r>
            <a:r>
              <a:rPr lang="en-US" dirty="0" err="1" smtClean="0"/>
              <a:t>GSoC</a:t>
            </a:r>
            <a:r>
              <a:rPr lang="en-US" dirty="0" smtClean="0"/>
              <a:t> 2015</a:t>
            </a:r>
            <a:r>
              <a:rPr lang="en-US" dirty="0" smtClean="0"/>
              <a:t> 		Islam</a:t>
            </a:r>
            <a:endParaRPr lang="en-US" dirty="0" smtClean="0"/>
          </a:p>
          <a:p>
            <a:r>
              <a:rPr lang="en-US" dirty="0" smtClean="0"/>
              <a:t>Accessory ‘overflow’ file </a:t>
            </a:r>
            <a:r>
              <a:rPr lang="en-US" dirty="0" smtClean="0"/>
              <a:t>		Thomas B</a:t>
            </a:r>
            <a:endParaRPr lang="en-US" dirty="0" smtClean="0"/>
          </a:p>
          <a:p>
            <a:r>
              <a:rPr lang="en-US" dirty="0" err="1" smtClean="0"/>
              <a:t>XMPsdk</a:t>
            </a:r>
            <a:r>
              <a:rPr lang="en-US" dirty="0" smtClean="0"/>
              <a:t> </a:t>
            </a:r>
            <a:r>
              <a:rPr lang="en-US" dirty="0"/>
              <a:t>as an external </a:t>
            </a:r>
            <a:r>
              <a:rPr lang="en-US" dirty="0" smtClean="0"/>
              <a:t>library </a:t>
            </a:r>
            <a:r>
              <a:rPr lang="en-US" dirty="0"/>
              <a:t>	</a:t>
            </a:r>
            <a:r>
              <a:rPr lang="en-US" dirty="0" smtClean="0"/>
              <a:t>	</a:t>
            </a:r>
            <a:r>
              <a:rPr lang="en-US" dirty="0" smtClean="0"/>
              <a:t>Andreas</a:t>
            </a:r>
          </a:p>
          <a:p>
            <a:r>
              <a:rPr lang="en-US" dirty="0" err="1" smtClean="0"/>
              <a:t>Coverity</a:t>
            </a:r>
            <a:r>
              <a:rPr lang="en-US" dirty="0" smtClean="0"/>
              <a:t> Scan				Mahesh</a:t>
            </a:r>
            <a:endParaRPr lang="en-US" dirty="0"/>
          </a:p>
          <a:p>
            <a:r>
              <a:rPr lang="en-US" dirty="0" err="1" smtClean="0"/>
              <a:t>Cmake</a:t>
            </a:r>
            <a:r>
              <a:rPr lang="en-US" dirty="0" smtClean="0"/>
              <a:t>/MSVC Android </a:t>
            </a:r>
            <a:r>
              <a:rPr lang="en-US" dirty="0" smtClean="0"/>
              <a:t>and </a:t>
            </a:r>
            <a:r>
              <a:rPr lang="en-US" dirty="0" err="1" smtClean="0"/>
              <a:t>iOS</a:t>
            </a:r>
            <a:r>
              <a:rPr lang="en-US" dirty="0" smtClean="0"/>
              <a:t> </a:t>
            </a:r>
            <a:r>
              <a:rPr lang="en-US" dirty="0"/>
              <a:t>	</a:t>
            </a:r>
            <a:r>
              <a:rPr lang="en-US" dirty="0" smtClean="0"/>
              <a:t>	Robin</a:t>
            </a:r>
            <a:endParaRPr lang="en-US" dirty="0" smtClean="0"/>
          </a:p>
          <a:p>
            <a:r>
              <a:rPr lang="en-US" dirty="0"/>
              <a:t>More features and bug </a:t>
            </a:r>
            <a:r>
              <a:rPr lang="en-US" dirty="0" smtClean="0"/>
              <a:t>fixes		Alan and Thomas S</a:t>
            </a:r>
            <a:endParaRPr lang="en-US" dirty="0"/>
          </a:p>
          <a:p>
            <a:r>
              <a:rPr lang="en-US" dirty="0" smtClean="0"/>
              <a:t>Better </a:t>
            </a:r>
            <a:r>
              <a:rPr lang="en-US" dirty="0" smtClean="0"/>
              <a:t>Server </a:t>
            </a:r>
            <a:r>
              <a:rPr lang="en-US" dirty="0" smtClean="0"/>
              <a:t>&amp; </a:t>
            </a:r>
            <a:r>
              <a:rPr lang="en-US" dirty="0" smtClean="0"/>
              <a:t>Release Management </a:t>
            </a:r>
            <a:r>
              <a:rPr lang="en-US" dirty="0"/>
              <a:t>	</a:t>
            </a:r>
            <a:r>
              <a:rPr lang="en-US" dirty="0" err="1" smtClean="0"/>
              <a:t>Nehal</a:t>
            </a:r>
            <a:r>
              <a:rPr lang="en-US" dirty="0" smtClean="0"/>
              <a:t> and </a:t>
            </a:r>
            <a:r>
              <a:rPr lang="en-US" dirty="0" smtClean="0"/>
              <a:t>Shawn</a:t>
            </a:r>
          </a:p>
          <a:p>
            <a:r>
              <a:rPr lang="en-US" dirty="0" smtClean="0"/>
              <a:t>Branding, Logo and W</a:t>
            </a:r>
            <a:r>
              <a:rPr lang="en-US" dirty="0" smtClean="0"/>
              <a:t>eb-site		Ocean</a:t>
            </a:r>
            <a:endParaRPr lang="en-US" dirty="0" smtClean="0"/>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945609F1-927E-1F48-80C4-EDD35FD55285}" type="datetime8">
              <a:rPr lang="en-GB" smtClean="0"/>
              <a:t>22-Apr-2015 20:18</a:t>
            </a:fld>
            <a:endParaRPr lang="en-US"/>
          </a:p>
        </p:txBody>
      </p:sp>
      <p:sp>
        <p:nvSpPr>
          <p:cNvPr id="7" name="Footer Placeholder 6"/>
          <p:cNvSpPr>
            <a:spLocks noGrp="1"/>
          </p:cNvSpPr>
          <p:nvPr>
            <p:ph type="ftr" sz="quarter" idx="11"/>
          </p:nvPr>
        </p:nvSpPr>
        <p:spPr/>
        <p:txBody>
          <a:bodyPr/>
          <a:lstStyle/>
          <a:p>
            <a:r>
              <a:rPr lang="en-US" dirty="0" smtClean="0"/>
              <a:t>Exiv2-v0.24.1</a:t>
            </a:r>
            <a:endParaRPr lang="en-US" dirty="0"/>
          </a:p>
        </p:txBody>
      </p:sp>
      <p:sp>
        <p:nvSpPr>
          <p:cNvPr id="8" name="Slide Number Placeholder 7"/>
          <p:cNvSpPr>
            <a:spLocks noGrp="1"/>
          </p:cNvSpPr>
          <p:nvPr>
            <p:ph type="sldNum" sz="quarter" idx="12"/>
          </p:nvPr>
        </p:nvSpPr>
        <p:spPr/>
        <p:txBody>
          <a:bodyPr/>
          <a:lstStyle/>
          <a:p>
            <a:fld id="{93E4AAA4-6363-4581-962D-1ACCC2D600C5}" type="slidenum">
              <a:rPr lang="en-US" smtClean="0"/>
              <a:t>9</a:t>
            </a:fld>
            <a:endParaRPr lang="en-US"/>
          </a:p>
        </p:txBody>
      </p:sp>
    </p:spTree>
    <p:extLst>
      <p:ext uri="{BB962C8B-B14F-4D97-AF65-F5344CB8AC3E}">
        <p14:creationId xmlns:p14="http://schemas.microsoft.com/office/powerpoint/2010/main" val="434286694"/>
      </p:ext>
    </p:extLst>
  </p:cSld>
  <p:clrMapOvr>
    <a:masterClrMapping/>
  </p:clrMapOvr>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184</TotalTime>
  <Words>301</Words>
  <Application>Microsoft Macintosh PowerPoint</Application>
  <PresentationFormat>On-screen Show (4:3)</PresentationFormat>
  <Paragraphs>85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Revolution</vt:lpstr>
      <vt:lpstr>Exiv2 v0.24.1</vt:lpstr>
      <vt:lpstr>Project Status</vt:lpstr>
      <vt:lpstr>Meeting Objective</vt:lpstr>
      <vt:lpstr>KDE Security Issue   makosoft@gmail.com</vt:lpstr>
      <vt:lpstr>Current Status</vt:lpstr>
      <vt:lpstr>Analysis of Security Issue</vt:lpstr>
      <vt:lpstr>Options for v0.24.1</vt:lpstr>
      <vt:lpstr>Exiv2 Project Status</vt:lpstr>
      <vt:lpstr>Exiv2 v0.26</vt:lpstr>
      <vt:lpstr>The Future of Exiv2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Exiv2 v0.24.1</dc:title>
  <dc:creator>Robin Mills</dc:creator>
  <cp:lastModifiedBy>Robin Mills</cp:lastModifiedBy>
  <cp:revision>35</cp:revision>
  <cp:lastPrinted>2015-04-22T09:57:58Z</cp:lastPrinted>
  <dcterms:created xsi:type="dcterms:W3CDTF">2015-04-22T07:41:07Z</dcterms:created>
  <dcterms:modified xsi:type="dcterms:W3CDTF">2015-04-22T19:31:32Z</dcterms:modified>
</cp:coreProperties>
</file>