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Azeret Mono" panose="020B0604020202020204" charset="0"/>
      <p:regular r:id="rId14"/>
      <p:bold r:id="rId15"/>
      <p:italic r:id="rId16"/>
      <p:boldItalic r:id="rId17"/>
    </p:embeddedFont>
    <p:embeddedFont>
      <p:font typeface="Bai Jamjuree" panose="020B0604020202020204" charset="-34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69F6B5-7A03-4B96-8BFC-578FB8953A7E}">
  <a:tblStyle styleId="{A569F6B5-7A03-4B96-8BFC-578FB8953A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7E7137-6801-4371-A19D-3908D1C8CC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37D893-9A28-2EA8-F7F8-0301E458C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901EA-EF29-1DCE-E20F-4521E25EE4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5A594-394C-47EE-84A8-A4C6A21D26C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04A08-2E59-8CDA-BC5B-9D9690D2DE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0571D-1247-8FDD-E847-E43AE266A6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C2D15-7C08-465A-AD58-90C0C7F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7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7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4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713225" y="1353950"/>
            <a:ext cx="37185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713000" y="3215375"/>
            <a:ext cx="22095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دانشکده فنی و حرفه‌ای شهید شمسی‌پور - ویکی‌پدیا، دانشنامهٔ آزاد">
            <a:extLst>
              <a:ext uri="{FF2B5EF4-FFF2-40B4-BE49-F238E27FC236}">
                <a16:creationId xmlns:a16="http://schemas.microsoft.com/office/drawing/2014/main" id="{FCD5291B-614E-D946-FA1F-4DD274C456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87507"/>
            <a:ext cx="1279182" cy="11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78629109-F631-517C-DE6B-D3B178B2A8D0}"/>
              </a:ext>
            </a:extLst>
          </p:cNvPr>
          <p:cNvSpPr/>
          <p:nvPr userDrawn="1"/>
        </p:nvSpPr>
        <p:spPr>
          <a:xfrm>
            <a:off x="-392912" y="4642432"/>
            <a:ext cx="1754287" cy="413561"/>
          </a:xfrm>
          <a:prstGeom prst="round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DD0F-1685-CCC2-884B-5BD10BBA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526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 rot="10800000" flipH="1">
            <a:off x="-36150" y="-34400"/>
            <a:ext cx="9216300" cy="5229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109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70" r:id="rId3"/>
    <p:sldLayoutId id="2147483655" r:id="rId4"/>
    <p:sldLayoutId id="2147483656" r:id="rId5"/>
    <p:sldLayoutId id="2147483658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ctrTitle"/>
          </p:nvPr>
        </p:nvSpPr>
        <p:spPr>
          <a:xfrm flipH="1">
            <a:off x="3758223" y="1050712"/>
            <a:ext cx="5246974" cy="3080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cs typeface="Far.Roya" panose="00000400000000000000" pitchFamily="2" charset="-78"/>
              </a:rPr>
              <a:t>استاد : </a:t>
            </a:r>
            <a:r>
              <a:rPr lang="en-US" sz="1800">
                <a:cs typeface="Far.Roya" panose="00000400000000000000" pitchFamily="2" charset="-78"/>
              </a:rPr>
              <a:t> </a:t>
            </a:r>
            <a:r>
              <a:rPr lang="fa-IR" sz="1800">
                <a:cs typeface="Far.Roya" panose="00000400000000000000" pitchFamily="2" charset="-78"/>
              </a:rPr>
              <a:t>علیرضا افشاری</a:t>
            </a:r>
            <a:br>
              <a:rPr lang="fa-IR" sz="1800">
                <a:cs typeface="Far.Roya" panose="00000400000000000000" pitchFamily="2" charset="-78"/>
              </a:rPr>
            </a:br>
            <a:br>
              <a:rPr lang="en-US" sz="1800">
                <a:cs typeface="Far.Roya" panose="00000400000000000000" pitchFamily="2" charset="-78"/>
              </a:rPr>
            </a:br>
            <a:br>
              <a:rPr lang="fa-IR" sz="1800">
                <a:cs typeface="Far.Roya" panose="00000400000000000000" pitchFamily="2" charset="-78"/>
              </a:rPr>
            </a:br>
            <a:r>
              <a:rPr lang="fa-IR" sz="1800">
                <a:cs typeface="Far.Roya" panose="00000400000000000000" pitchFamily="2" charset="-78"/>
              </a:rPr>
              <a:t>	دانشجو : امیر کرمی </a:t>
            </a:r>
            <a:br>
              <a:rPr lang="en-US" sz="1800">
                <a:cs typeface="Far.Roya" panose="00000400000000000000" pitchFamily="2" charset="-78"/>
              </a:rPr>
            </a:br>
            <a:br>
              <a:rPr lang="en-US" sz="1800">
                <a:cs typeface="Far.Roya" panose="00000400000000000000" pitchFamily="2" charset="-78"/>
              </a:rPr>
            </a:br>
            <a:br>
              <a:rPr lang="fa-IR" sz="1800">
                <a:cs typeface="Far.Roya" panose="00000400000000000000" pitchFamily="2" charset="-78"/>
              </a:rPr>
            </a:br>
            <a:r>
              <a:rPr lang="fa-IR" sz="1800">
                <a:cs typeface="Far.Roya" panose="00000400000000000000" pitchFamily="2" charset="-78"/>
              </a:rPr>
              <a:t>		موضوع : ساخت ربات با </a:t>
            </a:r>
            <a:r>
              <a:rPr lang="en-US" sz="1800">
                <a:cs typeface="Far.Roya" panose="00000400000000000000" pitchFamily="2" charset="-78"/>
              </a:rPr>
              <a:t>Arduino</a:t>
            </a:r>
            <a:r>
              <a:rPr lang="fa-IR" sz="1800">
                <a:cs typeface="Far.Roya" panose="00000400000000000000" pitchFamily="2" charset="-78"/>
              </a:rPr>
              <a:t> </a:t>
            </a:r>
            <a:br>
              <a:rPr lang="en-US" sz="1800">
                <a:cs typeface="Far.Roya" panose="00000400000000000000" pitchFamily="2" charset="-78"/>
              </a:rPr>
            </a:br>
            <a:br>
              <a:rPr lang="fa-IR" sz="1800">
                <a:cs typeface="Far.Roya" panose="00000400000000000000" pitchFamily="2" charset="-78"/>
              </a:rPr>
            </a:br>
            <a:r>
              <a:rPr lang="fa-IR" sz="1800">
                <a:cs typeface="Far.Roya" panose="00000400000000000000" pitchFamily="2" charset="-78"/>
              </a:rPr>
              <a:t>		</a:t>
            </a:r>
            <a:br>
              <a:rPr lang="fa-IR" sz="1800">
                <a:cs typeface="Far.Roya" panose="00000400000000000000" pitchFamily="2" charset="-78"/>
              </a:rPr>
            </a:br>
            <a:r>
              <a:rPr lang="fa-IR" sz="1800">
                <a:cs typeface="Far.Roya" panose="00000400000000000000" pitchFamily="2" charset="-78"/>
              </a:rPr>
              <a:t>		کلاس برنامه نویسی سخت افزار</a:t>
            </a:r>
            <a:br>
              <a:rPr lang="fa-IR" sz="1800">
                <a:cs typeface="Far.Roya" panose="00000400000000000000" pitchFamily="2" charset="-78"/>
              </a:rPr>
            </a:br>
            <a:endParaRPr sz="1800">
              <a:cs typeface="Far.Roya" panose="00000400000000000000" pitchFamily="2" charset="-78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t="7142" b="1282"/>
          <a:stretch/>
        </p:blipFill>
        <p:spPr>
          <a:xfrm flipH="1">
            <a:off x="-45988" y="559098"/>
            <a:ext cx="4830075" cy="45844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3;p27">
            <a:extLst>
              <a:ext uri="{FF2B5EF4-FFF2-40B4-BE49-F238E27FC236}">
                <a16:creationId xmlns:a16="http://schemas.microsoft.com/office/drawing/2014/main" id="{97F570EE-1679-CE93-40FF-866EB52A4BBA}"/>
              </a:ext>
            </a:extLst>
          </p:cNvPr>
          <p:cNvSpPr txBox="1">
            <a:spLocks/>
          </p:cNvSpPr>
          <p:nvPr/>
        </p:nvSpPr>
        <p:spPr>
          <a:xfrm flipH="1">
            <a:off x="1839816" y="279549"/>
            <a:ext cx="4299523" cy="62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36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algn="r" rtl="1"/>
            <a:r>
              <a:rPr lang="fa-IR" sz="3200">
                <a:cs typeface="Far.Roya" panose="00000400000000000000" pitchFamily="2" charset="-78"/>
              </a:rPr>
              <a:t>بسم الله الرحمن الرحیم</a:t>
            </a:r>
            <a:endParaRPr lang="en-US" sz="3200">
              <a:cs typeface="Far.Roya" panose="00000400000000000000" pitchFamily="2" charset="-78"/>
            </a:endParaRPr>
          </a:p>
        </p:txBody>
      </p:sp>
      <p:pic>
        <p:nvPicPr>
          <p:cNvPr id="2050" name="Picture 2" descr="دانشکده فنی و حرفه‌ای شهید شمسی‌پور - ویکی‌پدیا، دانشنامهٔ آزاد">
            <a:extLst>
              <a:ext uri="{FF2B5EF4-FFF2-40B4-BE49-F238E27FC236}">
                <a16:creationId xmlns:a16="http://schemas.microsoft.com/office/drawing/2014/main" id="{528A2F53-A6B0-CE50-38E0-D4B9F471F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103" y="3537143"/>
            <a:ext cx="1530094" cy="13770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43;p27">
            <a:extLst>
              <a:ext uri="{FF2B5EF4-FFF2-40B4-BE49-F238E27FC236}">
                <a16:creationId xmlns:a16="http://schemas.microsoft.com/office/drawing/2014/main" id="{D17795E5-B091-8949-7831-68C99D7D50A2}"/>
              </a:ext>
            </a:extLst>
          </p:cNvPr>
          <p:cNvSpPr txBox="1">
            <a:spLocks/>
          </p:cNvSpPr>
          <p:nvPr/>
        </p:nvSpPr>
        <p:spPr>
          <a:xfrm flipH="1">
            <a:off x="1676171" y="4584402"/>
            <a:ext cx="5246974" cy="47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36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zeret Mono"/>
              <a:buNone/>
              <a:defRPr sz="52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algn="r" rtl="1"/>
            <a:r>
              <a:rPr lang="fa-IR" sz="1800">
                <a:cs typeface="Far.Roya" panose="00000400000000000000" pitchFamily="2" charset="-78"/>
              </a:rPr>
              <a:t>تاریخ :      1402/10/05   </a:t>
            </a:r>
            <a:endParaRPr lang="en-US" sz="1800">
              <a:cs typeface="Far.Roya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9B7C-DFD9-F897-0A4E-532AE9E6222C}"/>
              </a:ext>
            </a:extLst>
          </p:cNvPr>
          <p:cNvSpPr txBox="1">
            <a:spLocks/>
          </p:cNvSpPr>
          <p:nvPr/>
        </p:nvSpPr>
        <p:spPr>
          <a:xfrm>
            <a:off x="3067958" y="2313482"/>
            <a:ext cx="5347649" cy="73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algn="ctr" rtl="1"/>
            <a:r>
              <a:rPr lang="fa-IR">
                <a:cs typeface="Far.Roya" panose="00000400000000000000" pitchFamily="2" charset="-78"/>
              </a:rPr>
              <a:t>از توجه شما سپاسگذارم .</a:t>
            </a:r>
            <a:endParaRPr lang="en-US">
              <a:cs typeface="Far.Roya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1D039-8789-DD5F-71BD-8A5841A11FE9}"/>
              </a:ext>
            </a:extLst>
          </p:cNvPr>
          <p:cNvSpPr txBox="1"/>
          <p:nvPr/>
        </p:nvSpPr>
        <p:spPr>
          <a:xfrm>
            <a:off x="44066" y="4671152"/>
            <a:ext cx="133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AB4A4-A36A-CA66-2FA6-07424C7C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1" y="1671682"/>
            <a:ext cx="3593972" cy="2021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E10C7B-C790-1F1A-1E28-990AC9B0B720}"/>
              </a:ext>
            </a:extLst>
          </p:cNvPr>
          <p:cNvSpPr txBox="1"/>
          <p:nvPr/>
        </p:nvSpPr>
        <p:spPr>
          <a:xfrm>
            <a:off x="1227977" y="3693291"/>
            <a:ext cx="183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Arduino Joystick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5FA25E-0302-29B4-8440-10905CA6F3CD}"/>
              </a:ext>
            </a:extLst>
          </p:cNvPr>
          <p:cNvSpPr txBox="1">
            <a:spLocks/>
          </p:cNvSpPr>
          <p:nvPr/>
        </p:nvSpPr>
        <p:spPr>
          <a:xfrm>
            <a:off x="5880201" y="1254575"/>
            <a:ext cx="3679435" cy="73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algn="ctr" rtl="1"/>
            <a:r>
              <a:rPr lang="fa-IR">
                <a:cs typeface="Far.Roya" panose="00000400000000000000" pitchFamily="2" charset="-78"/>
              </a:rPr>
              <a:t>پایان</a:t>
            </a:r>
            <a:endParaRPr lang="en-US">
              <a:cs typeface="Far.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732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7A02-940D-207C-1815-078156E505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8175" y="253511"/>
            <a:ext cx="5347649" cy="738007"/>
          </a:xfrm>
        </p:spPr>
        <p:txBody>
          <a:bodyPr/>
          <a:lstStyle/>
          <a:p>
            <a:pPr algn="ctr" rtl="1"/>
            <a:r>
              <a:rPr lang="en-US"/>
              <a:t>ARDOINU NANO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F2A04-7EBA-5363-FAEF-FF262F05F011}"/>
              </a:ext>
            </a:extLst>
          </p:cNvPr>
          <p:cNvSpPr txBox="1"/>
          <p:nvPr/>
        </p:nvSpPr>
        <p:spPr>
          <a:xfrm>
            <a:off x="44066" y="4671152"/>
            <a:ext cx="133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3078" name="Picture 6" descr="Carte Arduino NANO 3.0">
            <a:extLst>
              <a:ext uri="{FF2B5EF4-FFF2-40B4-BE49-F238E27FC236}">
                <a16:creationId xmlns:a16="http://schemas.microsoft.com/office/drawing/2014/main" id="{D49CC2E3-0827-A28D-B2C4-AC3C83BFE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3315" b="7796"/>
          <a:stretch/>
        </p:blipFill>
        <p:spPr bwMode="auto">
          <a:xfrm>
            <a:off x="565422" y="1597320"/>
            <a:ext cx="2665505" cy="23796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9DBA6B-E736-1447-7B7C-F8852A8E7D13}"/>
              </a:ext>
            </a:extLst>
          </p:cNvPr>
          <p:cNvSpPr txBox="1">
            <a:spLocks/>
          </p:cNvSpPr>
          <p:nvPr/>
        </p:nvSpPr>
        <p:spPr>
          <a:xfrm>
            <a:off x="3564997" y="871801"/>
            <a:ext cx="5347649" cy="401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MCU : ATmega 328P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V in: 7 _ 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Analog Pin : 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DIGITAL Pin : 14 (6 PWM)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Flash : 32KB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SRAM : 2KB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EEPROM : 1KB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Clock : 16Mhz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ICSP HEADER : YES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08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7A02-940D-207C-1815-078156E505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8174" y="143342"/>
            <a:ext cx="5347649" cy="738007"/>
          </a:xfrm>
        </p:spPr>
        <p:txBody>
          <a:bodyPr/>
          <a:lstStyle/>
          <a:p>
            <a:pPr algn="ctr" rtl="1"/>
            <a:r>
              <a:rPr lang="en-US"/>
              <a:t>Circuit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F2A04-7EBA-5363-FAEF-FF262F05F011}"/>
              </a:ext>
            </a:extLst>
          </p:cNvPr>
          <p:cNvSpPr txBox="1"/>
          <p:nvPr/>
        </p:nvSpPr>
        <p:spPr>
          <a:xfrm>
            <a:off x="44066" y="4671152"/>
            <a:ext cx="133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2C256-623E-0D61-7C49-5AF63C19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03" y="958467"/>
            <a:ext cx="6140757" cy="3832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21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7A02-940D-207C-1815-078156E505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8175" y="253511"/>
            <a:ext cx="5347649" cy="738007"/>
          </a:xfrm>
        </p:spPr>
        <p:txBody>
          <a:bodyPr/>
          <a:lstStyle/>
          <a:p>
            <a:pPr algn="ctr" rtl="1"/>
            <a:r>
              <a:rPr lang="en-US"/>
              <a:t>L298 MOTOR Driver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F2A04-7EBA-5363-FAEF-FF262F05F011}"/>
              </a:ext>
            </a:extLst>
          </p:cNvPr>
          <p:cNvSpPr txBox="1"/>
          <p:nvPr/>
        </p:nvSpPr>
        <p:spPr>
          <a:xfrm>
            <a:off x="44066" y="4671152"/>
            <a:ext cx="133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9DBA6B-E736-1447-7B7C-F8852A8E7D13}"/>
              </a:ext>
            </a:extLst>
          </p:cNvPr>
          <p:cNvSpPr txBox="1">
            <a:spLocks/>
          </p:cNvSpPr>
          <p:nvPr/>
        </p:nvSpPr>
        <p:spPr>
          <a:xfrm>
            <a:off x="3260995" y="1629120"/>
            <a:ext cx="5347649" cy="401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IC : L298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V IN : 5V _ 35V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INPUT : 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Uses H Bridge </a:t>
            </a:r>
          </a:p>
        </p:txBody>
      </p:sp>
      <p:pic>
        <p:nvPicPr>
          <p:cNvPr id="4100" name="Picture 4" descr="1pc L298N Module H Bridge Driver Board Module pour moteur pas à pas Smart  Car Robot">
            <a:extLst>
              <a:ext uri="{FF2B5EF4-FFF2-40B4-BE49-F238E27FC236}">
                <a16:creationId xmlns:a16="http://schemas.microsoft.com/office/drawing/2014/main" id="{F275DF0E-F07D-ACB9-AB54-EA99A2F3F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4" y="1421909"/>
            <a:ext cx="2622015" cy="2622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4" name="Picture 8" descr="H-Bridge with L298N motor driver - parts submit - fritzing forum">
            <a:extLst>
              <a:ext uri="{FF2B5EF4-FFF2-40B4-BE49-F238E27FC236}">
                <a16:creationId xmlns:a16="http://schemas.microsoft.com/office/drawing/2014/main" id="{9E64A403-78EA-95FE-6943-73B3DA45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003" y="1421909"/>
            <a:ext cx="2790643" cy="2757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8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7A02-940D-207C-1815-078156E505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8175" y="253511"/>
            <a:ext cx="5347649" cy="738007"/>
          </a:xfrm>
        </p:spPr>
        <p:txBody>
          <a:bodyPr/>
          <a:lstStyle/>
          <a:p>
            <a:pPr algn="ctr" rtl="1"/>
            <a:r>
              <a:rPr lang="en-US"/>
              <a:t>H Bridge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F2A04-7EBA-5363-FAEF-FF262F05F011}"/>
              </a:ext>
            </a:extLst>
          </p:cNvPr>
          <p:cNvSpPr txBox="1"/>
          <p:nvPr/>
        </p:nvSpPr>
        <p:spPr>
          <a:xfrm>
            <a:off x="13860" y="4671150"/>
            <a:ext cx="133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6148" name="Picture 4" descr="DC Motors: The Basics – ITP Physical Computing">
            <a:extLst>
              <a:ext uri="{FF2B5EF4-FFF2-40B4-BE49-F238E27FC236}">
                <a16:creationId xmlns:a16="http://schemas.microsoft.com/office/drawing/2014/main" id="{0B9BF8DE-1548-8A9E-FF79-A36F0F04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34" y="1222985"/>
            <a:ext cx="1711797" cy="344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C Motors: The Basics – ITP Physical Computing">
            <a:extLst>
              <a:ext uri="{FF2B5EF4-FFF2-40B4-BE49-F238E27FC236}">
                <a16:creationId xmlns:a16="http://schemas.microsoft.com/office/drawing/2014/main" id="{D2C4BF0B-5BA4-49AB-1E54-1FFCC024A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25" y="1222986"/>
            <a:ext cx="1711797" cy="344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C Motors: The Basics – ITP Physical Computing">
            <a:extLst>
              <a:ext uri="{FF2B5EF4-FFF2-40B4-BE49-F238E27FC236}">
                <a16:creationId xmlns:a16="http://schemas.microsoft.com/office/drawing/2014/main" id="{87171A68-9C17-C617-4B38-E52713AE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79" y="1222985"/>
            <a:ext cx="1711797" cy="344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18C0E2-FD76-DD8D-A867-8555A12ECDCF}"/>
              </a:ext>
            </a:extLst>
          </p:cNvPr>
          <p:cNvCxnSpPr>
            <a:cxnSpLocks/>
          </p:cNvCxnSpPr>
          <p:nvPr/>
        </p:nvCxnSpPr>
        <p:spPr>
          <a:xfrm flipH="1">
            <a:off x="1064692" y="4310563"/>
            <a:ext cx="5547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FB18AA-1B95-F5C2-9567-8F48CA1BB7CD}"/>
              </a:ext>
            </a:extLst>
          </p:cNvPr>
          <p:cNvCxnSpPr>
            <a:cxnSpLocks/>
          </p:cNvCxnSpPr>
          <p:nvPr/>
        </p:nvCxnSpPr>
        <p:spPr>
          <a:xfrm>
            <a:off x="2393792" y="1663547"/>
            <a:ext cx="0" cy="127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E1FBB1-1C17-FB54-8720-8FC3D21B0356}"/>
              </a:ext>
            </a:extLst>
          </p:cNvPr>
          <p:cNvCxnSpPr>
            <a:cxnSpLocks/>
          </p:cNvCxnSpPr>
          <p:nvPr/>
        </p:nvCxnSpPr>
        <p:spPr>
          <a:xfrm flipV="1">
            <a:off x="1633771" y="4230477"/>
            <a:ext cx="0" cy="440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D1452D-3B78-4EE3-B14A-3E98063AA7B7}"/>
              </a:ext>
            </a:extLst>
          </p:cNvPr>
          <p:cNvCxnSpPr>
            <a:cxnSpLocks/>
          </p:cNvCxnSpPr>
          <p:nvPr/>
        </p:nvCxnSpPr>
        <p:spPr>
          <a:xfrm flipH="1">
            <a:off x="1957059" y="2941504"/>
            <a:ext cx="4367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A7F445-B2E0-10CD-3407-ACC4AAD86D85}"/>
              </a:ext>
            </a:extLst>
          </p:cNvPr>
          <p:cNvCxnSpPr>
            <a:cxnSpLocks/>
          </p:cNvCxnSpPr>
          <p:nvPr/>
        </p:nvCxnSpPr>
        <p:spPr>
          <a:xfrm>
            <a:off x="1064693" y="2941504"/>
            <a:ext cx="447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9D7F4-227B-31EB-5ADA-75D0CE036A57}"/>
              </a:ext>
            </a:extLst>
          </p:cNvPr>
          <p:cNvCxnSpPr>
            <a:cxnSpLocks/>
          </p:cNvCxnSpPr>
          <p:nvPr/>
        </p:nvCxnSpPr>
        <p:spPr>
          <a:xfrm flipV="1">
            <a:off x="1064692" y="2941504"/>
            <a:ext cx="1" cy="1391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B02C15-5AE9-66E5-47CC-D85C9A667381}"/>
              </a:ext>
            </a:extLst>
          </p:cNvPr>
          <p:cNvCxnSpPr>
            <a:cxnSpLocks/>
          </p:cNvCxnSpPr>
          <p:nvPr/>
        </p:nvCxnSpPr>
        <p:spPr>
          <a:xfrm>
            <a:off x="1839004" y="1696594"/>
            <a:ext cx="5547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7BA54F-1893-BEB9-C2CF-005B8AE1D687}"/>
              </a:ext>
            </a:extLst>
          </p:cNvPr>
          <p:cNvCxnSpPr>
            <a:cxnSpLocks/>
          </p:cNvCxnSpPr>
          <p:nvPr/>
        </p:nvCxnSpPr>
        <p:spPr>
          <a:xfrm>
            <a:off x="1794177" y="1222985"/>
            <a:ext cx="14671" cy="473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Arrow: Curved Down 42">
            <a:extLst>
              <a:ext uri="{FF2B5EF4-FFF2-40B4-BE49-F238E27FC236}">
                <a16:creationId xmlns:a16="http://schemas.microsoft.com/office/drawing/2014/main" id="{7DAC1C53-0FE3-3B27-A546-617D582DC87B}"/>
              </a:ext>
            </a:extLst>
          </p:cNvPr>
          <p:cNvSpPr/>
          <p:nvPr/>
        </p:nvSpPr>
        <p:spPr>
          <a:xfrm>
            <a:off x="1241764" y="2459253"/>
            <a:ext cx="925918" cy="366518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urved Down 44">
            <a:extLst>
              <a:ext uri="{FF2B5EF4-FFF2-40B4-BE49-F238E27FC236}">
                <a16:creationId xmlns:a16="http://schemas.microsoft.com/office/drawing/2014/main" id="{75A6134D-FB53-0CF6-ED00-69D8EF18EF6E}"/>
              </a:ext>
            </a:extLst>
          </p:cNvPr>
          <p:cNvSpPr/>
          <p:nvPr/>
        </p:nvSpPr>
        <p:spPr>
          <a:xfrm rot="10800000" flipV="1">
            <a:off x="3906475" y="2639853"/>
            <a:ext cx="955237" cy="371835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BE5465-EB1F-F10B-FF8B-1FECFCDB92BC}"/>
              </a:ext>
            </a:extLst>
          </p:cNvPr>
          <p:cNvCxnSpPr>
            <a:cxnSpLocks/>
          </p:cNvCxnSpPr>
          <p:nvPr/>
        </p:nvCxnSpPr>
        <p:spPr>
          <a:xfrm>
            <a:off x="4261956" y="1222985"/>
            <a:ext cx="14671" cy="473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61F743-8B4C-7C99-ABB4-C14F5C72EA20}"/>
              </a:ext>
            </a:extLst>
          </p:cNvPr>
          <p:cNvCxnSpPr>
            <a:cxnSpLocks/>
          </p:cNvCxnSpPr>
          <p:nvPr/>
        </p:nvCxnSpPr>
        <p:spPr>
          <a:xfrm>
            <a:off x="3770901" y="1696594"/>
            <a:ext cx="0" cy="127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95EBC6-4DCA-A9BB-A1AB-EBCE0C8EF393}"/>
              </a:ext>
            </a:extLst>
          </p:cNvPr>
          <p:cNvCxnSpPr>
            <a:cxnSpLocks/>
          </p:cNvCxnSpPr>
          <p:nvPr/>
        </p:nvCxnSpPr>
        <p:spPr>
          <a:xfrm flipH="1">
            <a:off x="3770901" y="1663547"/>
            <a:ext cx="5057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2F2468-658A-971D-C46F-79521F4ACA4B}"/>
              </a:ext>
            </a:extLst>
          </p:cNvPr>
          <p:cNvCxnSpPr>
            <a:cxnSpLocks/>
          </p:cNvCxnSpPr>
          <p:nvPr/>
        </p:nvCxnSpPr>
        <p:spPr>
          <a:xfrm>
            <a:off x="3770901" y="3095736"/>
            <a:ext cx="412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950507-5308-3CB4-04CD-35FF2A16EF16}"/>
              </a:ext>
            </a:extLst>
          </p:cNvPr>
          <p:cNvCxnSpPr>
            <a:cxnSpLocks/>
          </p:cNvCxnSpPr>
          <p:nvPr/>
        </p:nvCxnSpPr>
        <p:spPr>
          <a:xfrm>
            <a:off x="4535077" y="4310563"/>
            <a:ext cx="447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ACD60F-6E65-D44B-B37D-5DEC78325907}"/>
              </a:ext>
            </a:extLst>
          </p:cNvPr>
          <p:cNvCxnSpPr>
            <a:cxnSpLocks/>
          </p:cNvCxnSpPr>
          <p:nvPr/>
        </p:nvCxnSpPr>
        <p:spPr>
          <a:xfrm flipV="1">
            <a:off x="4475503" y="4230477"/>
            <a:ext cx="0" cy="440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37457D-FF1C-75BD-BA08-0C4EFB162EDE}"/>
              </a:ext>
            </a:extLst>
          </p:cNvPr>
          <p:cNvCxnSpPr>
            <a:cxnSpLocks/>
          </p:cNvCxnSpPr>
          <p:nvPr/>
        </p:nvCxnSpPr>
        <p:spPr>
          <a:xfrm flipV="1">
            <a:off x="5065786" y="3095736"/>
            <a:ext cx="0" cy="114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EA0EEE-CB3C-C5C8-ED9B-503151446C3A}"/>
              </a:ext>
            </a:extLst>
          </p:cNvPr>
          <p:cNvCxnSpPr>
            <a:cxnSpLocks/>
          </p:cNvCxnSpPr>
          <p:nvPr/>
        </p:nvCxnSpPr>
        <p:spPr>
          <a:xfrm flipH="1">
            <a:off x="4615324" y="3095736"/>
            <a:ext cx="450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30EF0E02-AF51-5FE7-62B5-BAA43B4C7241}"/>
              </a:ext>
            </a:extLst>
          </p:cNvPr>
          <p:cNvSpPr/>
          <p:nvPr/>
        </p:nvSpPr>
        <p:spPr>
          <a:xfrm>
            <a:off x="909332" y="2190959"/>
            <a:ext cx="437569" cy="44969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" name="Multiplication Sign 4095">
            <a:extLst>
              <a:ext uri="{FF2B5EF4-FFF2-40B4-BE49-F238E27FC236}">
                <a16:creationId xmlns:a16="http://schemas.microsoft.com/office/drawing/2014/main" id="{66F46AD0-A6F9-9AD9-419E-0D16E3E056F2}"/>
              </a:ext>
            </a:extLst>
          </p:cNvPr>
          <p:cNvSpPr/>
          <p:nvPr/>
        </p:nvSpPr>
        <p:spPr>
          <a:xfrm>
            <a:off x="2096075" y="3502689"/>
            <a:ext cx="437569" cy="44969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7" name="Multiplication Sign 4096">
            <a:extLst>
              <a:ext uri="{FF2B5EF4-FFF2-40B4-BE49-F238E27FC236}">
                <a16:creationId xmlns:a16="http://schemas.microsoft.com/office/drawing/2014/main" id="{9697090B-89ED-CB82-BDD0-D44175D8D122}"/>
              </a:ext>
            </a:extLst>
          </p:cNvPr>
          <p:cNvSpPr/>
          <p:nvPr/>
        </p:nvSpPr>
        <p:spPr>
          <a:xfrm>
            <a:off x="3738862" y="3510617"/>
            <a:ext cx="437569" cy="44969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Multiplication Sign 4097">
            <a:extLst>
              <a:ext uri="{FF2B5EF4-FFF2-40B4-BE49-F238E27FC236}">
                <a16:creationId xmlns:a16="http://schemas.microsoft.com/office/drawing/2014/main" id="{72AF70A6-AA46-FA33-B06D-E379603D1679}"/>
              </a:ext>
            </a:extLst>
          </p:cNvPr>
          <p:cNvSpPr/>
          <p:nvPr/>
        </p:nvSpPr>
        <p:spPr>
          <a:xfrm>
            <a:off x="4802409" y="2234404"/>
            <a:ext cx="437569" cy="44969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9" name="Multiplication Sign 4098">
            <a:extLst>
              <a:ext uri="{FF2B5EF4-FFF2-40B4-BE49-F238E27FC236}">
                <a16:creationId xmlns:a16="http://schemas.microsoft.com/office/drawing/2014/main" id="{87396605-32CC-0E23-7AF5-C665FA469DF0}"/>
              </a:ext>
            </a:extLst>
          </p:cNvPr>
          <p:cNvSpPr/>
          <p:nvPr/>
        </p:nvSpPr>
        <p:spPr>
          <a:xfrm>
            <a:off x="6430175" y="2293457"/>
            <a:ext cx="437569" cy="44969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Multiplication Sign 4100">
            <a:extLst>
              <a:ext uri="{FF2B5EF4-FFF2-40B4-BE49-F238E27FC236}">
                <a16:creationId xmlns:a16="http://schemas.microsoft.com/office/drawing/2014/main" id="{3236E933-B2A9-0C38-67C1-72B412DE60E5}"/>
              </a:ext>
            </a:extLst>
          </p:cNvPr>
          <p:cNvSpPr/>
          <p:nvPr/>
        </p:nvSpPr>
        <p:spPr>
          <a:xfrm>
            <a:off x="7519759" y="2234403"/>
            <a:ext cx="437569" cy="44969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Multiplication Sign 4101">
            <a:extLst>
              <a:ext uri="{FF2B5EF4-FFF2-40B4-BE49-F238E27FC236}">
                <a16:creationId xmlns:a16="http://schemas.microsoft.com/office/drawing/2014/main" id="{CB90DE2A-FD7E-CB08-97A0-8C78001FF01E}"/>
              </a:ext>
            </a:extLst>
          </p:cNvPr>
          <p:cNvSpPr/>
          <p:nvPr/>
        </p:nvSpPr>
        <p:spPr>
          <a:xfrm>
            <a:off x="7517800" y="3510616"/>
            <a:ext cx="437569" cy="44969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Multiplication Sign 4102">
            <a:extLst>
              <a:ext uri="{FF2B5EF4-FFF2-40B4-BE49-F238E27FC236}">
                <a16:creationId xmlns:a16="http://schemas.microsoft.com/office/drawing/2014/main" id="{A225F4EB-5157-DE27-8ACC-76E0EB6D35F1}"/>
              </a:ext>
            </a:extLst>
          </p:cNvPr>
          <p:cNvSpPr/>
          <p:nvPr/>
        </p:nvSpPr>
        <p:spPr>
          <a:xfrm>
            <a:off x="6389924" y="3510617"/>
            <a:ext cx="437569" cy="44969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7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7A02-940D-207C-1815-078156E505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8175" y="253511"/>
            <a:ext cx="5347649" cy="738007"/>
          </a:xfrm>
        </p:spPr>
        <p:txBody>
          <a:bodyPr/>
          <a:lstStyle/>
          <a:p>
            <a:pPr algn="ctr" rtl="1"/>
            <a:r>
              <a:rPr lang="en-US"/>
              <a:t>L298 MOTOR Driver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F2A04-7EBA-5363-FAEF-FF262F05F011}"/>
              </a:ext>
            </a:extLst>
          </p:cNvPr>
          <p:cNvSpPr txBox="1"/>
          <p:nvPr/>
        </p:nvSpPr>
        <p:spPr>
          <a:xfrm>
            <a:off x="0" y="4661915"/>
            <a:ext cx="133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AC69A7-09AE-1FCB-715B-923FEEC0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60733"/>
              </p:ext>
            </p:extLst>
          </p:nvPr>
        </p:nvGraphicFramePr>
        <p:xfrm>
          <a:off x="1700270" y="1162544"/>
          <a:ext cx="2662410" cy="1854200"/>
        </p:xfrm>
        <a:graphic>
          <a:graphicData uri="http://schemas.openxmlformats.org/drawingml/2006/table">
            <a:tbl>
              <a:tblPr firstRow="1" bandRow="1">
                <a:tableStyleId>{397E7137-6801-4371-A19D-3908D1C8CC4E}</a:tableStyleId>
              </a:tblPr>
              <a:tblGrid>
                <a:gridCol w="887470">
                  <a:extLst>
                    <a:ext uri="{9D8B030D-6E8A-4147-A177-3AD203B41FA5}">
                      <a16:colId xmlns:a16="http://schemas.microsoft.com/office/drawing/2014/main" val="2357404643"/>
                    </a:ext>
                  </a:extLst>
                </a:gridCol>
                <a:gridCol w="887470">
                  <a:extLst>
                    <a:ext uri="{9D8B030D-6E8A-4147-A177-3AD203B41FA5}">
                      <a16:colId xmlns:a16="http://schemas.microsoft.com/office/drawing/2014/main" val="3713231119"/>
                    </a:ext>
                  </a:extLst>
                </a:gridCol>
                <a:gridCol w="887470">
                  <a:extLst>
                    <a:ext uri="{9D8B030D-6E8A-4147-A177-3AD203B41FA5}">
                      <a16:colId xmlns:a16="http://schemas.microsoft.com/office/drawing/2014/main" val="67446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IN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IN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engine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95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83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3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72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9151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9BB2B9-C261-B2F6-0438-1F6DB7D31E88}"/>
              </a:ext>
            </a:extLst>
          </p:cNvPr>
          <p:cNvSpPr txBox="1"/>
          <p:nvPr/>
        </p:nvSpPr>
        <p:spPr>
          <a:xfrm>
            <a:off x="1700270" y="3016744"/>
            <a:ext cx="266241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800">
                <a:solidFill>
                  <a:schemeClr val="bg1"/>
                </a:solidFill>
                <a:cs typeface="Far.Roya" panose="00000400000000000000" pitchFamily="2" charset="-78"/>
              </a:rPr>
              <a:t>در واقع  اگر هر دو پایه را برابر با 1 قرار دهید ، باعث اتصال شده و برد را میسوزاند. اما طراحان این مشکل را بر طرف کرده اند.</a:t>
            </a:r>
            <a:endParaRPr lang="en-US" sz="1800">
              <a:solidFill>
                <a:schemeClr val="bg1"/>
              </a:solidFill>
              <a:cs typeface="Far.Roya" panose="00000400000000000000" pitchFamily="2" charset="-78"/>
            </a:endParaRPr>
          </a:p>
        </p:txBody>
      </p:sp>
      <p:pic>
        <p:nvPicPr>
          <p:cNvPr id="10" name="Picture 4" descr="DC Motors: The Basics – ITP Physical Computing">
            <a:extLst>
              <a:ext uri="{FF2B5EF4-FFF2-40B4-BE49-F238E27FC236}">
                <a16:creationId xmlns:a16="http://schemas.microsoft.com/office/drawing/2014/main" id="{79845579-837C-8FE1-669A-4BCE7EFB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31" y="847667"/>
            <a:ext cx="1711797" cy="344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7F76E2-46DB-DACD-AA66-1D29B696AAC1}"/>
              </a:ext>
            </a:extLst>
          </p:cNvPr>
          <p:cNvCxnSpPr>
            <a:cxnSpLocks/>
          </p:cNvCxnSpPr>
          <p:nvPr/>
        </p:nvCxnSpPr>
        <p:spPr>
          <a:xfrm flipH="1">
            <a:off x="6091930" y="2075784"/>
            <a:ext cx="39660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2A6793-4022-09A8-9E91-929B4D6260C5}"/>
              </a:ext>
            </a:extLst>
          </p:cNvPr>
          <p:cNvCxnSpPr>
            <a:cxnSpLocks/>
          </p:cNvCxnSpPr>
          <p:nvPr/>
        </p:nvCxnSpPr>
        <p:spPr>
          <a:xfrm flipV="1">
            <a:off x="6091930" y="2062931"/>
            <a:ext cx="0" cy="2453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794A29-3052-D6C2-2230-5DA1906C220D}"/>
              </a:ext>
            </a:extLst>
          </p:cNvPr>
          <p:cNvCxnSpPr>
            <a:cxnSpLocks/>
          </p:cNvCxnSpPr>
          <p:nvPr/>
        </p:nvCxnSpPr>
        <p:spPr>
          <a:xfrm>
            <a:off x="6080913" y="4505298"/>
            <a:ext cx="2302525" cy="110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BB276F-ABE0-873C-40F1-2B5615D563A2}"/>
              </a:ext>
            </a:extLst>
          </p:cNvPr>
          <p:cNvCxnSpPr>
            <a:cxnSpLocks/>
          </p:cNvCxnSpPr>
          <p:nvPr/>
        </p:nvCxnSpPr>
        <p:spPr>
          <a:xfrm flipV="1">
            <a:off x="8383438" y="3289623"/>
            <a:ext cx="0" cy="12395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4CBA72-3A33-53EE-4E2C-F5C80F7533A3}"/>
              </a:ext>
            </a:extLst>
          </p:cNvPr>
          <p:cNvCxnSpPr>
            <a:cxnSpLocks/>
          </p:cNvCxnSpPr>
          <p:nvPr/>
        </p:nvCxnSpPr>
        <p:spPr>
          <a:xfrm flipH="1">
            <a:off x="5288096" y="4124922"/>
            <a:ext cx="80383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2F9CB3-76CD-2591-42B5-CEE03EE394E7}"/>
              </a:ext>
            </a:extLst>
          </p:cNvPr>
          <p:cNvCxnSpPr>
            <a:cxnSpLocks/>
          </p:cNvCxnSpPr>
          <p:nvPr/>
        </p:nvCxnSpPr>
        <p:spPr>
          <a:xfrm flipH="1">
            <a:off x="5893626" y="3289623"/>
            <a:ext cx="5949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6EEDD8-C38D-F577-A77A-192E555D2646}"/>
              </a:ext>
            </a:extLst>
          </p:cNvPr>
          <p:cNvCxnSpPr>
            <a:cxnSpLocks/>
          </p:cNvCxnSpPr>
          <p:nvPr/>
        </p:nvCxnSpPr>
        <p:spPr>
          <a:xfrm>
            <a:off x="8398780" y="1196381"/>
            <a:ext cx="0" cy="1156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0EF65C-7ED9-47CB-04D9-FEA646E18706}"/>
              </a:ext>
            </a:extLst>
          </p:cNvPr>
          <p:cNvCxnSpPr>
            <a:cxnSpLocks/>
          </p:cNvCxnSpPr>
          <p:nvPr/>
        </p:nvCxnSpPr>
        <p:spPr>
          <a:xfrm flipH="1">
            <a:off x="5893626" y="1196381"/>
            <a:ext cx="25051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09A799-C55B-4B8F-CA32-085FDAA526FD}"/>
              </a:ext>
            </a:extLst>
          </p:cNvPr>
          <p:cNvCxnSpPr>
            <a:cxnSpLocks/>
          </p:cNvCxnSpPr>
          <p:nvPr/>
        </p:nvCxnSpPr>
        <p:spPr>
          <a:xfrm>
            <a:off x="5904643" y="1207398"/>
            <a:ext cx="0" cy="2093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A67D3F-8E3D-3911-2043-DC5C9D03EEF4}"/>
              </a:ext>
            </a:extLst>
          </p:cNvPr>
          <p:cNvCxnSpPr>
            <a:cxnSpLocks/>
          </p:cNvCxnSpPr>
          <p:nvPr/>
        </p:nvCxnSpPr>
        <p:spPr>
          <a:xfrm flipH="1">
            <a:off x="5288096" y="2780864"/>
            <a:ext cx="6055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BC34BF0-83DF-E7D1-B745-03B19E86881D}"/>
              </a:ext>
            </a:extLst>
          </p:cNvPr>
          <p:cNvSpPr txBox="1"/>
          <p:nvPr/>
        </p:nvSpPr>
        <p:spPr>
          <a:xfrm>
            <a:off x="4676524" y="2626975"/>
            <a:ext cx="65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08060F-5A84-3B7B-83D3-7198D2186EEF}"/>
              </a:ext>
            </a:extLst>
          </p:cNvPr>
          <p:cNvSpPr txBox="1"/>
          <p:nvPr/>
        </p:nvSpPr>
        <p:spPr>
          <a:xfrm>
            <a:off x="4632314" y="3971033"/>
            <a:ext cx="65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 2</a:t>
            </a:r>
          </a:p>
        </p:txBody>
      </p:sp>
    </p:spTree>
    <p:extLst>
      <p:ext uri="{BB962C8B-B14F-4D97-AF65-F5344CB8AC3E}">
        <p14:creationId xmlns:p14="http://schemas.microsoft.com/office/powerpoint/2010/main" val="348788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ll about HC-05 Bluetooth Module | Connection with Android - GeeksforGeeks">
            <a:extLst>
              <a:ext uri="{FF2B5EF4-FFF2-40B4-BE49-F238E27FC236}">
                <a16:creationId xmlns:a16="http://schemas.microsoft.com/office/drawing/2014/main" id="{60E4C044-1272-FD0D-2F05-31B053856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5" y="1711841"/>
            <a:ext cx="4574153" cy="2668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4CAA944-E59B-6627-6019-21AD4023DFEF}"/>
              </a:ext>
            </a:extLst>
          </p:cNvPr>
          <p:cNvSpPr txBox="1">
            <a:spLocks/>
          </p:cNvSpPr>
          <p:nvPr/>
        </p:nvSpPr>
        <p:spPr>
          <a:xfrm>
            <a:off x="1898175" y="253511"/>
            <a:ext cx="5347649" cy="73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algn="ctr" rtl="1"/>
            <a:r>
              <a:rPr lang="en-US"/>
              <a:t>HC 05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43E697-EAFB-C6CA-124B-15BB324D080C}"/>
              </a:ext>
            </a:extLst>
          </p:cNvPr>
          <p:cNvSpPr txBox="1">
            <a:spLocks/>
          </p:cNvSpPr>
          <p:nvPr/>
        </p:nvSpPr>
        <p:spPr>
          <a:xfrm>
            <a:off x="5362346" y="1711841"/>
            <a:ext cx="3766955" cy="287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Bluetooth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UART Protocol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2.4Ghz FrequencyBand</a:t>
            </a:r>
            <a:br>
              <a:rPr lang="en-US" sz="1800"/>
            </a:br>
            <a:r>
              <a:rPr lang="en-US" sz="1800"/>
              <a:t>Max transmit:2.1Mbps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V in 3.6 _ 6V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E5731-5A90-7457-70B5-2369404318E4}"/>
              </a:ext>
            </a:extLst>
          </p:cNvPr>
          <p:cNvSpPr txBox="1"/>
          <p:nvPr/>
        </p:nvSpPr>
        <p:spPr>
          <a:xfrm>
            <a:off x="44066" y="4671152"/>
            <a:ext cx="133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959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8F2A04-7EBA-5363-FAEF-FF262F05F011}"/>
              </a:ext>
            </a:extLst>
          </p:cNvPr>
          <p:cNvSpPr txBox="1"/>
          <p:nvPr/>
        </p:nvSpPr>
        <p:spPr>
          <a:xfrm>
            <a:off x="44066" y="4671152"/>
            <a:ext cx="133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9DBA6B-E736-1447-7B7C-F8852A8E7D13}"/>
              </a:ext>
            </a:extLst>
          </p:cNvPr>
          <p:cNvSpPr txBox="1">
            <a:spLocks/>
          </p:cNvSpPr>
          <p:nvPr/>
        </p:nvSpPr>
        <p:spPr>
          <a:xfrm>
            <a:off x="3260995" y="1629120"/>
            <a:ext cx="5347649" cy="401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39820C-9969-60C0-5B8A-CCE87CE2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51665"/>
              </p:ext>
            </p:extLst>
          </p:nvPr>
        </p:nvGraphicFramePr>
        <p:xfrm>
          <a:off x="1796559" y="2189703"/>
          <a:ext cx="6095997" cy="370840"/>
        </p:xfrm>
        <a:graphic>
          <a:graphicData uri="http://schemas.openxmlformats.org/drawingml/2006/table">
            <a:tbl>
              <a:tblPr firstRow="1" bandRow="1">
                <a:tableStyleId>{A569F6B5-7A03-4B96-8BFC-578FB8953A7E}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8484090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97371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04629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832875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849503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300314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33907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107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733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36648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29E79AD-AC91-2B4F-7230-F82BACA8DCBE}"/>
              </a:ext>
            </a:extLst>
          </p:cNvPr>
          <p:cNvSpPr txBox="1">
            <a:spLocks/>
          </p:cNvSpPr>
          <p:nvPr/>
        </p:nvSpPr>
        <p:spPr>
          <a:xfrm>
            <a:off x="1898175" y="253511"/>
            <a:ext cx="5347649" cy="73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 b="0" i="0" u="none" strike="noStrike" cap="none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pPr algn="ctr" rtl="1"/>
            <a:r>
              <a:rPr lang="en-US"/>
              <a:t>HC 05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4D99B91-62E9-E5E0-9B45-B566E5BF4ED2}"/>
              </a:ext>
            </a:extLst>
          </p:cNvPr>
          <p:cNvSpPr/>
          <p:nvPr/>
        </p:nvSpPr>
        <p:spPr>
          <a:xfrm rot="5400000">
            <a:off x="2579620" y="2011567"/>
            <a:ext cx="332509" cy="1575359"/>
          </a:xfrm>
          <a:prstGeom prst="rightBrace">
            <a:avLst>
              <a:gd name="adj1" fmla="val 8333"/>
              <a:gd name="adj2" fmla="val 5117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549EEC0-15FB-36F2-52E3-C42742E9B4EA}"/>
              </a:ext>
            </a:extLst>
          </p:cNvPr>
          <p:cNvSpPr/>
          <p:nvPr/>
        </p:nvSpPr>
        <p:spPr>
          <a:xfrm rot="5400000">
            <a:off x="4678302" y="2011567"/>
            <a:ext cx="332509" cy="1575359"/>
          </a:xfrm>
          <a:prstGeom prst="rightBrace">
            <a:avLst>
              <a:gd name="adj1" fmla="val 8333"/>
              <a:gd name="adj2" fmla="val 5117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CBBEA7-879D-4BEC-7606-142F7930F8D8}"/>
              </a:ext>
            </a:extLst>
          </p:cNvPr>
          <p:cNvSpPr/>
          <p:nvPr/>
        </p:nvSpPr>
        <p:spPr>
          <a:xfrm rot="5400000">
            <a:off x="6348791" y="2284178"/>
            <a:ext cx="332509" cy="981646"/>
          </a:xfrm>
          <a:prstGeom prst="rightBrace">
            <a:avLst>
              <a:gd name="adj1" fmla="val 8333"/>
              <a:gd name="adj2" fmla="val 5117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51397-E50D-204E-EC3B-8F2CE491F97B}"/>
              </a:ext>
            </a:extLst>
          </p:cNvPr>
          <p:cNvSpPr txBox="1"/>
          <p:nvPr/>
        </p:nvSpPr>
        <p:spPr>
          <a:xfrm>
            <a:off x="2417983" y="3019407"/>
            <a:ext cx="65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Angle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FB8E0-5EF5-7F5E-6CD5-1DCD76A4EE52}"/>
              </a:ext>
            </a:extLst>
          </p:cNvPr>
          <p:cNvSpPr txBox="1"/>
          <p:nvPr/>
        </p:nvSpPr>
        <p:spPr>
          <a:xfrm>
            <a:off x="4458940" y="3067996"/>
            <a:ext cx="77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C2880-DEF2-AE89-FB1A-05CD0023E040}"/>
              </a:ext>
            </a:extLst>
          </p:cNvPr>
          <p:cNvSpPr txBox="1"/>
          <p:nvPr/>
        </p:nvSpPr>
        <p:spPr>
          <a:xfrm>
            <a:off x="6089888" y="3075331"/>
            <a:ext cx="85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Button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0DACBC2-AFF8-AFD7-9DC8-1A08D5690781}"/>
              </a:ext>
            </a:extLst>
          </p:cNvPr>
          <p:cNvSpPr/>
          <p:nvPr/>
        </p:nvSpPr>
        <p:spPr>
          <a:xfrm rot="5400000">
            <a:off x="7363131" y="2485719"/>
            <a:ext cx="332509" cy="578567"/>
          </a:xfrm>
          <a:prstGeom prst="rightBrace">
            <a:avLst>
              <a:gd name="adj1" fmla="val 8333"/>
              <a:gd name="adj2" fmla="val 5117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F8C77-E347-68EB-B4D3-CA2BB48775BF}"/>
              </a:ext>
            </a:extLst>
          </p:cNvPr>
          <p:cNvSpPr txBox="1"/>
          <p:nvPr/>
        </p:nvSpPr>
        <p:spPr>
          <a:xfrm>
            <a:off x="7263780" y="3019407"/>
            <a:ext cx="5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End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C38C2-DC1F-35AD-27EB-BE15EDF04F86}"/>
              </a:ext>
            </a:extLst>
          </p:cNvPr>
          <p:cNvSpPr txBox="1"/>
          <p:nvPr/>
        </p:nvSpPr>
        <p:spPr>
          <a:xfrm>
            <a:off x="1842844" y="1803774"/>
            <a:ext cx="604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0            1            2          3            4            5              6          7            8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BDEA1B-D871-2020-3B55-101A209ACE4E}"/>
              </a:ext>
            </a:extLst>
          </p:cNvPr>
          <p:cNvSpPr txBox="1"/>
          <p:nvPr/>
        </p:nvSpPr>
        <p:spPr>
          <a:xfrm>
            <a:off x="535356" y="2454978"/>
            <a:ext cx="117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Each 50ms</a:t>
            </a:r>
          </a:p>
        </p:txBody>
      </p:sp>
    </p:spTree>
    <p:extLst>
      <p:ext uri="{BB962C8B-B14F-4D97-AF65-F5344CB8AC3E}">
        <p14:creationId xmlns:p14="http://schemas.microsoft.com/office/powerpoint/2010/main" val="427926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F5F5034-5E9A-8DC3-FBA4-1B6B5778321E}"/>
              </a:ext>
            </a:extLst>
          </p:cNvPr>
          <p:cNvSpPr/>
          <p:nvPr/>
        </p:nvSpPr>
        <p:spPr>
          <a:xfrm>
            <a:off x="1921494" y="1828800"/>
            <a:ext cx="1689366" cy="1689366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EA52A-BF89-BC7E-AEDE-234FBA81D8B5}"/>
              </a:ext>
            </a:extLst>
          </p:cNvPr>
          <p:cNvSpPr txBox="1"/>
          <p:nvPr/>
        </p:nvSpPr>
        <p:spPr>
          <a:xfrm>
            <a:off x="2262908" y="3598845"/>
            <a:ext cx="108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Joy Stick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C871A272-C102-5667-E227-688EF06EF607}"/>
              </a:ext>
            </a:extLst>
          </p:cNvPr>
          <p:cNvSpPr/>
          <p:nvPr/>
        </p:nvSpPr>
        <p:spPr>
          <a:xfrm rot="16200000">
            <a:off x="3038092" y="2267036"/>
            <a:ext cx="673368" cy="81289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797983AF-10B7-7B0E-CC85-0165FC36A121}"/>
              </a:ext>
            </a:extLst>
          </p:cNvPr>
          <p:cNvSpPr/>
          <p:nvPr/>
        </p:nvSpPr>
        <p:spPr>
          <a:xfrm rot="5400000">
            <a:off x="1820893" y="2267037"/>
            <a:ext cx="673368" cy="81289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9748194-D0AD-5127-01C5-BD209AA3B282}"/>
              </a:ext>
            </a:extLst>
          </p:cNvPr>
          <p:cNvSpPr/>
          <p:nvPr/>
        </p:nvSpPr>
        <p:spPr>
          <a:xfrm rot="10800000">
            <a:off x="2422479" y="1658707"/>
            <a:ext cx="673368" cy="81289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B2207891-E246-C79A-846A-35D91D5DC43E}"/>
              </a:ext>
            </a:extLst>
          </p:cNvPr>
          <p:cNvSpPr/>
          <p:nvPr/>
        </p:nvSpPr>
        <p:spPr>
          <a:xfrm>
            <a:off x="2422479" y="2805740"/>
            <a:ext cx="673368" cy="81289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B21539-71F1-784C-BA93-6DD03B521B03}"/>
              </a:ext>
            </a:extLst>
          </p:cNvPr>
          <p:cNvSpPr/>
          <p:nvPr/>
        </p:nvSpPr>
        <p:spPr>
          <a:xfrm>
            <a:off x="2429494" y="2336800"/>
            <a:ext cx="673366" cy="6733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AD09A-2337-2700-1858-A0AF3BE5DCC6}"/>
              </a:ext>
            </a:extLst>
          </p:cNvPr>
          <p:cNvSpPr txBox="1"/>
          <p:nvPr/>
        </p:nvSpPr>
        <p:spPr>
          <a:xfrm>
            <a:off x="2352717" y="1323150"/>
            <a:ext cx="81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30 deg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E0FB2-9C33-3B6C-F3FE-A80AC24C0ED9}"/>
              </a:ext>
            </a:extLst>
          </p:cNvPr>
          <p:cNvCxnSpPr>
            <a:cxnSpLocks/>
          </p:cNvCxnSpPr>
          <p:nvPr/>
        </p:nvCxnSpPr>
        <p:spPr>
          <a:xfrm flipH="1" flipV="1">
            <a:off x="1839817" y="2060087"/>
            <a:ext cx="926360" cy="613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F660CE-B6F0-7523-0506-4972C7C569B7}"/>
              </a:ext>
            </a:extLst>
          </p:cNvPr>
          <p:cNvSpPr txBox="1"/>
          <p:nvPr/>
        </p:nvSpPr>
        <p:spPr>
          <a:xfrm>
            <a:off x="1191086" y="1890665"/>
            <a:ext cx="70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Power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F2BEAE-0348-1EEC-4507-76E2776DD8AD}"/>
              </a:ext>
            </a:extLst>
          </p:cNvPr>
          <p:cNvSpPr txBox="1"/>
          <p:nvPr/>
        </p:nvSpPr>
        <p:spPr>
          <a:xfrm>
            <a:off x="44066" y="4671152"/>
            <a:ext cx="133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1FCA57-3725-BE58-B06E-19C37581EAE3}"/>
              </a:ext>
            </a:extLst>
          </p:cNvPr>
          <p:cNvSpPr/>
          <p:nvPr/>
        </p:nvSpPr>
        <p:spPr>
          <a:xfrm>
            <a:off x="5036867" y="2336797"/>
            <a:ext cx="619995" cy="6199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64B820-8014-C344-8C89-64362ED2AB47}"/>
              </a:ext>
            </a:extLst>
          </p:cNvPr>
          <p:cNvSpPr/>
          <p:nvPr/>
        </p:nvSpPr>
        <p:spPr>
          <a:xfrm>
            <a:off x="6912508" y="2363481"/>
            <a:ext cx="619995" cy="6199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9485DB-3F39-1F5F-A697-7B7EC4B7E6D6}"/>
              </a:ext>
            </a:extLst>
          </p:cNvPr>
          <p:cNvSpPr/>
          <p:nvPr/>
        </p:nvSpPr>
        <p:spPr>
          <a:xfrm>
            <a:off x="5978393" y="1440092"/>
            <a:ext cx="619995" cy="6199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AB943B-93F1-7F45-C8C8-5CCB5CCB7680}"/>
              </a:ext>
            </a:extLst>
          </p:cNvPr>
          <p:cNvSpPr/>
          <p:nvPr/>
        </p:nvSpPr>
        <p:spPr>
          <a:xfrm>
            <a:off x="5978393" y="3288847"/>
            <a:ext cx="619995" cy="6199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699819-FB56-1D62-AC40-4CA3BAB1CBEE}"/>
              </a:ext>
            </a:extLst>
          </p:cNvPr>
          <p:cNvSpPr txBox="1"/>
          <p:nvPr/>
        </p:nvSpPr>
        <p:spPr>
          <a:xfrm>
            <a:off x="5878239" y="1080769"/>
            <a:ext cx="81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0A09C-CB57-CB93-82A3-26DB7052DE73}"/>
              </a:ext>
            </a:extLst>
          </p:cNvPr>
          <p:cNvSpPr txBox="1"/>
          <p:nvPr/>
        </p:nvSpPr>
        <p:spPr>
          <a:xfrm>
            <a:off x="7656091" y="2466404"/>
            <a:ext cx="81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AF3B1-1C15-E372-ADC9-B004EC796119}"/>
              </a:ext>
            </a:extLst>
          </p:cNvPr>
          <p:cNvSpPr txBox="1"/>
          <p:nvPr/>
        </p:nvSpPr>
        <p:spPr>
          <a:xfrm>
            <a:off x="5878239" y="4062731"/>
            <a:ext cx="81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1B7129-4F2E-43FD-A921-04F4651B99BB}"/>
              </a:ext>
            </a:extLst>
          </p:cNvPr>
          <p:cNvSpPr txBox="1"/>
          <p:nvPr/>
        </p:nvSpPr>
        <p:spPr>
          <a:xfrm>
            <a:off x="4239241" y="2471599"/>
            <a:ext cx="81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41CB9-8460-7BEC-259E-5E6E29D949E7}"/>
              </a:ext>
            </a:extLst>
          </p:cNvPr>
          <p:cNvCxnSpPr>
            <a:cxnSpLocks/>
          </p:cNvCxnSpPr>
          <p:nvPr/>
        </p:nvCxnSpPr>
        <p:spPr>
          <a:xfrm flipV="1">
            <a:off x="2751014" y="1733991"/>
            <a:ext cx="1142459" cy="93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5AF605-07D2-D962-75FA-0041A10F4870}"/>
              </a:ext>
            </a:extLst>
          </p:cNvPr>
          <p:cNvSpPr txBox="1"/>
          <p:nvPr/>
        </p:nvSpPr>
        <p:spPr>
          <a:xfrm>
            <a:off x="3781222" y="1329931"/>
            <a:ext cx="160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Do nothing</a:t>
            </a:r>
          </a:p>
        </p:txBody>
      </p:sp>
    </p:spTree>
    <p:extLst>
      <p:ext uri="{BB962C8B-B14F-4D97-AF65-F5344CB8AC3E}">
        <p14:creationId xmlns:p14="http://schemas.microsoft.com/office/powerpoint/2010/main" val="235145960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237</Words>
  <Application>Microsoft Office PowerPoint</Application>
  <PresentationFormat>On-screen Show (16:9)</PresentationFormat>
  <Paragraphs>84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Azeret Mono</vt:lpstr>
      <vt:lpstr>Bai Jamjuree</vt:lpstr>
      <vt:lpstr>Arial</vt:lpstr>
      <vt:lpstr>Electronic Project Proposal by Slidesgo</vt:lpstr>
      <vt:lpstr>استاد :  علیرضا افشاری    دانشجو : امیر کرمی      موضوع : ساخت ربات با Arduino        کلاس برنامه نویسی سخت افزار </vt:lpstr>
      <vt:lpstr>ARDOINU NANO</vt:lpstr>
      <vt:lpstr>Circuit Diagram</vt:lpstr>
      <vt:lpstr>L298 MOTOR Driver</vt:lpstr>
      <vt:lpstr>H Bridge </vt:lpstr>
      <vt:lpstr>L298 MOTOR Driver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استاد :     دانشجو : امیر کرمی      موضوع : ساخت ربات با Arduino </dc:title>
  <cp:lastModifiedBy>Dead_Man</cp:lastModifiedBy>
  <cp:revision>32</cp:revision>
  <dcterms:modified xsi:type="dcterms:W3CDTF">2023-12-26T09:13:02Z</dcterms:modified>
</cp:coreProperties>
</file>