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61" r:id="rId5"/>
    <p:sldId id="265" r:id="rId6"/>
    <p:sldId id="272" r:id="rId7"/>
    <p:sldId id="266" r:id="rId8"/>
    <p:sldId id="264" r:id="rId9"/>
    <p:sldId id="270" r:id="rId10"/>
    <p:sldId id="268" r:id="rId11"/>
    <p:sldId id="278" r:id="rId12"/>
    <p:sldId id="26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590"/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514" y="77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36096" y="3327833"/>
            <a:ext cx="3816424" cy="10801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Home Credit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Card Approval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Muhammad Hudzaly Hatala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F9FF7C-B1E3-4635-AC2D-BEDE47888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478"/>
          <a:stretch/>
        </p:blipFill>
        <p:spPr>
          <a:xfrm>
            <a:off x="323380" y="150286"/>
            <a:ext cx="2825329" cy="1123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87B514-1E3A-43E3-BC23-DD84940E7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15"/>
          <a:stretch/>
        </p:blipFill>
        <p:spPr>
          <a:xfrm>
            <a:off x="63352" y="1410212"/>
            <a:ext cx="6102424" cy="1123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AA3B51-25FC-4268-BE2A-1D95DCEEC811}"/>
              </a:ext>
            </a:extLst>
          </p:cNvPr>
          <p:cNvSpPr/>
          <p:nvPr/>
        </p:nvSpPr>
        <p:spPr>
          <a:xfrm>
            <a:off x="251520" y="3795886"/>
            <a:ext cx="4032448" cy="648072"/>
          </a:xfrm>
          <a:prstGeom prst="rect">
            <a:avLst/>
          </a:prstGeom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Muhammad Hudzaly Hatala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00F62F-C286-4BE8-8F12-C8BC67ECEFF6}"/>
              </a:ext>
            </a:extLst>
          </p:cNvPr>
          <p:cNvSpPr/>
          <p:nvPr/>
        </p:nvSpPr>
        <p:spPr>
          <a:xfrm>
            <a:off x="198240" y="3255615"/>
            <a:ext cx="58326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45590"/>
                </a:solidFill>
              </a:rPr>
              <a:t>Link </a:t>
            </a:r>
            <a:r>
              <a:rPr lang="en-US" sz="1100" dirty="0" err="1">
                <a:solidFill>
                  <a:srgbClr val="245590"/>
                </a:solidFill>
              </a:rPr>
              <a:t>Referensi</a:t>
            </a:r>
            <a:r>
              <a:rPr lang="en-US" sz="1100" dirty="0">
                <a:solidFill>
                  <a:srgbClr val="245590"/>
                </a:solidFill>
              </a:rPr>
              <a:t> dan  </a:t>
            </a:r>
            <a:r>
              <a:rPr lang="en-US" sz="1100" dirty="0" err="1">
                <a:solidFill>
                  <a:srgbClr val="245590"/>
                </a:solidFill>
              </a:rPr>
              <a:t>dan</a:t>
            </a:r>
            <a:r>
              <a:rPr lang="en-US" sz="1100" dirty="0">
                <a:solidFill>
                  <a:srgbClr val="245590"/>
                </a:solidFill>
              </a:rPr>
              <a:t> Repo </a:t>
            </a:r>
            <a:r>
              <a:rPr lang="en-US" sz="1100" dirty="0" err="1">
                <a:solidFill>
                  <a:srgbClr val="245590"/>
                </a:solidFill>
              </a:rPr>
              <a:t>Github</a:t>
            </a:r>
            <a:r>
              <a:rPr lang="en-US" sz="1100" dirty="0">
                <a:solidFill>
                  <a:srgbClr val="245590"/>
                </a:solidFill>
              </a:rPr>
              <a:t> :</a:t>
            </a:r>
          </a:p>
          <a:p>
            <a:r>
              <a:rPr lang="en-US" sz="1100" u="sng" dirty="0">
                <a:solidFill>
                  <a:srgbClr val="245590"/>
                </a:solidFill>
              </a:rPr>
              <a:t>https://github.com/Exkimo99/Rakamin-x-Home-Credit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1D565D3-F1DE-4582-BF51-8F3B9CF7BEFE}"/>
              </a:ext>
            </a:extLst>
          </p:cNvPr>
          <p:cNvSpPr/>
          <p:nvPr/>
        </p:nvSpPr>
        <p:spPr>
          <a:xfrm>
            <a:off x="33933" y="184173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Evaluation Model use ROC-AUC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92AB682-12DA-4D1F-8B6C-FB0366E6EB4D}"/>
              </a:ext>
            </a:extLst>
          </p:cNvPr>
          <p:cNvGrpSpPr/>
          <p:nvPr/>
        </p:nvGrpSpPr>
        <p:grpSpPr>
          <a:xfrm>
            <a:off x="21290" y="708878"/>
            <a:ext cx="2318462" cy="1810953"/>
            <a:chOff x="260160" y="770307"/>
            <a:chExt cx="2294374" cy="194133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3CBE1995-0743-462F-88F1-0322C9C71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60" y="1059213"/>
              <a:ext cx="2294374" cy="16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4DC2B43-D5F6-42B2-8F42-D1249D9FFAB3}"/>
                </a:ext>
              </a:extLst>
            </p:cNvPr>
            <p:cNvSpPr/>
            <p:nvPr/>
          </p:nvSpPr>
          <p:spPr>
            <a:xfrm>
              <a:off x="865372" y="770307"/>
              <a:ext cx="1083951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en-US" sz="800" dirty="0"/>
                <a:t>Logistic Regression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03FAEB8-746E-42E6-B495-15F4DECFEC4A}"/>
              </a:ext>
            </a:extLst>
          </p:cNvPr>
          <p:cNvGrpSpPr/>
          <p:nvPr/>
        </p:nvGrpSpPr>
        <p:grpSpPr>
          <a:xfrm>
            <a:off x="2335800" y="2883052"/>
            <a:ext cx="2831010" cy="2006165"/>
            <a:chOff x="3131840" y="903789"/>
            <a:chExt cx="2486397" cy="200616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886678D3-5C33-4AD8-B2BF-149C2055A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1119233"/>
              <a:ext cx="2486397" cy="1790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2D00E6A-C26A-4F4A-8EE8-3C152943D436}"/>
                </a:ext>
              </a:extLst>
            </p:cNvPr>
            <p:cNvSpPr/>
            <p:nvPr/>
          </p:nvSpPr>
          <p:spPr>
            <a:xfrm>
              <a:off x="4130523" y="903789"/>
              <a:ext cx="882953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lang="en-US" sz="800" dirty="0"/>
                <a:t>Decision Tree</a:t>
              </a:r>
            </a:p>
          </p:txBody>
        </p:sp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684EA1E7-51A2-48A3-A0DB-17D9AD9AB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744" y="2907416"/>
            <a:ext cx="2464496" cy="177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82FA194-6BB0-4EA1-9931-7B9E2697E795}"/>
              </a:ext>
            </a:extLst>
          </p:cNvPr>
          <p:cNvSpPr/>
          <p:nvPr/>
        </p:nvSpPr>
        <p:spPr>
          <a:xfrm>
            <a:off x="1043608" y="2799694"/>
            <a:ext cx="1005983" cy="21544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800" dirty="0"/>
              <a:t>Random Forest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D5FFD83-48CC-492D-A30A-D53D6372A736}"/>
              </a:ext>
            </a:extLst>
          </p:cNvPr>
          <p:cNvGrpSpPr/>
          <p:nvPr/>
        </p:nvGrpSpPr>
        <p:grpSpPr>
          <a:xfrm>
            <a:off x="2300730" y="467664"/>
            <a:ext cx="2959119" cy="2361527"/>
            <a:chOff x="2692561" y="2799694"/>
            <a:chExt cx="2705368" cy="2110166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40948B62-4CFD-4FEF-9E6B-CEE616981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2561" y="3048992"/>
              <a:ext cx="2705368" cy="1860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5C94E5-2263-41CD-A8B8-47C56236E877}"/>
                </a:ext>
              </a:extLst>
            </p:cNvPr>
            <p:cNvSpPr/>
            <p:nvPr/>
          </p:nvSpPr>
          <p:spPr>
            <a:xfrm>
              <a:off x="3609786" y="2799694"/>
              <a:ext cx="1005983" cy="19251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r>
                <a:rPr lang="en-US" sz="800" b="1" dirty="0"/>
                <a:t>LGBM Classifier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E8B6CF8-34CA-453F-8288-2069D73D6C2A}"/>
              </a:ext>
            </a:extLst>
          </p:cNvPr>
          <p:cNvSpPr/>
          <p:nvPr/>
        </p:nvSpPr>
        <p:spPr>
          <a:xfrm>
            <a:off x="5402954" y="887354"/>
            <a:ext cx="363354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 err="1"/>
              <a:t>Melihat</a:t>
            </a:r>
            <a:r>
              <a:rPr lang="en-US" sz="1100" dirty="0"/>
              <a:t> </a:t>
            </a:r>
            <a:r>
              <a:rPr lang="en-US" sz="1100" dirty="0" err="1"/>
              <a:t>Grafik</a:t>
            </a:r>
            <a:r>
              <a:rPr lang="en-US" sz="1100" dirty="0"/>
              <a:t> ROC-AUC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LGBMClassifier</a:t>
            </a:r>
            <a:r>
              <a:rPr lang="en-US" sz="1100" dirty="0"/>
              <a:t> </a:t>
            </a:r>
            <a:r>
              <a:rPr lang="en-US" sz="1100" dirty="0" err="1"/>
              <a:t>disamping</a:t>
            </a:r>
            <a:r>
              <a:rPr lang="en-US" sz="1100" dirty="0"/>
              <a:t> </a:t>
            </a:r>
            <a:r>
              <a:rPr lang="en-US" sz="1100" dirty="0" err="1"/>
              <a:t>menghasilkan</a:t>
            </a:r>
            <a:r>
              <a:rPr lang="en-US" sz="1100" dirty="0"/>
              <a:t> </a:t>
            </a:r>
          </a:p>
          <a:p>
            <a:pPr algn="just"/>
            <a:r>
              <a:rPr lang="en-US" sz="1100" dirty="0"/>
              <a:t>AUC </a:t>
            </a:r>
            <a:r>
              <a:rPr lang="en-US" sz="1100" dirty="0" err="1"/>
              <a:t>sebesar</a:t>
            </a:r>
            <a:r>
              <a:rPr lang="en-US" sz="1100" dirty="0"/>
              <a:t> 0.96 </a:t>
            </a:r>
            <a:r>
              <a:rPr lang="en-US" sz="1100" dirty="0" err="1"/>
              <a:t>dimana</a:t>
            </a:r>
            <a:r>
              <a:rPr lang="en-US" sz="1100" dirty="0"/>
              <a:t>, model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dianggap</a:t>
            </a:r>
            <a:r>
              <a:rPr lang="en-US" sz="1100" dirty="0"/>
              <a:t> </a:t>
            </a:r>
            <a:r>
              <a:rPr lang="en-US" sz="1100" dirty="0" err="1"/>
              <a:t>baik</a:t>
            </a:r>
            <a:endParaRPr lang="en-US" sz="11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7010B8-CF17-441A-97FD-952EEF60B8AC}"/>
              </a:ext>
            </a:extLst>
          </p:cNvPr>
          <p:cNvSpPr/>
          <p:nvPr/>
        </p:nvSpPr>
        <p:spPr>
          <a:xfrm>
            <a:off x="5375906" y="168120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Helvetica Neue"/>
              </a:rPr>
              <a:t>Conclusion</a:t>
            </a:r>
            <a:endParaRPr lang="en-US" sz="20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DE2729-5279-432F-ADCA-6F8911C45150}"/>
              </a:ext>
            </a:extLst>
          </p:cNvPr>
          <p:cNvSpPr/>
          <p:nvPr/>
        </p:nvSpPr>
        <p:spPr>
          <a:xfrm>
            <a:off x="5292080" y="2275000"/>
            <a:ext cx="3744416" cy="24006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000" dirty="0"/>
              <a:t>Dari 4 model yang di build, model </a:t>
            </a:r>
            <a:r>
              <a:rPr lang="en-US" sz="1000" dirty="0" err="1"/>
              <a:t>LGBMClasssifier</a:t>
            </a:r>
            <a:r>
              <a:rPr lang="en-US" sz="1000" dirty="0"/>
              <a:t>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akurasi</a:t>
            </a:r>
            <a:r>
              <a:rPr lang="en-US" sz="1000" dirty="0"/>
              <a:t> </a:t>
            </a:r>
            <a:r>
              <a:rPr lang="en-US" sz="1000" dirty="0" err="1"/>
              <a:t>tertinggi</a:t>
            </a:r>
            <a:r>
              <a:rPr lang="en-US" sz="1000" dirty="0"/>
              <a:t> dan model </a:t>
            </a:r>
            <a:r>
              <a:rPr lang="en-US" sz="1000" dirty="0" err="1"/>
              <a:t>ini</a:t>
            </a:r>
            <a:r>
              <a:rPr lang="en-US" sz="1000" dirty="0"/>
              <a:t> juga </a:t>
            </a:r>
            <a:r>
              <a:rPr lang="en-US" sz="1000" dirty="0" err="1"/>
              <a:t>didukung</a:t>
            </a:r>
            <a:r>
              <a:rPr lang="en-US" sz="1000" dirty="0"/>
              <a:t>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AUC yang </a:t>
            </a:r>
            <a:r>
              <a:rPr lang="en-US" sz="1000" dirty="0" err="1"/>
              <a:t>besar</a:t>
            </a:r>
            <a:endParaRPr lang="en-US" sz="1000" dirty="0"/>
          </a:p>
          <a:p>
            <a:r>
              <a:rPr lang="en-US" sz="1000" dirty="0" err="1"/>
              <a:t>Terdapat</a:t>
            </a:r>
            <a:r>
              <a:rPr lang="en-US" sz="1000" dirty="0"/>
              <a:t> 5 feature yang paling </a:t>
            </a:r>
            <a:r>
              <a:rPr lang="en-US" sz="1000" dirty="0" err="1"/>
              <a:t>berpengaruh</a:t>
            </a:r>
            <a:r>
              <a:rPr lang="en-US" sz="1000" dirty="0"/>
              <a:t> </a:t>
            </a:r>
            <a:r>
              <a:rPr lang="en-US" sz="1000" dirty="0" err="1"/>
              <a:t>terhadap</a:t>
            </a:r>
            <a:r>
              <a:rPr lang="en-US" sz="1000" dirty="0"/>
              <a:t> model </a:t>
            </a:r>
            <a:r>
              <a:rPr lang="en-US" sz="1000" dirty="0" err="1"/>
              <a:t>LGBMClassifier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menentukan</a:t>
            </a:r>
            <a:r>
              <a:rPr lang="en-US" sz="1000" dirty="0"/>
              <a:t> </a:t>
            </a:r>
            <a:r>
              <a:rPr lang="en-US" sz="1000" dirty="0" err="1"/>
              <a:t>pemberian</a:t>
            </a:r>
            <a:r>
              <a:rPr lang="en-US" sz="1000" dirty="0"/>
              <a:t> </a:t>
            </a:r>
            <a:r>
              <a:rPr lang="en-US" sz="1000" dirty="0" err="1"/>
              <a:t>pinjaman</a:t>
            </a:r>
            <a:r>
              <a:rPr lang="en-US" sz="1000" dirty="0"/>
              <a:t> (card approval:1,0) </a:t>
            </a:r>
            <a:r>
              <a:rPr lang="en-US" sz="1000" dirty="0" err="1"/>
              <a:t>adalah</a:t>
            </a:r>
            <a:r>
              <a:rPr lang="en-US" sz="1000" dirty="0"/>
              <a:t> WORK_TIME, AGE, AMT_CREDIT, CODE_GENDER, </a:t>
            </a:r>
            <a:r>
              <a:rPr lang="en-US" sz="1000" dirty="0" err="1"/>
              <a:t>NAME_EDUCATION_TYPE.Higher_Education</a:t>
            </a:r>
            <a:r>
              <a:rPr lang="en-US" sz="1000" dirty="0"/>
              <a:t>.</a:t>
            </a:r>
          </a:p>
          <a:p>
            <a:r>
              <a:rPr lang="en-US" sz="1000" dirty="0" err="1"/>
              <a:t>Sejalan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Prinsip</a:t>
            </a:r>
            <a:r>
              <a:rPr lang="en-US" sz="1000" dirty="0"/>
              <a:t> 5C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analisis</a:t>
            </a:r>
            <a:r>
              <a:rPr lang="en-US" sz="1000" dirty="0"/>
              <a:t> </a:t>
            </a:r>
            <a:r>
              <a:rPr lang="en-US" sz="1000" dirty="0" err="1"/>
              <a:t>kredit</a:t>
            </a:r>
            <a:r>
              <a:rPr lang="en-US" sz="1000" dirty="0"/>
              <a:t> </a:t>
            </a:r>
            <a:r>
              <a:rPr lang="en-US" sz="1000" dirty="0" err="1"/>
              <a:t>yaitu</a:t>
            </a:r>
            <a:r>
              <a:rPr lang="en-US" sz="1000" dirty="0"/>
              <a:t> </a:t>
            </a:r>
          </a:p>
          <a:p>
            <a:pPr marL="228600" indent="-228600">
              <a:buAutoNum type="arabicPeriod"/>
            </a:pPr>
            <a:r>
              <a:rPr lang="en-US" sz="1000" dirty="0"/>
              <a:t>Character( </a:t>
            </a:r>
            <a:r>
              <a:rPr lang="en-US" sz="1000" dirty="0" err="1"/>
              <a:t>waktu</a:t>
            </a:r>
            <a:r>
              <a:rPr lang="en-US" sz="1000" dirty="0"/>
              <a:t> </a:t>
            </a:r>
            <a:r>
              <a:rPr lang="en-US" sz="1000" dirty="0" err="1"/>
              <a:t>kerja</a:t>
            </a:r>
            <a:r>
              <a:rPr lang="en-US" sz="1000" dirty="0"/>
              <a:t>, Gender, single, </a:t>
            </a:r>
            <a:r>
              <a:rPr lang="en-US" sz="1000" dirty="0" err="1"/>
              <a:t>tingkat</a:t>
            </a:r>
            <a:r>
              <a:rPr lang="en-US" sz="1000" dirty="0"/>
              <a:t> </a:t>
            </a:r>
            <a:r>
              <a:rPr lang="en-US" sz="1000" dirty="0" err="1"/>
              <a:t>pendidikan</a:t>
            </a:r>
            <a:r>
              <a:rPr lang="en-US" sz="1000" dirty="0"/>
              <a:t>), </a:t>
            </a:r>
          </a:p>
          <a:p>
            <a:pPr marL="228600" indent="-228600">
              <a:buAutoNum type="arabicPeriod"/>
            </a:pPr>
            <a:r>
              <a:rPr lang="en-US" sz="1000" dirty="0"/>
              <a:t>Capacity(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kredit</a:t>
            </a:r>
            <a:r>
              <a:rPr lang="en-US" sz="1000" dirty="0"/>
              <a:t> yang </a:t>
            </a:r>
            <a:r>
              <a:rPr lang="en-US" sz="1000" dirty="0" err="1"/>
              <a:t>diberikan</a:t>
            </a:r>
            <a:r>
              <a:rPr lang="en-US" sz="1000" dirty="0"/>
              <a:t>), </a:t>
            </a:r>
          </a:p>
          <a:p>
            <a:pPr marL="228600" indent="-228600">
              <a:buAutoNum type="arabicPeriod"/>
            </a:pPr>
            <a:r>
              <a:rPr lang="en-US" sz="1000" dirty="0"/>
              <a:t>Capital/Modal(punya </a:t>
            </a:r>
            <a:r>
              <a:rPr lang="en-US" sz="1000" dirty="0" err="1"/>
              <a:t>mobil</a:t>
            </a:r>
            <a:r>
              <a:rPr lang="en-US" sz="1000" dirty="0"/>
              <a:t>, </a:t>
            </a:r>
            <a:r>
              <a:rPr lang="en-US" sz="1000" dirty="0" err="1"/>
              <a:t>pekerjaan</a:t>
            </a:r>
            <a:r>
              <a:rPr lang="en-US" sz="1000" dirty="0"/>
              <a:t> </a:t>
            </a:r>
            <a:r>
              <a:rPr lang="en-US" sz="1000" dirty="0" err="1"/>
              <a:t>saat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r>
              <a:rPr lang="en-US" sz="1000" dirty="0"/>
              <a:t>), </a:t>
            </a:r>
          </a:p>
          <a:p>
            <a:pPr marL="228600" indent="-228600">
              <a:buAutoNum type="arabicPeriod"/>
            </a:pPr>
            <a:r>
              <a:rPr lang="en-US" sz="1000" dirty="0"/>
              <a:t>Condition(status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hubungan</a:t>
            </a:r>
            <a:r>
              <a:rPr lang="en-US" sz="1000" dirty="0"/>
              <a:t>,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anak</a:t>
            </a:r>
            <a:r>
              <a:rPr lang="en-US" sz="1000" dirty="0"/>
              <a:t>,) dan</a:t>
            </a:r>
          </a:p>
          <a:p>
            <a:pPr marL="228600" indent="-228600">
              <a:buAutoNum type="arabicPeriod"/>
            </a:pPr>
            <a:r>
              <a:rPr lang="en-US" sz="1000" dirty="0"/>
              <a:t>Collateral/</a:t>
            </a:r>
            <a:r>
              <a:rPr lang="en-US" sz="1000" dirty="0" err="1"/>
              <a:t>Jaminan</a:t>
            </a:r>
            <a:r>
              <a:rPr lang="en-US" sz="1000" dirty="0"/>
              <a:t>(punya </a:t>
            </a:r>
            <a:r>
              <a:rPr lang="en-US" sz="1000" dirty="0" err="1"/>
              <a:t>mobil</a:t>
            </a:r>
            <a:r>
              <a:rPr lang="en-US" sz="1000" dirty="0"/>
              <a:t>, Tingkat </a:t>
            </a:r>
            <a:r>
              <a:rPr lang="en-US" sz="1000" dirty="0" err="1"/>
              <a:t>pendidikan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Jadi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implementasi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pemebrian</a:t>
            </a:r>
            <a:r>
              <a:rPr lang="en-US" sz="1000" dirty="0"/>
              <a:t> </a:t>
            </a:r>
            <a:r>
              <a:rPr lang="en-US" sz="1000" dirty="0" err="1"/>
              <a:t>pinjaman</a:t>
            </a:r>
            <a:r>
              <a:rPr lang="en-US" sz="1000" dirty="0"/>
              <a:t> </a:t>
            </a:r>
            <a:r>
              <a:rPr lang="en-US" sz="1000" dirty="0" err="1"/>
              <a:t>bagi</a:t>
            </a:r>
            <a:r>
              <a:rPr lang="en-US" sz="1000" dirty="0"/>
              <a:t> applicants(</a:t>
            </a:r>
            <a:r>
              <a:rPr lang="en-US" sz="1000" dirty="0" err="1"/>
              <a:t>pelamar</a:t>
            </a:r>
            <a:r>
              <a:rPr lang="en-US" sz="1000" dirty="0"/>
              <a:t>)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memeperhatikan</a:t>
            </a:r>
            <a:r>
              <a:rPr lang="en-US" sz="1000" dirty="0"/>
              <a:t> </a:t>
            </a:r>
            <a:r>
              <a:rPr lang="en-US" sz="1000" dirty="0" err="1"/>
              <a:t>beberapa</a:t>
            </a:r>
            <a:r>
              <a:rPr lang="en-US" sz="1000" dirty="0"/>
              <a:t> factor </a:t>
            </a:r>
            <a:r>
              <a:rPr lang="en-US" sz="1000" dirty="0" err="1"/>
              <a:t>ini</a:t>
            </a:r>
            <a:r>
              <a:rPr lang="en-US" sz="100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971" y="162733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556B77-77C4-4E92-AEDC-35BC99B4A904}"/>
              </a:ext>
            </a:extLst>
          </p:cNvPr>
          <p:cNvGrpSpPr/>
          <p:nvPr/>
        </p:nvGrpSpPr>
        <p:grpSpPr>
          <a:xfrm>
            <a:off x="1847917" y="1059582"/>
            <a:ext cx="6828539" cy="3837463"/>
            <a:chOff x="1847917" y="-108817"/>
            <a:chExt cx="6412190" cy="50182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7C5D3A8-DD6E-4E6C-8949-6AF49296EE15}"/>
                </a:ext>
              </a:extLst>
            </p:cNvPr>
            <p:cNvGrpSpPr/>
            <p:nvPr/>
          </p:nvGrpSpPr>
          <p:grpSpPr>
            <a:xfrm>
              <a:off x="1847917" y="-108817"/>
              <a:ext cx="6412190" cy="635021"/>
              <a:chOff x="1924117" y="1373523"/>
              <a:chExt cx="6412190" cy="63502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863064" y="1482258"/>
                <a:ext cx="5473243" cy="473709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066258" y="1526697"/>
                <a:ext cx="5033555" cy="481847"/>
                <a:chOff x="2175371" y="1762964"/>
                <a:chExt cx="5040560" cy="695750"/>
              </a:xfrm>
            </p:grpSpPr>
            <p:sp>
              <p:nvSpPr>
                <p:cNvPr id="10" name="TextBox 10"/>
                <p:cNvSpPr txBox="1"/>
                <p:nvPr/>
              </p:nvSpPr>
              <p:spPr bwMode="auto">
                <a:xfrm>
                  <a:off x="2175371" y="1762964"/>
                  <a:ext cx="5040560" cy="456938"/>
                </a:xfrm>
                <a:prstGeom prst="round2Same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Objective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 bwMode="auto">
                <a:xfrm>
                  <a:off x="2175371" y="2032238"/>
                  <a:ext cx="5040560" cy="426476"/>
                </a:xfrm>
                <a:prstGeom prst="round2Same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Problem yang </a:t>
                  </a:r>
                  <a:r>
                    <a:rPr lang="en-US" altLang="ko-KR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ingin</a:t>
                  </a: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diselsaikan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12" name="Chevron 11"/>
              <p:cNvSpPr/>
              <p:nvPr/>
            </p:nvSpPr>
            <p:spPr>
              <a:xfrm rot="16200000">
                <a:off x="2029088" y="1268552"/>
                <a:ext cx="581045" cy="790987"/>
              </a:xfrm>
              <a:prstGeom prst="chevron">
                <a:avLst>
                  <a:gd name="adj" fmla="val 339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42925" y="1452996"/>
                <a:ext cx="553373" cy="362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2786864" y="599472"/>
              <a:ext cx="5473243" cy="473709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90058" y="643913"/>
              <a:ext cx="5033555" cy="481847"/>
              <a:chOff x="2175371" y="1762964"/>
              <a:chExt cx="5040560" cy="695749"/>
            </a:xfrm>
          </p:grpSpPr>
          <p:sp>
            <p:nvSpPr>
              <p:cNvPr id="33" name="TextBox 10"/>
              <p:cNvSpPr txBox="1"/>
              <p:nvPr/>
            </p:nvSpPr>
            <p:spPr bwMode="auto">
              <a:xfrm>
                <a:off x="2175371" y="1762964"/>
                <a:ext cx="5040560" cy="456937"/>
              </a:xfrm>
              <a:prstGeom prst="round2Same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Methodology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 bwMode="auto">
              <a:xfrm>
                <a:off x="2175371" y="2032238"/>
                <a:ext cx="5040560" cy="426475"/>
              </a:xfrm>
              <a:prstGeom prst="round2Same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Methodology </a:t>
                </a:r>
                <a:r>
                  <a:rPr lang="en-US" altLang="ko-KR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dalam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penyelasain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masalah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Chevron 30"/>
            <p:cNvSpPr/>
            <p:nvPr/>
          </p:nvSpPr>
          <p:spPr>
            <a:xfrm rot="16200000">
              <a:off x="1952888" y="385766"/>
              <a:ext cx="581045" cy="790987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66725" y="570209"/>
              <a:ext cx="553373" cy="36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86864" y="1199026"/>
              <a:ext cx="5473243" cy="473709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990058" y="1243467"/>
              <a:ext cx="5033555" cy="481847"/>
              <a:chOff x="2175371" y="1762964"/>
              <a:chExt cx="5040560" cy="695749"/>
            </a:xfrm>
          </p:grpSpPr>
          <p:sp>
            <p:nvSpPr>
              <p:cNvPr id="40" name="TextBox 10"/>
              <p:cNvSpPr txBox="1"/>
              <p:nvPr/>
            </p:nvSpPr>
            <p:spPr bwMode="auto">
              <a:xfrm>
                <a:off x="2175371" y="1762964"/>
                <a:ext cx="5040560" cy="456937"/>
              </a:xfrm>
              <a:prstGeom prst="round2Same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Data Understanding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 bwMode="auto">
              <a:xfrm>
                <a:off x="2175371" y="2032238"/>
                <a:ext cx="5040560" cy="426475"/>
              </a:xfrm>
              <a:prstGeom prst="round2Same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Data introduction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8" name="Chevron 37"/>
            <p:cNvSpPr/>
            <p:nvPr/>
          </p:nvSpPr>
          <p:spPr>
            <a:xfrm rot="16200000">
              <a:off x="1952888" y="985320"/>
              <a:ext cx="581045" cy="790987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66725" y="1169763"/>
              <a:ext cx="553373" cy="36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786864" y="1798580"/>
              <a:ext cx="5473243" cy="473709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990058" y="1843021"/>
              <a:ext cx="5033555" cy="481847"/>
              <a:chOff x="2175371" y="1762964"/>
              <a:chExt cx="5040560" cy="695749"/>
            </a:xfrm>
          </p:grpSpPr>
          <p:sp>
            <p:nvSpPr>
              <p:cNvPr id="47" name="TextBox 10"/>
              <p:cNvSpPr txBox="1"/>
              <p:nvPr/>
            </p:nvSpPr>
            <p:spPr bwMode="auto">
              <a:xfrm>
                <a:off x="2175371" y="1762964"/>
                <a:ext cx="5040560" cy="456937"/>
              </a:xfrm>
              <a:prstGeom prst="round2Same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EDA dan </a:t>
                </a:r>
                <a:r>
                  <a:rPr lang="en-US" altLang="ko-KR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Vizualization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 bwMode="auto">
              <a:xfrm>
                <a:off x="2175371" y="2032238"/>
                <a:ext cx="5040560" cy="426475"/>
              </a:xfrm>
              <a:prstGeom prst="round2Same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Explorasi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dan </a:t>
                </a:r>
                <a:r>
                  <a:rPr lang="en-US" altLang="ko-KR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Visualisi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5" name="Chevron 44"/>
            <p:cNvSpPr/>
            <p:nvPr/>
          </p:nvSpPr>
          <p:spPr>
            <a:xfrm rot="16200000">
              <a:off x="1952888" y="1584874"/>
              <a:ext cx="581045" cy="790987"/>
            </a:xfrm>
            <a:prstGeom prst="chevron">
              <a:avLst>
                <a:gd name="adj" fmla="val 339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966725" y="1769318"/>
              <a:ext cx="553373" cy="36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6A37207-252F-42E2-9269-C2DD3428ECDC}"/>
                </a:ext>
              </a:extLst>
            </p:cNvPr>
            <p:cNvGrpSpPr/>
            <p:nvPr/>
          </p:nvGrpSpPr>
          <p:grpSpPr>
            <a:xfrm>
              <a:off x="1847917" y="2955481"/>
              <a:ext cx="6412190" cy="635021"/>
              <a:chOff x="1924117" y="1373523"/>
              <a:chExt cx="6412190" cy="635021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FEBDD52-7096-44CE-8BB2-20CC97EBD57F}"/>
                  </a:ext>
                </a:extLst>
              </p:cNvPr>
              <p:cNvSpPr/>
              <p:nvPr/>
            </p:nvSpPr>
            <p:spPr>
              <a:xfrm>
                <a:off x="2863064" y="1482258"/>
                <a:ext cx="5473243" cy="473709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38C1498-0996-47B0-9D24-41458E0A58E8}"/>
                  </a:ext>
                </a:extLst>
              </p:cNvPr>
              <p:cNvGrpSpPr/>
              <p:nvPr/>
            </p:nvGrpSpPr>
            <p:grpSpPr>
              <a:xfrm>
                <a:off x="3066258" y="1526697"/>
                <a:ext cx="5033555" cy="481847"/>
                <a:chOff x="2175371" y="1762964"/>
                <a:chExt cx="5040560" cy="695750"/>
              </a:xfrm>
            </p:grpSpPr>
            <p:sp>
              <p:nvSpPr>
                <p:cNvPr id="64" name="TextBox 10">
                  <a:extLst>
                    <a:ext uri="{FF2B5EF4-FFF2-40B4-BE49-F238E27FC236}">
                      <a16:creationId xmlns:a16="http://schemas.microsoft.com/office/drawing/2014/main" id="{4DD94611-85BB-4653-9264-A1ABB477697A}"/>
                    </a:ext>
                  </a:extLst>
                </p:cNvPr>
                <p:cNvSpPr txBox="1"/>
                <p:nvPr/>
              </p:nvSpPr>
              <p:spPr bwMode="auto">
                <a:xfrm>
                  <a:off x="2175371" y="1762964"/>
                  <a:ext cx="5040560" cy="456938"/>
                </a:xfrm>
                <a:prstGeom prst="round2Same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Data Preprocessing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B3F7A4A-3046-41BF-8A44-F2F7C074D61A}"/>
                    </a:ext>
                  </a:extLst>
                </p:cNvPr>
                <p:cNvSpPr txBox="1"/>
                <p:nvPr/>
              </p:nvSpPr>
              <p:spPr bwMode="auto">
                <a:xfrm>
                  <a:off x="2175371" y="2032238"/>
                  <a:ext cx="5040560" cy="426476"/>
                </a:xfrm>
                <a:prstGeom prst="round2Same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Transformasi</a:t>
                  </a: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 data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62" name="Chevron 11">
                <a:extLst>
                  <a:ext uri="{FF2B5EF4-FFF2-40B4-BE49-F238E27FC236}">
                    <a16:creationId xmlns:a16="http://schemas.microsoft.com/office/drawing/2014/main" id="{86A7A98A-89EF-4CF2-96E3-D8B112DA1E27}"/>
                  </a:ext>
                </a:extLst>
              </p:cNvPr>
              <p:cNvSpPr/>
              <p:nvPr/>
            </p:nvSpPr>
            <p:spPr>
              <a:xfrm rot="16200000">
                <a:off x="2029088" y="1268552"/>
                <a:ext cx="581045" cy="790987"/>
              </a:xfrm>
              <a:prstGeom prst="chevron">
                <a:avLst>
                  <a:gd name="adj" fmla="val 339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0AA81CB-D418-4572-BCC3-0A8599242E0B}"/>
                  </a:ext>
                </a:extLst>
              </p:cNvPr>
              <p:cNvSpPr txBox="1"/>
              <p:nvPr/>
            </p:nvSpPr>
            <p:spPr>
              <a:xfrm>
                <a:off x="2042925" y="1452996"/>
                <a:ext cx="553373" cy="362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06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A3EE473-F885-4B10-B5C1-811646696983}"/>
                </a:ext>
              </a:extLst>
            </p:cNvPr>
            <p:cNvGrpSpPr/>
            <p:nvPr/>
          </p:nvGrpSpPr>
          <p:grpSpPr>
            <a:xfrm>
              <a:off x="1847917" y="3615997"/>
              <a:ext cx="6412190" cy="635021"/>
              <a:chOff x="1924117" y="1373523"/>
              <a:chExt cx="6412190" cy="63502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C90FE9-F0D9-4881-B15A-228F7A51A36A}"/>
                  </a:ext>
                </a:extLst>
              </p:cNvPr>
              <p:cNvSpPr/>
              <p:nvPr/>
            </p:nvSpPr>
            <p:spPr>
              <a:xfrm>
                <a:off x="2863064" y="1482258"/>
                <a:ext cx="5473243" cy="473709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D1AB5C8-6F2D-45E9-B058-E718880623DB}"/>
                  </a:ext>
                </a:extLst>
              </p:cNvPr>
              <p:cNvGrpSpPr/>
              <p:nvPr/>
            </p:nvGrpSpPr>
            <p:grpSpPr>
              <a:xfrm>
                <a:off x="3066258" y="1526697"/>
                <a:ext cx="5033555" cy="481847"/>
                <a:chOff x="2175371" y="1762964"/>
                <a:chExt cx="5040560" cy="695750"/>
              </a:xfrm>
            </p:grpSpPr>
            <p:sp>
              <p:nvSpPr>
                <p:cNvPr id="71" name="TextBox 10">
                  <a:extLst>
                    <a:ext uri="{FF2B5EF4-FFF2-40B4-BE49-F238E27FC236}">
                      <a16:creationId xmlns:a16="http://schemas.microsoft.com/office/drawing/2014/main" id="{43F5EF75-9841-402F-A3C1-7788C72D1E23}"/>
                    </a:ext>
                  </a:extLst>
                </p:cNvPr>
                <p:cNvSpPr txBox="1"/>
                <p:nvPr/>
              </p:nvSpPr>
              <p:spPr bwMode="auto">
                <a:xfrm>
                  <a:off x="2175371" y="1762964"/>
                  <a:ext cx="5040560" cy="456938"/>
                </a:xfrm>
                <a:prstGeom prst="round2Same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Modelling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2A18373-B507-4BA9-8A6D-CB84C45DABAC}"/>
                    </a:ext>
                  </a:extLst>
                </p:cNvPr>
                <p:cNvSpPr txBox="1"/>
                <p:nvPr/>
              </p:nvSpPr>
              <p:spPr bwMode="auto">
                <a:xfrm>
                  <a:off x="2175371" y="2032238"/>
                  <a:ext cx="5040560" cy="426476"/>
                </a:xfrm>
                <a:prstGeom prst="round2Same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Pembentukan</a:t>
                  </a: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 model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69" name="Chevron 11">
                <a:extLst>
                  <a:ext uri="{FF2B5EF4-FFF2-40B4-BE49-F238E27FC236}">
                    <a16:creationId xmlns:a16="http://schemas.microsoft.com/office/drawing/2014/main" id="{E1155C4D-37AD-44BD-B6A2-35E3E80BFF27}"/>
                  </a:ext>
                </a:extLst>
              </p:cNvPr>
              <p:cNvSpPr/>
              <p:nvPr/>
            </p:nvSpPr>
            <p:spPr>
              <a:xfrm rot="16200000">
                <a:off x="2029088" y="1268552"/>
                <a:ext cx="581045" cy="790987"/>
              </a:xfrm>
              <a:prstGeom prst="chevron">
                <a:avLst>
                  <a:gd name="adj" fmla="val 339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7E774D0-A326-4FE0-9822-7D9222C6598B}"/>
                  </a:ext>
                </a:extLst>
              </p:cNvPr>
              <p:cNvSpPr txBox="1"/>
              <p:nvPr/>
            </p:nvSpPr>
            <p:spPr>
              <a:xfrm>
                <a:off x="2042925" y="1452996"/>
                <a:ext cx="553373" cy="362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07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68956C0-0496-4FA4-BFF2-FACE3A08D562}"/>
                </a:ext>
              </a:extLst>
            </p:cNvPr>
            <p:cNvGrpSpPr/>
            <p:nvPr/>
          </p:nvGrpSpPr>
          <p:grpSpPr>
            <a:xfrm>
              <a:off x="1847917" y="2294964"/>
              <a:ext cx="6412190" cy="635021"/>
              <a:chOff x="1924117" y="1373523"/>
              <a:chExt cx="6412190" cy="635021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7840DC2-0AF2-4799-82AC-F114BF3FA705}"/>
                  </a:ext>
                </a:extLst>
              </p:cNvPr>
              <p:cNvSpPr/>
              <p:nvPr/>
            </p:nvSpPr>
            <p:spPr>
              <a:xfrm>
                <a:off x="2863064" y="1482258"/>
                <a:ext cx="5473243" cy="473709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380C5A3-C61E-4B10-9554-A34C6A81C033}"/>
                  </a:ext>
                </a:extLst>
              </p:cNvPr>
              <p:cNvGrpSpPr/>
              <p:nvPr/>
            </p:nvGrpSpPr>
            <p:grpSpPr>
              <a:xfrm>
                <a:off x="3066258" y="1526697"/>
                <a:ext cx="5033555" cy="481847"/>
                <a:chOff x="2175371" y="1762964"/>
                <a:chExt cx="5040560" cy="695750"/>
              </a:xfrm>
            </p:grpSpPr>
            <p:sp>
              <p:nvSpPr>
                <p:cNvPr id="78" name="TextBox 10">
                  <a:extLst>
                    <a:ext uri="{FF2B5EF4-FFF2-40B4-BE49-F238E27FC236}">
                      <a16:creationId xmlns:a16="http://schemas.microsoft.com/office/drawing/2014/main" id="{B4927572-E0F6-468A-AA4A-2FD11C26949B}"/>
                    </a:ext>
                  </a:extLst>
                </p:cNvPr>
                <p:cNvSpPr txBox="1"/>
                <p:nvPr/>
              </p:nvSpPr>
              <p:spPr bwMode="auto">
                <a:xfrm>
                  <a:off x="2175371" y="1762964"/>
                  <a:ext cx="5040560" cy="456938"/>
                </a:xfrm>
                <a:prstGeom prst="round2Same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9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Bussiness</a:t>
                  </a:r>
                  <a:r>
                    <a:rPr lang="en-US" altLang="ko-KR" sz="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 Insight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7E1A82B-4744-4FD7-8C2F-85039A1CE960}"/>
                    </a:ext>
                  </a:extLst>
                </p:cNvPr>
                <p:cNvSpPr txBox="1"/>
                <p:nvPr/>
              </p:nvSpPr>
              <p:spPr bwMode="auto">
                <a:xfrm>
                  <a:off x="2175371" y="2032238"/>
                  <a:ext cx="5040560" cy="426476"/>
                </a:xfrm>
                <a:prstGeom prst="round2Same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Insight </a:t>
                  </a:r>
                  <a:r>
                    <a:rPr lang="en-US" altLang="ko-KR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apa</a:t>
                  </a: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 yang </a:t>
                  </a:r>
                  <a:r>
                    <a:rPr lang="en-US" altLang="ko-KR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dapat</a:t>
                  </a: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ditemukan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76" name="Chevron 11">
                <a:extLst>
                  <a:ext uri="{FF2B5EF4-FFF2-40B4-BE49-F238E27FC236}">
                    <a16:creationId xmlns:a16="http://schemas.microsoft.com/office/drawing/2014/main" id="{8FC0A063-AA52-4818-B748-BD7683EE4D42}"/>
                  </a:ext>
                </a:extLst>
              </p:cNvPr>
              <p:cNvSpPr/>
              <p:nvPr/>
            </p:nvSpPr>
            <p:spPr>
              <a:xfrm rot="16200000">
                <a:off x="2029088" y="1268552"/>
                <a:ext cx="581045" cy="790987"/>
              </a:xfrm>
              <a:prstGeom prst="chevron">
                <a:avLst>
                  <a:gd name="adj" fmla="val 339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EE6615F-1F3B-41D8-845C-3F082D07E619}"/>
                  </a:ext>
                </a:extLst>
              </p:cNvPr>
              <p:cNvSpPr txBox="1"/>
              <p:nvPr/>
            </p:nvSpPr>
            <p:spPr>
              <a:xfrm>
                <a:off x="2042925" y="1452996"/>
                <a:ext cx="553373" cy="362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C23C425-00F7-40B7-A7C4-BF445A14E837}"/>
                </a:ext>
              </a:extLst>
            </p:cNvPr>
            <p:cNvGrpSpPr/>
            <p:nvPr/>
          </p:nvGrpSpPr>
          <p:grpSpPr>
            <a:xfrm>
              <a:off x="1847917" y="4274395"/>
              <a:ext cx="6412190" cy="635021"/>
              <a:chOff x="1924117" y="1373523"/>
              <a:chExt cx="6412190" cy="63502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9941DB0-8929-4C47-9FD5-DA2338ED525E}"/>
                  </a:ext>
                </a:extLst>
              </p:cNvPr>
              <p:cNvSpPr/>
              <p:nvPr/>
            </p:nvSpPr>
            <p:spPr>
              <a:xfrm>
                <a:off x="2863064" y="1482258"/>
                <a:ext cx="5473243" cy="473709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48254F7-C3FB-42F3-8444-2F45C6AA28DA}"/>
                  </a:ext>
                </a:extLst>
              </p:cNvPr>
              <p:cNvGrpSpPr/>
              <p:nvPr/>
            </p:nvGrpSpPr>
            <p:grpSpPr>
              <a:xfrm>
                <a:off x="3066258" y="1526697"/>
                <a:ext cx="5033555" cy="481847"/>
                <a:chOff x="2175371" y="1762964"/>
                <a:chExt cx="5040560" cy="695750"/>
              </a:xfrm>
            </p:grpSpPr>
            <p:sp>
              <p:nvSpPr>
                <p:cNvPr id="85" name="TextBox 10">
                  <a:extLst>
                    <a:ext uri="{FF2B5EF4-FFF2-40B4-BE49-F238E27FC236}">
                      <a16:creationId xmlns:a16="http://schemas.microsoft.com/office/drawing/2014/main" id="{DAF9D416-5329-42D6-B5C4-57B695BCE9FC}"/>
                    </a:ext>
                  </a:extLst>
                </p:cNvPr>
                <p:cNvSpPr txBox="1"/>
                <p:nvPr/>
              </p:nvSpPr>
              <p:spPr bwMode="auto">
                <a:xfrm>
                  <a:off x="2175371" y="1762964"/>
                  <a:ext cx="5040560" cy="456938"/>
                </a:xfrm>
                <a:prstGeom prst="round2Same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Conclusion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BC3903C-BAEF-4209-9A64-DBB93612231E}"/>
                    </a:ext>
                  </a:extLst>
                </p:cNvPr>
                <p:cNvSpPr txBox="1"/>
                <p:nvPr/>
              </p:nvSpPr>
              <p:spPr bwMode="auto">
                <a:xfrm>
                  <a:off x="2175371" y="2032238"/>
                  <a:ext cx="5040560" cy="426476"/>
                </a:xfrm>
                <a:prstGeom prst="round2SameRect">
                  <a:avLst/>
                </a:prstGeom>
                <a:noFill/>
                <a:effectLst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Kesimpulan </a:t>
                  </a:r>
                  <a:r>
                    <a:rPr lang="en-US" altLang="ko-KR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dari</a:t>
                  </a: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 </a:t>
                  </a:r>
                  <a:r>
                    <a:rPr lang="en-US" altLang="ko-KR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pengerjaan</a:t>
                  </a:r>
                  <a:r>
                    <a:rPr lang="en-US" altLang="ko-K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 project </a:t>
                  </a:r>
                  <a:r>
                    <a:rPr lang="en-US" altLang="ko-KR" sz="8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itchFamily="34" charset="0"/>
                    </a:rPr>
                    <a:t>ini</a:t>
                  </a:r>
                  <a:endPara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83" name="Chevron 11">
                <a:extLst>
                  <a:ext uri="{FF2B5EF4-FFF2-40B4-BE49-F238E27FC236}">
                    <a16:creationId xmlns:a16="http://schemas.microsoft.com/office/drawing/2014/main" id="{1231AF5F-FC41-4377-8998-1A786F2F4064}"/>
                  </a:ext>
                </a:extLst>
              </p:cNvPr>
              <p:cNvSpPr/>
              <p:nvPr/>
            </p:nvSpPr>
            <p:spPr>
              <a:xfrm rot="16200000">
                <a:off x="2029088" y="1268552"/>
                <a:ext cx="581045" cy="790987"/>
              </a:xfrm>
              <a:prstGeom prst="chevron">
                <a:avLst>
                  <a:gd name="adj" fmla="val 3391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F72244D-3B14-49AF-9722-FAB055D8387D}"/>
                  </a:ext>
                </a:extLst>
              </p:cNvPr>
              <p:cNvSpPr txBox="1"/>
              <p:nvPr/>
            </p:nvSpPr>
            <p:spPr>
              <a:xfrm>
                <a:off x="2042925" y="1452996"/>
                <a:ext cx="553373" cy="362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08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409465" y="843558"/>
            <a:ext cx="3600400" cy="576063"/>
          </a:xfrm>
        </p:spPr>
        <p:txBody>
          <a:bodyPr/>
          <a:lstStyle/>
          <a:p>
            <a:r>
              <a:rPr lang="en-US" altLang="ko-KR" sz="3200" dirty="0"/>
              <a:t>Introduction and Objective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55352" y="411510"/>
            <a:ext cx="5254113" cy="4585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Introduction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</a:p>
          <a:p>
            <a:pPr algn="just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pemberian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berperan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cukup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kegiatan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operasional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bank, salah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kegiatannya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sangat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penting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penerapan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sistem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pemberian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usaha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bank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dibidang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pemberian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jasa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pengkreditan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nasabah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Sebelum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memberikan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pinjaman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kepada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nasabah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bank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harus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penilaian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seksama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Bank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menetapkan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kebijakan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pemberian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lain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menetapkan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standard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menerima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menolaknya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menentukan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siapa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berhak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menerima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memenuhi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syarat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5C, </a:t>
            </a:r>
          </a:p>
          <a:p>
            <a:pPr algn="just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penilaian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juga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disebut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dilakukan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antara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pejabat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pejabat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lainnya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pendapat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berbeda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permohonan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analisis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terkadang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kesulitan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menentukan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pemberian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pinjaman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diberikan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debitur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pangajuannya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269EF-6B93-45E0-A7D9-171D31BFDAC8}"/>
              </a:ext>
            </a:extLst>
          </p:cNvPr>
          <p:cNvSpPr txBox="1"/>
          <p:nvPr/>
        </p:nvSpPr>
        <p:spPr>
          <a:xfrm>
            <a:off x="5868144" y="2704445"/>
            <a:ext cx="294985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dipecahkan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(objective)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just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modelling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menentukan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nasabah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(applicant)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masuk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kedalam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category (1).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mempunyai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(0), Y=TARGET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599895" y="2866435"/>
            <a:ext cx="696505" cy="600435"/>
            <a:chOff x="3496214" y="1275606"/>
            <a:chExt cx="1060704" cy="914400"/>
          </a:xfrm>
        </p:grpSpPr>
        <p:sp>
          <p:nvSpPr>
            <p:cNvPr id="11" name="Hexagon 10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Hexagon 11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67942" y="3271728"/>
            <a:ext cx="696505" cy="600435"/>
            <a:chOff x="3496214" y="1275606"/>
            <a:chExt cx="1060704" cy="914400"/>
          </a:xfrm>
        </p:grpSpPr>
        <p:sp>
          <p:nvSpPr>
            <p:cNvPr id="14" name="Hexagon 13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Hexagon 14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67942" y="4082315"/>
            <a:ext cx="696505" cy="600435"/>
            <a:chOff x="3496214" y="1275606"/>
            <a:chExt cx="1060704" cy="914400"/>
          </a:xfrm>
        </p:grpSpPr>
        <p:sp>
          <p:nvSpPr>
            <p:cNvPr id="20" name="Hexagon 19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Hexagon 20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99895" y="3677022"/>
            <a:ext cx="696505" cy="600435"/>
            <a:chOff x="3496214" y="1275606"/>
            <a:chExt cx="1060704" cy="914400"/>
          </a:xfrm>
        </p:grpSpPr>
        <p:sp>
          <p:nvSpPr>
            <p:cNvPr id="23" name="Hexagon 22"/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Hexagon 23"/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296399" y="3166652"/>
            <a:ext cx="252792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96399" y="3977239"/>
            <a:ext cx="252792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440016" y="3571946"/>
            <a:ext cx="252792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440016" y="4382533"/>
            <a:ext cx="252792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D2497BB-2648-495C-AC38-E8AB5ABA1705}"/>
              </a:ext>
            </a:extLst>
          </p:cNvPr>
          <p:cNvGrpSpPr/>
          <p:nvPr/>
        </p:nvGrpSpPr>
        <p:grpSpPr>
          <a:xfrm>
            <a:off x="1440016" y="2461141"/>
            <a:ext cx="3224430" cy="600435"/>
            <a:chOff x="731951" y="1779662"/>
            <a:chExt cx="3866944" cy="720080"/>
          </a:xfrm>
        </p:grpSpPr>
        <p:grpSp>
          <p:nvGrpSpPr>
            <p:cNvPr id="8" name="Group 7"/>
            <p:cNvGrpSpPr/>
            <p:nvPr/>
          </p:nvGrpSpPr>
          <p:grpSpPr>
            <a:xfrm>
              <a:off x="3763602" y="1779662"/>
              <a:ext cx="835293" cy="720080"/>
              <a:chOff x="3496214" y="1275606"/>
              <a:chExt cx="1060704" cy="914400"/>
            </a:xfrm>
          </p:grpSpPr>
          <p:sp>
            <p:nvSpPr>
              <p:cNvPr id="6" name="Hexagon 5"/>
              <p:cNvSpPr/>
              <p:nvPr/>
            </p:nvSpPr>
            <p:spPr>
              <a:xfrm>
                <a:off x="3496214" y="1275606"/>
                <a:ext cx="1060704" cy="914400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Hexagon 6"/>
              <p:cNvSpPr/>
              <p:nvPr/>
            </p:nvSpPr>
            <p:spPr>
              <a:xfrm>
                <a:off x="3594519" y="1360351"/>
                <a:ext cx="864096" cy="744909"/>
              </a:xfrm>
              <a:prstGeom prst="hexag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 flipH="1">
              <a:off x="731951" y="2139702"/>
              <a:ext cx="3031651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189547" y="3465688"/>
            <a:ext cx="253293" cy="21173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8" name="Teardrop 6"/>
          <p:cNvSpPr/>
          <p:nvPr/>
        </p:nvSpPr>
        <p:spPr>
          <a:xfrm rot="8100000">
            <a:off x="4822206" y="3041959"/>
            <a:ext cx="244549" cy="24455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9" name="Rectangle 16"/>
          <p:cNvSpPr/>
          <p:nvPr/>
        </p:nvSpPr>
        <p:spPr>
          <a:xfrm rot="2700000">
            <a:off x="4222958" y="2582922"/>
            <a:ext cx="186472" cy="35477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1" name="Group 40"/>
          <p:cNvGrpSpPr/>
          <p:nvPr/>
        </p:nvGrpSpPr>
        <p:grpSpPr>
          <a:xfrm>
            <a:off x="1641495" y="2005510"/>
            <a:ext cx="2161565" cy="581077"/>
            <a:chOff x="803640" y="3362835"/>
            <a:chExt cx="2059657" cy="69686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7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Mempelajari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structure data yang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  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Understanding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641495" y="2827645"/>
            <a:ext cx="2161565" cy="734965"/>
            <a:chOff x="803640" y="3362835"/>
            <a:chExt cx="2059657" cy="881416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664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preparation. Outliers checking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sampai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training testing split    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Preprocessing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641495" y="3649777"/>
            <a:ext cx="2161565" cy="734965"/>
            <a:chOff x="803640" y="3362835"/>
            <a:chExt cx="2059657" cy="881416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64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transformasi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menghandle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Missing value,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lain-lain.    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Feature Engineering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482629" y="1653016"/>
            <a:ext cx="2161565" cy="734964"/>
            <a:chOff x="803640" y="3362835"/>
            <a:chExt cx="2059657" cy="881417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64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feature selection, training testing evaluate, dan lain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lain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Modelling Phase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482629" y="3238712"/>
            <a:ext cx="2161565" cy="581077"/>
            <a:chOff x="803640" y="3362835"/>
            <a:chExt cx="2059657" cy="69686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47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evaluasi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model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ROC-AUC.    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Evaluate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AAB226-F5CF-4427-99BC-B1EC9994F0C8}"/>
              </a:ext>
            </a:extLst>
          </p:cNvPr>
          <p:cNvGrpSpPr/>
          <p:nvPr/>
        </p:nvGrpSpPr>
        <p:grpSpPr>
          <a:xfrm>
            <a:off x="1319674" y="1736373"/>
            <a:ext cx="3224430" cy="600435"/>
            <a:chOff x="731951" y="1779662"/>
            <a:chExt cx="3866944" cy="72008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ECE9878-14C7-403C-BEA9-A31D3C16932F}"/>
                </a:ext>
              </a:extLst>
            </p:cNvPr>
            <p:cNvGrpSpPr/>
            <p:nvPr/>
          </p:nvGrpSpPr>
          <p:grpSpPr>
            <a:xfrm>
              <a:off x="3763602" y="1779662"/>
              <a:ext cx="835293" cy="720080"/>
              <a:chOff x="3496214" y="1275606"/>
              <a:chExt cx="1060704" cy="914400"/>
            </a:xfrm>
          </p:grpSpPr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id="{A87D7023-90EE-481D-A4AE-DB1922152BE9}"/>
                  </a:ext>
                </a:extLst>
              </p:cNvPr>
              <p:cNvSpPr/>
              <p:nvPr/>
            </p:nvSpPr>
            <p:spPr>
              <a:xfrm>
                <a:off x="3496214" y="1275606"/>
                <a:ext cx="1060704" cy="914400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7FA65BA1-6D04-45BF-898F-54A942E27B42}"/>
                  </a:ext>
                </a:extLst>
              </p:cNvPr>
              <p:cNvSpPr/>
              <p:nvPr/>
            </p:nvSpPr>
            <p:spPr>
              <a:xfrm>
                <a:off x="3594518" y="1360351"/>
                <a:ext cx="864096" cy="744910"/>
              </a:xfrm>
              <a:prstGeom prst="hexag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831ED2A-3481-4E90-AD2B-5512D1FEC2E2}"/>
                </a:ext>
              </a:extLst>
            </p:cNvPr>
            <p:cNvCxnSpPr/>
            <p:nvPr/>
          </p:nvCxnSpPr>
          <p:spPr>
            <a:xfrm flipH="1">
              <a:off x="731951" y="2139702"/>
              <a:ext cx="3031651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C340E0-D808-4F50-BAB1-C340FDD42F23}"/>
              </a:ext>
            </a:extLst>
          </p:cNvPr>
          <p:cNvGrpSpPr/>
          <p:nvPr/>
        </p:nvGrpSpPr>
        <p:grpSpPr>
          <a:xfrm rot="10800000">
            <a:off x="4552863" y="2061744"/>
            <a:ext cx="3224430" cy="600435"/>
            <a:chOff x="731951" y="1779662"/>
            <a:chExt cx="3866944" cy="7200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CE61671-FF58-4998-997E-8D4B8BC3D7E1}"/>
                </a:ext>
              </a:extLst>
            </p:cNvPr>
            <p:cNvGrpSpPr/>
            <p:nvPr/>
          </p:nvGrpSpPr>
          <p:grpSpPr>
            <a:xfrm>
              <a:off x="3763602" y="1779662"/>
              <a:ext cx="835293" cy="720080"/>
              <a:chOff x="3496214" y="1275606"/>
              <a:chExt cx="1060704" cy="914400"/>
            </a:xfrm>
          </p:grpSpPr>
          <p:sp>
            <p:nvSpPr>
              <p:cNvPr id="66" name="Hexagon 65">
                <a:extLst>
                  <a:ext uri="{FF2B5EF4-FFF2-40B4-BE49-F238E27FC236}">
                    <a16:creationId xmlns:a16="http://schemas.microsoft.com/office/drawing/2014/main" id="{ED15C43C-C764-4A13-874C-8E4BA2DBDAA3}"/>
                  </a:ext>
                </a:extLst>
              </p:cNvPr>
              <p:cNvSpPr/>
              <p:nvPr/>
            </p:nvSpPr>
            <p:spPr>
              <a:xfrm>
                <a:off x="3496214" y="1275606"/>
                <a:ext cx="1060704" cy="914400"/>
              </a:xfrm>
              <a:prstGeom prst="hexagon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Hexagon 66">
                <a:extLst>
                  <a:ext uri="{FF2B5EF4-FFF2-40B4-BE49-F238E27FC236}">
                    <a16:creationId xmlns:a16="http://schemas.microsoft.com/office/drawing/2014/main" id="{8E863C46-443D-4362-AA2A-7989C80A21F4}"/>
                  </a:ext>
                </a:extLst>
              </p:cNvPr>
              <p:cNvSpPr/>
              <p:nvPr/>
            </p:nvSpPr>
            <p:spPr>
              <a:xfrm>
                <a:off x="3594518" y="1360351"/>
                <a:ext cx="864096" cy="744910"/>
              </a:xfrm>
              <a:prstGeom prst="hexagon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EF3C487-4DE9-48D2-8FAC-9EC9D0D7D299}"/>
                </a:ext>
              </a:extLst>
            </p:cNvPr>
            <p:cNvCxnSpPr/>
            <p:nvPr/>
          </p:nvCxnSpPr>
          <p:spPr>
            <a:xfrm flipH="1">
              <a:off x="731951" y="2139702"/>
              <a:ext cx="3031651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8808FA9-4F03-48A3-9CB4-6FF88ECAF9D8}"/>
              </a:ext>
            </a:extLst>
          </p:cNvPr>
          <p:cNvGrpSpPr/>
          <p:nvPr/>
        </p:nvGrpSpPr>
        <p:grpSpPr>
          <a:xfrm>
            <a:off x="5482629" y="2427404"/>
            <a:ext cx="2161565" cy="581077"/>
            <a:chOff x="803640" y="3362835"/>
            <a:chExt cx="2059657" cy="696864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4B4B5FE-CC5A-4962-AF03-D8F970A28B4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7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prediksi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model yang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tela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dibuat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4853786-9CD5-4EC1-A6BF-9965519CF44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Predict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24CB152-A5BB-41EE-A98D-D81820E07B9D}"/>
              </a:ext>
            </a:extLst>
          </p:cNvPr>
          <p:cNvGrpSpPr/>
          <p:nvPr/>
        </p:nvGrpSpPr>
        <p:grpSpPr>
          <a:xfrm>
            <a:off x="1677276" y="1175611"/>
            <a:ext cx="2161565" cy="581076"/>
            <a:chOff x="803640" y="3362836"/>
            <a:chExt cx="2059657" cy="696864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4A3442-12F0-4C1F-B27B-B9C8EEF55E1A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79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Melakukan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inputan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kedalam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Programs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F5C01BB-853C-45FD-9332-543973E4C87E}"/>
                </a:ext>
              </a:extLst>
            </p:cNvPr>
            <p:cNvSpPr txBox="1"/>
            <p:nvPr/>
          </p:nvSpPr>
          <p:spPr>
            <a:xfrm>
              <a:off x="803640" y="3362836"/>
              <a:ext cx="2059657" cy="2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Input Data</a:t>
              </a:r>
              <a:endPara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3" name="Donut 22">
            <a:extLst>
              <a:ext uri="{FF2B5EF4-FFF2-40B4-BE49-F238E27FC236}">
                <a16:creationId xmlns:a16="http://schemas.microsoft.com/office/drawing/2014/main" id="{C80DC04A-DD93-4720-9466-CA82BFD476A7}"/>
              </a:ext>
            </a:extLst>
          </p:cNvPr>
          <p:cNvSpPr>
            <a:spLocks noChangeAspect="1"/>
          </p:cNvSpPr>
          <p:nvPr/>
        </p:nvSpPr>
        <p:spPr>
          <a:xfrm>
            <a:off x="4781916" y="3872163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Oval 25">
            <a:extLst>
              <a:ext uri="{FF2B5EF4-FFF2-40B4-BE49-F238E27FC236}">
                <a16:creationId xmlns:a16="http://schemas.microsoft.com/office/drawing/2014/main" id="{F3E717D0-91E4-4F64-BE89-7578BAD4EE4D}"/>
              </a:ext>
            </a:extLst>
          </p:cNvPr>
          <p:cNvSpPr>
            <a:spLocks noChangeAspect="1"/>
          </p:cNvSpPr>
          <p:nvPr/>
        </p:nvSpPr>
        <p:spPr>
          <a:xfrm>
            <a:off x="4728996" y="2190997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E1A565-B7D1-4C8D-9F6E-0817C434415D}"/>
              </a:ext>
            </a:extLst>
          </p:cNvPr>
          <p:cNvSpPr/>
          <p:nvPr/>
        </p:nvSpPr>
        <p:spPr>
          <a:xfrm>
            <a:off x="5180989" y="618176"/>
            <a:ext cx="2981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Methodologhy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A969A3-12A6-4CDC-8C90-37AAD6105660}"/>
              </a:ext>
            </a:extLst>
          </p:cNvPr>
          <p:cNvSpPr/>
          <p:nvPr/>
        </p:nvSpPr>
        <p:spPr>
          <a:xfrm>
            <a:off x="897405" y="332734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A8226A-4B81-454F-B737-2EE67AEFE8CC}"/>
              </a:ext>
            </a:extLst>
          </p:cNvPr>
          <p:cNvSpPr/>
          <p:nvPr/>
        </p:nvSpPr>
        <p:spPr>
          <a:xfrm>
            <a:off x="881154" y="254421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BD3CE7F-B9D5-49D5-8992-4CBD1C84000E}"/>
              </a:ext>
            </a:extLst>
          </p:cNvPr>
          <p:cNvSpPr/>
          <p:nvPr/>
        </p:nvSpPr>
        <p:spPr>
          <a:xfrm>
            <a:off x="891692" y="18480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C5398A-3520-4274-A76C-D850BFBE16EE}"/>
              </a:ext>
            </a:extLst>
          </p:cNvPr>
          <p:cNvSpPr/>
          <p:nvPr/>
        </p:nvSpPr>
        <p:spPr>
          <a:xfrm>
            <a:off x="900992" y="419786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D6013B-90D6-4709-9165-E6FFF27CA861}"/>
              </a:ext>
            </a:extLst>
          </p:cNvPr>
          <p:cNvSpPr/>
          <p:nvPr/>
        </p:nvSpPr>
        <p:spPr>
          <a:xfrm>
            <a:off x="7943719" y="29690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D8C3B04-AAE4-4E1E-AB14-5873A4EB3659}"/>
              </a:ext>
            </a:extLst>
          </p:cNvPr>
          <p:cNvSpPr/>
          <p:nvPr/>
        </p:nvSpPr>
        <p:spPr>
          <a:xfrm>
            <a:off x="7934129" y="37925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725D20A-1CC3-45BF-BFF1-671B4CEA97D1}"/>
              </a:ext>
            </a:extLst>
          </p:cNvPr>
          <p:cNvSpPr/>
          <p:nvPr/>
        </p:nvSpPr>
        <p:spPr>
          <a:xfrm>
            <a:off x="7939402" y="218166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</a:t>
            </a:r>
            <a:endParaRPr lang="en-US" dirty="0"/>
          </a:p>
        </p:txBody>
      </p:sp>
      <p:sp>
        <p:nvSpPr>
          <p:cNvPr id="93" name="Rectangle 7">
            <a:extLst>
              <a:ext uri="{FF2B5EF4-FFF2-40B4-BE49-F238E27FC236}">
                <a16:creationId xmlns:a16="http://schemas.microsoft.com/office/drawing/2014/main" id="{714B97F4-6CEC-4DDF-AE95-A834BBC7C431}"/>
              </a:ext>
            </a:extLst>
          </p:cNvPr>
          <p:cNvSpPr/>
          <p:nvPr/>
        </p:nvSpPr>
        <p:spPr>
          <a:xfrm rot="18900000">
            <a:off x="4260527" y="4219668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Round Same Side Corner Rectangle 6">
            <a:extLst>
              <a:ext uri="{FF2B5EF4-FFF2-40B4-BE49-F238E27FC236}">
                <a16:creationId xmlns:a16="http://schemas.microsoft.com/office/drawing/2014/main" id="{30356340-144C-4D80-A231-A3067AECCBEB}"/>
              </a:ext>
            </a:extLst>
          </p:cNvPr>
          <p:cNvSpPr/>
          <p:nvPr/>
        </p:nvSpPr>
        <p:spPr>
          <a:xfrm rot="2700000">
            <a:off x="4134788" y="1788126"/>
            <a:ext cx="113180" cy="45375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14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Understanding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3888" y="1435973"/>
            <a:ext cx="19442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08AE788-70A3-482C-ADAE-16A50CE4E8E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B011B8A-0C8A-44F1-9A0A-0114FCE504D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4E5C4241-CE70-4F76-A7C1-CBDA67917B3D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F88ED6E0-3EAB-4F26-924F-9BB185F04661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4E89160-9A36-476D-B617-1F6C4BF355DF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74F5D7DF-A820-4464-B6C6-D39A3A07CEAD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07CC53-B04F-42BD-9691-69C81FA55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4196"/>
              </p:ext>
            </p:extLst>
          </p:nvPr>
        </p:nvGraphicFramePr>
        <p:xfrm>
          <a:off x="179514" y="707612"/>
          <a:ext cx="6996700" cy="4371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005">
                  <a:extLst>
                    <a:ext uri="{9D8B030D-6E8A-4147-A177-3AD203B41FA5}">
                      <a16:colId xmlns:a16="http://schemas.microsoft.com/office/drawing/2014/main" val="2350125360"/>
                    </a:ext>
                  </a:extLst>
                </a:gridCol>
                <a:gridCol w="1955729">
                  <a:extLst>
                    <a:ext uri="{9D8B030D-6E8A-4147-A177-3AD203B41FA5}">
                      <a16:colId xmlns:a16="http://schemas.microsoft.com/office/drawing/2014/main" val="1370039971"/>
                    </a:ext>
                  </a:extLst>
                </a:gridCol>
                <a:gridCol w="502005">
                  <a:extLst>
                    <a:ext uri="{9D8B030D-6E8A-4147-A177-3AD203B41FA5}">
                      <a16:colId xmlns:a16="http://schemas.microsoft.com/office/drawing/2014/main" val="1872921871"/>
                    </a:ext>
                  </a:extLst>
                </a:gridCol>
                <a:gridCol w="502005">
                  <a:extLst>
                    <a:ext uri="{9D8B030D-6E8A-4147-A177-3AD203B41FA5}">
                      <a16:colId xmlns:a16="http://schemas.microsoft.com/office/drawing/2014/main" val="3070479580"/>
                    </a:ext>
                  </a:extLst>
                </a:gridCol>
                <a:gridCol w="3534956">
                  <a:extLst>
                    <a:ext uri="{9D8B030D-6E8A-4147-A177-3AD203B41FA5}">
                      <a16:colId xmlns:a16="http://schemas.microsoft.com/office/drawing/2014/main" val="2078128488"/>
                    </a:ext>
                  </a:extLst>
                </a:gridCol>
              </a:tblGrid>
              <a:tr h="2886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Variable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Dummy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3739270129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SK_ID_CURR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ID dari nasabah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2149167246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TARGET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Memliki kesulitan dalam pembayaran (1),0 tidak terkendala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261688847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NAME_CONTRACT_TYPE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</a:rPr>
                        <a:t>Identifikasi apakah pinjaman tunai atau bergulir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1495206883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CODE_GENDER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Gender dari client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490006154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FLAG_OWN_CAR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Tandai jika klien memiliki mobil(1)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2572863281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FLAG_OWN_REALTY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</a:rPr>
                        <a:t>Tandai jika klien memiliki rumah (1)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2470761525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CNT_CHILDREN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Jumlah anak yang dimiliki client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3725522913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AMT_INCOME_TOTAL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float64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pemasukan client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3949024475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AMT_CREDIT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float64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Jumlah kredit pinjaman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1146854920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AMT_ANNUITY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float64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Anuitas pinjaman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961110353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AMT_GOODS_PRICE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float64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Jumlah pinjaman terbaik terhadap peminjam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1922556662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NAME_INCOME_TYPE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Clients income type (businessman, working, maternity leave,…)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2022482848"/>
                  </a:ext>
                </a:extLst>
              </a:tr>
              <a:tr h="1286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NAME_EDUCATION_TYPE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Tingkat pendidikan tertinggi yang dicapai klien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43282139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NAME_FAMILY_STATUS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Status keluarga klien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698646951"/>
                  </a:ext>
                </a:extLst>
              </a:tr>
              <a:tr h="24197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NAME_HOUSING_TYPE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Bagaimana situasi perumahan klien (menyewa, tinggal bersama orang tua, ...)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2802943110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DAYS_BIRTH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</a:rPr>
                        <a:t>Usia klien dalam hari pada saat aplikasi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302162094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DAYS_EMPLOYED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Berapa hari sebelum pelamar tersebut memulai pekerjaan saat ini?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2071189670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FLAG_WORK_PHONE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Apakah klien menyediakan telepon rumah (1=YA, 0=TIDAK)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2275338352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FLAG_PHONE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Apakah klien menyediakan telepon rumah (1=YA, 0=TIDAK)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2714097426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FLAG_EMAIL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Apakah klien memberikan email (1=YA, 0=TIDAK)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2097378403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OCCUPATION_TYPE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</a:rPr>
                        <a:t>Jenis pekerjaan apa yang dimiliki klien?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1655948196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CNT_FAM_MEMBERS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Berapa banyak anggota keluarga yang dimiliki klien?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4283235539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800" u="none" strike="noStrike">
                          <a:effectLst/>
                        </a:rPr>
                        <a:t>Usia klien dalam tahun pada saat aplikasi</a:t>
                      </a:r>
                      <a:endParaRPr lang="fi-FI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1562883392"/>
                  </a:ext>
                </a:extLst>
              </a:tr>
              <a:tr h="15549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WORK_TIME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Berapa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tahun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sebelum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pelamar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tersebut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memulai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pekerjaan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saat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ini</a:t>
                      </a:r>
                      <a:r>
                        <a:rPr lang="en-US" sz="800" u="none" strike="noStrike" dirty="0">
                          <a:effectLst/>
                        </a:rPr>
                        <a:t>?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102636174"/>
                  </a:ext>
                </a:extLst>
              </a:tr>
              <a:tr h="2847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REGION_RATING_CLIENT_W_CITY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8" marR="4898" marT="4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Peringkat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untuk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wilayah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tempat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klien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tinggal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dengan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mempertimbangkan</a:t>
                      </a:r>
                      <a:r>
                        <a:rPr lang="en-US" sz="800" u="none" strike="noStrike" dirty="0">
                          <a:effectLst/>
                        </a:rPr>
                        <a:t> </a:t>
                      </a:r>
                      <a:r>
                        <a:rPr lang="en-US" sz="800" u="none" strike="noStrike" dirty="0" err="1">
                          <a:effectLst/>
                        </a:rPr>
                        <a:t>kota</a:t>
                      </a:r>
                      <a:r>
                        <a:rPr lang="en-US" sz="800" u="none" strike="noStrike" dirty="0">
                          <a:effectLst/>
                        </a:rPr>
                        <a:t> (1,2,3)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898" marR="4898" marT="4898" marB="0" anchor="b"/>
                </a:tc>
                <a:extLst>
                  <a:ext uri="{0D108BD9-81ED-4DB2-BD59-A6C34878D82A}">
                    <a16:rowId xmlns:a16="http://schemas.microsoft.com/office/drawing/2014/main" val="18894507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0517C5-35C5-4BF9-A470-2B62ED315D50}"/>
              </a:ext>
            </a:extLst>
          </p:cNvPr>
          <p:cNvSpPr txBox="1"/>
          <p:nvPr/>
        </p:nvSpPr>
        <p:spPr>
          <a:xfrm>
            <a:off x="7251224" y="1563638"/>
            <a:ext cx="180417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Dataset yang </a:t>
            </a:r>
            <a:r>
              <a:rPr lang="en-US" sz="1400" dirty="0" err="1"/>
              <a:t>digunakan</a:t>
            </a:r>
            <a:r>
              <a:rPr lang="en-US" sz="1400" dirty="0"/>
              <a:t>:</a:t>
            </a:r>
          </a:p>
          <a:p>
            <a:r>
              <a:rPr lang="en-US" sz="1400" dirty="0"/>
              <a:t>1.Pada </a:t>
            </a:r>
            <a:r>
              <a:rPr lang="en-US" sz="1400" dirty="0" err="1"/>
              <a:t>kasus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data</a:t>
            </a:r>
          </a:p>
          <a:p>
            <a:r>
              <a:rPr lang="en-US" sz="1400" dirty="0"/>
              <a:t>application_train.csv(30751 rows &amp; 122 columns)</a:t>
            </a:r>
          </a:p>
          <a:p>
            <a:r>
              <a:rPr lang="en-US" sz="1400" dirty="0"/>
              <a:t>2.Data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merupakan</a:t>
            </a:r>
            <a:r>
              <a:rPr lang="en-US" sz="1400" dirty="0"/>
              <a:t> </a:t>
            </a:r>
            <a:r>
              <a:rPr lang="en-US" sz="1400" dirty="0" err="1"/>
              <a:t>kumpulan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bebrapa</a:t>
            </a:r>
            <a:r>
              <a:rPr lang="en-US" sz="1400" dirty="0"/>
              <a:t> data yang </a:t>
            </a:r>
            <a:r>
              <a:rPr lang="en-US" sz="1400" dirty="0" err="1"/>
              <a:t>telah</a:t>
            </a:r>
            <a:r>
              <a:rPr lang="en-US" sz="1400" dirty="0"/>
              <a:t> di </a:t>
            </a:r>
            <a:r>
              <a:rPr lang="en-US" sz="1400" dirty="0" err="1"/>
              <a:t>miliki</a:t>
            </a:r>
            <a:r>
              <a:rPr lang="en-US" sz="1400" dirty="0"/>
              <a:t> oleh home credit</a:t>
            </a:r>
          </a:p>
        </p:txBody>
      </p:sp>
    </p:spTree>
    <p:extLst>
      <p:ext uri="{BB962C8B-B14F-4D97-AF65-F5344CB8AC3E}">
        <p14:creationId xmlns:p14="http://schemas.microsoft.com/office/powerpoint/2010/main" val="339154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552FA5-D1E2-4764-BD36-374EBA46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347614"/>
            <a:ext cx="2518078" cy="2232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FEDA8-6EA2-44C4-BDEF-E3E1AC79D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6" y="564818"/>
            <a:ext cx="3150425" cy="4426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164F7-1FEE-4C17-9E4F-C741F086B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055" y="789515"/>
            <a:ext cx="2236951" cy="37200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3FE78F-459F-419A-83A7-D7CBB683528C}"/>
              </a:ext>
            </a:extLst>
          </p:cNvPr>
          <p:cNvSpPr txBox="1"/>
          <p:nvPr/>
        </p:nvSpPr>
        <p:spPr>
          <a:xfrm>
            <a:off x="6325845" y="19548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</a:t>
            </a:r>
            <a:r>
              <a:rPr lang="en-US" b="1" dirty="0" err="1"/>
              <a:t>Preprocesing</a:t>
            </a:r>
            <a:endParaRPr lang="en-US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0CE56A7-3338-4FA7-BC62-D3CA3CDB229B}"/>
              </a:ext>
            </a:extLst>
          </p:cNvPr>
          <p:cNvSpPr/>
          <p:nvPr/>
        </p:nvSpPr>
        <p:spPr>
          <a:xfrm>
            <a:off x="3472399" y="2391730"/>
            <a:ext cx="21602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BEF95F-3FAC-4C60-AAFA-2090A98F4EAD}"/>
              </a:ext>
            </a:extLst>
          </p:cNvPr>
          <p:cNvSpPr/>
          <p:nvPr/>
        </p:nvSpPr>
        <p:spPr>
          <a:xfrm>
            <a:off x="1043608" y="173834"/>
            <a:ext cx="2026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Handling missing value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A11D-89B2-46DC-A1C0-0626849C7AD6}"/>
              </a:ext>
            </a:extLst>
          </p:cNvPr>
          <p:cNvSpPr/>
          <p:nvPr/>
        </p:nvSpPr>
        <p:spPr>
          <a:xfrm>
            <a:off x="6617980" y="3651870"/>
            <a:ext cx="17475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Handling duplicates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124744" y="130101"/>
            <a:ext cx="9144000" cy="576064"/>
          </a:xfrm>
        </p:spPr>
        <p:txBody>
          <a:bodyPr/>
          <a:lstStyle/>
          <a:p>
            <a:r>
              <a:rPr lang="en-US" altLang="ko-KR" sz="2400" dirty="0" err="1"/>
              <a:t>Bussiness</a:t>
            </a:r>
            <a:r>
              <a:rPr lang="en-US" altLang="ko-KR" sz="2400" dirty="0"/>
              <a:t> Insight</a:t>
            </a:r>
            <a:endParaRPr lang="ko-KR" altLang="en-US" sz="24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319127-7182-494F-8A1F-E330D0E0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1" y="860548"/>
            <a:ext cx="2537054" cy="163919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DF523D1-36F4-479D-9DC5-084607060E9D}"/>
              </a:ext>
            </a:extLst>
          </p:cNvPr>
          <p:cNvSpPr txBox="1"/>
          <p:nvPr/>
        </p:nvSpPr>
        <p:spPr>
          <a:xfrm>
            <a:off x="2756402" y="809136"/>
            <a:ext cx="3471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dilihat</a:t>
            </a:r>
            <a:r>
              <a:rPr lang="en-US" sz="1000" dirty="0"/>
              <a:t> di </a:t>
            </a:r>
            <a:r>
              <a:rPr lang="en-US" sz="1000" dirty="0" err="1"/>
              <a:t>grafik</a:t>
            </a:r>
            <a:r>
              <a:rPr lang="en-US" sz="1000" dirty="0"/>
              <a:t> </a:t>
            </a:r>
            <a:r>
              <a:rPr lang="en-US" sz="1000" dirty="0" err="1"/>
              <a:t>bahwasanya</a:t>
            </a:r>
            <a:r>
              <a:rPr lang="en-US" sz="1000" dirty="0"/>
              <a:t> </a:t>
            </a:r>
            <a:r>
              <a:rPr lang="en-US" sz="1000" dirty="0" err="1"/>
              <a:t>pekerjaan</a:t>
            </a:r>
            <a:r>
              <a:rPr lang="en-US" sz="1000" dirty="0"/>
              <a:t> </a:t>
            </a:r>
            <a:r>
              <a:rPr lang="en-US" sz="1000" dirty="0" err="1"/>
              <a:t>sebagai</a:t>
            </a:r>
            <a:r>
              <a:rPr lang="en-US" sz="1000" dirty="0"/>
              <a:t> drivers </a:t>
            </a:r>
            <a:r>
              <a:rPr lang="en-US" sz="1000" dirty="0" err="1"/>
              <a:t>meskipun</a:t>
            </a:r>
            <a:r>
              <a:rPr lang="en-US" sz="1000" dirty="0"/>
              <a:t>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gaji</a:t>
            </a:r>
            <a:r>
              <a:rPr lang="en-US" sz="1000" dirty="0"/>
              <a:t> yang </a:t>
            </a:r>
            <a:r>
              <a:rPr lang="en-US" sz="1000" dirty="0" err="1"/>
              <a:t>besar</a:t>
            </a:r>
            <a:r>
              <a:rPr lang="en-US" sz="1000" dirty="0"/>
              <a:t> </a:t>
            </a:r>
            <a:r>
              <a:rPr lang="en-US" sz="1000" dirty="0" err="1"/>
              <a:t>dibanding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pekerjaan</a:t>
            </a:r>
            <a:r>
              <a:rPr lang="en-US" sz="1000" dirty="0"/>
              <a:t> yang lain </a:t>
            </a:r>
            <a:r>
              <a:rPr lang="en-US" sz="1000" dirty="0" err="1"/>
              <a:t>misalnya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cleaning service, cooking staff </a:t>
            </a:r>
            <a:r>
              <a:rPr lang="en-US" sz="1000" dirty="0" err="1"/>
              <a:t>atau</a:t>
            </a:r>
            <a:r>
              <a:rPr lang="en-US" sz="1000" dirty="0"/>
              <a:t> juga waiter, </a:t>
            </a:r>
            <a:r>
              <a:rPr lang="en-US" sz="1000" dirty="0" err="1"/>
              <a:t>dll</a:t>
            </a:r>
            <a:r>
              <a:rPr lang="en-US" sz="1000" dirty="0"/>
              <a:t>. </a:t>
            </a:r>
            <a:r>
              <a:rPr lang="en-US" sz="1000" dirty="0" err="1"/>
              <a:t>Namun</a:t>
            </a:r>
            <a:r>
              <a:rPr lang="en-US" sz="1000" dirty="0"/>
              <a:t> pada table </a:t>
            </a:r>
            <a:r>
              <a:rPr lang="en-US" sz="1000" dirty="0" err="1"/>
              <a:t>bad_customer</a:t>
            </a:r>
            <a:r>
              <a:rPr lang="en-US" sz="1000" dirty="0"/>
              <a:t> proportion </a:t>
            </a:r>
            <a:r>
              <a:rPr lang="en-US" sz="1000" dirty="0" err="1"/>
              <a:t>dia</a:t>
            </a:r>
            <a:r>
              <a:rPr lang="en-US" sz="1000" dirty="0"/>
              <a:t>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percentase</a:t>
            </a:r>
            <a:r>
              <a:rPr lang="en-US" sz="1000" dirty="0"/>
              <a:t> </a:t>
            </a:r>
            <a:r>
              <a:rPr lang="en-US" sz="1000" dirty="0" err="1"/>
              <a:t>sekitar</a:t>
            </a:r>
            <a:r>
              <a:rPr lang="en-US" sz="1000" dirty="0"/>
              <a:t> 11.3% yang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masalah</a:t>
            </a:r>
            <a:r>
              <a:rPr lang="en-US" sz="1000" dirty="0"/>
              <a:t> pada </a:t>
            </a:r>
            <a:r>
              <a:rPr lang="en-US" sz="1000" dirty="0" err="1"/>
              <a:t>pembayaran</a:t>
            </a:r>
            <a:r>
              <a:rPr lang="en-US" sz="1000" dirty="0"/>
              <a:t>, nah </a:t>
            </a:r>
            <a:r>
              <a:rPr lang="en-US" sz="1000" dirty="0" err="1"/>
              <a:t>selanjutnya</a:t>
            </a:r>
            <a:r>
              <a:rPr lang="en-US" sz="1000" dirty="0"/>
              <a:t> </a:t>
            </a:r>
            <a:r>
              <a:rPr lang="en-US" sz="1000" dirty="0" err="1"/>
              <a:t>langkah</a:t>
            </a:r>
            <a:r>
              <a:rPr lang="en-US" sz="1000" dirty="0"/>
              <a:t> yang </a:t>
            </a:r>
            <a:r>
              <a:rPr lang="en-US" sz="1000" dirty="0" err="1"/>
              <a:t>harus</a:t>
            </a:r>
            <a:r>
              <a:rPr lang="en-US" sz="1000" dirty="0"/>
              <a:t> </a:t>
            </a:r>
            <a:r>
              <a:rPr lang="en-US" sz="1000" dirty="0" err="1"/>
              <a:t>ditempuh</a:t>
            </a:r>
            <a:r>
              <a:rPr lang="en-US" sz="1000" dirty="0"/>
              <a:t> </a:t>
            </a:r>
            <a:r>
              <a:rPr lang="en-US" sz="1000" dirty="0" err="1"/>
              <a:t>adalah</a:t>
            </a:r>
            <a:r>
              <a:rPr lang="en-US" sz="1000" dirty="0"/>
              <a:t> </a:t>
            </a:r>
            <a:r>
              <a:rPr lang="en-US" sz="1000" dirty="0" err="1"/>
              <a:t>arahan</a:t>
            </a:r>
            <a:r>
              <a:rPr lang="en-US" sz="1000" dirty="0"/>
              <a:t> pada field collector agar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giat</a:t>
            </a:r>
            <a:r>
              <a:rPr lang="en-US" sz="1000" dirty="0"/>
              <a:t> </a:t>
            </a:r>
            <a:r>
              <a:rPr lang="en-US" sz="1000" dirty="0" err="1"/>
              <a:t>menagih</a:t>
            </a:r>
            <a:r>
              <a:rPr lang="en-US" sz="1000" dirty="0"/>
              <a:t> </a:t>
            </a:r>
            <a:r>
              <a:rPr lang="en-US" sz="1000" dirty="0" err="1"/>
              <a:t>kepada</a:t>
            </a:r>
            <a:r>
              <a:rPr lang="en-US" sz="1000" dirty="0"/>
              <a:t> applicants </a:t>
            </a:r>
            <a:r>
              <a:rPr lang="en-US" sz="1000" dirty="0" err="1"/>
              <a:t>atau</a:t>
            </a:r>
            <a:r>
              <a:rPr lang="en-US" sz="1000" dirty="0"/>
              <a:t> customer yang </a:t>
            </a:r>
            <a:r>
              <a:rPr lang="en-US" sz="1000" dirty="0" err="1"/>
              <a:t>bekerja</a:t>
            </a:r>
            <a:r>
              <a:rPr lang="en-US" sz="1000" dirty="0"/>
              <a:t> </a:t>
            </a:r>
            <a:r>
              <a:rPr lang="en-US" sz="1000" dirty="0" err="1"/>
              <a:t>sebagai</a:t>
            </a:r>
            <a:r>
              <a:rPr lang="en-US" sz="1000" dirty="0"/>
              <a:t> drivers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memiliki</a:t>
            </a:r>
            <a:r>
              <a:rPr lang="en-US" sz="1000" dirty="0"/>
              <a:t> Total Income yang </a:t>
            </a:r>
            <a:r>
              <a:rPr lang="en-US" sz="1000" dirty="0" err="1"/>
              <a:t>lumayan</a:t>
            </a:r>
            <a:r>
              <a:rPr lang="en-US" sz="1000" dirty="0"/>
              <a:t> </a:t>
            </a:r>
            <a:r>
              <a:rPr lang="en-US" sz="1000" dirty="0" err="1"/>
              <a:t>besar</a:t>
            </a:r>
            <a:r>
              <a:rPr lang="en-US" sz="1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E0A26-5731-4026-A369-7466CDB4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787774"/>
            <a:ext cx="3384376" cy="1946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BC6E12-5114-482C-BC59-A18ACDAC4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391807"/>
            <a:ext cx="2537054" cy="17336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162CF7-159A-4F40-8EF4-5FE0E8898B51}"/>
              </a:ext>
            </a:extLst>
          </p:cNvPr>
          <p:cNvSpPr/>
          <p:nvPr/>
        </p:nvSpPr>
        <p:spPr>
          <a:xfrm>
            <a:off x="3683134" y="2818657"/>
            <a:ext cx="316835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pada pivot table income type yang </a:t>
            </a:r>
            <a:r>
              <a:rPr lang="en-US" sz="1400" dirty="0" err="1"/>
              <a:t>berupa</a:t>
            </a:r>
            <a:r>
              <a:rPr lang="en-US" sz="1400" dirty="0"/>
              <a:t> working </a:t>
            </a:r>
            <a:r>
              <a:rPr lang="en-US" sz="1400" dirty="0" err="1"/>
              <a:t>memiliki</a:t>
            </a:r>
            <a:r>
              <a:rPr lang="en-US" sz="1400" dirty="0"/>
              <a:t> revolving loans(</a:t>
            </a:r>
            <a:r>
              <a:rPr lang="en-US" sz="1400" dirty="0" err="1"/>
              <a:t>pinjaman</a:t>
            </a:r>
            <a:r>
              <a:rPr lang="en-US" sz="1400" dirty="0"/>
              <a:t> </a:t>
            </a:r>
            <a:r>
              <a:rPr lang="en-US" sz="1400" dirty="0" err="1"/>
              <a:t>berulang</a:t>
            </a:r>
            <a:r>
              <a:rPr lang="en-US" sz="1400" dirty="0"/>
              <a:t> </a:t>
            </a:r>
            <a:r>
              <a:rPr lang="en-US" sz="1400" dirty="0" err="1"/>
              <a:t>walaupun</a:t>
            </a:r>
            <a:r>
              <a:rPr lang="en-US" sz="1400" dirty="0"/>
              <a:t> </a:t>
            </a:r>
            <a:r>
              <a:rPr lang="en-US" sz="1400" dirty="0" err="1"/>
              <a:t>belum</a:t>
            </a:r>
            <a:r>
              <a:rPr lang="en-US" sz="1400" dirty="0"/>
              <a:t> </a:t>
            </a:r>
            <a:r>
              <a:rPr lang="en-US" sz="1400" dirty="0" err="1"/>
              <a:t>lunas</a:t>
            </a:r>
            <a:r>
              <a:rPr lang="en-US" sz="1400" dirty="0"/>
              <a:t>) yang </a:t>
            </a:r>
            <a:r>
              <a:rPr lang="en-US" sz="1400" dirty="0" err="1"/>
              <a:t>tinggi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1033. dan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mestinya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dikurangi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bad_customer_proportion</a:t>
            </a:r>
            <a:r>
              <a:rPr lang="en-US" sz="1400" dirty="0"/>
              <a:t> </a:t>
            </a:r>
            <a:r>
              <a:rPr lang="en-US" sz="1400" dirty="0" err="1"/>
              <a:t>diangka</a:t>
            </a:r>
            <a:r>
              <a:rPr lang="en-US" sz="1400" dirty="0"/>
              <a:t> 9.8%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571D0-9CA3-4C29-B495-F8B9020E2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733" y="2387204"/>
            <a:ext cx="1961109" cy="24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317D6F0-9F4A-4AA9-B1DF-6ABC4561C071}"/>
              </a:ext>
            </a:extLst>
          </p:cNvPr>
          <p:cNvSpPr txBox="1"/>
          <p:nvPr/>
        </p:nvSpPr>
        <p:spPr>
          <a:xfrm>
            <a:off x="251520" y="19548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Preprocessing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F733E0-6331-48BA-931C-51836DD6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16" y="770829"/>
            <a:ext cx="1229768" cy="20972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FFFAEAA-3014-42C1-8ED2-FF8DD20A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770829"/>
            <a:ext cx="1167623" cy="209728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B8B0EBC-4908-4BE9-96EB-B561535EDF4E}"/>
              </a:ext>
            </a:extLst>
          </p:cNvPr>
          <p:cNvSpPr/>
          <p:nvPr/>
        </p:nvSpPr>
        <p:spPr>
          <a:xfrm>
            <a:off x="6942551" y="1094422"/>
            <a:ext cx="1995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dilihat</a:t>
            </a:r>
            <a:r>
              <a:rPr lang="en-US" sz="1000" dirty="0"/>
              <a:t> </a:t>
            </a:r>
            <a:r>
              <a:rPr lang="en-US" sz="1000" dirty="0" err="1"/>
              <a:t>hampir</a:t>
            </a:r>
            <a:r>
              <a:rPr lang="en-US" sz="1000" dirty="0"/>
              <a:t> </a:t>
            </a:r>
            <a:r>
              <a:rPr lang="en-US" sz="1000" dirty="0" err="1"/>
              <a:t>semua</a:t>
            </a:r>
            <a:r>
              <a:rPr lang="en-US" sz="1000" dirty="0"/>
              <a:t> continues variable </a:t>
            </a:r>
            <a:r>
              <a:rPr lang="en-US" sz="1000" dirty="0" err="1"/>
              <a:t>memiliki</a:t>
            </a:r>
            <a:r>
              <a:rPr lang="en-US" sz="1000" dirty="0"/>
              <a:t> outlier </a:t>
            </a:r>
            <a:r>
              <a:rPr lang="en-US" sz="1000" dirty="0" err="1"/>
              <a:t>kecuali</a:t>
            </a:r>
            <a:r>
              <a:rPr lang="en-US" sz="1000" dirty="0"/>
              <a:t> pada AGE.</a:t>
            </a:r>
          </a:p>
          <a:p>
            <a:pPr algn="just"/>
            <a:endParaRPr lang="en-US" sz="1000" dirty="0"/>
          </a:p>
          <a:p>
            <a:pPr algn="just"/>
            <a:r>
              <a:rPr lang="en-US" sz="1000" dirty="0" err="1"/>
              <a:t>Pengecekan</a:t>
            </a:r>
            <a:r>
              <a:rPr lang="en-US" sz="1000" dirty="0"/>
              <a:t> outlier </a:t>
            </a:r>
            <a:r>
              <a:rPr lang="en-US" sz="1000" dirty="0" err="1"/>
              <a:t>dilakukan</a:t>
            </a:r>
            <a:r>
              <a:rPr lang="en-US" sz="1000" dirty="0"/>
              <a:t> agar model yang </a:t>
            </a:r>
            <a:r>
              <a:rPr lang="en-US" sz="1000" dirty="0" err="1"/>
              <a:t>nanti</a:t>
            </a:r>
            <a:r>
              <a:rPr lang="en-US" sz="1000" dirty="0"/>
              <a:t> </a:t>
            </a:r>
            <a:r>
              <a:rPr lang="en-US" sz="1000" dirty="0" err="1"/>
              <a:t>akan</a:t>
            </a:r>
            <a:r>
              <a:rPr lang="en-US" sz="1000" dirty="0"/>
              <a:t> </a:t>
            </a:r>
            <a:r>
              <a:rPr lang="en-US" sz="1000" dirty="0" err="1"/>
              <a:t>dihasilkan</a:t>
            </a:r>
            <a:r>
              <a:rPr lang="en-US" sz="1000" dirty="0"/>
              <a:t>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terpengaruh</a:t>
            </a:r>
            <a:r>
              <a:rPr lang="en-US" sz="1000" dirty="0"/>
              <a:t> oleh variable yang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nilai</a:t>
            </a:r>
            <a:r>
              <a:rPr lang="en-US" sz="1000" dirty="0"/>
              <a:t> </a:t>
            </a:r>
            <a:r>
              <a:rPr lang="en-US" sz="1000" dirty="0" err="1"/>
              <a:t>ekstrem</a:t>
            </a:r>
            <a:r>
              <a:rPr lang="en-US" sz="1000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E8D389-2A1B-4F7D-925D-D292AC34C228}"/>
              </a:ext>
            </a:extLst>
          </p:cNvPr>
          <p:cNvSpPr/>
          <p:nvPr/>
        </p:nvSpPr>
        <p:spPr>
          <a:xfrm>
            <a:off x="4085398" y="384540"/>
            <a:ext cx="211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2.Outliers Checking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247C9B-CD37-4233-9B61-D0E510289952}"/>
              </a:ext>
            </a:extLst>
          </p:cNvPr>
          <p:cNvSpPr/>
          <p:nvPr/>
        </p:nvSpPr>
        <p:spPr>
          <a:xfrm>
            <a:off x="245732" y="615373"/>
            <a:ext cx="29954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1.DF Application Correlation Checking</a:t>
            </a:r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E88D994-34FE-492D-80FF-B0C240F37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3" y="942927"/>
            <a:ext cx="2106913" cy="187733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AE7B851-BB64-48A5-B6D3-E6821FDDE142}"/>
              </a:ext>
            </a:extLst>
          </p:cNvPr>
          <p:cNvSpPr/>
          <p:nvPr/>
        </p:nvSpPr>
        <p:spPr>
          <a:xfrm>
            <a:off x="2254972" y="956199"/>
            <a:ext cx="18304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800" dirty="0"/>
              <a:t>Pada heatmap </a:t>
            </a:r>
            <a:r>
              <a:rPr lang="en-US" sz="800" dirty="0" err="1"/>
              <a:t>diatas</a:t>
            </a:r>
            <a:r>
              <a:rPr lang="en-US" sz="800" dirty="0"/>
              <a:t> </a:t>
            </a:r>
            <a:r>
              <a:rPr lang="en-US" sz="800" dirty="0" err="1"/>
              <a:t>dapat</a:t>
            </a:r>
            <a:r>
              <a:rPr lang="en-US" sz="800" dirty="0"/>
              <a:t> </a:t>
            </a:r>
            <a:r>
              <a:rPr lang="en-US" sz="800" dirty="0" err="1"/>
              <a:t>dilihat</a:t>
            </a:r>
            <a:r>
              <a:rPr lang="en-US" sz="800" dirty="0"/>
              <a:t> pada variable </a:t>
            </a:r>
            <a:r>
              <a:rPr lang="en-US" sz="800" dirty="0" err="1"/>
              <a:t>AMT_Good_Price</a:t>
            </a:r>
            <a:r>
              <a:rPr lang="en-US" sz="800" dirty="0"/>
              <a:t> dan </a:t>
            </a:r>
            <a:r>
              <a:rPr lang="en-US" sz="800" dirty="0" err="1"/>
              <a:t>AMT_Annuity</a:t>
            </a:r>
            <a:r>
              <a:rPr lang="en-US" sz="800" dirty="0"/>
              <a:t> </a:t>
            </a:r>
            <a:r>
              <a:rPr lang="en-US" sz="800" dirty="0" err="1"/>
              <a:t>terdapat</a:t>
            </a:r>
            <a:r>
              <a:rPr lang="en-US" sz="800" dirty="0"/>
              <a:t> </a:t>
            </a:r>
            <a:r>
              <a:rPr lang="en-US" sz="800" dirty="0" err="1"/>
              <a:t>hubungan</a:t>
            </a:r>
            <a:r>
              <a:rPr lang="en-US" sz="800" dirty="0"/>
              <a:t> </a:t>
            </a:r>
            <a:r>
              <a:rPr lang="en-US" sz="800" dirty="0" err="1"/>
              <a:t>dengan</a:t>
            </a:r>
            <a:r>
              <a:rPr lang="en-US" sz="800" dirty="0"/>
              <a:t> </a:t>
            </a:r>
            <a:r>
              <a:rPr lang="en-US" sz="800" dirty="0" err="1"/>
              <a:t>memiliki</a:t>
            </a:r>
            <a:r>
              <a:rPr lang="en-US" sz="800" dirty="0"/>
              <a:t> </a:t>
            </a:r>
            <a:r>
              <a:rPr lang="en-US" sz="800" dirty="0" err="1"/>
              <a:t>nilai</a:t>
            </a:r>
            <a:r>
              <a:rPr lang="en-US" sz="800" dirty="0"/>
              <a:t> </a:t>
            </a:r>
            <a:r>
              <a:rPr lang="en-US" sz="800" dirty="0" err="1"/>
              <a:t>korelasi</a:t>
            </a:r>
            <a:r>
              <a:rPr lang="en-US" sz="800" dirty="0"/>
              <a:t> </a:t>
            </a:r>
            <a:r>
              <a:rPr lang="en-US" sz="800" dirty="0" err="1"/>
              <a:t>diatas</a:t>
            </a:r>
            <a:r>
              <a:rPr lang="en-US" sz="800" dirty="0"/>
              <a:t> 0.7</a:t>
            </a:r>
          </a:p>
          <a:p>
            <a:pPr algn="just"/>
            <a:endParaRPr lang="en-US" sz="800" dirty="0"/>
          </a:p>
          <a:p>
            <a:pPr algn="just"/>
            <a:r>
              <a:rPr lang="en-US" sz="800" dirty="0"/>
              <a:t>Pada </a:t>
            </a:r>
            <a:r>
              <a:rPr lang="en-US" sz="800" dirty="0" err="1"/>
              <a:t>ketiga</a:t>
            </a:r>
            <a:r>
              <a:rPr lang="en-US" sz="800" dirty="0"/>
              <a:t> variable </a:t>
            </a:r>
            <a:r>
              <a:rPr lang="en-US" sz="800" dirty="0" err="1"/>
              <a:t>ini</a:t>
            </a:r>
            <a:r>
              <a:rPr lang="en-US" sz="800" dirty="0"/>
              <a:t> </a:t>
            </a:r>
            <a:r>
              <a:rPr lang="en-US" sz="800" dirty="0" err="1"/>
              <a:t>saling</a:t>
            </a:r>
            <a:r>
              <a:rPr lang="en-US" sz="800" dirty="0"/>
              <a:t> </a:t>
            </a:r>
            <a:r>
              <a:rPr lang="en-US" sz="800" dirty="0" err="1"/>
              <a:t>terkait</a:t>
            </a:r>
            <a:r>
              <a:rPr lang="en-US" sz="800" dirty="0"/>
              <a:t> </a:t>
            </a:r>
            <a:r>
              <a:rPr lang="en-US" sz="800" dirty="0" err="1"/>
              <a:t>satu</a:t>
            </a:r>
            <a:r>
              <a:rPr lang="en-US" sz="800" dirty="0"/>
              <a:t> Sama lain </a:t>
            </a:r>
            <a:r>
              <a:rPr lang="en-US" sz="800" dirty="0" err="1"/>
              <a:t>dimana</a:t>
            </a:r>
            <a:r>
              <a:rPr lang="en-US" sz="800" dirty="0"/>
              <a:t> </a:t>
            </a:r>
            <a:r>
              <a:rPr lang="en-US" sz="800" dirty="0" err="1"/>
              <a:t>dapat</a:t>
            </a:r>
            <a:r>
              <a:rPr lang="en-US" sz="800" dirty="0"/>
              <a:t> </a:t>
            </a:r>
            <a:r>
              <a:rPr lang="en-US" sz="800" dirty="0" err="1"/>
              <a:t>diartikan</a:t>
            </a:r>
            <a:r>
              <a:rPr lang="en-US" sz="800" dirty="0"/>
              <a:t> </a:t>
            </a:r>
            <a:r>
              <a:rPr lang="en-US" sz="800" dirty="0" err="1"/>
              <a:t>bila</a:t>
            </a:r>
            <a:r>
              <a:rPr lang="en-US" sz="800" dirty="0"/>
              <a:t> </a:t>
            </a:r>
            <a:r>
              <a:rPr lang="en-US" sz="800" dirty="0" err="1"/>
              <a:t>ketika</a:t>
            </a:r>
            <a:r>
              <a:rPr lang="en-US" sz="800" dirty="0"/>
              <a:t> </a:t>
            </a:r>
            <a:r>
              <a:rPr lang="en-US" sz="800" dirty="0" err="1"/>
              <a:t>satu</a:t>
            </a:r>
            <a:r>
              <a:rPr lang="en-US" sz="800" dirty="0"/>
              <a:t> variable </a:t>
            </a:r>
            <a:r>
              <a:rPr lang="en-US" sz="800" dirty="0" err="1"/>
              <a:t>meningkat</a:t>
            </a:r>
            <a:r>
              <a:rPr lang="en-US" sz="800" dirty="0"/>
              <a:t> </a:t>
            </a:r>
            <a:r>
              <a:rPr lang="en-US" sz="800" dirty="0" err="1"/>
              <a:t>maka</a:t>
            </a:r>
            <a:r>
              <a:rPr lang="en-US" sz="800" dirty="0"/>
              <a:t>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mempengaruhi</a:t>
            </a:r>
            <a:r>
              <a:rPr lang="en-US" sz="800" dirty="0"/>
              <a:t> variable yang lain. </a:t>
            </a:r>
          </a:p>
          <a:p>
            <a:pPr algn="just"/>
            <a:endParaRPr lang="en-US" sz="800" dirty="0"/>
          </a:p>
          <a:p>
            <a:pPr algn="just"/>
            <a:r>
              <a:rPr lang="en-US" sz="800" dirty="0"/>
              <a:t>Hal </a:t>
            </a:r>
            <a:r>
              <a:rPr lang="en-US" sz="800" dirty="0" err="1"/>
              <a:t>ini</a:t>
            </a:r>
            <a:r>
              <a:rPr lang="en-US" sz="800" dirty="0"/>
              <a:t> </a:t>
            </a:r>
            <a:r>
              <a:rPr lang="en-US" sz="800" dirty="0" err="1"/>
              <a:t>mengindikasikan</a:t>
            </a:r>
            <a:r>
              <a:rPr lang="en-US" sz="800" dirty="0"/>
              <a:t> </a:t>
            </a:r>
            <a:r>
              <a:rPr lang="en-US" sz="800" dirty="0" err="1"/>
              <a:t>terdapat</a:t>
            </a:r>
            <a:r>
              <a:rPr lang="en-US" sz="800" dirty="0"/>
              <a:t> </a:t>
            </a:r>
            <a:r>
              <a:rPr lang="en-US" sz="800" dirty="0" err="1"/>
              <a:t>multikolinearitas</a:t>
            </a:r>
            <a:r>
              <a:rPr lang="en-US" sz="800" dirty="0"/>
              <a:t> pada variable independent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54F5F8-06DD-4C0A-BBC1-B4B3FD81E0F4}"/>
              </a:ext>
            </a:extLst>
          </p:cNvPr>
          <p:cNvSpPr/>
          <p:nvPr/>
        </p:nvSpPr>
        <p:spPr>
          <a:xfrm>
            <a:off x="88823" y="3032284"/>
            <a:ext cx="242393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b="1" dirty="0"/>
              <a:t>3.Standardize &amp; dummy variables</a:t>
            </a:r>
          </a:p>
          <a:p>
            <a:pPr algn="just"/>
            <a:r>
              <a:rPr lang="en-US" sz="800" dirty="0" err="1"/>
              <a:t>Melakukan</a:t>
            </a:r>
            <a:r>
              <a:rPr lang="en-US" sz="800" dirty="0"/>
              <a:t> </a:t>
            </a:r>
            <a:r>
              <a:rPr lang="en-US" sz="800" dirty="0" err="1"/>
              <a:t>standarisasi</a:t>
            </a:r>
            <a:r>
              <a:rPr lang="en-US" sz="800" dirty="0"/>
              <a:t> pada variable </a:t>
            </a:r>
            <a:r>
              <a:rPr lang="en-US" sz="800" dirty="0" err="1"/>
              <a:t>numerik</a:t>
            </a:r>
            <a:r>
              <a:rPr lang="en-US" sz="800" dirty="0"/>
              <a:t> </a:t>
            </a:r>
            <a:r>
              <a:rPr lang="en-US" sz="800" dirty="0" err="1"/>
              <a:t>sehingga</a:t>
            </a:r>
            <a:r>
              <a:rPr lang="en-US" sz="800" dirty="0"/>
              <a:t> </a:t>
            </a:r>
            <a:r>
              <a:rPr lang="en-US" sz="800" dirty="0" err="1"/>
              <a:t>menghilangkan</a:t>
            </a:r>
            <a:r>
              <a:rPr lang="en-US" sz="800" dirty="0"/>
              <a:t> outlier yang </a:t>
            </a:r>
            <a:r>
              <a:rPr lang="en-US" sz="800" dirty="0" err="1"/>
              <a:t>ada</a:t>
            </a:r>
            <a:r>
              <a:rPr lang="en-US" sz="800" dirty="0"/>
              <a:t> pada variable(CNT_CHILDREN, AMT_INCOME_TOTAL, CNT_FAM_MEMBERS,AMT_CREDIT, WORK_TIME, AGE)</a:t>
            </a:r>
          </a:p>
          <a:p>
            <a:pPr algn="just"/>
            <a:r>
              <a:rPr lang="en-US" sz="800" dirty="0"/>
              <a:t>Categorical </a:t>
            </a:r>
            <a:r>
              <a:rPr lang="en-US" sz="800" dirty="0" err="1"/>
              <a:t>Dummys:NAME_INCOME_</a:t>
            </a:r>
            <a:r>
              <a:rPr lang="en-US" sz="800" b="1" dirty="0" err="1"/>
              <a:t>TYPE</a:t>
            </a:r>
            <a:r>
              <a:rPr lang="en-US" sz="800" dirty="0"/>
              <a:t>, NAME_CONTRACT_TYPE, NAME_EDUCATION_TYPE, NAME_FAMILY STATUS, NAME_HOUSING_TYPE, OCCUPATION_TYPE, NAME_CONTRACT_TYPE</a:t>
            </a:r>
          </a:p>
          <a:p>
            <a:pPr algn="just"/>
            <a:r>
              <a:rPr lang="en-US" sz="800" dirty="0" err="1"/>
              <a:t>Sebelum</a:t>
            </a:r>
            <a:r>
              <a:rPr lang="en-US" sz="800" dirty="0"/>
              <a:t> dummy data </a:t>
            </a:r>
            <a:r>
              <a:rPr lang="en-US" sz="800" dirty="0" err="1"/>
              <a:t>jumlah</a:t>
            </a:r>
            <a:r>
              <a:rPr lang="en-US" sz="800" dirty="0"/>
              <a:t> columns : 20</a:t>
            </a:r>
          </a:p>
          <a:p>
            <a:pPr algn="just"/>
            <a:r>
              <a:rPr lang="en-US" sz="800" dirty="0" err="1"/>
              <a:t>Sesudah</a:t>
            </a:r>
            <a:r>
              <a:rPr lang="en-US" sz="800" dirty="0"/>
              <a:t> dummy data </a:t>
            </a:r>
            <a:r>
              <a:rPr lang="en-US" sz="800" dirty="0" err="1"/>
              <a:t>jumlah</a:t>
            </a:r>
            <a:r>
              <a:rPr lang="en-US" sz="800" dirty="0"/>
              <a:t> columns : 85</a:t>
            </a:r>
          </a:p>
          <a:p>
            <a:pPr algn="just"/>
            <a:r>
              <a:rPr lang="en-US" sz="800" dirty="0"/>
              <a:t>Data set </a:t>
            </a:r>
            <a:r>
              <a:rPr lang="en-US" sz="800" dirty="0" err="1"/>
              <a:t>sesudah</a:t>
            </a:r>
            <a:r>
              <a:rPr lang="en-US" sz="800" dirty="0"/>
              <a:t> </a:t>
            </a:r>
            <a:r>
              <a:rPr lang="en-US" sz="800" dirty="0" err="1"/>
              <a:t>Non.Multicoliniearitas</a:t>
            </a:r>
            <a:r>
              <a:rPr lang="en-US" sz="800" dirty="0"/>
              <a:t> : 83</a:t>
            </a:r>
          </a:p>
          <a:p>
            <a:pPr algn="just"/>
            <a:endParaRPr lang="en-US" sz="800" dirty="0"/>
          </a:p>
          <a:p>
            <a:pPr algn="just"/>
            <a:endParaRPr lang="en-US" sz="8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E16FFDF-D5D5-473C-89A9-4834A6E3F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673" y="3752957"/>
            <a:ext cx="3276600" cy="113347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2FA50F8-CA2B-4502-A8F8-E6C6B4A471E3}"/>
              </a:ext>
            </a:extLst>
          </p:cNvPr>
          <p:cNvSpPr/>
          <p:nvPr/>
        </p:nvSpPr>
        <p:spPr>
          <a:xfrm>
            <a:off x="2603446" y="3014293"/>
            <a:ext cx="31332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4. Using Synthetic Minority Over-Sampling Technique(SMOTE) to overcome sample imbalance problem </a:t>
            </a:r>
            <a:r>
              <a:rPr lang="en-US" sz="1050" b="1" dirty="0" err="1">
                <a:solidFill>
                  <a:srgbClr val="000000"/>
                </a:solidFill>
                <a:latin typeface="Helvetica Neue"/>
              </a:rPr>
              <a:t>sesudah</a:t>
            </a: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 dan </a:t>
            </a:r>
            <a:r>
              <a:rPr lang="en-US" sz="1050" b="1" dirty="0" err="1">
                <a:solidFill>
                  <a:srgbClr val="000000"/>
                </a:solidFill>
                <a:latin typeface="Helvetica Neue"/>
              </a:rPr>
              <a:t>sebelum</a:t>
            </a: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Helvetica Neue"/>
              </a:rPr>
              <a:t>menggunakan</a:t>
            </a:r>
            <a:r>
              <a:rPr lang="en-US" sz="1050" b="1" dirty="0">
                <a:solidFill>
                  <a:srgbClr val="000000"/>
                </a:solidFill>
                <a:latin typeface="Helvetica Neue"/>
              </a:rPr>
              <a:t> SMOTE</a:t>
            </a:r>
            <a:endParaRPr lang="en-US" sz="105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D60252-B3DA-43C4-ABF1-8968C6AD5842}"/>
              </a:ext>
            </a:extLst>
          </p:cNvPr>
          <p:cNvSpPr/>
          <p:nvPr/>
        </p:nvSpPr>
        <p:spPr>
          <a:xfrm>
            <a:off x="6193421" y="31762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5.Testing-training split</a:t>
            </a:r>
            <a:endParaRPr lang="en-US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961998-9F8C-41AD-AD22-E913B63B2A38}"/>
              </a:ext>
            </a:extLst>
          </p:cNvPr>
          <p:cNvSpPr/>
          <p:nvPr/>
        </p:nvSpPr>
        <p:spPr>
          <a:xfrm>
            <a:off x="6183079" y="3644178"/>
            <a:ext cx="2709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/>
              <a:t>Melakukantraining</a:t>
            </a:r>
            <a:r>
              <a:rPr lang="en-US" sz="1400" dirty="0"/>
              <a:t> – testing dataset(application.csv) yang </a:t>
            </a:r>
            <a:r>
              <a:rPr lang="en-US" sz="1400" dirty="0" err="1"/>
              <a:t>telah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balanced dataset</a:t>
            </a:r>
          </a:p>
          <a:p>
            <a:pPr algn="just"/>
            <a:r>
              <a:rPr lang="en-US" sz="1400" dirty="0"/>
              <a:t>70% train dataset</a:t>
            </a:r>
          </a:p>
          <a:p>
            <a:pPr algn="just"/>
            <a:r>
              <a:rPr lang="en-US" sz="1400" dirty="0"/>
              <a:t>30%testing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6AFA68A-3169-4A9A-BAB4-9D49CA5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1416"/>
              </p:ext>
            </p:extLst>
          </p:nvPr>
        </p:nvGraphicFramePr>
        <p:xfrm>
          <a:off x="251520" y="420802"/>
          <a:ext cx="388843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9913">
                  <a:extLst>
                    <a:ext uri="{9D8B030D-6E8A-4147-A177-3AD203B41FA5}">
                      <a16:colId xmlns:a16="http://schemas.microsoft.com/office/drawing/2014/main" val="3537175003"/>
                    </a:ext>
                  </a:extLst>
                </a:gridCol>
                <a:gridCol w="1184696">
                  <a:extLst>
                    <a:ext uri="{9D8B030D-6E8A-4147-A177-3AD203B41FA5}">
                      <a16:colId xmlns:a16="http://schemas.microsoft.com/office/drawing/2014/main" val="599309025"/>
                    </a:ext>
                  </a:extLst>
                </a:gridCol>
                <a:gridCol w="913823">
                  <a:extLst>
                    <a:ext uri="{9D8B030D-6E8A-4147-A177-3AD203B41FA5}">
                      <a16:colId xmlns:a16="http://schemas.microsoft.com/office/drawing/2014/main" val="29266075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Category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Train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Test 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5774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Logistic 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0.919296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0.919181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13459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Decision Tree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0.90446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0.899099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37327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Random Forest 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0.916451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dirty="0"/>
                        <a:t>0.91524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4253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LGBM Classifier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0.94572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0.945239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445297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03E0BF2-3E8B-4E39-AB5F-30B633992935}"/>
              </a:ext>
            </a:extLst>
          </p:cNvPr>
          <p:cNvSpPr/>
          <p:nvPr/>
        </p:nvSpPr>
        <p:spPr>
          <a:xfrm>
            <a:off x="534576" y="51470"/>
            <a:ext cx="3322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Training Testing - 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A98ACA-9A7F-40FA-A614-A75D466E779F}"/>
              </a:ext>
            </a:extLst>
          </p:cNvPr>
          <p:cNvSpPr/>
          <p:nvPr/>
        </p:nvSpPr>
        <p:spPr>
          <a:xfrm>
            <a:off x="4771589" y="306561"/>
            <a:ext cx="3600400" cy="954107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dilihat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table </a:t>
            </a:r>
            <a:r>
              <a:rPr lang="en-US" sz="1400" dirty="0" err="1"/>
              <a:t>disamping</a:t>
            </a:r>
            <a:r>
              <a:rPr lang="en-US" sz="1400" dirty="0"/>
              <a:t>, </a:t>
            </a:r>
            <a:r>
              <a:rPr lang="en-US" sz="1400" dirty="0" err="1"/>
              <a:t>berdasarkan</a:t>
            </a:r>
            <a:r>
              <a:rPr lang="en-US" sz="1400" dirty="0"/>
              <a:t> train accuracy dan test accuracy model </a:t>
            </a:r>
            <a:r>
              <a:rPr lang="en-US" sz="1400" dirty="0" err="1"/>
              <a:t>terbaik</a:t>
            </a:r>
            <a:r>
              <a:rPr lang="en-US" sz="1400" dirty="0"/>
              <a:t>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kasus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b="1" dirty="0" err="1"/>
              <a:t>LGBMClassfier</a:t>
            </a:r>
            <a:endParaRPr lang="en-US" sz="14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199DE73-89B7-4535-9C1E-8503B649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97" y="1687889"/>
            <a:ext cx="2160240" cy="15510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79FD117-62BA-448E-85D6-302E0D3D35A2}"/>
              </a:ext>
            </a:extLst>
          </p:cNvPr>
          <p:cNvGrpSpPr/>
          <p:nvPr/>
        </p:nvGrpSpPr>
        <p:grpSpPr>
          <a:xfrm>
            <a:off x="321074" y="3269428"/>
            <a:ext cx="2080324" cy="1854046"/>
            <a:chOff x="395536" y="2676330"/>
            <a:chExt cx="2431160" cy="230827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540BED0-3A3A-42AB-A8A7-02622EF73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2924156"/>
              <a:ext cx="2431160" cy="2060451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8EC21B3-FE3B-4F81-A59F-198242A7EE7C}"/>
                </a:ext>
              </a:extLst>
            </p:cNvPr>
            <p:cNvSpPr/>
            <p:nvPr/>
          </p:nvSpPr>
          <p:spPr>
            <a:xfrm>
              <a:off x="621101" y="2676330"/>
              <a:ext cx="19800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/>
                <a:t>Importance feature Logistic Regression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9377B578-15EF-444F-A75E-F019D20B7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37" y="1653309"/>
            <a:ext cx="1930319" cy="16060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6478F0E-D37E-4E47-9801-1D026BA54237}"/>
              </a:ext>
            </a:extLst>
          </p:cNvPr>
          <p:cNvSpPr/>
          <p:nvPr/>
        </p:nvSpPr>
        <p:spPr>
          <a:xfrm>
            <a:off x="617859" y="1437865"/>
            <a:ext cx="1749197" cy="215444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Importance Feature Decision Tree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70AAE95-7D0B-499C-9DC1-E288FF918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644" y="3551803"/>
            <a:ext cx="2147171" cy="155108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2D796D2-2AE1-4BB3-9D0B-B809E16B7D56}"/>
              </a:ext>
            </a:extLst>
          </p:cNvPr>
          <p:cNvSpPr/>
          <p:nvPr/>
        </p:nvSpPr>
        <p:spPr>
          <a:xfrm>
            <a:off x="2819845" y="1429145"/>
            <a:ext cx="1827744" cy="215444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Importance Feature </a:t>
            </a:r>
            <a:r>
              <a:rPr lang="en-US" sz="800" dirty="0" err="1"/>
              <a:t>LGBMClassifier</a:t>
            </a:r>
            <a:endParaRPr lang="en-US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B350E9-016C-4E2E-A3D8-CC0CBF5AEE40}"/>
              </a:ext>
            </a:extLst>
          </p:cNvPr>
          <p:cNvSpPr/>
          <p:nvPr/>
        </p:nvSpPr>
        <p:spPr>
          <a:xfrm>
            <a:off x="4932040" y="3942250"/>
            <a:ext cx="4032448" cy="101566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1200" dirty="0" err="1"/>
              <a:t>Grafik</a:t>
            </a:r>
            <a:r>
              <a:rPr lang="en-US" sz="1200" dirty="0"/>
              <a:t> </a:t>
            </a:r>
            <a:r>
              <a:rPr lang="en-US" sz="1200" dirty="0" err="1"/>
              <a:t>diatas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urutan</a:t>
            </a:r>
            <a:r>
              <a:rPr lang="en-US" sz="1200" dirty="0"/>
              <a:t> feature importance </a:t>
            </a:r>
            <a:r>
              <a:rPr lang="en-US" sz="1200" dirty="0" err="1"/>
              <a:t>dari</a:t>
            </a:r>
            <a:r>
              <a:rPr lang="en-US" sz="1200" dirty="0"/>
              <a:t> 10 feature yang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modelling </a:t>
            </a:r>
            <a:r>
              <a:rPr lang="en-US" sz="1200" dirty="0" err="1"/>
              <a:t>LGBMClassifier</a:t>
            </a:r>
            <a:endParaRPr lang="en-US" sz="1200" dirty="0"/>
          </a:p>
          <a:p>
            <a:pPr algn="just"/>
            <a:r>
              <a:rPr lang="en-US" sz="1200" b="1" dirty="0" err="1"/>
              <a:t>Jadi</a:t>
            </a:r>
            <a:r>
              <a:rPr lang="en-US" sz="1200" b="1" dirty="0"/>
              <a:t>, </a:t>
            </a:r>
            <a:r>
              <a:rPr lang="en-US" sz="1200" dirty="0" err="1"/>
              <a:t>indikasinya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ketika</a:t>
            </a:r>
            <a:r>
              <a:rPr lang="en-US" sz="1200" dirty="0"/>
              <a:t> </a:t>
            </a:r>
            <a:r>
              <a:rPr lang="en-US" sz="1200" dirty="0" err="1"/>
              <a:t>WORK_TIMEnya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menentukan</a:t>
            </a:r>
            <a:r>
              <a:rPr lang="en-US" sz="1200" dirty="0"/>
              <a:t> orang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mengalami</a:t>
            </a:r>
            <a:r>
              <a:rPr lang="en-US" sz="1200" dirty="0"/>
              <a:t> </a:t>
            </a:r>
            <a:r>
              <a:rPr lang="en-US" sz="1200" dirty="0" err="1"/>
              <a:t>pembiayan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pinjaman</a:t>
            </a:r>
            <a:endParaRPr lang="en-US" sz="12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D990E3-5714-4D48-B1BB-89E6276026FC}"/>
              </a:ext>
            </a:extLst>
          </p:cNvPr>
          <p:cNvSpPr/>
          <p:nvPr/>
        </p:nvSpPr>
        <p:spPr>
          <a:xfrm>
            <a:off x="2853630" y="3292502"/>
            <a:ext cx="1824538" cy="215444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sz="800" dirty="0"/>
              <a:t>Importance Feature Random Forest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8CED1B6-B925-4D3D-9D20-4C5B2DA8D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018" y="1437012"/>
            <a:ext cx="3672408" cy="2000250"/>
          </a:xfrm>
          <a:prstGeom prst="rect">
            <a:avLst/>
          </a:prstGeom>
        </p:spPr>
      </p:pic>
      <p:sp>
        <p:nvSpPr>
          <p:cNvPr id="49" name="Arrow: Left 48">
            <a:extLst>
              <a:ext uri="{FF2B5EF4-FFF2-40B4-BE49-F238E27FC236}">
                <a16:creationId xmlns:a16="http://schemas.microsoft.com/office/drawing/2014/main" id="{E8F6C023-4BEC-470C-A4CA-95EA786A59AA}"/>
              </a:ext>
            </a:extLst>
          </p:cNvPr>
          <p:cNvSpPr/>
          <p:nvPr/>
        </p:nvSpPr>
        <p:spPr>
          <a:xfrm rot="10800000">
            <a:off x="4283968" y="783614"/>
            <a:ext cx="363621" cy="131952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DDF1D32D-B39F-4DAD-AF8D-AFDEDD4EF198}"/>
              </a:ext>
            </a:extLst>
          </p:cNvPr>
          <p:cNvSpPr/>
          <p:nvPr/>
        </p:nvSpPr>
        <p:spPr>
          <a:xfrm rot="16200000">
            <a:off x="6494818" y="3623780"/>
            <a:ext cx="363621" cy="131952"/>
          </a:xfrm>
          <a:prstGeom prst="lef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1461</Words>
  <Application>Microsoft Office PowerPoint</Application>
  <PresentationFormat>On-screen Show (16:9)</PresentationFormat>
  <Paragraphs>266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맑은 고딕</vt:lpstr>
      <vt:lpstr>Arial</vt:lpstr>
      <vt:lpstr>Arial Unicode MS</vt:lpstr>
      <vt:lpstr>Calibri</vt:lpstr>
      <vt:lpstr>Helvetica Neue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Muhammad Hudzaly Hatala</cp:lastModifiedBy>
  <cp:revision>153</cp:revision>
  <dcterms:created xsi:type="dcterms:W3CDTF">2016-12-05T23:26:54Z</dcterms:created>
  <dcterms:modified xsi:type="dcterms:W3CDTF">2022-07-28T14:27:16Z</dcterms:modified>
</cp:coreProperties>
</file>