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4"/>
  </p:notesMasterIdLst>
  <p:sldIdLst>
    <p:sldId id="256" r:id="rId2"/>
    <p:sldId id="260" r:id="rId3"/>
    <p:sldId id="301" r:id="rId4"/>
    <p:sldId id="302" r:id="rId5"/>
    <p:sldId id="303" r:id="rId6"/>
    <p:sldId id="304" r:id="rId7"/>
    <p:sldId id="305" r:id="rId8"/>
    <p:sldId id="306" r:id="rId9"/>
    <p:sldId id="307" r:id="rId10"/>
    <p:sldId id="309" r:id="rId11"/>
    <p:sldId id="311" r:id="rId12"/>
    <p:sldId id="313" r:id="rId13"/>
    <p:sldId id="314" r:id="rId14"/>
    <p:sldId id="317" r:id="rId15"/>
    <p:sldId id="316" r:id="rId16"/>
    <p:sldId id="318" r:id="rId17"/>
    <p:sldId id="319" r:id="rId18"/>
    <p:sldId id="320" r:id="rId19"/>
    <p:sldId id="322" r:id="rId20"/>
    <p:sldId id="323" r:id="rId21"/>
    <p:sldId id="324" r:id="rId22"/>
    <p:sldId id="321" r:id="rId23"/>
  </p:sldIdLst>
  <p:sldSz cx="9144000" cy="5143500" type="screen16x9"/>
  <p:notesSz cx="6858000" cy="9144000"/>
  <p:embeddedFontLst>
    <p:embeddedFont>
      <p:font typeface="맑은 고딕" panose="020B0503020000020004" pitchFamily="34" charset="-127"/>
      <p:regular r:id="rId25"/>
      <p:bold r:id="rId26"/>
    </p:embeddedFont>
    <p:embeddedFont>
      <p:font typeface="Montserra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FDB7BE-BBCE-42D3-8557-6E22D41FFE60}">
  <a:tblStyle styleId="{76FDB7BE-BBCE-42D3-8557-6E22D41FFE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825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08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70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035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6483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735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177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179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95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579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772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57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98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194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330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326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988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940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708000" y="399750"/>
            <a:ext cx="7728000" cy="4344000"/>
          </a:xfrm>
          <a:prstGeom prst="round1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501213" y="3908853"/>
            <a:ext cx="1705595" cy="1705595"/>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chemeClr val="accent1"/>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1709009" y="2992597"/>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08000" y="399750"/>
            <a:ext cx="7728000" cy="4344000"/>
          </a:xfrm>
          <a:prstGeom prst="round1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0" name="Google Shape;20;p3"/>
          <p:cNvSpPr/>
          <p:nvPr/>
        </p:nvSpPr>
        <p:spPr>
          <a:xfrm rot="9899997">
            <a:off x="7214620" y="-688760"/>
            <a:ext cx="2387761" cy="2387761"/>
          </a:xfrm>
          <a:prstGeom prst="blockArc">
            <a:avLst>
              <a:gd name="adj1" fmla="val 17023199"/>
              <a:gd name="adj2" fmla="val 920811"/>
              <a:gd name="adj3" fmla="val 9035"/>
            </a:avLst>
          </a:prstGeom>
          <a:solidFill>
            <a:srgbClr val="D9D9D9"/>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1" name="Google Shape;21;p3"/>
          <p:cNvSpPr txBox="1"/>
          <p:nvPr/>
        </p:nvSpPr>
        <p:spPr>
          <a:xfrm>
            <a:off x="4576375" y="2150850"/>
            <a:ext cx="33633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3600" b="1">
              <a:solidFill>
                <a:srgbClr val="27316F"/>
              </a:solidFill>
              <a:latin typeface="Montserrat"/>
              <a:ea typeface="Montserrat"/>
              <a:cs typeface="Montserrat"/>
              <a:sym typeface="Montserrat"/>
            </a:endParaRPr>
          </a:p>
        </p:txBody>
      </p:sp>
      <p:sp>
        <p:nvSpPr>
          <p:cNvPr id="22" name="Google Shape;22;p3"/>
          <p:cNvSpPr txBox="1">
            <a:spLocks noGrp="1"/>
          </p:cNvSpPr>
          <p:nvPr>
            <p:ph type="title"/>
          </p:nvPr>
        </p:nvSpPr>
        <p:spPr>
          <a:xfrm>
            <a:off x="4576375" y="1388825"/>
            <a:ext cx="3363300" cy="13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3" name="Google Shape;23;p3"/>
          <p:cNvSpPr txBox="1">
            <a:spLocks noGrp="1"/>
          </p:cNvSpPr>
          <p:nvPr>
            <p:ph type="subTitle" idx="1"/>
          </p:nvPr>
        </p:nvSpPr>
        <p:spPr>
          <a:xfrm>
            <a:off x="4576375" y="2710825"/>
            <a:ext cx="3363300" cy="702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None/>
              <a:defRPr sz="1600"/>
            </a:lvl1pPr>
            <a:lvl2pPr lvl="1">
              <a:lnSpc>
                <a:spcPct val="100000"/>
              </a:lnSpc>
              <a:spcBef>
                <a:spcPts val="1600"/>
              </a:spcBef>
              <a:spcAft>
                <a:spcPts val="0"/>
              </a:spcAft>
              <a:buNone/>
              <a:defRPr sz="1600"/>
            </a:lvl2pPr>
            <a:lvl3pPr lvl="2">
              <a:lnSpc>
                <a:spcPct val="100000"/>
              </a:lnSpc>
              <a:spcBef>
                <a:spcPts val="1600"/>
              </a:spcBef>
              <a:spcAft>
                <a:spcPts val="0"/>
              </a:spcAft>
              <a:buNone/>
              <a:defRPr sz="1600"/>
            </a:lvl3pPr>
            <a:lvl4pPr lvl="3">
              <a:lnSpc>
                <a:spcPct val="100000"/>
              </a:lnSpc>
              <a:spcBef>
                <a:spcPts val="1600"/>
              </a:spcBef>
              <a:spcAft>
                <a:spcPts val="0"/>
              </a:spcAft>
              <a:buNone/>
              <a:defRPr sz="1600"/>
            </a:lvl4pPr>
            <a:lvl5pPr lvl="4">
              <a:lnSpc>
                <a:spcPct val="100000"/>
              </a:lnSpc>
              <a:spcBef>
                <a:spcPts val="1600"/>
              </a:spcBef>
              <a:spcAft>
                <a:spcPts val="0"/>
              </a:spcAft>
              <a:buNone/>
              <a:defRPr sz="1600"/>
            </a:lvl5pPr>
            <a:lvl6pPr lvl="5">
              <a:lnSpc>
                <a:spcPct val="100000"/>
              </a:lnSpc>
              <a:spcBef>
                <a:spcPts val="1600"/>
              </a:spcBef>
              <a:spcAft>
                <a:spcPts val="0"/>
              </a:spcAft>
              <a:buNone/>
              <a:defRPr sz="1600"/>
            </a:lvl6pPr>
            <a:lvl7pPr lvl="6">
              <a:lnSpc>
                <a:spcPct val="100000"/>
              </a:lnSpc>
              <a:spcBef>
                <a:spcPts val="1600"/>
              </a:spcBef>
              <a:spcAft>
                <a:spcPts val="0"/>
              </a:spcAft>
              <a:buNone/>
              <a:defRPr sz="1600"/>
            </a:lvl7pPr>
            <a:lvl8pPr lvl="7">
              <a:lnSpc>
                <a:spcPct val="100000"/>
              </a:lnSpc>
              <a:spcBef>
                <a:spcPts val="1600"/>
              </a:spcBef>
              <a:spcAft>
                <a:spcPts val="0"/>
              </a:spcAft>
              <a:buNone/>
              <a:defRPr sz="1600"/>
            </a:lvl8pPr>
            <a:lvl9pPr lvl="8">
              <a:lnSpc>
                <a:spcPct val="100000"/>
              </a:lnSpc>
              <a:spcBef>
                <a:spcPts val="1600"/>
              </a:spcBef>
              <a:spcAft>
                <a:spcPts val="1600"/>
              </a:spcAft>
              <a:buNone/>
              <a:defRPr sz="1600"/>
            </a:lvl9pPr>
          </a:lstStyle>
          <a:p>
            <a:endParaRPr/>
          </a:p>
        </p:txBody>
      </p:sp>
      <p:sp>
        <p:nvSpPr>
          <p:cNvPr id="24" name="Google Shape;24;p3"/>
          <p:cNvSpPr/>
          <p:nvPr/>
        </p:nvSpPr>
        <p:spPr>
          <a:xfrm rot="10800000">
            <a:off x="1056100" y="13372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idx="2" hasCustomPrompt="1"/>
          </p:nvPr>
        </p:nvSpPr>
        <p:spPr>
          <a:xfrm>
            <a:off x="1056100" y="1337300"/>
            <a:ext cx="2595000" cy="229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7"/>
          <p:cNvSpPr/>
          <p:nvPr/>
        </p:nvSpPr>
        <p:spPr>
          <a:xfrm rot="5400000">
            <a:off x="-1062873" y="-1049951"/>
            <a:ext cx="1957800" cy="1957800"/>
          </a:xfrm>
          <a:prstGeom prst="blockArc">
            <a:avLst>
              <a:gd name="adj1" fmla="val 16339879"/>
              <a:gd name="adj2" fmla="val 21412310"/>
              <a:gd name="adj3" fmla="val 120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subTitle" idx="1"/>
          </p:nvPr>
        </p:nvSpPr>
        <p:spPr>
          <a:xfrm>
            <a:off x="1086359" y="2562701"/>
            <a:ext cx="3552000" cy="15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52" name="Google Shape;52;p7"/>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53" name="Google Shape;53;p7"/>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61" name="Google Shape;61;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62" name="Google Shape;62;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4572000" y="-73925"/>
            <a:ext cx="4572000" cy="53088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4" name="Google Shape;64;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65" name="Google Shape;65;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66" name="Google Shape;66;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a:ea typeface="Montserrat"/>
              <a:cs typeface="Montserrat"/>
              <a:sym typeface="Montserrat"/>
            </a:endParaRPr>
          </a:p>
        </p:txBody>
      </p:sp>
      <p:sp>
        <p:nvSpPr>
          <p:cNvPr id="67" name="Google Shape;67;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68" name="Google Shape;68;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1600"/>
              </a:spcBef>
              <a:spcAft>
                <a:spcPts val="0"/>
              </a:spcAft>
              <a:buNone/>
              <a:defRPr/>
            </a:lvl2pPr>
            <a:lvl3pPr lvl="2" algn="ctr">
              <a:lnSpc>
                <a:spcPct val="100000"/>
              </a:lnSpc>
              <a:spcBef>
                <a:spcPts val="1600"/>
              </a:spcBef>
              <a:spcAft>
                <a:spcPts val="0"/>
              </a:spcAft>
              <a:buNone/>
              <a:defRPr/>
            </a:lvl3pPr>
            <a:lvl4pPr lvl="3" algn="ctr">
              <a:lnSpc>
                <a:spcPct val="100000"/>
              </a:lnSpc>
              <a:spcBef>
                <a:spcPts val="1600"/>
              </a:spcBef>
              <a:spcAft>
                <a:spcPts val="0"/>
              </a:spcAft>
              <a:buNone/>
              <a:defRPr/>
            </a:lvl4pPr>
            <a:lvl5pPr lvl="4" algn="ctr">
              <a:lnSpc>
                <a:spcPct val="100000"/>
              </a:lnSpc>
              <a:spcBef>
                <a:spcPts val="1600"/>
              </a:spcBef>
              <a:spcAft>
                <a:spcPts val="0"/>
              </a:spcAft>
              <a:buNone/>
              <a:defRPr/>
            </a:lvl5pPr>
            <a:lvl6pPr lvl="5" algn="ctr">
              <a:lnSpc>
                <a:spcPct val="100000"/>
              </a:lnSpc>
              <a:spcBef>
                <a:spcPts val="1600"/>
              </a:spcBef>
              <a:spcAft>
                <a:spcPts val="0"/>
              </a:spcAft>
              <a:buNone/>
              <a:defRPr/>
            </a:lvl6pPr>
            <a:lvl7pPr lvl="6" algn="ctr">
              <a:lnSpc>
                <a:spcPct val="100000"/>
              </a:lnSpc>
              <a:spcBef>
                <a:spcPts val="1600"/>
              </a:spcBef>
              <a:spcAft>
                <a:spcPts val="0"/>
              </a:spcAft>
              <a:buNone/>
              <a:defRPr/>
            </a:lvl7pPr>
            <a:lvl8pPr lvl="7" algn="ctr">
              <a:lnSpc>
                <a:spcPct val="100000"/>
              </a:lnSpc>
              <a:spcBef>
                <a:spcPts val="1600"/>
              </a:spcBef>
              <a:spcAft>
                <a:spcPts val="0"/>
              </a:spcAft>
              <a:buNone/>
              <a:defRPr/>
            </a:lvl8pPr>
            <a:lvl9pPr lvl="8" algn="ctr">
              <a:lnSpc>
                <a:spcPct val="100000"/>
              </a:lnSpc>
              <a:spcBef>
                <a:spcPts val="1600"/>
              </a:spcBef>
              <a:spcAft>
                <a:spcPts val="1600"/>
              </a:spcAft>
              <a:buNone/>
              <a:defRPr/>
            </a:lvl9pPr>
          </a:lstStyle>
          <a:p>
            <a:endParaRPr/>
          </a:p>
        </p:txBody>
      </p:sp>
      <p:sp>
        <p:nvSpPr>
          <p:cNvPr id="69" name="Google Shape;69;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chemeClr val="accent1"/>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33325" y="4230575"/>
            <a:ext cx="53772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4_1_1_1_1">
    <p:bg>
      <p:bgPr>
        <a:solidFill>
          <a:schemeClr val="accent2"/>
        </a:solidFill>
        <a:effectLst/>
      </p:bgPr>
    </p:bg>
    <p:spTree>
      <p:nvGrpSpPr>
        <p:cNvPr id="1" name="Shape 2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000"/>
              <a:buFont typeface="Montserrat"/>
              <a:buNone/>
              <a:defRPr sz="3000" b="1">
                <a:solidFill>
                  <a:srgbClr val="FFFFFF"/>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8"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13.xml"/><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8" name="Text Placeholder 3">
            <a:extLst>
              <a:ext uri="{FF2B5EF4-FFF2-40B4-BE49-F238E27FC236}">
                <a16:creationId xmlns:a16="http://schemas.microsoft.com/office/drawing/2014/main" id="{09256E67-6DB6-4A95-BFA7-DF0D56E6DD7F}"/>
              </a:ext>
            </a:extLst>
          </p:cNvPr>
          <p:cNvSpPr txBox="1">
            <a:spLocks/>
          </p:cNvSpPr>
          <p:nvPr/>
        </p:nvSpPr>
        <p:spPr>
          <a:xfrm>
            <a:off x="980500" y="2869700"/>
            <a:ext cx="6865518" cy="154235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ko-KR" sz="2800" b="1" dirty="0">
                <a:solidFill>
                  <a:schemeClr val="accent1"/>
                </a:solidFill>
                <a:latin typeface="+mj-lt"/>
              </a:rPr>
              <a:t>Muhammad Hudzaly Hatala</a:t>
            </a:r>
            <a:endParaRPr lang="en-US" altLang="ko-KR" sz="2800" dirty="0">
              <a:solidFill>
                <a:schemeClr val="accent1"/>
              </a:solidFill>
              <a:latin typeface="+mj-lt"/>
            </a:endParaRPr>
          </a:p>
        </p:txBody>
      </p:sp>
      <p:grpSp>
        <p:nvGrpSpPr>
          <p:cNvPr id="6" name="Group 5">
            <a:extLst>
              <a:ext uri="{FF2B5EF4-FFF2-40B4-BE49-F238E27FC236}">
                <a16:creationId xmlns:a16="http://schemas.microsoft.com/office/drawing/2014/main" id="{19AF98F8-F955-4599-8557-B2149AA8100A}"/>
              </a:ext>
            </a:extLst>
          </p:cNvPr>
          <p:cNvGrpSpPr/>
          <p:nvPr/>
        </p:nvGrpSpPr>
        <p:grpSpPr>
          <a:xfrm>
            <a:off x="1368116" y="278871"/>
            <a:ext cx="6186890" cy="578650"/>
            <a:chOff x="153714" y="163722"/>
            <a:chExt cx="6186890" cy="578650"/>
          </a:xfrm>
        </p:grpSpPr>
        <p:pic>
          <p:nvPicPr>
            <p:cNvPr id="9" name="Picture 8">
              <a:extLst>
                <a:ext uri="{FF2B5EF4-FFF2-40B4-BE49-F238E27FC236}">
                  <a16:creationId xmlns:a16="http://schemas.microsoft.com/office/drawing/2014/main" id="{95A858DF-CEB9-4BC2-8D69-2C7CCD066EEB}"/>
                </a:ext>
              </a:extLst>
            </p:cNvPr>
            <p:cNvPicPr>
              <a:picLocks noChangeAspect="1"/>
            </p:cNvPicPr>
            <p:nvPr/>
          </p:nvPicPr>
          <p:blipFill rotWithShape="1">
            <a:blip r:embed="rId3"/>
            <a:srcRect r="68478"/>
            <a:stretch/>
          </p:blipFill>
          <p:spPr>
            <a:xfrm>
              <a:off x="153714" y="163722"/>
              <a:ext cx="1454581" cy="578650"/>
            </a:xfrm>
            <a:prstGeom prst="rect">
              <a:avLst/>
            </a:prstGeom>
          </p:spPr>
        </p:pic>
        <p:pic>
          <p:nvPicPr>
            <p:cNvPr id="10" name="Picture 9">
              <a:extLst>
                <a:ext uri="{FF2B5EF4-FFF2-40B4-BE49-F238E27FC236}">
                  <a16:creationId xmlns:a16="http://schemas.microsoft.com/office/drawing/2014/main" id="{A99FAA81-FA31-4180-B465-C5B39591FFB2}"/>
                </a:ext>
              </a:extLst>
            </p:cNvPr>
            <p:cNvPicPr>
              <a:picLocks noChangeAspect="1"/>
            </p:cNvPicPr>
            <p:nvPr/>
          </p:nvPicPr>
          <p:blipFill rotWithShape="1">
            <a:blip r:embed="rId3"/>
            <a:srcRect l="31915"/>
            <a:stretch/>
          </p:blipFill>
          <p:spPr>
            <a:xfrm>
              <a:off x="3198857" y="163722"/>
              <a:ext cx="3141747" cy="578650"/>
            </a:xfrm>
            <a:prstGeom prst="rect">
              <a:avLst/>
            </a:prstGeom>
          </p:spPr>
        </p:pic>
        <p:pic>
          <p:nvPicPr>
            <p:cNvPr id="12" name="Picture 11">
              <a:extLst>
                <a:ext uri="{FF2B5EF4-FFF2-40B4-BE49-F238E27FC236}">
                  <a16:creationId xmlns:a16="http://schemas.microsoft.com/office/drawing/2014/main" id="{33C1C61C-06BF-4D6B-9BA6-036E0DAE3DED}"/>
                </a:ext>
              </a:extLst>
            </p:cNvPr>
            <p:cNvPicPr>
              <a:picLocks noChangeAspect="1"/>
            </p:cNvPicPr>
            <p:nvPr/>
          </p:nvPicPr>
          <p:blipFill>
            <a:blip r:embed="rId4"/>
            <a:stretch>
              <a:fillRect/>
            </a:stretch>
          </p:blipFill>
          <p:spPr>
            <a:xfrm>
              <a:off x="1608295" y="163722"/>
              <a:ext cx="1590562" cy="572765"/>
            </a:xfrm>
            <a:prstGeom prst="rect">
              <a:avLst/>
            </a:prstGeom>
          </p:spPr>
        </p:pic>
      </p:grpSp>
      <p:sp>
        <p:nvSpPr>
          <p:cNvPr id="13" name="Rectangle 12">
            <a:extLst>
              <a:ext uri="{FF2B5EF4-FFF2-40B4-BE49-F238E27FC236}">
                <a16:creationId xmlns:a16="http://schemas.microsoft.com/office/drawing/2014/main" id="{C396B500-78A5-4BFE-AA1B-2571796D1DF4}"/>
              </a:ext>
            </a:extLst>
          </p:cNvPr>
          <p:cNvSpPr/>
          <p:nvPr/>
        </p:nvSpPr>
        <p:spPr>
          <a:xfrm>
            <a:off x="980500" y="2011127"/>
            <a:ext cx="4899714" cy="707886"/>
          </a:xfrm>
          <a:prstGeom prst="rect">
            <a:avLst/>
          </a:prstGeom>
        </p:spPr>
        <p:txBody>
          <a:bodyPr wrap="square">
            <a:spAutoFit/>
          </a:bodyPr>
          <a:lstStyle/>
          <a:p>
            <a:r>
              <a:rPr lang="en-US" sz="2000" dirty="0">
                <a:solidFill>
                  <a:schemeClr val="accent1"/>
                </a:solidFill>
                <a:latin typeface="+mj-lt"/>
              </a:rPr>
              <a:t>End to end Solution</a:t>
            </a:r>
          </a:p>
          <a:p>
            <a:r>
              <a:rPr lang="en-US" sz="2000" u="sng" dirty="0">
                <a:solidFill>
                  <a:schemeClr val="accent1"/>
                </a:solidFill>
                <a:latin typeface="+mj-lt"/>
              </a:rPr>
              <a:t>Credit Risk – loan_data_2007_2014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930205" y="510208"/>
            <a:ext cx="1309413"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rPr>
              <a:t>08</a:t>
            </a:r>
            <a:endParaRPr sz="5400" dirty="0">
              <a:solidFill>
                <a:schemeClr val="accent2"/>
              </a:solidFill>
            </a:endParaRPr>
          </a:p>
        </p:txBody>
      </p:sp>
      <p:sp>
        <p:nvSpPr>
          <p:cNvPr id="290" name="Google Shape;290;p36"/>
          <p:cNvSpPr txBox="1">
            <a:spLocks noGrp="1"/>
          </p:cNvSpPr>
          <p:nvPr>
            <p:ph type="title"/>
          </p:nvPr>
        </p:nvSpPr>
        <p:spPr>
          <a:xfrm>
            <a:off x="4990284" y="286540"/>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err="1"/>
              <a:t>Bussiness</a:t>
            </a:r>
            <a:r>
              <a:rPr lang="en-US" sz="2400" dirty="0"/>
              <a:t> Insight</a:t>
            </a:r>
            <a:endParaRPr sz="2400" dirty="0"/>
          </a:p>
        </p:txBody>
      </p:sp>
      <p:sp>
        <p:nvSpPr>
          <p:cNvPr id="7" name="Rectangle 6">
            <a:extLst>
              <a:ext uri="{FF2B5EF4-FFF2-40B4-BE49-F238E27FC236}">
                <a16:creationId xmlns:a16="http://schemas.microsoft.com/office/drawing/2014/main" id="{30F2B19A-E558-4E1F-BA70-124F1791734D}"/>
              </a:ext>
            </a:extLst>
          </p:cNvPr>
          <p:cNvSpPr/>
          <p:nvPr/>
        </p:nvSpPr>
        <p:spPr>
          <a:xfrm>
            <a:off x="190567" y="3509920"/>
            <a:ext cx="4098101" cy="738664"/>
          </a:xfrm>
          <a:prstGeom prst="rect">
            <a:avLst/>
          </a:prstGeom>
          <a:solidFill>
            <a:schemeClr val="accent2">
              <a:lumMod val="60000"/>
              <a:lumOff val="40000"/>
            </a:schemeClr>
          </a:solidFill>
        </p:spPr>
        <p:txBody>
          <a:bodyPr wrap="square">
            <a:spAutoFit/>
          </a:bodyPr>
          <a:lstStyle/>
          <a:p>
            <a:pPr algn="just"/>
            <a:r>
              <a:rPr lang="en-US" sz="900" dirty="0" err="1"/>
              <a:t>Dapat</a:t>
            </a:r>
            <a:r>
              <a:rPr lang="en-US" sz="900" dirty="0"/>
              <a:t> </a:t>
            </a:r>
            <a:r>
              <a:rPr lang="en-US" sz="900" dirty="0" err="1"/>
              <a:t>dilihat</a:t>
            </a:r>
            <a:r>
              <a:rPr lang="en-US" sz="900" dirty="0"/>
              <a:t> </a:t>
            </a:r>
            <a:r>
              <a:rPr lang="en-US" sz="900" dirty="0" err="1"/>
              <a:t>dari</a:t>
            </a:r>
            <a:r>
              <a:rPr lang="en-US" sz="900" dirty="0"/>
              <a:t> </a:t>
            </a:r>
            <a:r>
              <a:rPr lang="en-US" sz="900" dirty="0" err="1"/>
              <a:t>barchart</a:t>
            </a:r>
            <a:r>
              <a:rPr lang="en-US" sz="900" dirty="0"/>
              <a:t>, </a:t>
            </a:r>
            <a:r>
              <a:rPr lang="en-US" sz="900" dirty="0" err="1"/>
              <a:t>bahwa</a:t>
            </a:r>
            <a:r>
              <a:rPr lang="en-US" sz="900" dirty="0"/>
              <a:t> </a:t>
            </a:r>
            <a:r>
              <a:rPr lang="en-US" sz="900" dirty="0" err="1"/>
              <a:t>peringkat</a:t>
            </a:r>
            <a:r>
              <a:rPr lang="en-US" sz="900" dirty="0"/>
              <a:t> (Grade) yang </a:t>
            </a:r>
            <a:r>
              <a:rPr lang="en-US" sz="900" dirty="0" err="1"/>
              <a:t>ditetapkan</a:t>
            </a:r>
            <a:r>
              <a:rPr lang="en-US" sz="900" dirty="0"/>
              <a:t> oleh Lending Company </a:t>
            </a:r>
            <a:r>
              <a:rPr lang="en-US" sz="900" dirty="0" err="1"/>
              <a:t>untuk</a:t>
            </a:r>
            <a:r>
              <a:rPr lang="en-US" sz="900" dirty="0"/>
              <a:t> </a:t>
            </a:r>
            <a:r>
              <a:rPr lang="en-US" sz="900" dirty="0" err="1"/>
              <a:t>peminjam</a:t>
            </a:r>
            <a:r>
              <a:rPr lang="en-US" sz="900" dirty="0"/>
              <a:t> </a:t>
            </a:r>
            <a:r>
              <a:rPr lang="en-US" sz="900" dirty="0" err="1"/>
              <a:t>berdasarkan</a:t>
            </a:r>
            <a:r>
              <a:rPr lang="en-US" sz="900" dirty="0"/>
              <a:t> </a:t>
            </a:r>
            <a:r>
              <a:rPr lang="en-US" sz="900" dirty="0" err="1"/>
              <a:t>statusnya</a:t>
            </a:r>
            <a:r>
              <a:rPr lang="en-US" sz="900" dirty="0"/>
              <a:t>, </a:t>
            </a:r>
            <a:r>
              <a:rPr lang="en-US" sz="900" dirty="0" err="1"/>
              <a:t>masih</a:t>
            </a:r>
            <a:r>
              <a:rPr lang="en-US" sz="900" dirty="0"/>
              <a:t> </a:t>
            </a:r>
            <a:r>
              <a:rPr lang="en-US" sz="900" dirty="0" err="1"/>
              <a:t>banyak</a:t>
            </a:r>
            <a:r>
              <a:rPr lang="en-US" sz="900" dirty="0"/>
              <a:t> yang </a:t>
            </a:r>
            <a:r>
              <a:rPr lang="en-US" sz="900" dirty="0" err="1"/>
              <a:t>tidak</a:t>
            </a:r>
            <a:r>
              <a:rPr lang="en-US" sz="900" dirty="0"/>
              <a:t> </a:t>
            </a:r>
            <a:r>
              <a:rPr lang="en-US" sz="900" dirty="0" err="1"/>
              <a:t>terverifikasi</a:t>
            </a:r>
            <a:r>
              <a:rPr lang="en-US" sz="900" dirty="0"/>
              <a:t> </a:t>
            </a:r>
            <a:r>
              <a:rPr lang="en-US" sz="900" dirty="0" err="1"/>
              <a:t>padahal</a:t>
            </a:r>
            <a:r>
              <a:rPr lang="en-US" sz="900" dirty="0"/>
              <a:t> </a:t>
            </a:r>
            <a:r>
              <a:rPr lang="en-US" sz="900" dirty="0" err="1"/>
              <a:t>gradenya</a:t>
            </a:r>
            <a:r>
              <a:rPr lang="en-US" sz="900" dirty="0"/>
              <a:t> </a:t>
            </a:r>
            <a:r>
              <a:rPr lang="en-US" sz="900" dirty="0" err="1"/>
              <a:t>bagus</a:t>
            </a:r>
            <a:r>
              <a:rPr lang="en-US" sz="900" dirty="0"/>
              <a:t>(Grade A:NotVerfied=&gt;20K).</a:t>
            </a:r>
            <a:r>
              <a:rPr lang="en-US" dirty="0"/>
              <a:t> </a:t>
            </a:r>
            <a:r>
              <a:rPr lang="en-US" sz="500" dirty="0"/>
              <a:t>Loan grades are set based on both the borrower’s credit profile and the nature of the contract. 'A' grade loans represent the lowest risk while 'E' grade loans are the riskiest.</a:t>
            </a:r>
            <a:endParaRPr lang="en-US" sz="900" dirty="0"/>
          </a:p>
        </p:txBody>
      </p:sp>
      <p:pic>
        <p:nvPicPr>
          <p:cNvPr id="4" name="Picture 3">
            <a:extLst>
              <a:ext uri="{FF2B5EF4-FFF2-40B4-BE49-F238E27FC236}">
                <a16:creationId xmlns:a16="http://schemas.microsoft.com/office/drawing/2014/main" id="{6C671E4D-74F4-4876-91C3-D798D9F55EFD}"/>
              </a:ext>
            </a:extLst>
          </p:cNvPr>
          <p:cNvPicPr>
            <a:picLocks noChangeAspect="1"/>
          </p:cNvPicPr>
          <p:nvPr/>
        </p:nvPicPr>
        <p:blipFill>
          <a:blip r:embed="rId3"/>
          <a:stretch>
            <a:fillRect/>
          </a:stretch>
        </p:blipFill>
        <p:spPr>
          <a:xfrm>
            <a:off x="1011858" y="1297983"/>
            <a:ext cx="2736367" cy="1935933"/>
          </a:xfrm>
          <a:prstGeom prst="rect">
            <a:avLst/>
          </a:prstGeom>
        </p:spPr>
      </p:pic>
      <p:pic>
        <p:nvPicPr>
          <p:cNvPr id="5" name="Picture 4">
            <a:extLst>
              <a:ext uri="{FF2B5EF4-FFF2-40B4-BE49-F238E27FC236}">
                <a16:creationId xmlns:a16="http://schemas.microsoft.com/office/drawing/2014/main" id="{D8410553-CF86-4996-8DEF-4D5891E6551F}"/>
              </a:ext>
            </a:extLst>
          </p:cNvPr>
          <p:cNvPicPr>
            <a:picLocks noChangeAspect="1"/>
          </p:cNvPicPr>
          <p:nvPr/>
        </p:nvPicPr>
        <p:blipFill>
          <a:blip r:embed="rId4"/>
          <a:stretch>
            <a:fillRect/>
          </a:stretch>
        </p:blipFill>
        <p:spPr>
          <a:xfrm>
            <a:off x="4739515" y="1297983"/>
            <a:ext cx="3013847" cy="1968678"/>
          </a:xfrm>
          <a:prstGeom prst="rect">
            <a:avLst/>
          </a:prstGeom>
        </p:spPr>
      </p:pic>
      <p:sp>
        <p:nvSpPr>
          <p:cNvPr id="10" name="Rectangle 9">
            <a:extLst>
              <a:ext uri="{FF2B5EF4-FFF2-40B4-BE49-F238E27FC236}">
                <a16:creationId xmlns:a16="http://schemas.microsoft.com/office/drawing/2014/main" id="{5363B1C9-663B-46B0-9F64-5B178CF3B783}"/>
              </a:ext>
            </a:extLst>
          </p:cNvPr>
          <p:cNvSpPr/>
          <p:nvPr/>
        </p:nvSpPr>
        <p:spPr>
          <a:xfrm>
            <a:off x="4636350" y="3509920"/>
            <a:ext cx="3717234" cy="784830"/>
          </a:xfrm>
          <a:prstGeom prst="rect">
            <a:avLst/>
          </a:prstGeom>
          <a:solidFill>
            <a:schemeClr val="accent2">
              <a:lumMod val="60000"/>
              <a:lumOff val="40000"/>
            </a:schemeClr>
          </a:solidFill>
        </p:spPr>
        <p:txBody>
          <a:bodyPr wrap="square">
            <a:spAutoFit/>
          </a:bodyPr>
          <a:lstStyle/>
          <a:p>
            <a:pPr algn="just"/>
            <a:r>
              <a:rPr lang="en-US" sz="900" dirty="0" err="1"/>
              <a:t>Dapat</a:t>
            </a:r>
            <a:r>
              <a:rPr lang="en-US" sz="900" dirty="0"/>
              <a:t> </a:t>
            </a:r>
            <a:r>
              <a:rPr lang="en-US" sz="900" dirty="0" err="1"/>
              <a:t>dilihat</a:t>
            </a:r>
            <a:r>
              <a:rPr lang="en-US" sz="900" dirty="0"/>
              <a:t> </a:t>
            </a:r>
            <a:r>
              <a:rPr lang="en-US" sz="900" dirty="0" err="1"/>
              <a:t>dari</a:t>
            </a:r>
            <a:r>
              <a:rPr lang="en-US" sz="900" dirty="0"/>
              <a:t> </a:t>
            </a:r>
            <a:r>
              <a:rPr lang="en-US" sz="900" dirty="0" err="1"/>
              <a:t>grafik</a:t>
            </a:r>
            <a:r>
              <a:rPr lang="en-US" sz="900" dirty="0"/>
              <a:t> </a:t>
            </a:r>
            <a:r>
              <a:rPr lang="en-US" sz="900" dirty="0" err="1"/>
              <a:t>peminjam</a:t>
            </a:r>
            <a:r>
              <a:rPr lang="en-US" sz="900" dirty="0"/>
              <a:t> </a:t>
            </a:r>
            <a:r>
              <a:rPr lang="en-US" sz="900" dirty="0" err="1"/>
              <a:t>dengan</a:t>
            </a:r>
            <a:r>
              <a:rPr lang="en-US" sz="900" dirty="0"/>
              <a:t> </a:t>
            </a:r>
            <a:r>
              <a:rPr lang="en-US" sz="900" dirty="0" err="1"/>
              <a:t>tipe</a:t>
            </a:r>
            <a:r>
              <a:rPr lang="en-US" sz="900" dirty="0"/>
              <a:t> </a:t>
            </a:r>
            <a:r>
              <a:rPr lang="en-US" sz="900" dirty="0" err="1"/>
              <a:t>rumah</a:t>
            </a:r>
            <a:r>
              <a:rPr lang="en-US" sz="900" dirty="0"/>
              <a:t> MORTGAGE </a:t>
            </a:r>
            <a:r>
              <a:rPr lang="en-US" sz="900" dirty="0" err="1"/>
              <a:t>atau</a:t>
            </a:r>
            <a:r>
              <a:rPr lang="en-US" sz="900" dirty="0"/>
              <a:t> yang </a:t>
            </a:r>
            <a:r>
              <a:rPr lang="en-US" sz="900" dirty="0" err="1"/>
              <a:t>menggunakan</a:t>
            </a:r>
            <a:r>
              <a:rPr lang="en-US" sz="900" dirty="0"/>
              <a:t> </a:t>
            </a:r>
            <a:r>
              <a:rPr lang="en-US" sz="900" dirty="0" err="1"/>
              <a:t>hipotek</a:t>
            </a:r>
            <a:r>
              <a:rPr lang="en-US" sz="900" dirty="0"/>
              <a:t> </a:t>
            </a:r>
            <a:r>
              <a:rPr lang="en-US" sz="900" dirty="0" err="1"/>
              <a:t>lebih</a:t>
            </a:r>
            <a:r>
              <a:rPr lang="en-US" sz="900" dirty="0"/>
              <a:t> </a:t>
            </a:r>
            <a:r>
              <a:rPr lang="en-US" sz="900" dirty="0" err="1"/>
              <a:t>banyak</a:t>
            </a:r>
            <a:r>
              <a:rPr lang="en-US" sz="900" dirty="0"/>
              <a:t> </a:t>
            </a:r>
            <a:r>
              <a:rPr lang="en-US" sz="900" dirty="0" err="1"/>
              <a:t>memiliki</a:t>
            </a:r>
            <a:r>
              <a:rPr lang="en-US" sz="900" dirty="0"/>
              <a:t> </a:t>
            </a:r>
            <a:r>
              <a:rPr lang="en-US" sz="900" dirty="0" err="1"/>
              <a:t>resiko</a:t>
            </a:r>
            <a:r>
              <a:rPr lang="en-US" sz="900" dirty="0"/>
              <a:t> </a:t>
            </a:r>
            <a:r>
              <a:rPr lang="en-US" sz="900" dirty="0" err="1"/>
              <a:t>untuk</a:t>
            </a:r>
            <a:r>
              <a:rPr lang="en-US" sz="900" dirty="0"/>
              <a:t> </a:t>
            </a:r>
            <a:r>
              <a:rPr lang="en-US" sz="900" dirty="0" err="1"/>
              <a:t>melakukan</a:t>
            </a:r>
            <a:r>
              <a:rPr lang="en-US" sz="900" dirty="0"/>
              <a:t> </a:t>
            </a:r>
            <a:r>
              <a:rPr lang="en-US" sz="900" dirty="0" err="1"/>
              <a:t>pembayaran</a:t>
            </a:r>
            <a:r>
              <a:rPr lang="en-US" sz="900" dirty="0"/>
              <a:t> </a:t>
            </a:r>
            <a:r>
              <a:rPr lang="en-US" sz="900" dirty="0" err="1"/>
              <a:t>pinjaman</a:t>
            </a:r>
            <a:r>
              <a:rPr lang="en-US" sz="900" dirty="0"/>
              <a:t>, </a:t>
            </a:r>
            <a:r>
              <a:rPr lang="en-US" sz="900" dirty="0" err="1"/>
              <a:t>untuk</a:t>
            </a:r>
            <a:r>
              <a:rPr lang="en-US" sz="900" dirty="0"/>
              <a:t> </a:t>
            </a:r>
            <a:r>
              <a:rPr lang="en-US" sz="900" dirty="0" err="1"/>
              <a:t>langkah</a:t>
            </a:r>
            <a:r>
              <a:rPr lang="en-US" sz="900" dirty="0"/>
              <a:t> </a:t>
            </a:r>
            <a:r>
              <a:rPr lang="en-US" sz="900" dirty="0" err="1"/>
              <a:t>selanjutnya</a:t>
            </a:r>
            <a:r>
              <a:rPr lang="en-US" sz="900" dirty="0"/>
              <a:t> </a:t>
            </a:r>
            <a:r>
              <a:rPr lang="en-US" sz="900" dirty="0" err="1"/>
              <a:t>dari</a:t>
            </a:r>
            <a:r>
              <a:rPr lang="en-US" sz="900" dirty="0"/>
              <a:t> </a:t>
            </a:r>
            <a:r>
              <a:rPr lang="en-US" sz="900" dirty="0" err="1"/>
              <a:t>bidang</a:t>
            </a:r>
            <a:r>
              <a:rPr lang="en-US" sz="900" dirty="0"/>
              <a:t> field collection </a:t>
            </a:r>
            <a:r>
              <a:rPr lang="en-US" sz="900" dirty="0" err="1"/>
              <a:t>dapat</a:t>
            </a:r>
            <a:r>
              <a:rPr lang="en-US" sz="900" dirty="0"/>
              <a:t> </a:t>
            </a:r>
            <a:r>
              <a:rPr lang="en-US" sz="900" dirty="0" err="1"/>
              <a:t>melakukan</a:t>
            </a:r>
            <a:r>
              <a:rPr lang="en-US" sz="900" dirty="0"/>
              <a:t> </a:t>
            </a:r>
            <a:r>
              <a:rPr lang="en-US" sz="900" dirty="0" err="1"/>
              <a:t>tagihan</a:t>
            </a:r>
            <a:r>
              <a:rPr lang="en-US" sz="900" dirty="0"/>
              <a:t> </a:t>
            </a:r>
            <a:r>
              <a:rPr lang="en-US" sz="900" dirty="0" err="1"/>
              <a:t>lebih</a:t>
            </a:r>
            <a:r>
              <a:rPr lang="en-US" sz="900" dirty="0"/>
              <a:t> </a:t>
            </a:r>
            <a:r>
              <a:rPr lang="en-US" sz="900" dirty="0" err="1"/>
              <a:t>giat</a:t>
            </a:r>
            <a:r>
              <a:rPr lang="en-US" sz="900" dirty="0"/>
              <a:t> </a:t>
            </a:r>
            <a:r>
              <a:rPr lang="en-US" sz="900" dirty="0" err="1"/>
              <a:t>kepada</a:t>
            </a:r>
            <a:r>
              <a:rPr lang="en-US" sz="900" dirty="0"/>
              <a:t> </a:t>
            </a:r>
            <a:r>
              <a:rPr lang="en-US" sz="900" dirty="0" err="1"/>
              <a:t>peminjam</a:t>
            </a:r>
            <a:r>
              <a:rPr lang="en-US" sz="900" dirty="0"/>
              <a:t> </a:t>
            </a:r>
            <a:r>
              <a:rPr lang="en-US" sz="900" dirty="0" err="1"/>
              <a:t>dengan</a:t>
            </a:r>
            <a:r>
              <a:rPr lang="en-US" sz="900" dirty="0"/>
              <a:t> </a:t>
            </a:r>
            <a:r>
              <a:rPr lang="en-US" sz="900" dirty="0" err="1"/>
              <a:t>tipe</a:t>
            </a:r>
            <a:r>
              <a:rPr lang="en-US" sz="900" dirty="0"/>
              <a:t> </a:t>
            </a:r>
            <a:r>
              <a:rPr lang="en-US" sz="900" dirty="0" err="1"/>
              <a:t>rumah</a:t>
            </a:r>
            <a:r>
              <a:rPr lang="en-US" sz="900" dirty="0"/>
              <a:t> </a:t>
            </a:r>
            <a:r>
              <a:rPr lang="en-US" sz="900" dirty="0" err="1"/>
              <a:t>tersebut</a:t>
            </a:r>
            <a:r>
              <a:rPr lang="en-US" sz="900" dirty="0"/>
              <a:t>. </a:t>
            </a:r>
          </a:p>
        </p:txBody>
      </p:sp>
    </p:spTree>
    <p:extLst>
      <p:ext uri="{BB962C8B-B14F-4D97-AF65-F5344CB8AC3E}">
        <p14:creationId xmlns:p14="http://schemas.microsoft.com/office/powerpoint/2010/main" val="194398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930205" y="510208"/>
            <a:ext cx="1309413"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rPr>
              <a:t>08</a:t>
            </a:r>
            <a:endParaRPr sz="5400" dirty="0">
              <a:solidFill>
                <a:schemeClr val="accent2"/>
              </a:solidFill>
            </a:endParaRPr>
          </a:p>
        </p:txBody>
      </p:sp>
      <p:sp>
        <p:nvSpPr>
          <p:cNvPr id="290" name="Google Shape;290;p36"/>
          <p:cNvSpPr txBox="1">
            <a:spLocks noGrp="1"/>
          </p:cNvSpPr>
          <p:nvPr>
            <p:ph type="title"/>
          </p:nvPr>
        </p:nvSpPr>
        <p:spPr>
          <a:xfrm>
            <a:off x="4990284" y="286540"/>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err="1"/>
              <a:t>Bussiness</a:t>
            </a:r>
            <a:r>
              <a:rPr lang="en-US" sz="2400" dirty="0"/>
              <a:t> Insight</a:t>
            </a:r>
            <a:endParaRPr sz="2400" dirty="0"/>
          </a:p>
        </p:txBody>
      </p:sp>
      <p:sp>
        <p:nvSpPr>
          <p:cNvPr id="7" name="Rectangle 6">
            <a:extLst>
              <a:ext uri="{FF2B5EF4-FFF2-40B4-BE49-F238E27FC236}">
                <a16:creationId xmlns:a16="http://schemas.microsoft.com/office/drawing/2014/main" id="{30F2B19A-E558-4E1F-BA70-124F1791734D}"/>
              </a:ext>
            </a:extLst>
          </p:cNvPr>
          <p:cNvSpPr/>
          <p:nvPr/>
        </p:nvSpPr>
        <p:spPr>
          <a:xfrm>
            <a:off x="256828" y="3717669"/>
            <a:ext cx="4098101" cy="923330"/>
          </a:xfrm>
          <a:prstGeom prst="rect">
            <a:avLst/>
          </a:prstGeom>
          <a:solidFill>
            <a:schemeClr val="accent2">
              <a:lumMod val="60000"/>
              <a:lumOff val="40000"/>
            </a:schemeClr>
          </a:solidFill>
        </p:spPr>
        <p:txBody>
          <a:bodyPr wrap="square">
            <a:spAutoFit/>
          </a:bodyPr>
          <a:lstStyle/>
          <a:p>
            <a:pPr algn="just"/>
            <a:r>
              <a:rPr lang="en-US" sz="900" dirty="0" err="1"/>
              <a:t>Berdasarkan</a:t>
            </a:r>
            <a:r>
              <a:rPr lang="en-US" sz="900" dirty="0"/>
              <a:t> </a:t>
            </a:r>
            <a:r>
              <a:rPr lang="en-US" sz="900" dirty="0" err="1"/>
              <a:t>geomap</a:t>
            </a:r>
            <a:r>
              <a:rPr lang="en-US" sz="900" dirty="0"/>
              <a:t> </a:t>
            </a:r>
            <a:r>
              <a:rPr lang="en-US" sz="900" dirty="0" err="1"/>
              <a:t>disamping</a:t>
            </a:r>
            <a:r>
              <a:rPr lang="en-US" sz="900" dirty="0"/>
              <a:t> </a:t>
            </a:r>
            <a:r>
              <a:rPr lang="en-US" sz="900" dirty="0" err="1"/>
              <a:t>jumlah</a:t>
            </a:r>
            <a:r>
              <a:rPr lang="en-US" sz="900" dirty="0"/>
              <a:t> </a:t>
            </a:r>
            <a:r>
              <a:rPr lang="en-US" sz="900" dirty="0" err="1"/>
              <a:t>peminjam</a:t>
            </a:r>
            <a:r>
              <a:rPr lang="en-US" sz="900" dirty="0"/>
              <a:t> </a:t>
            </a:r>
            <a:r>
              <a:rPr lang="en-US" sz="900" dirty="0" err="1"/>
              <a:t>terbanyak</a:t>
            </a:r>
            <a:r>
              <a:rPr lang="en-US" sz="900" dirty="0"/>
              <a:t> dan </a:t>
            </a:r>
            <a:r>
              <a:rPr lang="en-US" sz="900" dirty="0" err="1"/>
              <a:t>telah</a:t>
            </a:r>
            <a:r>
              <a:rPr lang="en-US" sz="900" dirty="0"/>
              <a:t> </a:t>
            </a:r>
            <a:r>
              <a:rPr lang="en-US" sz="900" dirty="0" err="1"/>
              <a:t>diverivikasi</a:t>
            </a:r>
            <a:r>
              <a:rPr lang="en-US" sz="900" dirty="0"/>
              <a:t> </a:t>
            </a:r>
            <a:r>
              <a:rPr lang="en-US" sz="900" dirty="0" err="1"/>
              <a:t>berada</a:t>
            </a:r>
            <a:r>
              <a:rPr lang="en-US" sz="900" dirty="0"/>
              <a:t> di negara </a:t>
            </a:r>
            <a:r>
              <a:rPr lang="en-US" sz="900" dirty="0" err="1"/>
              <a:t>bagian</a:t>
            </a:r>
            <a:r>
              <a:rPr lang="en-US" sz="900" dirty="0"/>
              <a:t> </a:t>
            </a:r>
            <a:r>
              <a:rPr lang="en-US" sz="900" dirty="0" err="1"/>
              <a:t>dari</a:t>
            </a:r>
            <a:r>
              <a:rPr lang="en-US" sz="900" dirty="0"/>
              <a:t> US </a:t>
            </a:r>
            <a:r>
              <a:rPr lang="en-US" sz="900" dirty="0" err="1"/>
              <a:t>ada</a:t>
            </a:r>
            <a:r>
              <a:rPr lang="en-US" sz="900" dirty="0"/>
              <a:t> </a:t>
            </a:r>
            <a:r>
              <a:rPr lang="en-US" sz="900" dirty="0" err="1"/>
              <a:t>tiga</a:t>
            </a:r>
            <a:r>
              <a:rPr lang="en-US" sz="900" dirty="0"/>
              <a:t>, </a:t>
            </a:r>
            <a:r>
              <a:rPr lang="en-US" sz="900" dirty="0" err="1"/>
              <a:t>yaitu</a:t>
            </a:r>
            <a:r>
              <a:rPr lang="en-US" sz="900" dirty="0"/>
              <a:t> California:11.647, New York: 5382, dan Texas:5254 </a:t>
            </a:r>
            <a:r>
              <a:rPr lang="en-US" sz="900" dirty="0" err="1"/>
              <a:t>artinya</a:t>
            </a:r>
            <a:r>
              <a:rPr lang="en-US" sz="900" dirty="0"/>
              <a:t> </a:t>
            </a:r>
            <a:r>
              <a:rPr lang="en-US" sz="900" dirty="0" err="1"/>
              <a:t>ini</a:t>
            </a:r>
            <a:r>
              <a:rPr lang="en-US" sz="900" dirty="0"/>
              <a:t> </a:t>
            </a:r>
            <a:r>
              <a:rPr lang="en-US" sz="900" dirty="0" err="1"/>
              <a:t>menjadi</a:t>
            </a:r>
            <a:r>
              <a:rPr lang="en-US" sz="900" dirty="0"/>
              <a:t> </a:t>
            </a:r>
            <a:r>
              <a:rPr lang="en-US" sz="900" dirty="0" err="1"/>
              <a:t>masalah</a:t>
            </a:r>
            <a:r>
              <a:rPr lang="en-US" sz="900" dirty="0"/>
              <a:t> </a:t>
            </a:r>
            <a:r>
              <a:rPr lang="en-US" sz="900" dirty="0" err="1"/>
              <a:t>besar</a:t>
            </a:r>
            <a:r>
              <a:rPr lang="en-US" sz="900" dirty="0"/>
              <a:t> </a:t>
            </a:r>
            <a:r>
              <a:rPr lang="en-US" sz="900" dirty="0" err="1"/>
              <a:t>bagi</a:t>
            </a:r>
            <a:r>
              <a:rPr lang="en-US" sz="900" dirty="0"/>
              <a:t> </a:t>
            </a:r>
            <a:r>
              <a:rPr lang="en-US" sz="900" dirty="0" err="1"/>
              <a:t>pemerintah</a:t>
            </a:r>
            <a:r>
              <a:rPr lang="en-US" sz="900" dirty="0"/>
              <a:t> </a:t>
            </a:r>
            <a:r>
              <a:rPr lang="en-US" sz="900" dirty="0" err="1"/>
              <a:t>terkait</a:t>
            </a:r>
            <a:r>
              <a:rPr lang="en-US" sz="900" dirty="0"/>
              <a:t> </a:t>
            </a:r>
            <a:r>
              <a:rPr lang="en-US" sz="900" dirty="0" err="1"/>
              <a:t>masalah</a:t>
            </a:r>
            <a:r>
              <a:rPr lang="en-US" sz="900" dirty="0"/>
              <a:t> </a:t>
            </a:r>
            <a:r>
              <a:rPr lang="en-US" sz="900" dirty="0" err="1"/>
              <a:t>ekonomi</a:t>
            </a:r>
            <a:r>
              <a:rPr lang="en-US" sz="900" dirty="0"/>
              <a:t> yang </a:t>
            </a:r>
            <a:r>
              <a:rPr lang="en-US" sz="900" dirty="0" err="1"/>
              <a:t>ada</a:t>
            </a:r>
            <a:r>
              <a:rPr lang="en-US" sz="900" dirty="0"/>
              <a:t> </a:t>
            </a:r>
            <a:r>
              <a:rPr lang="en-US" sz="900" dirty="0" err="1"/>
              <a:t>disana</a:t>
            </a:r>
            <a:r>
              <a:rPr lang="en-US" sz="900" dirty="0"/>
              <a:t>, dan </a:t>
            </a:r>
            <a:r>
              <a:rPr lang="en-US" sz="900" dirty="0" err="1"/>
              <a:t>untuk</a:t>
            </a:r>
            <a:r>
              <a:rPr lang="en-US" sz="900" dirty="0"/>
              <a:t> </a:t>
            </a:r>
            <a:r>
              <a:rPr lang="en-US" sz="900" dirty="0" err="1"/>
              <a:t>tim</a:t>
            </a:r>
            <a:r>
              <a:rPr lang="en-US" sz="900" dirty="0"/>
              <a:t> </a:t>
            </a:r>
            <a:r>
              <a:rPr lang="en-US" sz="900" dirty="0" err="1"/>
              <a:t>dari</a:t>
            </a:r>
            <a:r>
              <a:rPr lang="en-US" sz="900" dirty="0"/>
              <a:t> marketing </a:t>
            </a:r>
            <a:r>
              <a:rPr lang="en-US" sz="900" dirty="0" err="1"/>
              <a:t>dari</a:t>
            </a:r>
            <a:r>
              <a:rPr lang="en-US" sz="900" dirty="0"/>
              <a:t> </a:t>
            </a:r>
            <a:r>
              <a:rPr lang="en-US" sz="900" dirty="0" err="1"/>
              <a:t>perusahaan</a:t>
            </a:r>
            <a:r>
              <a:rPr lang="en-US" sz="900" dirty="0"/>
              <a:t> </a:t>
            </a:r>
            <a:r>
              <a:rPr lang="en-US" sz="900" dirty="0" err="1"/>
              <a:t>pemberi</a:t>
            </a:r>
            <a:r>
              <a:rPr lang="en-US" sz="900" dirty="0"/>
              <a:t> </a:t>
            </a:r>
            <a:r>
              <a:rPr lang="en-US" sz="900" dirty="0" err="1"/>
              <a:t>pinjaman</a:t>
            </a:r>
            <a:r>
              <a:rPr lang="en-US" sz="900" dirty="0"/>
              <a:t> </a:t>
            </a:r>
            <a:r>
              <a:rPr lang="en-US" sz="900" dirty="0" err="1"/>
              <a:t>dapat</a:t>
            </a:r>
            <a:r>
              <a:rPr lang="en-US" sz="900" dirty="0"/>
              <a:t> </a:t>
            </a:r>
            <a:r>
              <a:rPr lang="en-US" sz="900" dirty="0" err="1"/>
              <a:t>menyesuaikan</a:t>
            </a:r>
            <a:r>
              <a:rPr lang="en-US" sz="900" dirty="0"/>
              <a:t> </a:t>
            </a:r>
            <a:r>
              <a:rPr lang="en-US" sz="900" dirty="0" err="1"/>
              <a:t>taget</a:t>
            </a:r>
            <a:r>
              <a:rPr lang="en-US" sz="900" dirty="0"/>
              <a:t> </a:t>
            </a:r>
            <a:r>
              <a:rPr lang="en-US" sz="900" dirty="0" err="1"/>
              <a:t>untuk</a:t>
            </a:r>
            <a:r>
              <a:rPr lang="en-US" sz="900" dirty="0"/>
              <a:t> orang-orang yang </a:t>
            </a:r>
            <a:r>
              <a:rPr lang="en-US" sz="900" dirty="0" err="1"/>
              <a:t>berada</a:t>
            </a:r>
            <a:r>
              <a:rPr lang="en-US" sz="900" dirty="0"/>
              <a:t> di </a:t>
            </a:r>
            <a:r>
              <a:rPr lang="en-US" sz="900" dirty="0" err="1"/>
              <a:t>wilayah</a:t>
            </a:r>
            <a:r>
              <a:rPr lang="en-US" sz="900" dirty="0"/>
              <a:t> </a:t>
            </a:r>
            <a:r>
              <a:rPr lang="en-US" sz="900" dirty="0" err="1"/>
              <a:t>tersebut</a:t>
            </a:r>
            <a:endParaRPr lang="en-US" sz="900" dirty="0"/>
          </a:p>
        </p:txBody>
      </p:sp>
      <p:sp>
        <p:nvSpPr>
          <p:cNvPr id="10" name="Rectangle 9">
            <a:extLst>
              <a:ext uri="{FF2B5EF4-FFF2-40B4-BE49-F238E27FC236}">
                <a16:creationId xmlns:a16="http://schemas.microsoft.com/office/drawing/2014/main" id="{5363B1C9-663B-46B0-9F64-5B178CF3B783}"/>
              </a:ext>
            </a:extLst>
          </p:cNvPr>
          <p:cNvSpPr/>
          <p:nvPr/>
        </p:nvSpPr>
        <p:spPr>
          <a:xfrm>
            <a:off x="4636350" y="3509920"/>
            <a:ext cx="3717234" cy="1338828"/>
          </a:xfrm>
          <a:prstGeom prst="rect">
            <a:avLst/>
          </a:prstGeom>
          <a:solidFill>
            <a:schemeClr val="accent2">
              <a:lumMod val="60000"/>
              <a:lumOff val="40000"/>
            </a:schemeClr>
          </a:solidFill>
        </p:spPr>
        <p:txBody>
          <a:bodyPr wrap="square">
            <a:spAutoFit/>
          </a:bodyPr>
          <a:lstStyle/>
          <a:p>
            <a:pPr algn="just"/>
            <a:r>
              <a:rPr lang="en-US" sz="900" dirty="0" err="1"/>
              <a:t>Grafik</a:t>
            </a:r>
            <a:r>
              <a:rPr lang="en-US" sz="900" dirty="0"/>
              <a:t> </a:t>
            </a:r>
            <a:r>
              <a:rPr lang="en-US" sz="900" dirty="0" err="1"/>
              <a:t>diatas</a:t>
            </a:r>
            <a:r>
              <a:rPr lang="en-US" sz="900" dirty="0"/>
              <a:t> </a:t>
            </a:r>
            <a:r>
              <a:rPr lang="en-US" sz="900" dirty="0" err="1"/>
              <a:t>menujukkan</a:t>
            </a:r>
            <a:r>
              <a:rPr lang="en-US" sz="900" dirty="0"/>
              <a:t> Total </a:t>
            </a:r>
            <a:r>
              <a:rPr lang="en-US" sz="900" dirty="0" err="1"/>
              <a:t>pinjaman</a:t>
            </a:r>
            <a:r>
              <a:rPr lang="en-US" sz="900" dirty="0"/>
              <a:t> </a:t>
            </a:r>
            <a:r>
              <a:rPr lang="en-US" sz="900" dirty="0" err="1"/>
              <a:t>berdasarkan</a:t>
            </a:r>
            <a:r>
              <a:rPr lang="en-US" sz="900" dirty="0"/>
              <a:t> Status </a:t>
            </a:r>
            <a:r>
              <a:rPr lang="en-US" sz="900" dirty="0" err="1"/>
              <a:t>dari</a:t>
            </a:r>
            <a:r>
              <a:rPr lang="en-US" sz="900" dirty="0"/>
              <a:t> </a:t>
            </a:r>
            <a:r>
              <a:rPr lang="en-US" sz="900" dirty="0" err="1"/>
              <a:t>peminjam</a:t>
            </a:r>
            <a:r>
              <a:rPr lang="en-US" sz="900" dirty="0"/>
              <a:t> </a:t>
            </a:r>
            <a:r>
              <a:rPr lang="en-US" sz="900" dirty="0" err="1"/>
              <a:t>dapat</a:t>
            </a:r>
            <a:r>
              <a:rPr lang="en-US" sz="900" dirty="0"/>
              <a:t> </a:t>
            </a:r>
            <a:r>
              <a:rPr lang="en-US" sz="900" dirty="0" err="1"/>
              <a:t>dilihat</a:t>
            </a:r>
            <a:r>
              <a:rPr lang="en-US" sz="900" dirty="0"/>
              <a:t> </a:t>
            </a:r>
            <a:r>
              <a:rPr lang="en-US" sz="900" dirty="0" err="1"/>
              <a:t>Untuk</a:t>
            </a:r>
            <a:r>
              <a:rPr lang="en-US" sz="900" dirty="0"/>
              <a:t> </a:t>
            </a:r>
            <a:r>
              <a:rPr lang="en-US" sz="900" dirty="0" err="1"/>
              <a:t>tahun</a:t>
            </a:r>
            <a:r>
              <a:rPr lang="en-US" sz="900" dirty="0"/>
              <a:t> 2013 – 2014 </a:t>
            </a:r>
            <a:r>
              <a:rPr lang="en-US" sz="900" dirty="0" err="1"/>
              <a:t>awal</a:t>
            </a:r>
            <a:r>
              <a:rPr lang="en-US" sz="900" dirty="0"/>
              <a:t> , </a:t>
            </a:r>
            <a:r>
              <a:rPr lang="en-US" sz="900" dirty="0" err="1"/>
              <a:t>tidak</a:t>
            </a:r>
            <a:r>
              <a:rPr lang="en-US" sz="900" dirty="0"/>
              <a:t> </a:t>
            </a:r>
            <a:r>
              <a:rPr lang="en-US" sz="900" dirty="0" err="1"/>
              <a:t>terlalu</a:t>
            </a:r>
            <a:r>
              <a:rPr lang="en-US" sz="900" dirty="0"/>
              <a:t> </a:t>
            </a:r>
            <a:r>
              <a:rPr lang="en-US" sz="900" dirty="0" err="1"/>
              <a:t>mengalami</a:t>
            </a:r>
            <a:r>
              <a:rPr lang="en-US" sz="900" dirty="0"/>
              <a:t> </a:t>
            </a:r>
            <a:r>
              <a:rPr lang="en-US" sz="900" dirty="0" err="1"/>
              <a:t>perubahan</a:t>
            </a:r>
            <a:r>
              <a:rPr lang="en-US" sz="900" dirty="0"/>
              <a:t> </a:t>
            </a:r>
            <a:r>
              <a:rPr lang="en-US" sz="900" dirty="0" err="1"/>
              <a:t>signifikan</a:t>
            </a:r>
            <a:r>
              <a:rPr lang="en-US" sz="900" dirty="0"/>
              <a:t>, </a:t>
            </a:r>
            <a:r>
              <a:rPr lang="en-US" sz="900" dirty="0" err="1"/>
              <a:t>namun</a:t>
            </a:r>
            <a:r>
              <a:rPr lang="en-US" sz="900" dirty="0"/>
              <a:t> </a:t>
            </a:r>
            <a:r>
              <a:rPr lang="en-US" sz="900" dirty="0" err="1"/>
              <a:t>ketikan</a:t>
            </a:r>
            <a:r>
              <a:rPr lang="en-US" sz="900" dirty="0"/>
              <a:t> </a:t>
            </a:r>
            <a:r>
              <a:rPr lang="en-US" sz="900" dirty="0" err="1"/>
              <a:t>memasuki</a:t>
            </a:r>
            <a:r>
              <a:rPr lang="en-US" sz="900" dirty="0"/>
              <a:t> </a:t>
            </a:r>
            <a:r>
              <a:rPr lang="en-US" sz="900" dirty="0" err="1"/>
              <a:t>pertngahan</a:t>
            </a:r>
            <a:r>
              <a:rPr lang="en-US" sz="900" dirty="0"/>
              <a:t> </a:t>
            </a:r>
            <a:r>
              <a:rPr lang="en-US" sz="900" dirty="0" err="1"/>
              <a:t>tahun</a:t>
            </a:r>
            <a:r>
              <a:rPr lang="en-US" sz="900" dirty="0"/>
              <a:t> </a:t>
            </a:r>
            <a:r>
              <a:rPr lang="en-US" sz="900" dirty="0" err="1"/>
              <a:t>terdapat</a:t>
            </a:r>
            <a:r>
              <a:rPr lang="en-US" sz="900" dirty="0"/>
              <a:t> 2 </a:t>
            </a:r>
            <a:r>
              <a:rPr lang="en-US" sz="900" dirty="0" err="1"/>
              <a:t>kenaikan</a:t>
            </a:r>
            <a:r>
              <a:rPr lang="en-US" sz="900" dirty="0"/>
              <a:t> </a:t>
            </a:r>
            <a:r>
              <a:rPr lang="en-US" sz="900" dirty="0" err="1"/>
              <a:t>signifikan</a:t>
            </a:r>
            <a:r>
              <a:rPr lang="en-US" sz="900" dirty="0"/>
              <a:t> </a:t>
            </a:r>
            <a:r>
              <a:rPr lang="en-US" sz="900" dirty="0" err="1"/>
              <a:t>yaitu</a:t>
            </a:r>
            <a:r>
              <a:rPr lang="en-US" sz="900" dirty="0"/>
              <a:t> pada </a:t>
            </a:r>
            <a:r>
              <a:rPr lang="en-US" sz="900" dirty="0" err="1"/>
              <a:t>bulan</a:t>
            </a:r>
            <a:r>
              <a:rPr lang="en-US" sz="900" dirty="0"/>
              <a:t> </a:t>
            </a:r>
            <a:r>
              <a:rPr lang="en-US" sz="900" dirty="0" err="1"/>
              <a:t>Juli</a:t>
            </a:r>
            <a:r>
              <a:rPr lang="en-US" sz="900" dirty="0"/>
              <a:t> dan </a:t>
            </a:r>
            <a:r>
              <a:rPr lang="en-US" sz="900" dirty="0" err="1"/>
              <a:t>Oktober</a:t>
            </a:r>
            <a:r>
              <a:rPr lang="en-US" sz="900" dirty="0"/>
              <a:t>, </a:t>
            </a:r>
            <a:r>
              <a:rPr lang="en-US" sz="900" dirty="0" err="1"/>
              <a:t>langkah</a:t>
            </a:r>
            <a:r>
              <a:rPr lang="en-US" sz="900" dirty="0"/>
              <a:t> </a:t>
            </a:r>
            <a:r>
              <a:rPr lang="en-US" sz="900" dirty="0" err="1"/>
              <a:t>selanjutnya</a:t>
            </a:r>
            <a:r>
              <a:rPr lang="en-US" sz="900" dirty="0"/>
              <a:t>  </a:t>
            </a:r>
            <a:r>
              <a:rPr lang="en-US" sz="900" dirty="0" err="1"/>
              <a:t>ialah</a:t>
            </a:r>
            <a:r>
              <a:rPr lang="en-US" sz="900" dirty="0"/>
              <a:t> </a:t>
            </a:r>
            <a:r>
              <a:rPr lang="en-US" sz="900" dirty="0" err="1"/>
              <a:t>untuk</a:t>
            </a:r>
            <a:r>
              <a:rPr lang="en-US" sz="900" dirty="0"/>
              <a:t> </a:t>
            </a:r>
            <a:r>
              <a:rPr lang="en-US" sz="900" dirty="0" err="1"/>
              <a:t>tim</a:t>
            </a:r>
            <a:r>
              <a:rPr lang="en-US" sz="900" dirty="0"/>
              <a:t> marketing Lending Company </a:t>
            </a:r>
            <a:r>
              <a:rPr lang="en-US" sz="900" dirty="0" err="1"/>
              <a:t>dapat</a:t>
            </a:r>
            <a:r>
              <a:rPr lang="en-US" sz="900" dirty="0"/>
              <a:t> </a:t>
            </a:r>
            <a:r>
              <a:rPr lang="en-US" sz="900" dirty="0" err="1"/>
              <a:t>menggunakan</a:t>
            </a:r>
            <a:r>
              <a:rPr lang="en-US" sz="900" dirty="0"/>
              <a:t> trend </a:t>
            </a:r>
            <a:r>
              <a:rPr lang="en-US" sz="900" dirty="0" err="1"/>
              <a:t>ini</a:t>
            </a:r>
            <a:r>
              <a:rPr lang="en-US" sz="900" dirty="0"/>
              <a:t> </a:t>
            </a:r>
            <a:r>
              <a:rPr lang="en-US" sz="900" dirty="0" err="1"/>
              <a:t>untuk</a:t>
            </a:r>
            <a:r>
              <a:rPr lang="en-US" sz="900" dirty="0"/>
              <a:t> </a:t>
            </a:r>
            <a:r>
              <a:rPr lang="en-US" sz="900" dirty="0" err="1"/>
              <a:t>lebih</a:t>
            </a:r>
            <a:r>
              <a:rPr lang="en-US" sz="900" dirty="0"/>
              <a:t> </a:t>
            </a:r>
            <a:r>
              <a:rPr lang="en-US" sz="900" dirty="0" err="1"/>
              <a:t>giat</a:t>
            </a:r>
            <a:r>
              <a:rPr lang="en-US" sz="900" dirty="0"/>
              <a:t> </a:t>
            </a:r>
            <a:r>
              <a:rPr lang="en-US" sz="900" dirty="0" err="1"/>
              <a:t>memasarkan</a:t>
            </a:r>
            <a:r>
              <a:rPr lang="en-US" sz="900" dirty="0"/>
              <a:t> </a:t>
            </a:r>
            <a:r>
              <a:rPr lang="en-US" sz="900" dirty="0" err="1"/>
              <a:t>produk</a:t>
            </a:r>
            <a:r>
              <a:rPr lang="en-US" sz="900" dirty="0"/>
              <a:t> </a:t>
            </a:r>
            <a:r>
              <a:rPr lang="en-US" sz="900" dirty="0" err="1"/>
              <a:t>pinjaman</a:t>
            </a:r>
            <a:r>
              <a:rPr lang="en-US" sz="900" dirty="0"/>
              <a:t> </a:t>
            </a:r>
            <a:r>
              <a:rPr lang="en-US" sz="900" dirty="0" err="1"/>
              <a:t>mereka</a:t>
            </a:r>
            <a:r>
              <a:rPr lang="en-US" sz="900" dirty="0"/>
              <a:t> </a:t>
            </a:r>
            <a:r>
              <a:rPr lang="en-US" sz="900" dirty="0" err="1"/>
              <a:t>ke</a:t>
            </a:r>
            <a:r>
              <a:rPr lang="en-US" sz="900" dirty="0"/>
              <a:t> </a:t>
            </a:r>
            <a:r>
              <a:rPr lang="en-US" sz="900" dirty="0" err="1"/>
              <a:t>peminjam</a:t>
            </a:r>
            <a:r>
              <a:rPr lang="en-US" sz="900" dirty="0"/>
              <a:t> pada </a:t>
            </a:r>
            <a:r>
              <a:rPr lang="en-US" sz="900" dirty="0" err="1"/>
              <a:t>bulan</a:t>
            </a:r>
            <a:r>
              <a:rPr lang="en-US" sz="900" dirty="0"/>
              <a:t> </a:t>
            </a:r>
            <a:r>
              <a:rPr lang="en-US" sz="900" dirty="0" err="1"/>
              <a:t>Juli</a:t>
            </a:r>
            <a:r>
              <a:rPr lang="en-US" sz="900" dirty="0"/>
              <a:t> dan </a:t>
            </a:r>
            <a:r>
              <a:rPr lang="en-US" sz="900" dirty="0" err="1"/>
              <a:t>Oktober</a:t>
            </a:r>
            <a:r>
              <a:rPr lang="en-US" sz="900" dirty="0"/>
              <a:t> </a:t>
            </a:r>
            <a:r>
              <a:rPr lang="en-US" sz="900" dirty="0" err="1"/>
              <a:t>dengan</a:t>
            </a:r>
            <a:r>
              <a:rPr lang="en-US" sz="900" dirty="0"/>
              <a:t> </a:t>
            </a:r>
            <a:r>
              <a:rPr lang="en-US" sz="900" dirty="0" err="1"/>
              <a:t>persiapan</a:t>
            </a:r>
            <a:r>
              <a:rPr lang="en-US" sz="900" dirty="0"/>
              <a:t> </a:t>
            </a:r>
            <a:r>
              <a:rPr lang="en-US" sz="900" dirty="0" err="1"/>
              <a:t>pembuatan</a:t>
            </a:r>
            <a:r>
              <a:rPr lang="en-US" sz="900" dirty="0"/>
              <a:t> </a:t>
            </a:r>
            <a:r>
              <a:rPr lang="en-US" sz="900" dirty="0" err="1"/>
              <a:t>konten</a:t>
            </a:r>
            <a:r>
              <a:rPr lang="en-US" sz="900" dirty="0"/>
              <a:t>/ads dan lain </a:t>
            </a:r>
            <a:r>
              <a:rPr lang="en-US" sz="900" dirty="0" err="1"/>
              <a:t>lain</a:t>
            </a:r>
            <a:r>
              <a:rPr lang="en-US" sz="900" dirty="0"/>
              <a:t> </a:t>
            </a:r>
            <a:r>
              <a:rPr lang="en-US" sz="900" dirty="0" err="1"/>
              <a:t>sebelum</a:t>
            </a:r>
            <a:r>
              <a:rPr lang="en-US" sz="900" dirty="0"/>
              <a:t> </a:t>
            </a:r>
            <a:r>
              <a:rPr lang="en-US" sz="900" dirty="0" err="1"/>
              <a:t>memasuki</a:t>
            </a:r>
            <a:r>
              <a:rPr lang="en-US" sz="900" dirty="0"/>
              <a:t> </a:t>
            </a:r>
            <a:r>
              <a:rPr lang="en-US" sz="900" dirty="0" err="1"/>
              <a:t>bulan</a:t>
            </a:r>
            <a:r>
              <a:rPr lang="en-US" sz="900" dirty="0"/>
              <a:t> </a:t>
            </a:r>
            <a:r>
              <a:rPr lang="en-US" sz="900" dirty="0" err="1"/>
              <a:t>tersebut</a:t>
            </a:r>
            <a:r>
              <a:rPr lang="en-US" sz="900" dirty="0"/>
              <a:t>.</a:t>
            </a:r>
          </a:p>
        </p:txBody>
      </p:sp>
      <p:pic>
        <p:nvPicPr>
          <p:cNvPr id="3" name="Picture 2">
            <a:extLst>
              <a:ext uri="{FF2B5EF4-FFF2-40B4-BE49-F238E27FC236}">
                <a16:creationId xmlns:a16="http://schemas.microsoft.com/office/drawing/2014/main" id="{986B9338-F16B-4EDA-8AA6-B7F73968F420}"/>
              </a:ext>
            </a:extLst>
          </p:cNvPr>
          <p:cNvPicPr>
            <a:picLocks noChangeAspect="1"/>
          </p:cNvPicPr>
          <p:nvPr/>
        </p:nvPicPr>
        <p:blipFill rotWithShape="1">
          <a:blip r:embed="rId3"/>
          <a:srcRect l="3364" r="1514"/>
          <a:stretch/>
        </p:blipFill>
        <p:spPr>
          <a:xfrm>
            <a:off x="347277" y="1297983"/>
            <a:ext cx="3784681" cy="2124964"/>
          </a:xfrm>
          <a:prstGeom prst="rect">
            <a:avLst/>
          </a:prstGeom>
        </p:spPr>
      </p:pic>
      <p:pic>
        <p:nvPicPr>
          <p:cNvPr id="6" name="Picture 5">
            <a:extLst>
              <a:ext uri="{FF2B5EF4-FFF2-40B4-BE49-F238E27FC236}">
                <a16:creationId xmlns:a16="http://schemas.microsoft.com/office/drawing/2014/main" id="{C4B73413-FBE0-4951-97EC-A583BA3370AA}"/>
              </a:ext>
            </a:extLst>
          </p:cNvPr>
          <p:cNvPicPr>
            <a:picLocks noChangeAspect="1"/>
          </p:cNvPicPr>
          <p:nvPr/>
        </p:nvPicPr>
        <p:blipFill>
          <a:blip r:embed="rId4"/>
          <a:stretch>
            <a:fillRect/>
          </a:stretch>
        </p:blipFill>
        <p:spPr>
          <a:xfrm>
            <a:off x="4838134" y="1650105"/>
            <a:ext cx="3313665" cy="1420719"/>
          </a:xfrm>
          <a:prstGeom prst="rect">
            <a:avLst/>
          </a:prstGeom>
        </p:spPr>
      </p:pic>
    </p:spTree>
    <p:extLst>
      <p:ext uri="{BB962C8B-B14F-4D97-AF65-F5344CB8AC3E}">
        <p14:creationId xmlns:p14="http://schemas.microsoft.com/office/powerpoint/2010/main" val="3657633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930205" y="510208"/>
            <a:ext cx="1806171"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rPr>
              <a:t>09</a:t>
            </a:r>
            <a:endParaRPr sz="5400" dirty="0">
              <a:solidFill>
                <a:schemeClr val="accent2"/>
              </a:solidFill>
            </a:endParaRPr>
          </a:p>
        </p:txBody>
      </p:sp>
      <p:sp>
        <p:nvSpPr>
          <p:cNvPr id="290" name="Google Shape;290;p36"/>
          <p:cNvSpPr txBox="1">
            <a:spLocks noGrp="1"/>
          </p:cNvSpPr>
          <p:nvPr>
            <p:ph type="title"/>
          </p:nvPr>
        </p:nvSpPr>
        <p:spPr>
          <a:xfrm>
            <a:off x="4876904" y="224177"/>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t>Preprocessing</a:t>
            </a:r>
            <a:endParaRPr sz="2400" dirty="0"/>
          </a:p>
        </p:txBody>
      </p:sp>
      <p:sp>
        <p:nvSpPr>
          <p:cNvPr id="2" name="Rectangle 1">
            <a:extLst>
              <a:ext uri="{FF2B5EF4-FFF2-40B4-BE49-F238E27FC236}">
                <a16:creationId xmlns:a16="http://schemas.microsoft.com/office/drawing/2014/main" id="{F3B81E28-A297-4B2C-AB6C-A7E3FB4224CF}"/>
              </a:ext>
            </a:extLst>
          </p:cNvPr>
          <p:cNvSpPr/>
          <p:nvPr/>
        </p:nvSpPr>
        <p:spPr>
          <a:xfrm>
            <a:off x="979569" y="1304728"/>
            <a:ext cx="2749791" cy="461665"/>
          </a:xfrm>
          <a:prstGeom prst="rect">
            <a:avLst/>
          </a:prstGeom>
        </p:spPr>
        <p:txBody>
          <a:bodyPr wrap="square">
            <a:spAutoFit/>
          </a:bodyPr>
          <a:lstStyle/>
          <a:p>
            <a:pPr algn="just"/>
            <a:r>
              <a:rPr lang="en-US" sz="800" dirty="0" err="1">
                <a:solidFill>
                  <a:schemeClr val="bg1"/>
                </a:solidFill>
              </a:rPr>
              <a:t>Untuk</a:t>
            </a:r>
            <a:r>
              <a:rPr lang="en-US" sz="800" dirty="0">
                <a:solidFill>
                  <a:schemeClr val="bg1"/>
                </a:solidFill>
              </a:rPr>
              <a:t> data </a:t>
            </a:r>
            <a:r>
              <a:rPr lang="en-US" sz="800" dirty="0" err="1">
                <a:solidFill>
                  <a:schemeClr val="bg1"/>
                </a:solidFill>
              </a:rPr>
              <a:t>dengan</a:t>
            </a:r>
            <a:r>
              <a:rPr lang="en-US" sz="800" dirty="0">
                <a:solidFill>
                  <a:schemeClr val="bg1"/>
                </a:solidFill>
              </a:rPr>
              <a:t> </a:t>
            </a:r>
            <a:r>
              <a:rPr lang="en-US" sz="800" dirty="0" err="1">
                <a:solidFill>
                  <a:schemeClr val="bg1"/>
                </a:solidFill>
              </a:rPr>
              <a:t>nilai</a:t>
            </a:r>
            <a:r>
              <a:rPr lang="en-US" sz="800" dirty="0">
                <a:solidFill>
                  <a:schemeClr val="bg1"/>
                </a:solidFill>
              </a:rPr>
              <a:t> </a:t>
            </a:r>
            <a:r>
              <a:rPr lang="en-US" sz="800" dirty="0" err="1">
                <a:solidFill>
                  <a:schemeClr val="bg1"/>
                </a:solidFill>
              </a:rPr>
              <a:t>unik</a:t>
            </a:r>
            <a:r>
              <a:rPr lang="en-US" sz="800" dirty="0">
                <a:solidFill>
                  <a:schemeClr val="bg1"/>
                </a:solidFill>
              </a:rPr>
              <a:t> yang </a:t>
            </a:r>
            <a:r>
              <a:rPr lang="en-US" sz="800" dirty="0" err="1">
                <a:solidFill>
                  <a:schemeClr val="bg1"/>
                </a:solidFill>
              </a:rPr>
              <a:t>kecil</a:t>
            </a:r>
            <a:r>
              <a:rPr lang="en-US" sz="800" dirty="0">
                <a:solidFill>
                  <a:schemeClr val="bg1"/>
                </a:solidFill>
              </a:rPr>
              <a:t>, </a:t>
            </a:r>
            <a:r>
              <a:rPr lang="en-US" sz="800" dirty="0" err="1">
                <a:solidFill>
                  <a:schemeClr val="bg1"/>
                </a:solidFill>
              </a:rPr>
              <a:t>kita</a:t>
            </a:r>
            <a:r>
              <a:rPr lang="en-US" sz="800" dirty="0">
                <a:solidFill>
                  <a:schemeClr val="bg1"/>
                </a:solidFill>
              </a:rPr>
              <a:t> </a:t>
            </a:r>
            <a:r>
              <a:rPr lang="en-US" sz="800" dirty="0" err="1">
                <a:solidFill>
                  <a:schemeClr val="bg1"/>
                </a:solidFill>
              </a:rPr>
              <a:t>dapat</a:t>
            </a:r>
            <a:r>
              <a:rPr lang="en-US" sz="800" dirty="0">
                <a:solidFill>
                  <a:schemeClr val="bg1"/>
                </a:solidFill>
              </a:rPr>
              <a:t> </a:t>
            </a:r>
            <a:r>
              <a:rPr lang="en-US" sz="800" dirty="0" err="1">
                <a:solidFill>
                  <a:schemeClr val="bg1"/>
                </a:solidFill>
              </a:rPr>
              <a:t>menelusurinya</a:t>
            </a:r>
            <a:r>
              <a:rPr lang="en-US" sz="800" dirty="0">
                <a:solidFill>
                  <a:schemeClr val="bg1"/>
                </a:solidFill>
              </a:rPr>
              <a:t> </a:t>
            </a:r>
            <a:r>
              <a:rPr lang="en-US" sz="800" dirty="0" err="1">
                <a:solidFill>
                  <a:schemeClr val="bg1"/>
                </a:solidFill>
              </a:rPr>
              <a:t>secara</a:t>
            </a:r>
            <a:r>
              <a:rPr lang="en-US" sz="800" dirty="0">
                <a:solidFill>
                  <a:schemeClr val="bg1"/>
                </a:solidFill>
              </a:rPr>
              <a:t> visual </a:t>
            </a:r>
            <a:r>
              <a:rPr lang="en-US" sz="800" dirty="0" err="1">
                <a:solidFill>
                  <a:schemeClr val="bg1"/>
                </a:solidFill>
              </a:rPr>
              <a:t>dengan</a:t>
            </a:r>
            <a:r>
              <a:rPr lang="en-US" sz="800" dirty="0">
                <a:solidFill>
                  <a:schemeClr val="bg1"/>
                </a:solidFill>
              </a:rPr>
              <a:t> </a:t>
            </a:r>
            <a:r>
              <a:rPr lang="en-US" sz="800" dirty="0" err="1">
                <a:solidFill>
                  <a:schemeClr val="bg1"/>
                </a:solidFill>
              </a:rPr>
              <a:t>menggunakan</a:t>
            </a:r>
            <a:r>
              <a:rPr lang="en-US" sz="800" dirty="0">
                <a:solidFill>
                  <a:schemeClr val="bg1"/>
                </a:solidFill>
              </a:rPr>
              <a:t> bad loan </a:t>
            </a:r>
            <a:r>
              <a:rPr lang="en-US" sz="800" dirty="0" err="1">
                <a:solidFill>
                  <a:schemeClr val="bg1"/>
                </a:solidFill>
              </a:rPr>
              <a:t>untuk</a:t>
            </a:r>
            <a:r>
              <a:rPr lang="en-US" sz="800" dirty="0">
                <a:solidFill>
                  <a:schemeClr val="bg1"/>
                </a:solidFill>
              </a:rPr>
              <a:t> </a:t>
            </a:r>
            <a:r>
              <a:rPr lang="en-US" sz="800" dirty="0" err="1">
                <a:solidFill>
                  <a:schemeClr val="bg1"/>
                </a:solidFill>
              </a:rPr>
              <a:t>setiap</a:t>
            </a:r>
            <a:r>
              <a:rPr lang="en-US" sz="800" dirty="0">
                <a:solidFill>
                  <a:schemeClr val="bg1"/>
                </a:solidFill>
              </a:rPr>
              <a:t> </a:t>
            </a:r>
            <a:r>
              <a:rPr lang="en-US" sz="800" dirty="0" err="1">
                <a:solidFill>
                  <a:schemeClr val="bg1"/>
                </a:solidFill>
              </a:rPr>
              <a:t>kategori</a:t>
            </a:r>
            <a:r>
              <a:rPr lang="en-US" sz="800" dirty="0">
                <a:solidFill>
                  <a:schemeClr val="bg1"/>
                </a:solidFill>
              </a:rPr>
              <a:t>.</a:t>
            </a:r>
          </a:p>
        </p:txBody>
      </p:sp>
      <p:pic>
        <p:nvPicPr>
          <p:cNvPr id="4" name="Picture 3">
            <a:extLst>
              <a:ext uri="{FF2B5EF4-FFF2-40B4-BE49-F238E27FC236}">
                <a16:creationId xmlns:a16="http://schemas.microsoft.com/office/drawing/2014/main" id="{4BB9C84D-1EA1-41B2-A156-D561172CA727}"/>
              </a:ext>
            </a:extLst>
          </p:cNvPr>
          <p:cNvPicPr>
            <a:picLocks noChangeAspect="1"/>
          </p:cNvPicPr>
          <p:nvPr/>
        </p:nvPicPr>
        <p:blipFill>
          <a:blip r:embed="rId3"/>
          <a:stretch>
            <a:fillRect/>
          </a:stretch>
        </p:blipFill>
        <p:spPr>
          <a:xfrm>
            <a:off x="825204" y="1922918"/>
            <a:ext cx="2410101" cy="1701248"/>
          </a:xfrm>
          <a:prstGeom prst="rect">
            <a:avLst/>
          </a:prstGeom>
        </p:spPr>
      </p:pic>
      <p:grpSp>
        <p:nvGrpSpPr>
          <p:cNvPr id="11" name="Group 10">
            <a:extLst>
              <a:ext uri="{FF2B5EF4-FFF2-40B4-BE49-F238E27FC236}">
                <a16:creationId xmlns:a16="http://schemas.microsoft.com/office/drawing/2014/main" id="{71F29968-2712-4EDC-8BAF-B4F7220EBA08}"/>
              </a:ext>
            </a:extLst>
          </p:cNvPr>
          <p:cNvGrpSpPr/>
          <p:nvPr/>
        </p:nvGrpSpPr>
        <p:grpSpPr>
          <a:xfrm>
            <a:off x="3729360" y="1339733"/>
            <a:ext cx="4659164" cy="1042496"/>
            <a:chOff x="3951251" y="1341515"/>
            <a:chExt cx="4659164" cy="1042496"/>
          </a:xfrm>
        </p:grpSpPr>
        <p:pic>
          <p:nvPicPr>
            <p:cNvPr id="5" name="Picture 4">
              <a:extLst>
                <a:ext uri="{FF2B5EF4-FFF2-40B4-BE49-F238E27FC236}">
                  <a16:creationId xmlns:a16="http://schemas.microsoft.com/office/drawing/2014/main" id="{0C1AD80B-9A9A-413A-8514-1E89F2DDC0AA}"/>
                </a:ext>
              </a:extLst>
            </p:cNvPr>
            <p:cNvPicPr>
              <a:picLocks noChangeAspect="1"/>
            </p:cNvPicPr>
            <p:nvPr/>
          </p:nvPicPr>
          <p:blipFill>
            <a:blip r:embed="rId4"/>
            <a:stretch>
              <a:fillRect/>
            </a:stretch>
          </p:blipFill>
          <p:spPr>
            <a:xfrm>
              <a:off x="3951251" y="1353444"/>
              <a:ext cx="1597378" cy="1030567"/>
            </a:xfrm>
            <a:prstGeom prst="rect">
              <a:avLst/>
            </a:prstGeom>
          </p:spPr>
        </p:pic>
        <p:pic>
          <p:nvPicPr>
            <p:cNvPr id="8" name="Picture 7">
              <a:extLst>
                <a:ext uri="{FF2B5EF4-FFF2-40B4-BE49-F238E27FC236}">
                  <a16:creationId xmlns:a16="http://schemas.microsoft.com/office/drawing/2014/main" id="{75BD23F7-9AE3-4179-8E8B-A89742B6F863}"/>
                </a:ext>
              </a:extLst>
            </p:cNvPr>
            <p:cNvPicPr>
              <a:picLocks noChangeAspect="1"/>
            </p:cNvPicPr>
            <p:nvPr/>
          </p:nvPicPr>
          <p:blipFill>
            <a:blip r:embed="rId5"/>
            <a:stretch>
              <a:fillRect/>
            </a:stretch>
          </p:blipFill>
          <p:spPr>
            <a:xfrm>
              <a:off x="5548629" y="1353444"/>
              <a:ext cx="1530893" cy="1016189"/>
            </a:xfrm>
            <a:prstGeom prst="rect">
              <a:avLst/>
            </a:prstGeom>
          </p:spPr>
        </p:pic>
        <p:pic>
          <p:nvPicPr>
            <p:cNvPr id="9" name="Picture 8">
              <a:extLst>
                <a:ext uri="{FF2B5EF4-FFF2-40B4-BE49-F238E27FC236}">
                  <a16:creationId xmlns:a16="http://schemas.microsoft.com/office/drawing/2014/main" id="{4B7821E1-12AF-4208-946B-DF3641E64A20}"/>
                </a:ext>
              </a:extLst>
            </p:cNvPr>
            <p:cNvPicPr>
              <a:picLocks noChangeAspect="1"/>
            </p:cNvPicPr>
            <p:nvPr/>
          </p:nvPicPr>
          <p:blipFill>
            <a:blip r:embed="rId6"/>
            <a:stretch>
              <a:fillRect/>
            </a:stretch>
          </p:blipFill>
          <p:spPr>
            <a:xfrm>
              <a:off x="7079522" y="1341515"/>
              <a:ext cx="1530893" cy="1040046"/>
            </a:xfrm>
            <a:prstGeom prst="rect">
              <a:avLst/>
            </a:prstGeom>
          </p:spPr>
        </p:pic>
      </p:grpSp>
      <p:pic>
        <p:nvPicPr>
          <p:cNvPr id="1026" name="Picture 2">
            <a:extLst>
              <a:ext uri="{FF2B5EF4-FFF2-40B4-BE49-F238E27FC236}">
                <a16:creationId xmlns:a16="http://schemas.microsoft.com/office/drawing/2014/main" id="{FF2693CD-4148-492A-A0E4-184D16C4E1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5845" y="2418168"/>
            <a:ext cx="1530893" cy="11036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31E2E8E-355E-4FEF-8F3D-1125B4AC8C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6737" y="2426713"/>
            <a:ext cx="1530893" cy="11151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AA1EC10-EF39-44CB-AE81-9906A851A5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0608" y="2486432"/>
            <a:ext cx="1426472" cy="10354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C4E7DFD-AF65-49C3-AAE2-7A9B3036C9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2052" y="3640416"/>
            <a:ext cx="1426472" cy="103912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37E755A7-485A-4D5A-AAB2-9E1FA3B7E83E}"/>
              </a:ext>
            </a:extLst>
          </p:cNvPr>
          <p:cNvSpPr/>
          <p:nvPr/>
        </p:nvSpPr>
        <p:spPr>
          <a:xfrm>
            <a:off x="1290997" y="3600768"/>
            <a:ext cx="4645978" cy="1092607"/>
          </a:xfrm>
          <a:prstGeom prst="rect">
            <a:avLst/>
          </a:prstGeom>
        </p:spPr>
        <p:txBody>
          <a:bodyPr wrap="square">
            <a:spAutoFit/>
          </a:bodyPr>
          <a:lstStyle/>
          <a:p>
            <a:pPr algn="just"/>
            <a:r>
              <a:rPr lang="en-US" sz="900" b="1" dirty="0" err="1">
                <a:solidFill>
                  <a:schemeClr val="bg1"/>
                </a:solidFill>
              </a:rPr>
              <a:t>kesimpulan</a:t>
            </a:r>
            <a:r>
              <a:rPr lang="en-US" sz="900" b="1" dirty="0">
                <a:solidFill>
                  <a:schemeClr val="accent1"/>
                </a:solidFill>
              </a:rPr>
              <a:t> </a:t>
            </a:r>
          </a:p>
          <a:p>
            <a:pPr algn="just"/>
            <a:endParaRPr lang="en-US" sz="700" dirty="0">
              <a:solidFill>
                <a:schemeClr val="accent1"/>
              </a:solidFill>
            </a:endParaRPr>
          </a:p>
          <a:p>
            <a:pPr algn="just"/>
            <a:r>
              <a:rPr lang="en-US" sz="700" dirty="0" err="1">
                <a:solidFill>
                  <a:schemeClr val="accent1"/>
                </a:solidFill>
              </a:rPr>
              <a:t>Untuk</a:t>
            </a:r>
            <a:r>
              <a:rPr lang="en-US" sz="700" dirty="0">
                <a:solidFill>
                  <a:schemeClr val="accent1"/>
                </a:solidFill>
              </a:rPr>
              <a:t> </a:t>
            </a:r>
            <a:r>
              <a:rPr lang="en-US" sz="700" dirty="0" err="1">
                <a:solidFill>
                  <a:schemeClr val="accent1"/>
                </a:solidFill>
              </a:rPr>
              <a:t>kolom</a:t>
            </a:r>
            <a:r>
              <a:rPr lang="en-US" sz="700" dirty="0">
                <a:solidFill>
                  <a:schemeClr val="accent1"/>
                </a:solidFill>
              </a:rPr>
              <a:t> yang </a:t>
            </a:r>
            <a:r>
              <a:rPr lang="en-US" sz="700" dirty="0" err="1">
                <a:solidFill>
                  <a:schemeClr val="accent1"/>
                </a:solidFill>
              </a:rPr>
              <a:t>hanya</a:t>
            </a:r>
            <a:r>
              <a:rPr lang="en-US" sz="700" dirty="0">
                <a:solidFill>
                  <a:schemeClr val="accent1"/>
                </a:solidFill>
              </a:rPr>
              <a:t> </a:t>
            </a:r>
            <a:r>
              <a:rPr lang="en-US" sz="700" dirty="0" err="1">
                <a:solidFill>
                  <a:schemeClr val="accent1"/>
                </a:solidFill>
              </a:rPr>
              <a:t>meiliki</a:t>
            </a:r>
            <a:r>
              <a:rPr lang="en-US" sz="700" dirty="0">
                <a:solidFill>
                  <a:schemeClr val="accent1"/>
                </a:solidFill>
              </a:rPr>
              <a:t> </a:t>
            </a:r>
            <a:r>
              <a:rPr lang="en-US" sz="700" dirty="0" err="1">
                <a:solidFill>
                  <a:schemeClr val="accent1"/>
                </a:solidFill>
              </a:rPr>
              <a:t>categori</a:t>
            </a:r>
            <a:r>
              <a:rPr lang="en-US" sz="700" dirty="0">
                <a:solidFill>
                  <a:schemeClr val="accent1"/>
                </a:solidFill>
              </a:rPr>
              <a:t> &lt;2 </a:t>
            </a:r>
            <a:r>
              <a:rPr lang="en-US" sz="700" dirty="0" err="1">
                <a:solidFill>
                  <a:schemeClr val="accent1"/>
                </a:solidFill>
              </a:rPr>
              <a:t>maka</a:t>
            </a:r>
            <a:r>
              <a:rPr lang="en-US" sz="700" dirty="0">
                <a:solidFill>
                  <a:schemeClr val="accent1"/>
                </a:solidFill>
              </a:rPr>
              <a:t> </a:t>
            </a:r>
            <a:r>
              <a:rPr lang="en-US" sz="700" dirty="0" err="1">
                <a:solidFill>
                  <a:schemeClr val="accent1"/>
                </a:solidFill>
              </a:rPr>
              <a:t>akan</a:t>
            </a:r>
            <a:r>
              <a:rPr lang="en-US" sz="700" dirty="0">
                <a:solidFill>
                  <a:schemeClr val="accent1"/>
                </a:solidFill>
              </a:rPr>
              <a:t> </a:t>
            </a:r>
            <a:r>
              <a:rPr lang="en-US" sz="700" dirty="0" err="1">
                <a:solidFill>
                  <a:schemeClr val="accent1"/>
                </a:solidFill>
              </a:rPr>
              <a:t>langsung</a:t>
            </a:r>
            <a:r>
              <a:rPr lang="en-US" sz="700" dirty="0">
                <a:solidFill>
                  <a:schemeClr val="accent1"/>
                </a:solidFill>
              </a:rPr>
              <a:t> di drop </a:t>
            </a:r>
            <a:r>
              <a:rPr lang="en-US" sz="700" dirty="0" err="1">
                <a:solidFill>
                  <a:schemeClr val="accent1"/>
                </a:solidFill>
              </a:rPr>
              <a:t>yakni</a:t>
            </a:r>
            <a:r>
              <a:rPr lang="en-US" sz="700" dirty="0">
                <a:solidFill>
                  <a:schemeClr val="accent1"/>
                </a:solidFill>
              </a:rPr>
              <a:t> ‘</a:t>
            </a:r>
            <a:r>
              <a:rPr lang="en-US" sz="700" dirty="0" err="1">
                <a:solidFill>
                  <a:schemeClr val="accent1"/>
                </a:solidFill>
              </a:rPr>
              <a:t>policy_code</a:t>
            </a:r>
            <a:r>
              <a:rPr lang="en-US" sz="700" dirty="0">
                <a:solidFill>
                  <a:schemeClr val="accent1"/>
                </a:solidFill>
              </a:rPr>
              <a:t>’ &amp; ‘</a:t>
            </a:r>
            <a:r>
              <a:rPr lang="en-US" sz="700" dirty="0" err="1">
                <a:solidFill>
                  <a:schemeClr val="accent1"/>
                </a:solidFill>
              </a:rPr>
              <a:t>application_type</a:t>
            </a:r>
            <a:r>
              <a:rPr lang="en-US" sz="700" dirty="0">
                <a:solidFill>
                  <a:schemeClr val="accent1"/>
                </a:solidFill>
              </a:rPr>
              <a:t>’</a:t>
            </a:r>
          </a:p>
          <a:p>
            <a:pPr algn="just"/>
            <a:r>
              <a:rPr lang="en-US" sz="700" dirty="0" err="1">
                <a:solidFill>
                  <a:schemeClr val="accent1"/>
                </a:solidFill>
              </a:rPr>
              <a:t>kolom</a:t>
            </a:r>
            <a:r>
              <a:rPr lang="en-US" sz="700" dirty="0">
                <a:solidFill>
                  <a:schemeClr val="accent1"/>
                </a:solidFill>
              </a:rPr>
              <a:t> </a:t>
            </a:r>
            <a:r>
              <a:rPr lang="en-US" sz="700" dirty="0" err="1">
                <a:solidFill>
                  <a:schemeClr val="accent1"/>
                </a:solidFill>
              </a:rPr>
              <a:t>dengan</a:t>
            </a:r>
            <a:r>
              <a:rPr lang="en-US" sz="700" dirty="0">
                <a:solidFill>
                  <a:schemeClr val="accent1"/>
                </a:solidFill>
              </a:rPr>
              <a:t> </a:t>
            </a:r>
            <a:r>
              <a:rPr lang="en-US" sz="700" dirty="0" err="1">
                <a:solidFill>
                  <a:schemeClr val="accent1"/>
                </a:solidFill>
              </a:rPr>
              <a:t>perubahan</a:t>
            </a:r>
            <a:r>
              <a:rPr lang="en-US" sz="700" dirty="0">
                <a:solidFill>
                  <a:schemeClr val="accent1"/>
                </a:solidFill>
              </a:rPr>
              <a:t> </a:t>
            </a:r>
            <a:r>
              <a:rPr lang="en-US" sz="700" dirty="0" err="1">
                <a:solidFill>
                  <a:schemeClr val="accent1"/>
                </a:solidFill>
              </a:rPr>
              <a:t>signifikan</a:t>
            </a:r>
            <a:r>
              <a:rPr lang="en-US" sz="700" dirty="0">
                <a:solidFill>
                  <a:schemeClr val="accent1"/>
                </a:solidFill>
              </a:rPr>
              <a:t> </a:t>
            </a:r>
            <a:r>
              <a:rPr lang="en-US" sz="700" dirty="0" err="1">
                <a:solidFill>
                  <a:schemeClr val="accent1"/>
                </a:solidFill>
              </a:rPr>
              <a:t>rasio</a:t>
            </a:r>
            <a:r>
              <a:rPr lang="en-US" sz="700" dirty="0">
                <a:solidFill>
                  <a:schemeClr val="accent1"/>
                </a:solidFill>
              </a:rPr>
              <a:t> 'good' vs 'bad' </a:t>
            </a:r>
            <a:r>
              <a:rPr lang="en-US" sz="700" dirty="0" err="1">
                <a:solidFill>
                  <a:schemeClr val="accent1"/>
                </a:solidFill>
              </a:rPr>
              <a:t>antara</a:t>
            </a:r>
            <a:r>
              <a:rPr lang="en-US" sz="700" dirty="0">
                <a:solidFill>
                  <a:schemeClr val="accent1"/>
                </a:solidFill>
              </a:rPr>
              <a:t> lain:</a:t>
            </a:r>
          </a:p>
          <a:p>
            <a:pPr algn="just"/>
            <a:r>
              <a:rPr lang="en-US" sz="700" dirty="0">
                <a:solidFill>
                  <a:schemeClr val="accent1"/>
                </a:solidFill>
              </a:rPr>
              <a:t>'term’, '</a:t>
            </a:r>
            <a:r>
              <a:rPr lang="en-US" sz="700" dirty="0" err="1">
                <a:solidFill>
                  <a:schemeClr val="accent1"/>
                </a:solidFill>
              </a:rPr>
              <a:t>pymnt_plan</a:t>
            </a:r>
            <a:r>
              <a:rPr lang="en-US" sz="700" dirty="0">
                <a:solidFill>
                  <a:schemeClr val="accent1"/>
                </a:solidFill>
              </a:rPr>
              <a:t>’, '</a:t>
            </a:r>
            <a:r>
              <a:rPr lang="en-US" sz="700" dirty="0" err="1">
                <a:solidFill>
                  <a:schemeClr val="accent1"/>
                </a:solidFill>
              </a:rPr>
              <a:t>initial_list_status</a:t>
            </a:r>
            <a:r>
              <a:rPr lang="en-US" sz="700" dirty="0">
                <a:solidFill>
                  <a:schemeClr val="accent1"/>
                </a:solidFill>
              </a:rPr>
              <a:t>’, 'grade</a:t>
            </a:r>
          </a:p>
          <a:p>
            <a:pPr algn="just"/>
            <a:r>
              <a:rPr lang="en-US" sz="700" dirty="0" err="1">
                <a:solidFill>
                  <a:schemeClr val="accent1"/>
                </a:solidFill>
              </a:rPr>
              <a:t>kolom</a:t>
            </a:r>
            <a:r>
              <a:rPr lang="en-US" sz="700" dirty="0">
                <a:solidFill>
                  <a:schemeClr val="accent1"/>
                </a:solidFill>
              </a:rPr>
              <a:t> </a:t>
            </a:r>
            <a:r>
              <a:rPr lang="en-US" sz="700" dirty="0" err="1">
                <a:solidFill>
                  <a:schemeClr val="accent1"/>
                </a:solidFill>
              </a:rPr>
              <a:t>dengan</a:t>
            </a:r>
            <a:r>
              <a:rPr lang="en-US" sz="700" dirty="0">
                <a:solidFill>
                  <a:schemeClr val="accent1"/>
                </a:solidFill>
              </a:rPr>
              <a:t> </a:t>
            </a:r>
            <a:r>
              <a:rPr lang="en-US" sz="700" dirty="0" err="1">
                <a:solidFill>
                  <a:schemeClr val="accent1"/>
                </a:solidFill>
              </a:rPr>
              <a:t>sedikit</a:t>
            </a:r>
            <a:r>
              <a:rPr lang="en-US" sz="700" dirty="0">
                <a:solidFill>
                  <a:schemeClr val="accent1"/>
                </a:solidFill>
              </a:rPr>
              <a:t> </a:t>
            </a:r>
            <a:r>
              <a:rPr lang="en-US" sz="700" dirty="0" err="1">
                <a:solidFill>
                  <a:schemeClr val="accent1"/>
                </a:solidFill>
              </a:rPr>
              <a:t>perubahan</a:t>
            </a:r>
            <a:r>
              <a:rPr lang="en-US" sz="700" dirty="0">
                <a:solidFill>
                  <a:schemeClr val="accent1"/>
                </a:solidFill>
              </a:rPr>
              <a:t> </a:t>
            </a:r>
            <a:r>
              <a:rPr lang="en-US" sz="700" dirty="0" err="1">
                <a:solidFill>
                  <a:schemeClr val="accent1"/>
                </a:solidFill>
              </a:rPr>
              <a:t>rasio</a:t>
            </a:r>
            <a:r>
              <a:rPr lang="en-US" sz="700" dirty="0">
                <a:solidFill>
                  <a:schemeClr val="accent1"/>
                </a:solidFill>
              </a:rPr>
              <a:t> </a:t>
            </a:r>
            <a:r>
              <a:rPr lang="en-US" sz="700" dirty="0" err="1">
                <a:solidFill>
                  <a:schemeClr val="accent1"/>
                </a:solidFill>
              </a:rPr>
              <a:t>antara</a:t>
            </a:r>
            <a:r>
              <a:rPr lang="en-US" sz="700" dirty="0">
                <a:solidFill>
                  <a:schemeClr val="accent1"/>
                </a:solidFill>
              </a:rPr>
              <a:t> lain:</a:t>
            </a:r>
          </a:p>
          <a:p>
            <a:pPr algn="just"/>
            <a:r>
              <a:rPr lang="en-US" sz="700" dirty="0">
                <a:solidFill>
                  <a:schemeClr val="accent1"/>
                </a:solidFill>
              </a:rPr>
              <a:t>‘home ownership’, ‘verification status’, ‘</a:t>
            </a:r>
            <a:r>
              <a:rPr lang="en-US" sz="700" dirty="0" err="1">
                <a:solidFill>
                  <a:schemeClr val="accent1"/>
                </a:solidFill>
              </a:rPr>
              <a:t>initial_list_status</a:t>
            </a:r>
            <a:r>
              <a:rPr lang="en-US" sz="700" dirty="0">
                <a:solidFill>
                  <a:schemeClr val="accent1"/>
                </a:solidFill>
              </a:rPr>
              <a:t>’, ‘collections_12_mths_ex_med’</a:t>
            </a:r>
          </a:p>
          <a:p>
            <a:pPr algn="just"/>
            <a:r>
              <a:rPr lang="en-US" sz="700" dirty="0" err="1">
                <a:solidFill>
                  <a:schemeClr val="accent1"/>
                </a:solidFill>
              </a:rPr>
              <a:t>Tapi</a:t>
            </a:r>
            <a:r>
              <a:rPr lang="en-US" sz="700" dirty="0">
                <a:solidFill>
                  <a:schemeClr val="accent1"/>
                </a:solidFill>
              </a:rPr>
              <a:t> </a:t>
            </a:r>
            <a:r>
              <a:rPr lang="en-US" sz="700" dirty="0" err="1">
                <a:solidFill>
                  <a:schemeClr val="accent1"/>
                </a:solidFill>
              </a:rPr>
              <a:t>semuanya</a:t>
            </a:r>
            <a:r>
              <a:rPr lang="en-US" sz="700" dirty="0">
                <a:solidFill>
                  <a:schemeClr val="accent1"/>
                </a:solidFill>
              </a:rPr>
              <a:t> </a:t>
            </a:r>
            <a:r>
              <a:rPr lang="en-US" sz="700" dirty="0" err="1">
                <a:solidFill>
                  <a:schemeClr val="accent1"/>
                </a:solidFill>
              </a:rPr>
              <a:t>bagus</a:t>
            </a:r>
            <a:r>
              <a:rPr lang="en-US" sz="700" dirty="0">
                <a:solidFill>
                  <a:schemeClr val="accent1"/>
                </a:solidFill>
              </a:rPr>
              <a:t>, dan </a:t>
            </a:r>
            <a:r>
              <a:rPr lang="en-US" sz="700" dirty="0" err="1">
                <a:solidFill>
                  <a:schemeClr val="accent1"/>
                </a:solidFill>
              </a:rPr>
              <a:t>bisa</a:t>
            </a:r>
            <a:r>
              <a:rPr lang="en-US" sz="700" dirty="0">
                <a:solidFill>
                  <a:schemeClr val="accent1"/>
                </a:solidFill>
              </a:rPr>
              <a:t> </a:t>
            </a:r>
            <a:r>
              <a:rPr lang="en-US" sz="700" dirty="0" err="1">
                <a:solidFill>
                  <a:schemeClr val="accent1"/>
                </a:solidFill>
              </a:rPr>
              <a:t>dipertahankan</a:t>
            </a:r>
            <a:r>
              <a:rPr lang="en-US" sz="700" dirty="0">
                <a:solidFill>
                  <a:schemeClr val="accent1"/>
                </a:solidFill>
              </a:rPr>
              <a:t>, </a:t>
            </a:r>
            <a:r>
              <a:rPr lang="en-US" sz="700" dirty="0" err="1">
                <a:solidFill>
                  <a:schemeClr val="accent1"/>
                </a:solidFill>
              </a:rPr>
              <a:t>karena</a:t>
            </a:r>
            <a:r>
              <a:rPr lang="en-US" sz="700" dirty="0">
                <a:solidFill>
                  <a:schemeClr val="accent1"/>
                </a:solidFill>
              </a:rPr>
              <a:t> </a:t>
            </a:r>
            <a:r>
              <a:rPr lang="en-US" sz="700" dirty="0" err="1">
                <a:solidFill>
                  <a:schemeClr val="accent1"/>
                </a:solidFill>
              </a:rPr>
              <a:t>setidaknya</a:t>
            </a:r>
            <a:r>
              <a:rPr lang="en-US" sz="700" dirty="0">
                <a:solidFill>
                  <a:schemeClr val="accent1"/>
                </a:solidFill>
              </a:rPr>
              <a:t> </a:t>
            </a:r>
            <a:r>
              <a:rPr lang="en-US" sz="700" dirty="0" err="1">
                <a:solidFill>
                  <a:schemeClr val="accent1"/>
                </a:solidFill>
              </a:rPr>
              <a:t>berkontribusi</a:t>
            </a:r>
            <a:r>
              <a:rPr lang="en-US" sz="700" dirty="0">
                <a:solidFill>
                  <a:schemeClr val="accent1"/>
                </a:solidFill>
              </a:rPr>
              <a:t> </a:t>
            </a:r>
            <a:r>
              <a:rPr lang="en-US" sz="700" dirty="0" err="1">
                <a:solidFill>
                  <a:schemeClr val="accent1"/>
                </a:solidFill>
              </a:rPr>
              <a:t>sesuatu</a:t>
            </a:r>
            <a:r>
              <a:rPr lang="en-US" sz="700" dirty="0">
                <a:solidFill>
                  <a:schemeClr val="accent1"/>
                </a:solidFill>
              </a:rPr>
              <a:t>, </a:t>
            </a:r>
            <a:r>
              <a:rPr lang="en-US" sz="700" dirty="0" err="1">
                <a:solidFill>
                  <a:schemeClr val="accent1"/>
                </a:solidFill>
              </a:rPr>
              <a:t>baik</a:t>
            </a:r>
            <a:r>
              <a:rPr lang="en-US" sz="700" dirty="0">
                <a:solidFill>
                  <a:schemeClr val="accent1"/>
                </a:solidFill>
              </a:rPr>
              <a:t> </a:t>
            </a:r>
            <a:r>
              <a:rPr lang="en-US" sz="700" dirty="0" err="1">
                <a:solidFill>
                  <a:schemeClr val="accent1"/>
                </a:solidFill>
              </a:rPr>
              <a:t>itu</a:t>
            </a:r>
            <a:r>
              <a:rPr lang="en-US" sz="700" dirty="0">
                <a:solidFill>
                  <a:schemeClr val="accent1"/>
                </a:solidFill>
              </a:rPr>
              <a:t> </a:t>
            </a:r>
            <a:r>
              <a:rPr lang="en-US" sz="700" dirty="0" err="1">
                <a:solidFill>
                  <a:schemeClr val="accent1"/>
                </a:solidFill>
              </a:rPr>
              <a:t>kecil</a:t>
            </a:r>
            <a:r>
              <a:rPr lang="en-US" sz="700" dirty="0">
                <a:solidFill>
                  <a:schemeClr val="accent1"/>
                </a:solidFill>
              </a:rPr>
              <a:t> </a:t>
            </a:r>
            <a:r>
              <a:rPr lang="en-US" sz="700" dirty="0" err="1">
                <a:solidFill>
                  <a:schemeClr val="accent1"/>
                </a:solidFill>
              </a:rPr>
              <a:t>atau</a:t>
            </a:r>
            <a:r>
              <a:rPr lang="en-US" sz="700" dirty="0">
                <a:solidFill>
                  <a:schemeClr val="accent1"/>
                </a:solidFill>
              </a:rPr>
              <a:t> </a:t>
            </a:r>
            <a:r>
              <a:rPr lang="en-US" sz="700" dirty="0" err="1">
                <a:solidFill>
                  <a:schemeClr val="accent1"/>
                </a:solidFill>
              </a:rPr>
              <a:t>besar</a:t>
            </a:r>
            <a:r>
              <a:rPr lang="en-US" sz="700" dirty="0">
                <a:solidFill>
                  <a:schemeClr val="accent1"/>
                </a:solidFill>
              </a:rPr>
              <a:t>.</a:t>
            </a:r>
          </a:p>
        </p:txBody>
      </p:sp>
      <p:sp>
        <p:nvSpPr>
          <p:cNvPr id="3" name="Rectangle 2">
            <a:extLst>
              <a:ext uri="{FF2B5EF4-FFF2-40B4-BE49-F238E27FC236}">
                <a16:creationId xmlns:a16="http://schemas.microsoft.com/office/drawing/2014/main" id="{23FFCEB3-821B-47AF-A680-310D4D71EF12}"/>
              </a:ext>
            </a:extLst>
          </p:cNvPr>
          <p:cNvSpPr/>
          <p:nvPr/>
        </p:nvSpPr>
        <p:spPr>
          <a:xfrm>
            <a:off x="3108008" y="887946"/>
            <a:ext cx="2906565" cy="307777"/>
          </a:xfrm>
          <a:prstGeom prst="rect">
            <a:avLst/>
          </a:prstGeom>
        </p:spPr>
        <p:txBody>
          <a:bodyPr wrap="none">
            <a:spAutoFit/>
          </a:bodyPr>
          <a:lstStyle/>
          <a:p>
            <a:r>
              <a:rPr lang="en-US" b="1" dirty="0" err="1">
                <a:solidFill>
                  <a:schemeClr val="accent1"/>
                </a:solidFill>
              </a:rPr>
              <a:t>variabel</a:t>
            </a:r>
            <a:r>
              <a:rPr lang="en-US" b="1" dirty="0">
                <a:solidFill>
                  <a:schemeClr val="accent1"/>
                </a:solidFill>
              </a:rPr>
              <a:t> </a:t>
            </a:r>
            <a:r>
              <a:rPr lang="en-US" b="1" dirty="0" err="1">
                <a:solidFill>
                  <a:schemeClr val="accent1"/>
                </a:solidFill>
              </a:rPr>
              <a:t>dengan</a:t>
            </a:r>
            <a:r>
              <a:rPr lang="en-US" b="1" dirty="0">
                <a:solidFill>
                  <a:schemeClr val="accent1"/>
                </a:solidFill>
              </a:rPr>
              <a:t> </a:t>
            </a:r>
            <a:r>
              <a:rPr lang="en-US" b="1" dirty="0" err="1">
                <a:solidFill>
                  <a:schemeClr val="accent1"/>
                </a:solidFill>
              </a:rPr>
              <a:t>kategori</a:t>
            </a:r>
            <a:r>
              <a:rPr lang="en-US" b="1" dirty="0">
                <a:solidFill>
                  <a:schemeClr val="accent1"/>
                </a:solidFill>
              </a:rPr>
              <a:t> </a:t>
            </a:r>
            <a:r>
              <a:rPr lang="en-US" b="1" dirty="0" err="1">
                <a:solidFill>
                  <a:schemeClr val="accent1"/>
                </a:solidFill>
              </a:rPr>
              <a:t>sedikit</a:t>
            </a:r>
            <a:endParaRPr lang="en-US" b="1" dirty="0">
              <a:solidFill>
                <a:schemeClr val="accent1"/>
              </a:solidFill>
            </a:endParaRPr>
          </a:p>
        </p:txBody>
      </p:sp>
    </p:spTree>
    <p:extLst>
      <p:ext uri="{BB962C8B-B14F-4D97-AF65-F5344CB8AC3E}">
        <p14:creationId xmlns:p14="http://schemas.microsoft.com/office/powerpoint/2010/main" val="2166586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930205" y="510208"/>
            <a:ext cx="1860762"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rPr>
              <a:t>09.1</a:t>
            </a:r>
            <a:endParaRPr sz="5400" dirty="0">
              <a:solidFill>
                <a:schemeClr val="accent2"/>
              </a:solidFill>
            </a:endParaRPr>
          </a:p>
        </p:txBody>
      </p:sp>
      <p:sp>
        <p:nvSpPr>
          <p:cNvPr id="290" name="Google Shape;290;p36"/>
          <p:cNvSpPr txBox="1">
            <a:spLocks noGrp="1"/>
          </p:cNvSpPr>
          <p:nvPr>
            <p:ph type="title"/>
          </p:nvPr>
        </p:nvSpPr>
        <p:spPr>
          <a:xfrm>
            <a:off x="4876904" y="224177"/>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t>Preprocessing</a:t>
            </a:r>
            <a:endParaRPr sz="2400" dirty="0"/>
          </a:p>
        </p:txBody>
      </p:sp>
      <p:sp>
        <p:nvSpPr>
          <p:cNvPr id="2" name="Rectangle 1">
            <a:extLst>
              <a:ext uri="{FF2B5EF4-FFF2-40B4-BE49-F238E27FC236}">
                <a16:creationId xmlns:a16="http://schemas.microsoft.com/office/drawing/2014/main" id="{F3B81E28-A297-4B2C-AB6C-A7E3FB4224CF}"/>
              </a:ext>
            </a:extLst>
          </p:cNvPr>
          <p:cNvSpPr/>
          <p:nvPr/>
        </p:nvSpPr>
        <p:spPr>
          <a:xfrm>
            <a:off x="1092553" y="1371421"/>
            <a:ext cx="2749791" cy="954107"/>
          </a:xfrm>
          <a:prstGeom prst="rect">
            <a:avLst/>
          </a:prstGeom>
        </p:spPr>
        <p:txBody>
          <a:bodyPr wrap="square">
            <a:spAutoFit/>
          </a:bodyPr>
          <a:lstStyle/>
          <a:p>
            <a:pPr algn="just"/>
            <a:r>
              <a:rPr lang="en-US" sz="800" b="1" dirty="0">
                <a:solidFill>
                  <a:schemeClr val="bg1"/>
                </a:solidFill>
              </a:rPr>
              <a:t>Yang Akan </a:t>
            </a:r>
            <a:r>
              <a:rPr lang="en-US" sz="800" b="1" dirty="0" err="1">
                <a:solidFill>
                  <a:schemeClr val="bg1"/>
                </a:solidFill>
              </a:rPr>
              <a:t>kita</a:t>
            </a:r>
            <a:r>
              <a:rPr lang="en-US" sz="800" b="1" dirty="0">
                <a:solidFill>
                  <a:schemeClr val="bg1"/>
                </a:solidFill>
              </a:rPr>
              <a:t> </a:t>
            </a:r>
            <a:r>
              <a:rPr lang="en-US" sz="800" b="1" dirty="0" err="1">
                <a:solidFill>
                  <a:schemeClr val="bg1"/>
                </a:solidFill>
              </a:rPr>
              <a:t>lakukan</a:t>
            </a:r>
            <a:r>
              <a:rPr lang="en-US" sz="800" b="1" dirty="0">
                <a:solidFill>
                  <a:schemeClr val="bg1"/>
                </a:solidFill>
              </a:rPr>
              <a:t> </a:t>
            </a:r>
            <a:r>
              <a:rPr lang="en-US" sz="800" b="1" dirty="0" err="1">
                <a:solidFill>
                  <a:schemeClr val="bg1"/>
                </a:solidFill>
              </a:rPr>
              <a:t>selanjutnya</a:t>
            </a:r>
            <a:r>
              <a:rPr lang="en-US" sz="800" b="1" dirty="0">
                <a:solidFill>
                  <a:schemeClr val="bg1"/>
                </a:solidFill>
              </a:rPr>
              <a:t> </a:t>
            </a:r>
            <a:r>
              <a:rPr lang="en-US" sz="800" b="1" dirty="0" err="1">
                <a:solidFill>
                  <a:schemeClr val="bg1"/>
                </a:solidFill>
              </a:rPr>
              <a:t>adalah</a:t>
            </a:r>
            <a:r>
              <a:rPr lang="en-US" sz="800" b="1" dirty="0">
                <a:solidFill>
                  <a:schemeClr val="bg1"/>
                </a:solidFill>
              </a:rPr>
              <a:t> </a:t>
            </a:r>
          </a:p>
          <a:p>
            <a:pPr algn="just"/>
            <a:endParaRPr lang="en-US" sz="800" b="1" dirty="0">
              <a:solidFill>
                <a:schemeClr val="bg1"/>
              </a:solidFill>
            </a:endParaRPr>
          </a:p>
          <a:p>
            <a:pPr algn="just"/>
            <a:r>
              <a:rPr lang="en-US" sz="800" b="1" dirty="0">
                <a:solidFill>
                  <a:schemeClr val="bg1"/>
                </a:solidFill>
              </a:rPr>
              <a:t>1. </a:t>
            </a:r>
            <a:r>
              <a:rPr lang="en-US" sz="800" b="1" dirty="0" err="1">
                <a:solidFill>
                  <a:schemeClr val="bg1"/>
                </a:solidFill>
              </a:rPr>
              <a:t>Melihat</a:t>
            </a:r>
            <a:r>
              <a:rPr lang="en-US" sz="800" b="1" dirty="0">
                <a:solidFill>
                  <a:schemeClr val="bg1"/>
                </a:solidFill>
              </a:rPr>
              <a:t> </a:t>
            </a:r>
            <a:r>
              <a:rPr lang="en-US" sz="800" b="1" dirty="0" err="1">
                <a:solidFill>
                  <a:schemeClr val="bg1"/>
                </a:solidFill>
              </a:rPr>
              <a:t>distribusi</a:t>
            </a:r>
            <a:r>
              <a:rPr lang="en-US" sz="800" b="1" dirty="0">
                <a:solidFill>
                  <a:schemeClr val="bg1"/>
                </a:solidFill>
              </a:rPr>
              <a:t> </a:t>
            </a:r>
            <a:r>
              <a:rPr lang="en-US" sz="800" b="1" dirty="0" err="1">
                <a:solidFill>
                  <a:schemeClr val="bg1"/>
                </a:solidFill>
              </a:rPr>
              <a:t>dengan</a:t>
            </a:r>
            <a:r>
              <a:rPr lang="en-US" sz="800" b="1" dirty="0">
                <a:solidFill>
                  <a:schemeClr val="bg1"/>
                </a:solidFill>
              </a:rPr>
              <a:t> </a:t>
            </a:r>
            <a:r>
              <a:rPr lang="en-US" sz="800" b="1" dirty="0" err="1">
                <a:solidFill>
                  <a:schemeClr val="bg1"/>
                </a:solidFill>
              </a:rPr>
              <a:t>membuat</a:t>
            </a:r>
            <a:r>
              <a:rPr lang="en-US" sz="800" b="1" dirty="0">
                <a:solidFill>
                  <a:schemeClr val="bg1"/>
                </a:solidFill>
              </a:rPr>
              <a:t> histogram</a:t>
            </a:r>
          </a:p>
          <a:p>
            <a:pPr algn="just"/>
            <a:endParaRPr lang="en-US" sz="800" b="1" dirty="0">
              <a:solidFill>
                <a:schemeClr val="bg1"/>
              </a:solidFill>
            </a:endParaRPr>
          </a:p>
          <a:p>
            <a:pPr algn="just"/>
            <a:r>
              <a:rPr lang="en-US" sz="800" b="1" dirty="0">
                <a:solidFill>
                  <a:schemeClr val="bg1"/>
                </a:solidFill>
              </a:rPr>
              <a:t>2. </a:t>
            </a:r>
            <a:r>
              <a:rPr lang="en-US" sz="800" b="1" dirty="0" err="1">
                <a:solidFill>
                  <a:schemeClr val="bg1"/>
                </a:solidFill>
              </a:rPr>
              <a:t>Melihat</a:t>
            </a:r>
            <a:r>
              <a:rPr lang="en-US" sz="800" b="1" dirty="0">
                <a:solidFill>
                  <a:schemeClr val="bg1"/>
                </a:solidFill>
              </a:rPr>
              <a:t> </a:t>
            </a:r>
            <a:r>
              <a:rPr lang="en-US" sz="800" b="1" dirty="0" err="1">
                <a:solidFill>
                  <a:schemeClr val="bg1"/>
                </a:solidFill>
              </a:rPr>
              <a:t>Korrelasi</a:t>
            </a:r>
            <a:endParaRPr lang="en-US" sz="800" b="1" dirty="0">
              <a:solidFill>
                <a:schemeClr val="bg1"/>
              </a:solidFill>
            </a:endParaRPr>
          </a:p>
          <a:p>
            <a:pPr algn="just"/>
            <a:endParaRPr lang="en-US" sz="800" b="1" dirty="0">
              <a:solidFill>
                <a:schemeClr val="bg1"/>
              </a:solidFill>
            </a:endParaRPr>
          </a:p>
          <a:p>
            <a:pPr algn="just"/>
            <a:r>
              <a:rPr lang="en-US" sz="800" b="1" dirty="0">
                <a:solidFill>
                  <a:schemeClr val="bg1"/>
                </a:solidFill>
              </a:rPr>
              <a:t>3. </a:t>
            </a:r>
            <a:r>
              <a:rPr lang="en-US" sz="800" b="1" dirty="0" err="1">
                <a:solidFill>
                  <a:schemeClr val="bg1"/>
                </a:solidFill>
              </a:rPr>
              <a:t>Kemudian</a:t>
            </a:r>
            <a:r>
              <a:rPr lang="en-US" sz="800" b="1" dirty="0">
                <a:solidFill>
                  <a:schemeClr val="bg1"/>
                </a:solidFill>
              </a:rPr>
              <a:t> </a:t>
            </a:r>
            <a:r>
              <a:rPr lang="en-US" sz="800" b="1" dirty="0" err="1">
                <a:solidFill>
                  <a:schemeClr val="bg1"/>
                </a:solidFill>
              </a:rPr>
              <a:t>membuat</a:t>
            </a:r>
            <a:r>
              <a:rPr lang="en-US" sz="800" b="1" dirty="0">
                <a:solidFill>
                  <a:schemeClr val="bg1"/>
                </a:solidFill>
              </a:rPr>
              <a:t> pivot </a:t>
            </a:r>
            <a:r>
              <a:rPr lang="en-US" sz="800" b="1" dirty="0" err="1">
                <a:solidFill>
                  <a:schemeClr val="bg1"/>
                </a:solidFill>
              </a:rPr>
              <a:t>terhadap</a:t>
            </a:r>
            <a:r>
              <a:rPr lang="en-US" sz="800" b="1" dirty="0">
                <a:solidFill>
                  <a:schemeClr val="bg1"/>
                </a:solidFill>
              </a:rPr>
              <a:t> </a:t>
            </a:r>
            <a:r>
              <a:rPr lang="en-US" sz="800" b="1" dirty="0" err="1">
                <a:solidFill>
                  <a:schemeClr val="bg1"/>
                </a:solidFill>
              </a:rPr>
              <a:t>variabel</a:t>
            </a:r>
            <a:r>
              <a:rPr lang="en-US" sz="800" b="1" dirty="0">
                <a:solidFill>
                  <a:schemeClr val="bg1"/>
                </a:solidFill>
              </a:rPr>
              <a:t> target</a:t>
            </a:r>
          </a:p>
        </p:txBody>
      </p:sp>
      <p:sp>
        <p:nvSpPr>
          <p:cNvPr id="3" name="Rectangle 2">
            <a:extLst>
              <a:ext uri="{FF2B5EF4-FFF2-40B4-BE49-F238E27FC236}">
                <a16:creationId xmlns:a16="http://schemas.microsoft.com/office/drawing/2014/main" id="{23FFCEB3-821B-47AF-A680-310D4D71EF12}"/>
              </a:ext>
            </a:extLst>
          </p:cNvPr>
          <p:cNvSpPr/>
          <p:nvPr/>
        </p:nvSpPr>
        <p:spPr>
          <a:xfrm>
            <a:off x="3837664" y="875339"/>
            <a:ext cx="1468672" cy="307777"/>
          </a:xfrm>
          <a:prstGeom prst="rect">
            <a:avLst/>
          </a:prstGeom>
        </p:spPr>
        <p:txBody>
          <a:bodyPr wrap="none">
            <a:spAutoFit/>
          </a:bodyPr>
          <a:lstStyle/>
          <a:p>
            <a:r>
              <a:rPr lang="en-US" b="1" dirty="0" err="1">
                <a:solidFill>
                  <a:schemeClr val="accent1"/>
                </a:solidFill>
              </a:rPr>
              <a:t>Numerikal</a:t>
            </a:r>
            <a:r>
              <a:rPr lang="en-US" b="1" dirty="0">
                <a:solidFill>
                  <a:schemeClr val="accent1"/>
                </a:solidFill>
              </a:rPr>
              <a:t> data</a:t>
            </a:r>
          </a:p>
        </p:txBody>
      </p:sp>
      <p:pic>
        <p:nvPicPr>
          <p:cNvPr id="6" name="Picture 5">
            <a:extLst>
              <a:ext uri="{FF2B5EF4-FFF2-40B4-BE49-F238E27FC236}">
                <a16:creationId xmlns:a16="http://schemas.microsoft.com/office/drawing/2014/main" id="{82B84C36-7A48-4EB9-81B6-F895588B92DC}"/>
              </a:ext>
            </a:extLst>
          </p:cNvPr>
          <p:cNvPicPr>
            <a:picLocks noChangeAspect="1"/>
          </p:cNvPicPr>
          <p:nvPr/>
        </p:nvPicPr>
        <p:blipFill>
          <a:blip r:embed="rId3"/>
          <a:stretch>
            <a:fillRect/>
          </a:stretch>
        </p:blipFill>
        <p:spPr>
          <a:xfrm>
            <a:off x="1189854" y="2571750"/>
            <a:ext cx="2299963" cy="929554"/>
          </a:xfrm>
          <a:prstGeom prst="rect">
            <a:avLst/>
          </a:prstGeom>
        </p:spPr>
      </p:pic>
      <p:grpSp>
        <p:nvGrpSpPr>
          <p:cNvPr id="7" name="Group 6">
            <a:extLst>
              <a:ext uri="{FF2B5EF4-FFF2-40B4-BE49-F238E27FC236}">
                <a16:creationId xmlns:a16="http://schemas.microsoft.com/office/drawing/2014/main" id="{6952AEF3-C1DE-4F06-A5FF-B1FB2C6EEF65}"/>
              </a:ext>
            </a:extLst>
          </p:cNvPr>
          <p:cNvGrpSpPr/>
          <p:nvPr/>
        </p:nvGrpSpPr>
        <p:grpSpPr>
          <a:xfrm>
            <a:off x="3696171" y="1296318"/>
            <a:ext cx="5024749" cy="3480418"/>
            <a:chOff x="3668875" y="1370611"/>
            <a:chExt cx="5405552" cy="3727067"/>
          </a:xfrm>
        </p:grpSpPr>
        <p:pic>
          <p:nvPicPr>
            <p:cNvPr id="2050" name="Picture 2">
              <a:extLst>
                <a:ext uri="{FF2B5EF4-FFF2-40B4-BE49-F238E27FC236}">
                  <a16:creationId xmlns:a16="http://schemas.microsoft.com/office/drawing/2014/main" id="{0E64A962-F9A7-41EB-9BB9-4D026BF51E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7527" y="1370611"/>
              <a:ext cx="1187900" cy="8082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B93B0FD-6C4B-4A37-BAE3-E18AD5EF67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6386" y="1374586"/>
              <a:ext cx="1187900" cy="8082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F5CF98B-102A-467B-839B-4E09A04E0E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5245" y="1370611"/>
              <a:ext cx="1320739" cy="89864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18ECCD8-B7AD-4B7B-A1E6-E14B19EE29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8875" y="2276340"/>
              <a:ext cx="1366162" cy="92955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C09229D-F199-431A-908B-DABE9A8034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0401" y="1395778"/>
              <a:ext cx="1246761" cy="84831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E7912D3-094C-440F-828B-F580E48EE6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8484" y="2298611"/>
              <a:ext cx="1246761" cy="84831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0A46E56B-C574-4E99-BB30-8F06D37DB7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8875" y="3259490"/>
              <a:ext cx="1297511" cy="88284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3E6AD565-FCB8-48E3-BDE8-F7E15D1FB5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8875" y="4164685"/>
              <a:ext cx="1255755" cy="854431"/>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41246499-C413-4DF6-A622-A8AF0FA1EBA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5245" y="2283688"/>
              <a:ext cx="1289901" cy="87766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B80A998D-4FC1-4DAE-B3D7-490385AF04D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95253" y="2337247"/>
              <a:ext cx="1289901" cy="906859"/>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8658489F-2995-46F0-8E9A-31A8647F8E4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48484" y="3271386"/>
              <a:ext cx="1352331" cy="901554"/>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86927355-D851-4131-81AB-66AB4EE56D0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4271" y="3205894"/>
              <a:ext cx="1471367" cy="1001136"/>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F4B0C4B0-CE15-44C6-862F-BC3ED964BAE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97768" y="3271386"/>
              <a:ext cx="1255755" cy="854431"/>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a:extLst>
                <a:ext uri="{FF2B5EF4-FFF2-40B4-BE49-F238E27FC236}">
                  <a16:creationId xmlns:a16="http://schemas.microsoft.com/office/drawing/2014/main" id="{6B521B93-BF7F-4353-B4CB-186E8D24D3A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96624" y="4214234"/>
              <a:ext cx="1266060" cy="861443"/>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a:extLst>
                <a:ext uri="{FF2B5EF4-FFF2-40B4-BE49-F238E27FC236}">
                  <a16:creationId xmlns:a16="http://schemas.microsoft.com/office/drawing/2014/main" id="{E32481CC-8447-4A2C-B288-8B0B4D15CEB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42173" y="4142333"/>
              <a:ext cx="1425781" cy="955345"/>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a:extLst>
                <a:ext uri="{FF2B5EF4-FFF2-40B4-BE49-F238E27FC236}">
                  <a16:creationId xmlns:a16="http://schemas.microsoft.com/office/drawing/2014/main" id="{198C1D2D-9A07-4F59-B8E5-79847D0792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03060" y="4096542"/>
              <a:ext cx="1471367" cy="10011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0564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930205" y="510208"/>
            <a:ext cx="1860762"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rPr>
              <a:t>09.2</a:t>
            </a:r>
            <a:endParaRPr sz="5400" dirty="0">
              <a:solidFill>
                <a:schemeClr val="accent2"/>
              </a:solidFill>
            </a:endParaRPr>
          </a:p>
        </p:txBody>
      </p:sp>
      <p:sp>
        <p:nvSpPr>
          <p:cNvPr id="290" name="Google Shape;290;p36"/>
          <p:cNvSpPr txBox="1">
            <a:spLocks noGrp="1"/>
          </p:cNvSpPr>
          <p:nvPr>
            <p:ph type="title"/>
          </p:nvPr>
        </p:nvSpPr>
        <p:spPr>
          <a:xfrm>
            <a:off x="4876904" y="224177"/>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t>Preprocessing</a:t>
            </a:r>
            <a:endParaRPr sz="2400" dirty="0"/>
          </a:p>
        </p:txBody>
      </p:sp>
      <p:sp>
        <p:nvSpPr>
          <p:cNvPr id="3" name="Rectangle 2">
            <a:extLst>
              <a:ext uri="{FF2B5EF4-FFF2-40B4-BE49-F238E27FC236}">
                <a16:creationId xmlns:a16="http://schemas.microsoft.com/office/drawing/2014/main" id="{23FFCEB3-821B-47AF-A680-310D4D71EF12}"/>
              </a:ext>
            </a:extLst>
          </p:cNvPr>
          <p:cNvSpPr/>
          <p:nvPr/>
        </p:nvSpPr>
        <p:spPr>
          <a:xfrm>
            <a:off x="3837664" y="875339"/>
            <a:ext cx="2478564" cy="307777"/>
          </a:xfrm>
          <a:prstGeom prst="rect">
            <a:avLst/>
          </a:prstGeom>
        </p:spPr>
        <p:txBody>
          <a:bodyPr wrap="none">
            <a:spAutoFit/>
          </a:bodyPr>
          <a:lstStyle/>
          <a:p>
            <a:r>
              <a:rPr lang="en-US" b="1" dirty="0">
                <a:solidFill>
                  <a:schemeClr val="accent1"/>
                </a:solidFill>
              </a:rPr>
              <a:t>Pivot </a:t>
            </a:r>
            <a:r>
              <a:rPr lang="en-US" b="1" dirty="0" err="1">
                <a:solidFill>
                  <a:schemeClr val="accent1"/>
                </a:solidFill>
              </a:rPr>
              <a:t>Tabel</a:t>
            </a:r>
            <a:r>
              <a:rPr lang="en-US" b="1" dirty="0">
                <a:solidFill>
                  <a:schemeClr val="accent1"/>
                </a:solidFill>
              </a:rPr>
              <a:t> </a:t>
            </a:r>
            <a:r>
              <a:rPr lang="en-US" b="1" dirty="0" err="1">
                <a:solidFill>
                  <a:schemeClr val="accent1"/>
                </a:solidFill>
              </a:rPr>
              <a:t>tehadapt</a:t>
            </a:r>
            <a:r>
              <a:rPr lang="en-US" b="1" dirty="0">
                <a:solidFill>
                  <a:schemeClr val="accent1"/>
                </a:solidFill>
              </a:rPr>
              <a:t> target</a:t>
            </a:r>
          </a:p>
        </p:txBody>
      </p:sp>
      <p:grpSp>
        <p:nvGrpSpPr>
          <p:cNvPr id="10" name="Group 9">
            <a:extLst>
              <a:ext uri="{FF2B5EF4-FFF2-40B4-BE49-F238E27FC236}">
                <a16:creationId xmlns:a16="http://schemas.microsoft.com/office/drawing/2014/main" id="{CCCA70A7-4C1D-4AE5-9BD4-2EF68B91D7F6}"/>
              </a:ext>
            </a:extLst>
          </p:cNvPr>
          <p:cNvGrpSpPr/>
          <p:nvPr/>
        </p:nvGrpSpPr>
        <p:grpSpPr>
          <a:xfrm>
            <a:off x="1221590" y="1492682"/>
            <a:ext cx="6231515" cy="2158136"/>
            <a:chOff x="778037" y="1290075"/>
            <a:chExt cx="6231515" cy="2158136"/>
          </a:xfrm>
        </p:grpSpPr>
        <p:pic>
          <p:nvPicPr>
            <p:cNvPr id="2" name="Picture 1">
              <a:extLst>
                <a:ext uri="{FF2B5EF4-FFF2-40B4-BE49-F238E27FC236}">
                  <a16:creationId xmlns:a16="http://schemas.microsoft.com/office/drawing/2014/main" id="{B182CC1B-31C8-4DEA-938A-4FA41D59B97F}"/>
                </a:ext>
              </a:extLst>
            </p:cNvPr>
            <p:cNvPicPr>
              <a:picLocks noChangeAspect="1"/>
            </p:cNvPicPr>
            <p:nvPr/>
          </p:nvPicPr>
          <p:blipFill>
            <a:blip r:embed="rId3"/>
            <a:stretch>
              <a:fillRect/>
            </a:stretch>
          </p:blipFill>
          <p:spPr>
            <a:xfrm>
              <a:off x="778037" y="1290075"/>
              <a:ext cx="5665204" cy="1034422"/>
            </a:xfrm>
            <a:prstGeom prst="rect">
              <a:avLst/>
            </a:prstGeom>
          </p:spPr>
        </p:pic>
        <p:pic>
          <p:nvPicPr>
            <p:cNvPr id="6" name="Picture 5">
              <a:extLst>
                <a:ext uri="{FF2B5EF4-FFF2-40B4-BE49-F238E27FC236}">
                  <a16:creationId xmlns:a16="http://schemas.microsoft.com/office/drawing/2014/main" id="{ABDFFB50-675F-4941-9839-C1B50B38CD5A}"/>
                </a:ext>
              </a:extLst>
            </p:cNvPr>
            <p:cNvPicPr>
              <a:picLocks noChangeAspect="1"/>
            </p:cNvPicPr>
            <p:nvPr/>
          </p:nvPicPr>
          <p:blipFill>
            <a:blip r:embed="rId4"/>
            <a:stretch>
              <a:fillRect/>
            </a:stretch>
          </p:blipFill>
          <p:spPr>
            <a:xfrm>
              <a:off x="778037" y="2413788"/>
              <a:ext cx="3723919" cy="1034422"/>
            </a:xfrm>
            <a:prstGeom prst="rect">
              <a:avLst/>
            </a:prstGeom>
          </p:spPr>
        </p:pic>
        <p:pic>
          <p:nvPicPr>
            <p:cNvPr id="9" name="Picture 8">
              <a:extLst>
                <a:ext uri="{FF2B5EF4-FFF2-40B4-BE49-F238E27FC236}">
                  <a16:creationId xmlns:a16="http://schemas.microsoft.com/office/drawing/2014/main" id="{C3679F50-F5C3-4D0B-AD27-EC483B5739FE}"/>
                </a:ext>
              </a:extLst>
            </p:cNvPr>
            <p:cNvPicPr>
              <a:picLocks noChangeAspect="1"/>
            </p:cNvPicPr>
            <p:nvPr/>
          </p:nvPicPr>
          <p:blipFill>
            <a:blip r:embed="rId5"/>
            <a:stretch>
              <a:fillRect/>
            </a:stretch>
          </p:blipFill>
          <p:spPr>
            <a:xfrm>
              <a:off x="4501956" y="2413789"/>
              <a:ext cx="2507596" cy="1034422"/>
            </a:xfrm>
            <a:prstGeom prst="rect">
              <a:avLst/>
            </a:prstGeom>
          </p:spPr>
        </p:pic>
      </p:grpSp>
    </p:spTree>
    <p:extLst>
      <p:ext uri="{BB962C8B-B14F-4D97-AF65-F5344CB8AC3E}">
        <p14:creationId xmlns:p14="http://schemas.microsoft.com/office/powerpoint/2010/main" val="415591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930205" y="510208"/>
            <a:ext cx="1860762"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rPr>
              <a:t>09.3</a:t>
            </a:r>
            <a:endParaRPr sz="5400" dirty="0">
              <a:solidFill>
                <a:schemeClr val="accent2"/>
              </a:solidFill>
            </a:endParaRPr>
          </a:p>
        </p:txBody>
      </p:sp>
      <p:sp>
        <p:nvSpPr>
          <p:cNvPr id="290" name="Google Shape;290;p36"/>
          <p:cNvSpPr txBox="1">
            <a:spLocks noGrp="1"/>
          </p:cNvSpPr>
          <p:nvPr>
            <p:ph type="title"/>
          </p:nvPr>
        </p:nvSpPr>
        <p:spPr>
          <a:xfrm>
            <a:off x="4876904" y="224177"/>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t>Preprocessing</a:t>
            </a:r>
            <a:endParaRPr sz="2400" dirty="0"/>
          </a:p>
        </p:txBody>
      </p:sp>
      <p:sp>
        <p:nvSpPr>
          <p:cNvPr id="3" name="Rectangle 2">
            <a:extLst>
              <a:ext uri="{FF2B5EF4-FFF2-40B4-BE49-F238E27FC236}">
                <a16:creationId xmlns:a16="http://schemas.microsoft.com/office/drawing/2014/main" id="{23FFCEB3-821B-47AF-A680-310D4D71EF12}"/>
              </a:ext>
            </a:extLst>
          </p:cNvPr>
          <p:cNvSpPr/>
          <p:nvPr/>
        </p:nvSpPr>
        <p:spPr>
          <a:xfrm>
            <a:off x="3837664" y="875339"/>
            <a:ext cx="1556836" cy="307777"/>
          </a:xfrm>
          <a:prstGeom prst="rect">
            <a:avLst/>
          </a:prstGeom>
        </p:spPr>
        <p:txBody>
          <a:bodyPr wrap="none">
            <a:spAutoFit/>
          </a:bodyPr>
          <a:lstStyle/>
          <a:p>
            <a:r>
              <a:rPr lang="en-US" b="1" dirty="0" err="1">
                <a:solidFill>
                  <a:schemeClr val="accent1"/>
                </a:solidFill>
              </a:rPr>
              <a:t>Melihat</a:t>
            </a:r>
            <a:r>
              <a:rPr lang="en-US" b="1" dirty="0">
                <a:solidFill>
                  <a:schemeClr val="accent1"/>
                </a:solidFill>
              </a:rPr>
              <a:t> </a:t>
            </a:r>
            <a:r>
              <a:rPr lang="en-US" b="1" dirty="0" err="1">
                <a:solidFill>
                  <a:schemeClr val="accent1"/>
                </a:solidFill>
              </a:rPr>
              <a:t>Korelasi</a:t>
            </a:r>
            <a:endParaRPr lang="en-US" b="1" dirty="0">
              <a:solidFill>
                <a:schemeClr val="accent1"/>
              </a:solidFill>
            </a:endParaRPr>
          </a:p>
        </p:txBody>
      </p:sp>
      <p:grpSp>
        <p:nvGrpSpPr>
          <p:cNvPr id="5" name="Group 4">
            <a:extLst>
              <a:ext uri="{FF2B5EF4-FFF2-40B4-BE49-F238E27FC236}">
                <a16:creationId xmlns:a16="http://schemas.microsoft.com/office/drawing/2014/main" id="{7589A4CF-5D2A-47B3-948D-99B629077416}"/>
              </a:ext>
            </a:extLst>
          </p:cNvPr>
          <p:cNvGrpSpPr/>
          <p:nvPr/>
        </p:nvGrpSpPr>
        <p:grpSpPr>
          <a:xfrm>
            <a:off x="819012" y="1234638"/>
            <a:ext cx="5053038" cy="2951375"/>
            <a:chOff x="1637817" y="1704945"/>
            <a:chExt cx="6366496" cy="3973612"/>
          </a:xfrm>
        </p:grpSpPr>
        <p:sp>
          <p:nvSpPr>
            <p:cNvPr id="4" name="Rectangle 3">
              <a:extLst>
                <a:ext uri="{FF2B5EF4-FFF2-40B4-BE49-F238E27FC236}">
                  <a16:creationId xmlns:a16="http://schemas.microsoft.com/office/drawing/2014/main" id="{C6E9B068-F882-4F61-940C-DBC243E525D1}"/>
                </a:ext>
              </a:extLst>
            </p:cNvPr>
            <p:cNvSpPr/>
            <p:nvPr/>
          </p:nvSpPr>
          <p:spPr>
            <a:xfrm>
              <a:off x="1637817" y="1704945"/>
              <a:ext cx="6366496" cy="3973612"/>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37F1B2BD-3CB1-44E0-9D8A-90D1500F0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704" y="1851946"/>
              <a:ext cx="5922548" cy="3516411"/>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F4DF759B-725E-496E-B046-AE5B6E4F475E}"/>
              </a:ext>
            </a:extLst>
          </p:cNvPr>
          <p:cNvSpPr/>
          <p:nvPr/>
        </p:nvSpPr>
        <p:spPr>
          <a:xfrm>
            <a:off x="344109" y="4387731"/>
            <a:ext cx="5362289" cy="646331"/>
          </a:xfrm>
          <a:prstGeom prst="rect">
            <a:avLst/>
          </a:prstGeom>
          <a:solidFill>
            <a:schemeClr val="bg1"/>
          </a:solidFill>
        </p:spPr>
        <p:txBody>
          <a:bodyPr wrap="square">
            <a:spAutoFit/>
          </a:bodyPr>
          <a:lstStyle/>
          <a:p>
            <a:pPr algn="just"/>
            <a:r>
              <a:rPr lang="en-US" sz="900" dirty="0">
                <a:solidFill>
                  <a:schemeClr val="accent1"/>
                </a:solidFill>
              </a:rPr>
              <a:t>Di </a:t>
            </a:r>
            <a:r>
              <a:rPr lang="en-US" sz="900" dirty="0" err="1">
                <a:solidFill>
                  <a:schemeClr val="accent1"/>
                </a:solidFill>
              </a:rPr>
              <a:t>sini</a:t>
            </a:r>
            <a:r>
              <a:rPr lang="en-US" sz="900" dirty="0">
                <a:solidFill>
                  <a:schemeClr val="accent1"/>
                </a:solidFill>
              </a:rPr>
              <a:t>, </a:t>
            </a:r>
            <a:r>
              <a:rPr lang="en-US" sz="900" dirty="0" err="1">
                <a:solidFill>
                  <a:schemeClr val="accent1"/>
                </a:solidFill>
              </a:rPr>
              <a:t>jika</a:t>
            </a:r>
            <a:r>
              <a:rPr lang="en-US" sz="900" dirty="0">
                <a:solidFill>
                  <a:schemeClr val="accent1"/>
                </a:solidFill>
              </a:rPr>
              <a:t> </a:t>
            </a:r>
            <a:r>
              <a:rPr lang="en-US" sz="900" dirty="0" err="1">
                <a:solidFill>
                  <a:schemeClr val="accent1"/>
                </a:solidFill>
              </a:rPr>
              <a:t>ada</a:t>
            </a:r>
            <a:r>
              <a:rPr lang="en-US" sz="900" dirty="0">
                <a:solidFill>
                  <a:schemeClr val="accent1"/>
                </a:solidFill>
              </a:rPr>
              <a:t> </a:t>
            </a:r>
            <a:r>
              <a:rPr lang="en-US" sz="900" dirty="0" err="1">
                <a:solidFill>
                  <a:schemeClr val="accent1"/>
                </a:solidFill>
              </a:rPr>
              <a:t>pasangan</a:t>
            </a:r>
            <a:r>
              <a:rPr lang="en-US" sz="900" dirty="0">
                <a:solidFill>
                  <a:schemeClr val="accent1"/>
                </a:solidFill>
              </a:rPr>
              <a:t> </a:t>
            </a:r>
            <a:r>
              <a:rPr lang="en-US" sz="900" dirty="0" err="1">
                <a:solidFill>
                  <a:schemeClr val="accent1"/>
                </a:solidFill>
              </a:rPr>
              <a:t>fitur-fitur</a:t>
            </a:r>
            <a:r>
              <a:rPr lang="en-US" sz="900" dirty="0">
                <a:solidFill>
                  <a:schemeClr val="accent1"/>
                </a:solidFill>
              </a:rPr>
              <a:t> yang </a:t>
            </a:r>
            <a:r>
              <a:rPr lang="en-US" sz="900" dirty="0" err="1">
                <a:solidFill>
                  <a:schemeClr val="accent1"/>
                </a:solidFill>
              </a:rPr>
              <a:t>memiliki</a:t>
            </a:r>
            <a:r>
              <a:rPr lang="en-US" sz="900" dirty="0">
                <a:solidFill>
                  <a:schemeClr val="accent1"/>
                </a:solidFill>
              </a:rPr>
              <a:t> </a:t>
            </a:r>
            <a:r>
              <a:rPr lang="en-US" sz="900" dirty="0" err="1">
                <a:solidFill>
                  <a:schemeClr val="accent1"/>
                </a:solidFill>
              </a:rPr>
              <a:t>korelasi</a:t>
            </a:r>
            <a:r>
              <a:rPr lang="en-US" sz="900" dirty="0">
                <a:solidFill>
                  <a:schemeClr val="accent1"/>
                </a:solidFill>
              </a:rPr>
              <a:t> </a:t>
            </a:r>
            <a:r>
              <a:rPr lang="en-US" sz="900" dirty="0" err="1">
                <a:solidFill>
                  <a:schemeClr val="accent1"/>
                </a:solidFill>
              </a:rPr>
              <a:t>tinggi</a:t>
            </a:r>
            <a:r>
              <a:rPr lang="en-US" sz="900" dirty="0">
                <a:solidFill>
                  <a:schemeClr val="accent1"/>
                </a:solidFill>
              </a:rPr>
              <a:t> </a:t>
            </a:r>
            <a:r>
              <a:rPr lang="en-US" sz="900" dirty="0" err="1">
                <a:solidFill>
                  <a:schemeClr val="accent1"/>
                </a:solidFill>
              </a:rPr>
              <a:t>maka</a:t>
            </a:r>
            <a:r>
              <a:rPr lang="en-US" sz="900" dirty="0">
                <a:solidFill>
                  <a:schemeClr val="accent1"/>
                </a:solidFill>
              </a:rPr>
              <a:t> </a:t>
            </a:r>
            <a:r>
              <a:rPr lang="en-US" sz="900" dirty="0" err="1">
                <a:solidFill>
                  <a:schemeClr val="accent1"/>
                </a:solidFill>
              </a:rPr>
              <a:t>akan</a:t>
            </a:r>
            <a:r>
              <a:rPr lang="en-US" sz="900" dirty="0">
                <a:solidFill>
                  <a:schemeClr val="accent1"/>
                </a:solidFill>
              </a:rPr>
              <a:t> </a:t>
            </a:r>
            <a:r>
              <a:rPr lang="en-US" sz="900" dirty="0" err="1">
                <a:solidFill>
                  <a:schemeClr val="accent1"/>
                </a:solidFill>
              </a:rPr>
              <a:t>diambil</a:t>
            </a:r>
            <a:r>
              <a:rPr lang="en-US" sz="900" dirty="0">
                <a:solidFill>
                  <a:schemeClr val="accent1"/>
                </a:solidFill>
              </a:rPr>
              <a:t> salah </a:t>
            </a:r>
            <a:r>
              <a:rPr lang="en-US" sz="900" dirty="0" err="1">
                <a:solidFill>
                  <a:schemeClr val="accent1"/>
                </a:solidFill>
              </a:rPr>
              <a:t>satu</a:t>
            </a:r>
            <a:r>
              <a:rPr lang="en-US" sz="900" dirty="0">
                <a:solidFill>
                  <a:schemeClr val="accent1"/>
                </a:solidFill>
              </a:rPr>
              <a:t> </a:t>
            </a:r>
            <a:r>
              <a:rPr lang="en-US" sz="900" dirty="0" err="1">
                <a:solidFill>
                  <a:schemeClr val="accent1"/>
                </a:solidFill>
              </a:rPr>
              <a:t>saja</a:t>
            </a:r>
            <a:r>
              <a:rPr lang="en-US" sz="900" dirty="0">
                <a:solidFill>
                  <a:schemeClr val="accent1"/>
                </a:solidFill>
              </a:rPr>
              <a:t>. Nilai </a:t>
            </a:r>
            <a:r>
              <a:rPr lang="en-US" sz="900" dirty="0" err="1">
                <a:solidFill>
                  <a:schemeClr val="accent1"/>
                </a:solidFill>
              </a:rPr>
              <a:t>korelasi</a:t>
            </a:r>
            <a:r>
              <a:rPr lang="en-US" sz="900" dirty="0">
                <a:solidFill>
                  <a:schemeClr val="accent1"/>
                </a:solidFill>
              </a:rPr>
              <a:t> yang </a:t>
            </a:r>
            <a:r>
              <a:rPr lang="en-US" sz="900" dirty="0" err="1">
                <a:solidFill>
                  <a:schemeClr val="accent1"/>
                </a:solidFill>
              </a:rPr>
              <a:t>dijadikan</a:t>
            </a:r>
            <a:r>
              <a:rPr lang="en-US" sz="900" dirty="0">
                <a:solidFill>
                  <a:schemeClr val="accent1"/>
                </a:solidFill>
              </a:rPr>
              <a:t> </a:t>
            </a:r>
            <a:r>
              <a:rPr lang="en-US" sz="900" dirty="0" err="1">
                <a:solidFill>
                  <a:schemeClr val="accent1"/>
                </a:solidFill>
              </a:rPr>
              <a:t>patokan</a:t>
            </a:r>
            <a:r>
              <a:rPr lang="en-US" sz="900" dirty="0">
                <a:solidFill>
                  <a:schemeClr val="accent1"/>
                </a:solidFill>
              </a:rPr>
              <a:t> </a:t>
            </a:r>
            <a:r>
              <a:rPr lang="en-US" sz="900" dirty="0" err="1">
                <a:solidFill>
                  <a:schemeClr val="accent1"/>
                </a:solidFill>
              </a:rPr>
              <a:t>sebagai</a:t>
            </a:r>
            <a:r>
              <a:rPr lang="en-US" sz="900" dirty="0">
                <a:solidFill>
                  <a:schemeClr val="accent1"/>
                </a:solidFill>
              </a:rPr>
              <a:t> </a:t>
            </a:r>
            <a:r>
              <a:rPr lang="en-US" sz="900" dirty="0" err="1">
                <a:solidFill>
                  <a:schemeClr val="accent1"/>
                </a:solidFill>
              </a:rPr>
              <a:t>korelasi</a:t>
            </a:r>
            <a:r>
              <a:rPr lang="en-US" sz="900" dirty="0">
                <a:solidFill>
                  <a:schemeClr val="accent1"/>
                </a:solidFill>
              </a:rPr>
              <a:t> </a:t>
            </a:r>
            <a:r>
              <a:rPr lang="en-US" sz="900" dirty="0" err="1">
                <a:solidFill>
                  <a:schemeClr val="accent1"/>
                </a:solidFill>
              </a:rPr>
              <a:t>tinggi</a:t>
            </a:r>
            <a:r>
              <a:rPr lang="en-US" sz="900" dirty="0">
                <a:solidFill>
                  <a:schemeClr val="accent1"/>
                </a:solidFill>
              </a:rPr>
              <a:t> </a:t>
            </a:r>
            <a:r>
              <a:rPr lang="en-US" sz="900" dirty="0" err="1">
                <a:solidFill>
                  <a:schemeClr val="accent1"/>
                </a:solidFill>
              </a:rPr>
              <a:t>tidak</a:t>
            </a:r>
            <a:r>
              <a:rPr lang="en-US" sz="900" dirty="0">
                <a:solidFill>
                  <a:schemeClr val="accent1"/>
                </a:solidFill>
              </a:rPr>
              <a:t> </a:t>
            </a:r>
            <a:r>
              <a:rPr lang="en-US" sz="900" dirty="0" err="1">
                <a:solidFill>
                  <a:schemeClr val="accent1"/>
                </a:solidFill>
              </a:rPr>
              <a:t>pasti</a:t>
            </a:r>
            <a:r>
              <a:rPr lang="en-US" sz="900" dirty="0">
                <a:solidFill>
                  <a:schemeClr val="accent1"/>
                </a:solidFill>
              </a:rPr>
              <a:t>, </a:t>
            </a:r>
            <a:r>
              <a:rPr lang="en-US" sz="900" dirty="0" err="1">
                <a:solidFill>
                  <a:schemeClr val="accent1"/>
                </a:solidFill>
              </a:rPr>
              <a:t>umumnya</a:t>
            </a:r>
            <a:r>
              <a:rPr lang="en-US" sz="900" dirty="0">
                <a:solidFill>
                  <a:schemeClr val="accent1"/>
                </a:solidFill>
              </a:rPr>
              <a:t> </a:t>
            </a:r>
            <a:r>
              <a:rPr lang="en-US" sz="900" dirty="0" err="1">
                <a:solidFill>
                  <a:schemeClr val="accent1"/>
                </a:solidFill>
              </a:rPr>
              <a:t>digunakan</a:t>
            </a:r>
            <a:r>
              <a:rPr lang="en-US" sz="900" dirty="0">
                <a:solidFill>
                  <a:schemeClr val="accent1"/>
                </a:solidFill>
              </a:rPr>
              <a:t> </a:t>
            </a:r>
            <a:r>
              <a:rPr lang="en-US" sz="900" dirty="0" err="1">
                <a:solidFill>
                  <a:schemeClr val="accent1"/>
                </a:solidFill>
              </a:rPr>
              <a:t>angka</a:t>
            </a:r>
            <a:r>
              <a:rPr lang="en-US" sz="900" dirty="0">
                <a:solidFill>
                  <a:schemeClr val="accent1"/>
                </a:solidFill>
              </a:rPr>
              <a:t> 0.7, </a:t>
            </a:r>
            <a:r>
              <a:rPr lang="en-US" sz="900" dirty="0" err="1">
                <a:solidFill>
                  <a:schemeClr val="accent1"/>
                </a:solidFill>
              </a:rPr>
              <a:t>namun</a:t>
            </a:r>
            <a:r>
              <a:rPr lang="en-US" sz="900" dirty="0">
                <a:solidFill>
                  <a:schemeClr val="accent1"/>
                </a:solidFill>
              </a:rPr>
              <a:t> </a:t>
            </a:r>
            <a:r>
              <a:rPr lang="en-US" sz="900" dirty="0" err="1">
                <a:solidFill>
                  <a:schemeClr val="accent1"/>
                </a:solidFill>
              </a:rPr>
              <a:t>karena</a:t>
            </a:r>
            <a:r>
              <a:rPr lang="en-US" sz="900" dirty="0">
                <a:solidFill>
                  <a:schemeClr val="accent1"/>
                </a:solidFill>
              </a:rPr>
              <a:t> </a:t>
            </a:r>
            <a:r>
              <a:rPr lang="en-US" sz="900" dirty="0" err="1">
                <a:solidFill>
                  <a:schemeClr val="accent1"/>
                </a:solidFill>
              </a:rPr>
              <a:t>banyaknya</a:t>
            </a:r>
            <a:r>
              <a:rPr lang="en-US" sz="900" dirty="0">
                <a:solidFill>
                  <a:schemeClr val="accent1"/>
                </a:solidFill>
              </a:rPr>
              <a:t> data </a:t>
            </a:r>
            <a:r>
              <a:rPr lang="en-US" sz="900" dirty="0" err="1">
                <a:solidFill>
                  <a:schemeClr val="accent1"/>
                </a:solidFill>
              </a:rPr>
              <a:t>berada</a:t>
            </a:r>
            <a:r>
              <a:rPr lang="en-US" sz="900" dirty="0">
                <a:solidFill>
                  <a:schemeClr val="accent1"/>
                </a:solidFill>
              </a:rPr>
              <a:t> </a:t>
            </a:r>
            <a:r>
              <a:rPr lang="en-US" sz="900" dirty="0" err="1">
                <a:solidFill>
                  <a:schemeClr val="accent1"/>
                </a:solidFill>
              </a:rPr>
              <a:t>diatas</a:t>
            </a:r>
            <a:r>
              <a:rPr lang="en-US" sz="900" dirty="0">
                <a:solidFill>
                  <a:schemeClr val="accent1"/>
                </a:solidFill>
              </a:rPr>
              <a:t> </a:t>
            </a:r>
            <a:r>
              <a:rPr lang="en-US" sz="900" dirty="0" err="1">
                <a:solidFill>
                  <a:schemeClr val="accent1"/>
                </a:solidFill>
              </a:rPr>
              <a:t>angka</a:t>
            </a:r>
            <a:r>
              <a:rPr lang="en-US" sz="900" dirty="0">
                <a:solidFill>
                  <a:schemeClr val="accent1"/>
                </a:solidFill>
              </a:rPr>
              <a:t> 0.8 </a:t>
            </a:r>
            <a:r>
              <a:rPr lang="en-US" sz="900" dirty="0" err="1">
                <a:solidFill>
                  <a:schemeClr val="accent1"/>
                </a:solidFill>
              </a:rPr>
              <a:t>maka</a:t>
            </a:r>
            <a:r>
              <a:rPr lang="en-US" sz="900" dirty="0">
                <a:solidFill>
                  <a:schemeClr val="accent1"/>
                </a:solidFill>
              </a:rPr>
              <a:t> </a:t>
            </a:r>
            <a:r>
              <a:rPr lang="en-US" sz="900" dirty="0" err="1">
                <a:solidFill>
                  <a:schemeClr val="accent1"/>
                </a:solidFill>
              </a:rPr>
              <a:t>dipilih</a:t>
            </a:r>
            <a:r>
              <a:rPr lang="en-US" sz="900" dirty="0">
                <a:solidFill>
                  <a:schemeClr val="accent1"/>
                </a:solidFill>
              </a:rPr>
              <a:t> </a:t>
            </a:r>
            <a:r>
              <a:rPr lang="en-US" sz="900" dirty="0" err="1">
                <a:solidFill>
                  <a:schemeClr val="accent1"/>
                </a:solidFill>
              </a:rPr>
              <a:t>angka</a:t>
            </a:r>
            <a:r>
              <a:rPr lang="en-US" sz="900" dirty="0">
                <a:solidFill>
                  <a:schemeClr val="accent1"/>
                </a:solidFill>
              </a:rPr>
              <a:t> 0.8 </a:t>
            </a:r>
            <a:r>
              <a:rPr lang="en-US" sz="900" dirty="0" err="1">
                <a:solidFill>
                  <a:schemeClr val="accent1"/>
                </a:solidFill>
              </a:rPr>
              <a:t>untuk</a:t>
            </a:r>
            <a:r>
              <a:rPr lang="en-US" sz="900" dirty="0">
                <a:solidFill>
                  <a:schemeClr val="accent1"/>
                </a:solidFill>
              </a:rPr>
              <a:t> </a:t>
            </a:r>
            <a:r>
              <a:rPr lang="en-US" sz="900" dirty="0" err="1">
                <a:solidFill>
                  <a:schemeClr val="accent1"/>
                </a:solidFill>
              </a:rPr>
              <a:t>tidak</a:t>
            </a:r>
            <a:r>
              <a:rPr lang="en-US" sz="900" dirty="0">
                <a:solidFill>
                  <a:schemeClr val="accent1"/>
                </a:solidFill>
              </a:rPr>
              <a:t> </a:t>
            </a:r>
            <a:r>
              <a:rPr lang="en-US" sz="900" dirty="0" err="1">
                <a:solidFill>
                  <a:schemeClr val="accent1"/>
                </a:solidFill>
              </a:rPr>
              <a:t>membuang</a:t>
            </a:r>
            <a:r>
              <a:rPr lang="en-US" sz="900" dirty="0">
                <a:solidFill>
                  <a:schemeClr val="accent1"/>
                </a:solidFill>
              </a:rPr>
              <a:t> </a:t>
            </a:r>
            <a:r>
              <a:rPr lang="en-US" sz="900" dirty="0" err="1">
                <a:solidFill>
                  <a:schemeClr val="accent1"/>
                </a:solidFill>
              </a:rPr>
              <a:t>terlalu</a:t>
            </a:r>
            <a:r>
              <a:rPr lang="en-US" sz="900" dirty="0">
                <a:solidFill>
                  <a:schemeClr val="accent1"/>
                </a:solidFill>
              </a:rPr>
              <a:t> </a:t>
            </a:r>
            <a:r>
              <a:rPr lang="en-US" sz="900" dirty="0" err="1">
                <a:solidFill>
                  <a:schemeClr val="accent1"/>
                </a:solidFill>
              </a:rPr>
              <a:t>banyak</a:t>
            </a:r>
            <a:r>
              <a:rPr lang="en-US" sz="900" dirty="0">
                <a:solidFill>
                  <a:schemeClr val="accent1"/>
                </a:solidFill>
              </a:rPr>
              <a:t> feature.</a:t>
            </a:r>
          </a:p>
        </p:txBody>
      </p:sp>
      <p:sp>
        <p:nvSpPr>
          <p:cNvPr id="9" name="Rectangle 8">
            <a:extLst>
              <a:ext uri="{FF2B5EF4-FFF2-40B4-BE49-F238E27FC236}">
                <a16:creationId xmlns:a16="http://schemas.microsoft.com/office/drawing/2014/main" id="{BD96E270-7777-46E1-97E8-38087BD1DAE0}"/>
              </a:ext>
            </a:extLst>
          </p:cNvPr>
          <p:cNvSpPr/>
          <p:nvPr/>
        </p:nvSpPr>
        <p:spPr>
          <a:xfrm>
            <a:off x="5929900" y="1234638"/>
            <a:ext cx="2544865" cy="3108543"/>
          </a:xfrm>
          <a:prstGeom prst="rect">
            <a:avLst/>
          </a:prstGeom>
        </p:spPr>
        <p:txBody>
          <a:bodyPr wrap="square">
            <a:spAutoFit/>
          </a:bodyPr>
          <a:lstStyle/>
          <a:p>
            <a:r>
              <a:rPr lang="en-US" sz="700" dirty="0"/>
              <a:t>Kesimpulan:</a:t>
            </a:r>
          </a:p>
          <a:p>
            <a:endParaRPr lang="en-US" sz="700" dirty="0"/>
          </a:p>
          <a:p>
            <a:r>
              <a:rPr lang="en-US" sz="700" dirty="0"/>
              <a:t>1. </a:t>
            </a:r>
            <a:r>
              <a:rPr lang="en-US" sz="700" dirty="0" err="1"/>
              <a:t>Hanya</a:t>
            </a:r>
            <a:r>
              <a:rPr lang="en-US" sz="700" dirty="0"/>
              <a:t> </a:t>
            </a:r>
            <a:r>
              <a:rPr lang="en-US" sz="700" dirty="0" err="1"/>
              <a:t>sejumlah</a:t>
            </a:r>
            <a:r>
              <a:rPr lang="en-US" sz="700" dirty="0"/>
              <a:t> </a:t>
            </a:r>
            <a:r>
              <a:rPr lang="en-US" sz="700" dirty="0" err="1"/>
              <a:t>kecil</a:t>
            </a:r>
            <a:r>
              <a:rPr lang="en-US" sz="700" dirty="0"/>
              <a:t> data </a:t>
            </a:r>
            <a:r>
              <a:rPr lang="en-US" sz="700" dirty="0" err="1"/>
              <a:t>numerik</a:t>
            </a:r>
            <a:r>
              <a:rPr lang="en-US" sz="700" dirty="0"/>
              <a:t> yang </a:t>
            </a:r>
            <a:r>
              <a:rPr lang="en-US" sz="700" dirty="0" err="1"/>
              <a:t>terdistribusi</a:t>
            </a:r>
            <a:r>
              <a:rPr lang="en-US" sz="700" dirty="0"/>
              <a:t> </a:t>
            </a:r>
            <a:r>
              <a:rPr lang="en-US" sz="700" dirty="0" err="1"/>
              <a:t>secara</a:t>
            </a:r>
            <a:r>
              <a:rPr lang="en-US" sz="700" dirty="0"/>
              <a:t> normal</a:t>
            </a:r>
          </a:p>
          <a:p>
            <a:r>
              <a:rPr lang="en-US" sz="700" dirty="0"/>
              <a:t>2. </a:t>
            </a:r>
            <a:r>
              <a:rPr lang="en-US" sz="700" dirty="0" err="1"/>
              <a:t>Beberapa</a:t>
            </a:r>
            <a:r>
              <a:rPr lang="en-US" sz="700" dirty="0"/>
              <a:t> data </a:t>
            </a:r>
            <a:r>
              <a:rPr lang="en-US" sz="700" dirty="0" err="1"/>
              <a:t>mengandung</a:t>
            </a:r>
            <a:r>
              <a:rPr lang="en-US" sz="700" dirty="0"/>
              <a:t> outlier</a:t>
            </a:r>
          </a:p>
          <a:p>
            <a:r>
              <a:rPr lang="en-US" sz="700" dirty="0"/>
              <a:t>3. </a:t>
            </a:r>
            <a:r>
              <a:rPr lang="en-US" sz="700" dirty="0" err="1"/>
              <a:t>Seperti</a:t>
            </a:r>
            <a:r>
              <a:rPr lang="en-US" sz="700" dirty="0"/>
              <a:t> yang </a:t>
            </a:r>
            <a:r>
              <a:rPr lang="en-US" sz="700" dirty="0" err="1"/>
              <a:t>diharapkan</a:t>
            </a:r>
            <a:r>
              <a:rPr lang="en-US" sz="700" dirty="0"/>
              <a:t>, </a:t>
            </a:r>
            <a:r>
              <a:rPr lang="en-US" sz="700" dirty="0" err="1"/>
              <a:t>jumlah</a:t>
            </a:r>
            <a:r>
              <a:rPr lang="en-US" sz="700" dirty="0"/>
              <a:t> </a:t>
            </a:r>
            <a:r>
              <a:rPr lang="en-US" sz="700" dirty="0" err="1"/>
              <a:t>angsuran</a:t>
            </a:r>
            <a:r>
              <a:rPr lang="en-US" sz="700" dirty="0"/>
              <a:t> &amp; </a:t>
            </a:r>
            <a:r>
              <a:rPr lang="en-US" sz="700" dirty="0" err="1"/>
              <a:t>pinjaman</a:t>
            </a:r>
            <a:r>
              <a:rPr lang="en-US" sz="700" dirty="0"/>
              <a:t> </a:t>
            </a:r>
            <a:r>
              <a:rPr lang="en-US" sz="700" dirty="0" err="1"/>
              <a:t>berkorelasi</a:t>
            </a:r>
            <a:r>
              <a:rPr lang="en-US" sz="700" dirty="0"/>
              <a:t>, </a:t>
            </a:r>
            <a:r>
              <a:rPr lang="en-US" sz="700" dirty="0" err="1"/>
              <a:t>hampir</a:t>
            </a:r>
            <a:r>
              <a:rPr lang="en-US" sz="700" dirty="0"/>
              <a:t> </a:t>
            </a:r>
            <a:r>
              <a:rPr lang="en-US" sz="700" dirty="0" err="1"/>
              <a:t>sempurna</a:t>
            </a:r>
            <a:r>
              <a:rPr lang="en-US" sz="700" dirty="0"/>
              <a:t>. Karena </a:t>
            </a:r>
            <a:r>
              <a:rPr lang="en-US" sz="700" dirty="0" err="1"/>
              <a:t>cicilan</a:t>
            </a:r>
            <a:r>
              <a:rPr lang="en-US" sz="700" dirty="0"/>
              <a:t> = </a:t>
            </a:r>
            <a:r>
              <a:rPr lang="en-US" sz="700" dirty="0" err="1"/>
              <a:t>jumlah_pinjaman</a:t>
            </a:r>
            <a:r>
              <a:rPr lang="en-US" sz="700" dirty="0"/>
              <a:t> * </a:t>
            </a:r>
            <a:r>
              <a:rPr lang="en-US" sz="700" dirty="0" err="1"/>
              <a:t>tingkat_bunga</a:t>
            </a:r>
            <a:r>
              <a:rPr lang="en-US" sz="700" dirty="0"/>
              <a:t>. </a:t>
            </a:r>
            <a:r>
              <a:rPr lang="en-US" sz="700" dirty="0" err="1"/>
              <a:t>Meskipun</a:t>
            </a:r>
            <a:r>
              <a:rPr lang="en-US" sz="700" dirty="0"/>
              <a:t> </a:t>
            </a:r>
            <a:r>
              <a:rPr lang="en-US" sz="700" dirty="0" err="1"/>
              <a:t>jumlah</a:t>
            </a:r>
            <a:r>
              <a:rPr lang="en-US" sz="700" dirty="0"/>
              <a:t> </a:t>
            </a:r>
            <a:r>
              <a:rPr lang="en-US" sz="700" dirty="0" err="1"/>
              <a:t>pinjaman</a:t>
            </a:r>
            <a:r>
              <a:rPr lang="en-US" sz="700" dirty="0"/>
              <a:t> </a:t>
            </a:r>
            <a:r>
              <a:rPr lang="en-US" sz="700" dirty="0" err="1"/>
              <a:t>dapat</a:t>
            </a:r>
            <a:r>
              <a:rPr lang="en-US" sz="700" dirty="0"/>
              <a:t> </a:t>
            </a:r>
            <a:r>
              <a:rPr lang="en-US" sz="700" dirty="0" err="1"/>
              <a:t>bervariasi</a:t>
            </a:r>
            <a:r>
              <a:rPr lang="en-US" sz="700" dirty="0"/>
              <a:t>, </a:t>
            </a:r>
            <a:r>
              <a:rPr lang="en-US" sz="700" dirty="0" err="1"/>
              <a:t>tingkat</a:t>
            </a:r>
            <a:r>
              <a:rPr lang="en-US" sz="700" dirty="0"/>
              <a:t> </a:t>
            </a:r>
            <a:r>
              <a:rPr lang="en-US" sz="700" dirty="0" err="1"/>
              <a:t>bunga</a:t>
            </a:r>
            <a:r>
              <a:rPr lang="en-US" sz="700" dirty="0"/>
              <a:t> </a:t>
            </a:r>
            <a:r>
              <a:rPr lang="en-US" sz="700" dirty="0" err="1"/>
              <a:t>biasanya</a:t>
            </a:r>
            <a:r>
              <a:rPr lang="en-US" sz="700" dirty="0"/>
              <a:t> </a:t>
            </a:r>
            <a:r>
              <a:rPr lang="en-US" sz="700" dirty="0" err="1"/>
              <a:t>tidak</a:t>
            </a:r>
            <a:r>
              <a:rPr lang="en-US" sz="700" dirty="0"/>
              <a:t> </a:t>
            </a:r>
            <a:r>
              <a:rPr lang="en-US" sz="700" dirty="0" err="1"/>
              <a:t>terlalu</a:t>
            </a:r>
            <a:r>
              <a:rPr lang="en-US" sz="700" dirty="0"/>
              <a:t> </a:t>
            </a:r>
            <a:r>
              <a:rPr lang="en-US" sz="700" dirty="0" err="1"/>
              <a:t>bervariasi</a:t>
            </a:r>
            <a:r>
              <a:rPr lang="en-US" sz="700" dirty="0"/>
              <a:t>.</a:t>
            </a:r>
          </a:p>
          <a:p>
            <a:endParaRPr lang="en-US" sz="700" dirty="0"/>
          </a:p>
          <a:p>
            <a:r>
              <a:rPr lang="en-US" sz="700" dirty="0" err="1"/>
              <a:t>Berdasarkan</a:t>
            </a:r>
            <a:r>
              <a:rPr lang="en-US" sz="700" dirty="0"/>
              <a:t> </a:t>
            </a:r>
            <a:r>
              <a:rPr lang="en-US" sz="700" dirty="0" err="1"/>
              <a:t>tabel</a:t>
            </a:r>
            <a:r>
              <a:rPr lang="en-US" sz="700" dirty="0"/>
              <a:t> pivot, </a:t>
            </a:r>
            <a:r>
              <a:rPr lang="en-US" sz="700" dirty="0" err="1"/>
              <a:t>karakteristik</a:t>
            </a:r>
            <a:r>
              <a:rPr lang="en-US" sz="700" dirty="0"/>
              <a:t> </a:t>
            </a:r>
            <a:r>
              <a:rPr lang="en-US" sz="700" dirty="0" err="1"/>
              <a:t>pinjaman</a:t>
            </a:r>
            <a:r>
              <a:rPr lang="en-US" sz="700" dirty="0"/>
              <a:t> </a:t>
            </a:r>
            <a:r>
              <a:rPr lang="en-US" sz="700" dirty="0" err="1"/>
              <a:t>berisiko</a:t>
            </a:r>
            <a:r>
              <a:rPr lang="en-US" sz="700" dirty="0"/>
              <a:t>:</a:t>
            </a:r>
          </a:p>
          <a:p>
            <a:endParaRPr lang="en-US" sz="700" dirty="0"/>
          </a:p>
          <a:p>
            <a:r>
              <a:rPr lang="en-US" sz="700" dirty="0" err="1"/>
              <a:t>Berdasarkan</a:t>
            </a:r>
            <a:r>
              <a:rPr lang="en-US" sz="700" dirty="0"/>
              <a:t> </a:t>
            </a:r>
            <a:r>
              <a:rPr lang="en-US" sz="700" dirty="0" err="1"/>
              <a:t>catatan</a:t>
            </a:r>
            <a:r>
              <a:rPr lang="en-US" sz="700" dirty="0"/>
              <a:t> </a:t>
            </a:r>
            <a:r>
              <a:rPr lang="en-US" sz="700" dirty="0" err="1"/>
              <a:t>pribadi</a:t>
            </a:r>
            <a:r>
              <a:rPr lang="en-US" sz="700" dirty="0"/>
              <a:t> yang </a:t>
            </a:r>
            <a:r>
              <a:rPr lang="en-US" sz="700" dirty="0" err="1"/>
              <a:t>buruk</a:t>
            </a:r>
            <a:r>
              <a:rPr lang="en-US" sz="700" dirty="0"/>
              <a:t>:</a:t>
            </a:r>
          </a:p>
          <a:p>
            <a:endParaRPr lang="en-US" sz="700" dirty="0"/>
          </a:p>
          <a:p>
            <a:r>
              <a:rPr lang="en-US" sz="700" dirty="0"/>
              <a:t>1. </a:t>
            </a:r>
            <a:r>
              <a:rPr lang="en-US" sz="700" dirty="0" err="1"/>
              <a:t>akun</a:t>
            </a:r>
            <a:r>
              <a:rPr lang="en-US" sz="700" dirty="0"/>
              <a:t> </a:t>
            </a:r>
            <a:r>
              <a:rPr lang="en-US" sz="700" dirty="0" err="1"/>
              <a:t>delinq</a:t>
            </a:r>
            <a:r>
              <a:rPr lang="en-US" sz="700" dirty="0"/>
              <a:t> yang </a:t>
            </a:r>
            <a:r>
              <a:rPr lang="en-US" sz="700" dirty="0" err="1"/>
              <a:t>lebih</a:t>
            </a:r>
            <a:r>
              <a:rPr lang="en-US" sz="700" dirty="0"/>
              <a:t> </a:t>
            </a:r>
            <a:r>
              <a:rPr lang="en-US" sz="700" dirty="0" err="1"/>
              <a:t>tinggi</a:t>
            </a:r>
            <a:endParaRPr lang="en-US" sz="700" dirty="0"/>
          </a:p>
          <a:p>
            <a:r>
              <a:rPr lang="en-US" sz="700" dirty="0"/>
              <a:t>2. </a:t>
            </a:r>
            <a:r>
              <a:rPr lang="en-US" sz="700" dirty="0" err="1"/>
              <a:t>kenakalan</a:t>
            </a:r>
            <a:r>
              <a:rPr lang="en-US" sz="700" dirty="0"/>
              <a:t> yang </a:t>
            </a:r>
            <a:r>
              <a:rPr lang="en-US" sz="700" dirty="0" err="1"/>
              <a:t>lebih</a:t>
            </a:r>
            <a:r>
              <a:rPr lang="en-US" sz="700" dirty="0"/>
              <a:t> </a:t>
            </a:r>
            <a:r>
              <a:rPr lang="en-US" sz="700" dirty="0" err="1"/>
              <a:t>tinggi</a:t>
            </a:r>
            <a:r>
              <a:rPr lang="en-US" sz="700" dirty="0"/>
              <a:t> </a:t>
            </a:r>
            <a:r>
              <a:rPr lang="en-US" sz="700" dirty="0" err="1"/>
              <a:t>dalam</a:t>
            </a:r>
            <a:r>
              <a:rPr lang="en-US" sz="700" dirty="0"/>
              <a:t> 2 </a:t>
            </a:r>
            <a:r>
              <a:rPr lang="en-US" sz="700" dirty="0" err="1"/>
              <a:t>tahun</a:t>
            </a:r>
            <a:r>
              <a:rPr lang="en-US" sz="700" dirty="0"/>
              <a:t> </a:t>
            </a:r>
            <a:r>
              <a:rPr lang="en-US" sz="700" dirty="0" err="1"/>
              <a:t>terakhir</a:t>
            </a:r>
            <a:endParaRPr lang="en-US" sz="700" dirty="0"/>
          </a:p>
          <a:p>
            <a:r>
              <a:rPr lang="en-US" sz="700" dirty="0"/>
              <a:t>3. </a:t>
            </a:r>
            <a:r>
              <a:rPr lang="en-US" sz="700" dirty="0" err="1"/>
              <a:t>pertanyaan</a:t>
            </a:r>
            <a:r>
              <a:rPr lang="en-US" sz="700" dirty="0"/>
              <a:t> yang </a:t>
            </a:r>
            <a:r>
              <a:rPr lang="en-US" sz="700" dirty="0" err="1"/>
              <a:t>lebih</a:t>
            </a:r>
            <a:r>
              <a:rPr lang="en-US" sz="700" dirty="0"/>
              <a:t> </a:t>
            </a:r>
            <a:r>
              <a:rPr lang="en-US" sz="700" dirty="0" err="1"/>
              <a:t>tinggi</a:t>
            </a:r>
            <a:r>
              <a:rPr lang="en-US" sz="700" dirty="0"/>
              <a:t> </a:t>
            </a:r>
            <a:r>
              <a:rPr lang="en-US" sz="700" dirty="0" err="1"/>
              <a:t>dalam</a:t>
            </a:r>
            <a:r>
              <a:rPr lang="en-US" sz="700" dirty="0"/>
              <a:t> 6 </a:t>
            </a:r>
            <a:r>
              <a:rPr lang="en-US" sz="700" dirty="0" err="1"/>
              <a:t>bulan</a:t>
            </a:r>
            <a:r>
              <a:rPr lang="en-US" sz="700" dirty="0"/>
              <a:t> </a:t>
            </a:r>
            <a:r>
              <a:rPr lang="en-US" sz="700" dirty="0" err="1"/>
              <a:t>terakhir</a:t>
            </a:r>
            <a:r>
              <a:rPr lang="en-US" sz="700" dirty="0"/>
              <a:t> -&gt; </a:t>
            </a:r>
            <a:r>
              <a:rPr lang="en-US" sz="700" dirty="0" err="1"/>
              <a:t>pertanyaan</a:t>
            </a:r>
            <a:r>
              <a:rPr lang="en-US" sz="700" dirty="0"/>
              <a:t> </a:t>
            </a:r>
            <a:r>
              <a:rPr lang="en-US" sz="700" dirty="0" err="1"/>
              <a:t>sulit</a:t>
            </a:r>
            <a:r>
              <a:rPr lang="en-US" sz="700" dirty="0"/>
              <a:t> </a:t>
            </a:r>
            <a:r>
              <a:rPr lang="en-US" sz="700" dirty="0" err="1"/>
              <a:t>dapat</a:t>
            </a:r>
            <a:r>
              <a:rPr lang="en-US" sz="700" dirty="0"/>
              <a:t> </a:t>
            </a:r>
            <a:r>
              <a:rPr lang="en-US" sz="700" dirty="0" err="1"/>
              <a:t>memengaruhi</a:t>
            </a:r>
            <a:r>
              <a:rPr lang="en-US" sz="700" dirty="0"/>
              <a:t> </a:t>
            </a:r>
            <a:r>
              <a:rPr lang="en-US" sz="700" dirty="0" err="1"/>
              <a:t>penilaian</a:t>
            </a:r>
            <a:r>
              <a:rPr lang="en-US" sz="700" dirty="0"/>
              <a:t> </a:t>
            </a:r>
            <a:r>
              <a:rPr lang="en-US" sz="700" dirty="0" err="1"/>
              <a:t>kredit</a:t>
            </a:r>
            <a:endParaRPr lang="en-US" sz="700" dirty="0"/>
          </a:p>
          <a:p>
            <a:r>
              <a:rPr lang="en-US" sz="700" dirty="0"/>
              <a:t>4. </a:t>
            </a:r>
            <a:r>
              <a:rPr lang="en-US" sz="700" dirty="0" err="1"/>
              <a:t>tahun</a:t>
            </a:r>
            <a:r>
              <a:rPr lang="en-US" sz="700" dirty="0"/>
              <a:t> yang </a:t>
            </a:r>
            <a:r>
              <a:rPr lang="en-US" sz="700" dirty="0" err="1"/>
              <a:t>lebih</a:t>
            </a:r>
            <a:r>
              <a:rPr lang="en-US" sz="700" dirty="0"/>
              <a:t> </a:t>
            </a:r>
            <a:r>
              <a:rPr lang="en-US" sz="700" dirty="0" err="1"/>
              <a:t>rendah</a:t>
            </a:r>
            <a:r>
              <a:rPr lang="en-US" sz="700" dirty="0"/>
              <a:t> </a:t>
            </a:r>
            <a:r>
              <a:rPr lang="en-US" sz="700" dirty="0" err="1"/>
              <a:t>sejak</a:t>
            </a:r>
            <a:r>
              <a:rPr lang="en-US" sz="700" dirty="0"/>
              <a:t> </a:t>
            </a:r>
            <a:r>
              <a:rPr lang="en-US" sz="700" dirty="0" err="1"/>
              <a:t>pertanyaan</a:t>
            </a:r>
            <a:r>
              <a:rPr lang="en-US" sz="700" dirty="0"/>
              <a:t> </a:t>
            </a:r>
            <a:r>
              <a:rPr lang="en-US" sz="700" dirty="0" err="1"/>
              <a:t>terakhir</a:t>
            </a:r>
            <a:r>
              <a:rPr lang="en-US" sz="700" dirty="0"/>
              <a:t> -&gt; </a:t>
            </a:r>
            <a:r>
              <a:rPr lang="en-US" sz="700" dirty="0" err="1"/>
              <a:t>lebih</a:t>
            </a:r>
            <a:r>
              <a:rPr lang="en-US" sz="700" dirty="0"/>
              <a:t> </a:t>
            </a:r>
            <a:r>
              <a:rPr lang="en-US" sz="700" dirty="0" err="1"/>
              <a:t>rendah</a:t>
            </a:r>
            <a:r>
              <a:rPr lang="en-US" sz="700" dirty="0"/>
              <a:t> = </a:t>
            </a:r>
            <a:r>
              <a:rPr lang="en-US" sz="700" dirty="0" err="1"/>
              <a:t>baru-baru</a:t>
            </a:r>
            <a:r>
              <a:rPr lang="en-US" sz="700" dirty="0"/>
              <a:t> </a:t>
            </a:r>
            <a:r>
              <a:rPr lang="en-US" sz="700" dirty="0" err="1"/>
              <a:t>ini</a:t>
            </a:r>
            <a:r>
              <a:rPr lang="en-US" sz="700" dirty="0"/>
              <a:t> </a:t>
            </a:r>
            <a:r>
              <a:rPr lang="en-US" sz="700" dirty="0" err="1"/>
              <a:t>memiliki</a:t>
            </a:r>
            <a:r>
              <a:rPr lang="en-US" sz="700" dirty="0"/>
              <a:t> </a:t>
            </a:r>
            <a:r>
              <a:rPr lang="en-US" sz="700" dirty="0" err="1"/>
              <a:t>pertanyaan</a:t>
            </a:r>
            <a:r>
              <a:rPr lang="en-US" sz="700" dirty="0"/>
              <a:t> </a:t>
            </a:r>
            <a:r>
              <a:rPr lang="en-US" sz="700" dirty="0" err="1"/>
              <a:t>kredit</a:t>
            </a:r>
            <a:endParaRPr lang="en-US" sz="700" dirty="0"/>
          </a:p>
          <a:p>
            <a:r>
              <a:rPr lang="en-US" sz="700" dirty="0"/>
              <a:t>5. </a:t>
            </a:r>
            <a:r>
              <a:rPr lang="en-US" sz="700" dirty="0" err="1"/>
              <a:t>Berdasarkan</a:t>
            </a:r>
            <a:r>
              <a:rPr lang="en-US" sz="700" dirty="0"/>
              <a:t> </a:t>
            </a:r>
            <a:r>
              <a:rPr lang="en-US" sz="700" dirty="0" err="1"/>
              <a:t>kesulitan</a:t>
            </a:r>
            <a:r>
              <a:rPr lang="en-US" sz="700" dirty="0"/>
              <a:t> </a:t>
            </a:r>
            <a:r>
              <a:rPr lang="en-US" sz="700" dirty="0" err="1"/>
              <a:t>pembayaran</a:t>
            </a:r>
            <a:r>
              <a:rPr lang="en-US" sz="700" dirty="0"/>
              <a:t> yang </a:t>
            </a:r>
            <a:r>
              <a:rPr lang="en-US" sz="700" dirty="0" err="1"/>
              <a:t>lebih</a:t>
            </a:r>
            <a:r>
              <a:rPr lang="en-US" sz="700" dirty="0"/>
              <a:t> </a:t>
            </a:r>
            <a:r>
              <a:rPr lang="en-US" sz="700" dirty="0" err="1"/>
              <a:t>sulit</a:t>
            </a:r>
            <a:endParaRPr lang="en-US" sz="700" dirty="0"/>
          </a:p>
          <a:p>
            <a:r>
              <a:rPr lang="en-US" sz="700" dirty="0"/>
              <a:t>6. </a:t>
            </a:r>
            <a:r>
              <a:rPr lang="en-US" sz="700" dirty="0" err="1"/>
              <a:t>Pendapatan</a:t>
            </a:r>
            <a:r>
              <a:rPr lang="en-US" sz="700" dirty="0"/>
              <a:t> </a:t>
            </a:r>
            <a:r>
              <a:rPr lang="en-US" sz="700" dirty="0" err="1"/>
              <a:t>tahunan</a:t>
            </a:r>
            <a:r>
              <a:rPr lang="en-US" sz="700" dirty="0"/>
              <a:t> </a:t>
            </a:r>
            <a:r>
              <a:rPr lang="en-US" sz="700" dirty="0" err="1"/>
              <a:t>lebih</a:t>
            </a:r>
            <a:r>
              <a:rPr lang="en-US" sz="700" dirty="0"/>
              <a:t> </a:t>
            </a:r>
            <a:r>
              <a:rPr lang="en-US" sz="700" dirty="0" err="1"/>
              <a:t>rendah</a:t>
            </a:r>
            <a:endParaRPr lang="en-US" sz="700" dirty="0"/>
          </a:p>
          <a:p>
            <a:r>
              <a:rPr lang="en-US" sz="700" dirty="0"/>
              <a:t>7. </a:t>
            </a:r>
            <a:r>
              <a:rPr lang="en-US" sz="700" dirty="0" err="1"/>
              <a:t>rasio</a:t>
            </a:r>
            <a:r>
              <a:rPr lang="en-US" sz="700" dirty="0"/>
              <a:t> utang </a:t>
            </a:r>
            <a:r>
              <a:rPr lang="en-US" sz="700" dirty="0" err="1"/>
              <a:t>terhadap</a:t>
            </a:r>
            <a:r>
              <a:rPr lang="en-US" sz="700" dirty="0"/>
              <a:t> </a:t>
            </a:r>
            <a:r>
              <a:rPr lang="en-US" sz="700" dirty="0" err="1"/>
              <a:t>pendapatan</a:t>
            </a:r>
            <a:r>
              <a:rPr lang="en-US" sz="700" dirty="0"/>
              <a:t> </a:t>
            </a:r>
            <a:r>
              <a:rPr lang="en-US" sz="700" dirty="0" err="1"/>
              <a:t>lebih</a:t>
            </a:r>
            <a:r>
              <a:rPr lang="en-US" sz="700" dirty="0"/>
              <a:t> </a:t>
            </a:r>
            <a:r>
              <a:rPr lang="en-US" sz="700" dirty="0" err="1"/>
              <a:t>tinggi</a:t>
            </a:r>
            <a:r>
              <a:rPr lang="en-US" sz="700" dirty="0"/>
              <a:t> (</a:t>
            </a:r>
            <a:r>
              <a:rPr lang="en-US" sz="700" dirty="0" err="1"/>
              <a:t>dti</a:t>
            </a:r>
            <a:r>
              <a:rPr lang="en-US" sz="700" dirty="0"/>
              <a:t>) -&gt; </a:t>
            </a:r>
            <a:r>
              <a:rPr lang="en-US" sz="700" dirty="0" err="1"/>
              <a:t>dti</a:t>
            </a:r>
            <a:r>
              <a:rPr lang="en-US" sz="700" dirty="0"/>
              <a:t> = </a:t>
            </a:r>
            <a:r>
              <a:rPr lang="en-US" sz="700" dirty="0" err="1"/>
              <a:t>angsuran</a:t>
            </a:r>
            <a:r>
              <a:rPr lang="en-US" sz="700" dirty="0"/>
              <a:t> </a:t>
            </a:r>
            <a:r>
              <a:rPr lang="en-US" sz="700" dirty="0" err="1"/>
              <a:t>bulanan</a:t>
            </a:r>
            <a:r>
              <a:rPr lang="en-US" sz="700" dirty="0"/>
              <a:t> / </a:t>
            </a:r>
            <a:r>
              <a:rPr lang="en-US" sz="700" dirty="0" err="1"/>
              <a:t>pendapatan</a:t>
            </a:r>
            <a:r>
              <a:rPr lang="en-US" sz="700" dirty="0"/>
              <a:t> </a:t>
            </a:r>
            <a:r>
              <a:rPr lang="en-US" sz="700" dirty="0" err="1"/>
              <a:t>bulanan</a:t>
            </a:r>
            <a:endParaRPr lang="en-US" sz="700" dirty="0"/>
          </a:p>
          <a:p>
            <a:r>
              <a:rPr lang="en-US" sz="700" dirty="0"/>
              <a:t>8. </a:t>
            </a:r>
            <a:r>
              <a:rPr lang="en-US" sz="700" dirty="0" err="1"/>
              <a:t>angsuran</a:t>
            </a:r>
            <a:r>
              <a:rPr lang="en-US" sz="700" dirty="0"/>
              <a:t> &amp; </a:t>
            </a:r>
            <a:r>
              <a:rPr lang="en-US" sz="700" dirty="0" err="1"/>
              <a:t>jumlah</a:t>
            </a:r>
            <a:r>
              <a:rPr lang="en-US" sz="700" dirty="0"/>
              <a:t> </a:t>
            </a:r>
            <a:r>
              <a:rPr lang="en-US" sz="700" dirty="0" err="1"/>
              <a:t>pinjaman</a:t>
            </a:r>
            <a:r>
              <a:rPr lang="en-US" sz="700" dirty="0"/>
              <a:t> yang </a:t>
            </a:r>
            <a:r>
              <a:rPr lang="en-US" sz="700" dirty="0" err="1"/>
              <a:t>lebih</a:t>
            </a:r>
            <a:r>
              <a:rPr lang="en-US" sz="700" dirty="0"/>
              <a:t> </a:t>
            </a:r>
            <a:r>
              <a:rPr lang="en-US" sz="700" dirty="0" err="1"/>
              <a:t>tinggi</a:t>
            </a:r>
            <a:endParaRPr lang="en-US" sz="700" dirty="0"/>
          </a:p>
          <a:p>
            <a:r>
              <a:rPr lang="en-US" sz="700" dirty="0"/>
              <a:t>9. </a:t>
            </a:r>
            <a:r>
              <a:rPr lang="en-US" sz="700" dirty="0" err="1"/>
              <a:t>tingkat</a:t>
            </a:r>
            <a:r>
              <a:rPr lang="en-US" sz="700" dirty="0"/>
              <a:t> </a:t>
            </a:r>
            <a:r>
              <a:rPr lang="en-US" sz="700" dirty="0" err="1"/>
              <a:t>bunga</a:t>
            </a:r>
            <a:r>
              <a:rPr lang="en-US" sz="700" dirty="0"/>
              <a:t> yang </a:t>
            </a:r>
            <a:r>
              <a:rPr lang="en-US" sz="700" dirty="0" err="1"/>
              <a:t>lebih</a:t>
            </a:r>
            <a:r>
              <a:rPr lang="en-US" sz="700" dirty="0"/>
              <a:t> </a:t>
            </a:r>
            <a:r>
              <a:rPr lang="en-US" sz="700" dirty="0" err="1"/>
              <a:t>tinggi</a:t>
            </a:r>
            <a:r>
              <a:rPr lang="en-US" sz="700" dirty="0"/>
              <a:t> (</a:t>
            </a:r>
            <a:r>
              <a:rPr lang="en-US" sz="700" dirty="0" err="1"/>
              <a:t>biasanya</a:t>
            </a:r>
            <a:r>
              <a:rPr lang="en-US" sz="700" dirty="0"/>
              <a:t> </a:t>
            </a:r>
            <a:r>
              <a:rPr lang="en-US" sz="700" dirty="0" err="1"/>
              <a:t>berkorelasi</a:t>
            </a:r>
            <a:r>
              <a:rPr lang="en-US" sz="700" dirty="0"/>
              <a:t> </a:t>
            </a:r>
            <a:r>
              <a:rPr lang="en-US" sz="700" dirty="0" err="1"/>
              <a:t>dengan</a:t>
            </a:r>
            <a:r>
              <a:rPr lang="en-US" sz="700" dirty="0"/>
              <a:t> </a:t>
            </a:r>
            <a:r>
              <a:rPr lang="en-US" sz="700" dirty="0" err="1"/>
              <a:t>peringkat</a:t>
            </a:r>
            <a:r>
              <a:rPr lang="en-US" sz="700" dirty="0"/>
              <a:t> </a:t>
            </a:r>
            <a:r>
              <a:rPr lang="en-US" sz="700" dirty="0" err="1"/>
              <a:t>pinjaman</a:t>
            </a:r>
            <a:endParaRPr lang="en-US" sz="700" dirty="0"/>
          </a:p>
        </p:txBody>
      </p:sp>
    </p:spTree>
    <p:extLst>
      <p:ext uri="{BB962C8B-B14F-4D97-AF65-F5344CB8AC3E}">
        <p14:creationId xmlns:p14="http://schemas.microsoft.com/office/powerpoint/2010/main" val="2988908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930205" y="510208"/>
            <a:ext cx="1860762"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latin typeface="+mj-lt"/>
              </a:rPr>
              <a:t>09.4</a:t>
            </a:r>
            <a:endParaRPr sz="5400" dirty="0">
              <a:solidFill>
                <a:schemeClr val="accent2"/>
              </a:solidFill>
              <a:latin typeface="+mj-lt"/>
            </a:endParaRPr>
          </a:p>
        </p:txBody>
      </p:sp>
      <p:sp>
        <p:nvSpPr>
          <p:cNvPr id="290" name="Google Shape;290;p36"/>
          <p:cNvSpPr txBox="1">
            <a:spLocks noGrp="1"/>
          </p:cNvSpPr>
          <p:nvPr>
            <p:ph type="title"/>
          </p:nvPr>
        </p:nvSpPr>
        <p:spPr>
          <a:xfrm>
            <a:off x="4876904" y="224177"/>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latin typeface="+mj-lt"/>
              </a:rPr>
              <a:t>Preprocessing</a:t>
            </a:r>
            <a:endParaRPr sz="2400" dirty="0">
              <a:latin typeface="+mj-lt"/>
            </a:endParaRPr>
          </a:p>
        </p:txBody>
      </p:sp>
      <p:sp>
        <p:nvSpPr>
          <p:cNvPr id="2" name="Rectangle 1">
            <a:extLst>
              <a:ext uri="{FF2B5EF4-FFF2-40B4-BE49-F238E27FC236}">
                <a16:creationId xmlns:a16="http://schemas.microsoft.com/office/drawing/2014/main" id="{F3B81E28-A297-4B2C-AB6C-A7E3FB4224CF}"/>
              </a:ext>
            </a:extLst>
          </p:cNvPr>
          <p:cNvSpPr/>
          <p:nvPr/>
        </p:nvSpPr>
        <p:spPr>
          <a:xfrm>
            <a:off x="3837664" y="1235502"/>
            <a:ext cx="4524458" cy="846386"/>
          </a:xfrm>
          <a:prstGeom prst="rect">
            <a:avLst/>
          </a:prstGeom>
        </p:spPr>
        <p:txBody>
          <a:bodyPr wrap="square">
            <a:spAutoFit/>
          </a:bodyPr>
          <a:lstStyle/>
          <a:p>
            <a:pPr algn="just"/>
            <a:r>
              <a:rPr lang="en-US" sz="700" b="1" dirty="0">
                <a:solidFill>
                  <a:schemeClr val="accent1"/>
                </a:solidFill>
                <a:latin typeface="+mj-lt"/>
              </a:rPr>
              <a:t># </a:t>
            </a:r>
            <a:r>
              <a:rPr lang="en-US" sz="700" b="1" dirty="0" err="1">
                <a:solidFill>
                  <a:schemeClr val="accent1"/>
                </a:solidFill>
                <a:latin typeface="+mj-lt"/>
              </a:rPr>
              <a:t>Inilah</a:t>
            </a:r>
            <a:r>
              <a:rPr lang="en-US" sz="700" b="1" dirty="0">
                <a:solidFill>
                  <a:schemeClr val="accent1"/>
                </a:solidFill>
                <a:latin typeface="+mj-lt"/>
              </a:rPr>
              <a:t> yang </a:t>
            </a:r>
            <a:r>
              <a:rPr lang="en-US" sz="700" b="1" dirty="0" err="1">
                <a:solidFill>
                  <a:schemeClr val="accent1"/>
                </a:solidFill>
                <a:latin typeface="+mj-lt"/>
              </a:rPr>
              <a:t>akan</a:t>
            </a:r>
            <a:r>
              <a:rPr lang="en-US" sz="700" b="1" dirty="0">
                <a:solidFill>
                  <a:schemeClr val="accent1"/>
                </a:solidFill>
                <a:latin typeface="+mj-lt"/>
              </a:rPr>
              <a:t> </a:t>
            </a:r>
            <a:r>
              <a:rPr lang="en-US" sz="700" b="1" dirty="0" err="1">
                <a:solidFill>
                  <a:schemeClr val="accent1"/>
                </a:solidFill>
                <a:latin typeface="+mj-lt"/>
              </a:rPr>
              <a:t>kita</a:t>
            </a:r>
            <a:r>
              <a:rPr lang="en-US" sz="700" b="1" dirty="0">
                <a:solidFill>
                  <a:schemeClr val="accent1"/>
                </a:solidFill>
                <a:latin typeface="+mj-lt"/>
              </a:rPr>
              <a:t> </a:t>
            </a:r>
            <a:r>
              <a:rPr lang="en-US" sz="700" b="1" dirty="0" err="1">
                <a:solidFill>
                  <a:schemeClr val="accent1"/>
                </a:solidFill>
                <a:latin typeface="+mj-lt"/>
              </a:rPr>
              <a:t>lakukan</a:t>
            </a:r>
            <a:r>
              <a:rPr lang="en-US" sz="700" b="1" dirty="0">
                <a:solidFill>
                  <a:schemeClr val="accent1"/>
                </a:solidFill>
                <a:latin typeface="+mj-lt"/>
              </a:rPr>
              <a:t> </a:t>
            </a:r>
            <a:r>
              <a:rPr lang="en-US" sz="700" b="1" dirty="0" err="1">
                <a:solidFill>
                  <a:schemeClr val="accent1"/>
                </a:solidFill>
                <a:latin typeface="+mj-lt"/>
              </a:rPr>
              <a:t>untuk</a:t>
            </a:r>
            <a:r>
              <a:rPr lang="en-US" sz="700" b="1" dirty="0">
                <a:solidFill>
                  <a:schemeClr val="accent1"/>
                </a:solidFill>
                <a:latin typeface="+mj-lt"/>
              </a:rPr>
              <a:t> </a:t>
            </a:r>
            <a:r>
              <a:rPr lang="en-US" sz="700" b="1" dirty="0" err="1">
                <a:solidFill>
                  <a:schemeClr val="accent1"/>
                </a:solidFill>
                <a:latin typeface="+mj-lt"/>
              </a:rPr>
              <a:t>kategorikal</a:t>
            </a:r>
            <a:r>
              <a:rPr lang="en-US" sz="700" b="1" dirty="0">
                <a:solidFill>
                  <a:schemeClr val="accent1"/>
                </a:solidFill>
                <a:latin typeface="+mj-lt"/>
              </a:rPr>
              <a:t> data</a:t>
            </a:r>
          </a:p>
          <a:p>
            <a:pPr algn="just"/>
            <a:endParaRPr lang="en-US" sz="700" b="1" dirty="0">
              <a:solidFill>
                <a:schemeClr val="accent1"/>
              </a:solidFill>
              <a:latin typeface="+mj-lt"/>
            </a:endParaRPr>
          </a:p>
          <a:p>
            <a:pPr algn="just"/>
            <a:r>
              <a:rPr lang="en-US" sz="700" b="1" dirty="0">
                <a:solidFill>
                  <a:schemeClr val="accent1"/>
                </a:solidFill>
                <a:latin typeface="+mj-lt"/>
              </a:rPr>
              <a:t>1. </a:t>
            </a:r>
            <a:r>
              <a:rPr lang="en-US" sz="700" b="1" dirty="0" err="1">
                <a:solidFill>
                  <a:schemeClr val="accent1"/>
                </a:solidFill>
                <a:latin typeface="+mj-lt"/>
              </a:rPr>
              <a:t>Untuk</a:t>
            </a:r>
            <a:r>
              <a:rPr lang="en-US" sz="700" b="1" dirty="0">
                <a:solidFill>
                  <a:schemeClr val="accent1"/>
                </a:solidFill>
                <a:latin typeface="+mj-lt"/>
              </a:rPr>
              <a:t> 'grade' </a:t>
            </a:r>
            <a:r>
              <a:rPr lang="en-US" sz="700" b="1" dirty="0" err="1">
                <a:solidFill>
                  <a:schemeClr val="accent1"/>
                </a:solidFill>
                <a:latin typeface="+mj-lt"/>
              </a:rPr>
              <a:t>kita</a:t>
            </a:r>
            <a:r>
              <a:rPr lang="en-US" sz="700" b="1" dirty="0">
                <a:solidFill>
                  <a:schemeClr val="accent1"/>
                </a:solidFill>
                <a:latin typeface="+mj-lt"/>
              </a:rPr>
              <a:t> </a:t>
            </a:r>
            <a:r>
              <a:rPr lang="en-US" sz="700" b="1" dirty="0" err="1">
                <a:solidFill>
                  <a:schemeClr val="accent1"/>
                </a:solidFill>
                <a:latin typeface="+mj-lt"/>
              </a:rPr>
              <a:t>akan</a:t>
            </a:r>
            <a:r>
              <a:rPr lang="en-US" sz="700" b="1" dirty="0">
                <a:solidFill>
                  <a:schemeClr val="accent1"/>
                </a:solidFill>
                <a:latin typeface="+mj-lt"/>
              </a:rPr>
              <a:t> </a:t>
            </a:r>
            <a:r>
              <a:rPr lang="en-US" sz="700" b="1" dirty="0" err="1">
                <a:solidFill>
                  <a:schemeClr val="accent1"/>
                </a:solidFill>
                <a:latin typeface="+mj-lt"/>
              </a:rPr>
              <a:t>menggunakan</a:t>
            </a:r>
            <a:r>
              <a:rPr lang="en-US" sz="700" b="1" dirty="0">
                <a:solidFill>
                  <a:schemeClr val="accent1"/>
                </a:solidFill>
                <a:latin typeface="+mj-lt"/>
              </a:rPr>
              <a:t> ordinal encoder </a:t>
            </a:r>
            <a:r>
              <a:rPr lang="en-US" sz="700" b="1" dirty="0" err="1">
                <a:solidFill>
                  <a:schemeClr val="accent1"/>
                </a:solidFill>
                <a:latin typeface="+mj-lt"/>
              </a:rPr>
              <a:t>atau</a:t>
            </a:r>
            <a:r>
              <a:rPr lang="en-US" sz="700" b="1" dirty="0">
                <a:solidFill>
                  <a:schemeClr val="accent1"/>
                </a:solidFill>
                <a:latin typeface="+mj-lt"/>
              </a:rPr>
              <a:t> map</a:t>
            </a:r>
          </a:p>
          <a:p>
            <a:pPr algn="just"/>
            <a:r>
              <a:rPr lang="en-US" sz="700" b="1" dirty="0">
                <a:solidFill>
                  <a:schemeClr val="accent1"/>
                </a:solidFill>
                <a:latin typeface="+mj-lt"/>
              </a:rPr>
              <a:t>2. dan one hot encoding  </a:t>
            </a:r>
            <a:r>
              <a:rPr lang="en-US" sz="700" b="1" dirty="0" err="1">
                <a:solidFill>
                  <a:schemeClr val="accent1"/>
                </a:solidFill>
                <a:latin typeface="+mj-lt"/>
              </a:rPr>
              <a:t>untuk</a:t>
            </a:r>
            <a:r>
              <a:rPr lang="en-US" sz="700" b="1" dirty="0">
                <a:solidFill>
                  <a:schemeClr val="accent1"/>
                </a:solidFill>
                <a:latin typeface="+mj-lt"/>
              </a:rPr>
              <a:t>:</a:t>
            </a:r>
          </a:p>
          <a:p>
            <a:pPr algn="just"/>
            <a:endParaRPr lang="en-US" sz="700" b="1" dirty="0">
              <a:solidFill>
                <a:schemeClr val="accent1"/>
              </a:solidFill>
              <a:latin typeface="+mj-lt"/>
            </a:endParaRPr>
          </a:p>
          <a:p>
            <a:pPr algn="just"/>
            <a:r>
              <a:rPr lang="en-US" sz="700" b="1" dirty="0" err="1">
                <a:solidFill>
                  <a:schemeClr val="accent1"/>
                </a:solidFill>
                <a:latin typeface="+mj-lt"/>
              </a:rPr>
              <a:t>home_ownership</a:t>
            </a:r>
            <a:r>
              <a:rPr lang="en-US" sz="700" b="1" dirty="0">
                <a:solidFill>
                  <a:schemeClr val="accent1"/>
                </a:solidFill>
                <a:latin typeface="+mj-lt"/>
              </a:rPr>
              <a:t>, verification status, purpose, </a:t>
            </a:r>
            <a:r>
              <a:rPr lang="en-US" sz="700" b="1" dirty="0" err="1">
                <a:solidFill>
                  <a:schemeClr val="accent1"/>
                </a:solidFill>
                <a:latin typeface="+mj-lt"/>
              </a:rPr>
              <a:t>addr_state</a:t>
            </a:r>
            <a:r>
              <a:rPr lang="en-US" sz="700" b="1" dirty="0">
                <a:solidFill>
                  <a:schemeClr val="accent1"/>
                </a:solidFill>
                <a:latin typeface="+mj-lt"/>
              </a:rPr>
              <a:t>, </a:t>
            </a:r>
            <a:r>
              <a:rPr lang="en-US" sz="700" b="1" dirty="0" err="1">
                <a:solidFill>
                  <a:schemeClr val="accent1"/>
                </a:solidFill>
                <a:latin typeface="+mj-lt"/>
              </a:rPr>
              <a:t>initial_list_status</a:t>
            </a:r>
            <a:r>
              <a:rPr lang="en-US" sz="700" b="1" dirty="0">
                <a:solidFill>
                  <a:schemeClr val="accent1"/>
                </a:solidFill>
                <a:latin typeface="+mj-lt"/>
              </a:rPr>
              <a:t>, </a:t>
            </a:r>
            <a:r>
              <a:rPr lang="en-US" sz="700" b="1" dirty="0" err="1">
                <a:solidFill>
                  <a:schemeClr val="accent1"/>
                </a:solidFill>
                <a:latin typeface="+mj-lt"/>
              </a:rPr>
              <a:t>initial_list_status</a:t>
            </a:r>
            <a:r>
              <a:rPr lang="en-US" sz="700" b="1" dirty="0">
                <a:solidFill>
                  <a:schemeClr val="accent1"/>
                </a:solidFill>
                <a:latin typeface="+mj-lt"/>
              </a:rPr>
              <a:t> -&gt; </a:t>
            </a:r>
            <a:r>
              <a:rPr lang="en-US" sz="700" b="1" dirty="0" err="1">
                <a:solidFill>
                  <a:schemeClr val="accent1"/>
                </a:solidFill>
                <a:latin typeface="+mj-lt"/>
              </a:rPr>
              <a:t>tetapi</a:t>
            </a:r>
            <a:r>
              <a:rPr lang="en-US" sz="700" b="1" dirty="0">
                <a:solidFill>
                  <a:schemeClr val="accent1"/>
                </a:solidFill>
                <a:latin typeface="+mj-lt"/>
              </a:rPr>
              <a:t> </a:t>
            </a:r>
            <a:r>
              <a:rPr lang="en-US" sz="700" b="1" dirty="0" err="1">
                <a:solidFill>
                  <a:schemeClr val="accent1"/>
                </a:solidFill>
                <a:latin typeface="+mj-lt"/>
              </a:rPr>
              <a:t>hanya</a:t>
            </a:r>
            <a:r>
              <a:rPr lang="en-US" sz="700" b="1" dirty="0">
                <a:solidFill>
                  <a:schemeClr val="accent1"/>
                </a:solidFill>
                <a:latin typeface="+mj-lt"/>
              </a:rPr>
              <a:t> 1 yang </a:t>
            </a:r>
            <a:r>
              <a:rPr lang="en-US" sz="700" b="1" dirty="0" err="1">
                <a:solidFill>
                  <a:schemeClr val="accent1"/>
                </a:solidFill>
                <a:latin typeface="+mj-lt"/>
              </a:rPr>
              <a:t>cukup</a:t>
            </a:r>
            <a:r>
              <a:rPr lang="en-US" sz="700" b="1" dirty="0">
                <a:solidFill>
                  <a:schemeClr val="accent1"/>
                </a:solidFill>
                <a:latin typeface="+mj-lt"/>
              </a:rPr>
              <a:t> </a:t>
            </a:r>
            <a:r>
              <a:rPr lang="en-US" sz="700" b="1" dirty="0" err="1">
                <a:solidFill>
                  <a:schemeClr val="accent1"/>
                </a:solidFill>
                <a:latin typeface="+mj-lt"/>
              </a:rPr>
              <a:t>jadi</a:t>
            </a:r>
            <a:r>
              <a:rPr lang="en-US" sz="700" b="1" dirty="0">
                <a:solidFill>
                  <a:schemeClr val="accent1"/>
                </a:solidFill>
                <a:latin typeface="+mj-lt"/>
              </a:rPr>
              <a:t> </a:t>
            </a:r>
            <a:r>
              <a:rPr lang="en-US" sz="700" b="1" dirty="0" err="1">
                <a:solidFill>
                  <a:schemeClr val="accent1"/>
                </a:solidFill>
                <a:latin typeface="+mj-lt"/>
              </a:rPr>
              <a:t>kita</a:t>
            </a:r>
            <a:r>
              <a:rPr lang="en-US" sz="700" b="1" dirty="0">
                <a:solidFill>
                  <a:schemeClr val="accent1"/>
                </a:solidFill>
                <a:latin typeface="+mj-lt"/>
              </a:rPr>
              <a:t> </a:t>
            </a:r>
            <a:r>
              <a:rPr lang="en-US" sz="700" b="1" dirty="0" err="1">
                <a:solidFill>
                  <a:schemeClr val="accent1"/>
                </a:solidFill>
                <a:latin typeface="+mj-lt"/>
              </a:rPr>
              <a:t>akan</a:t>
            </a:r>
            <a:r>
              <a:rPr lang="en-US" sz="700" b="1" dirty="0">
                <a:solidFill>
                  <a:schemeClr val="accent1"/>
                </a:solidFill>
                <a:latin typeface="+mj-lt"/>
              </a:rPr>
              <a:t> </a:t>
            </a:r>
            <a:r>
              <a:rPr lang="en-US" sz="700" b="1" dirty="0" err="1">
                <a:solidFill>
                  <a:schemeClr val="accent1"/>
                </a:solidFill>
                <a:latin typeface="+mj-lt"/>
              </a:rPr>
              <a:t>menjatuhkan</a:t>
            </a:r>
            <a:r>
              <a:rPr lang="en-US" sz="700" b="1" dirty="0">
                <a:solidFill>
                  <a:schemeClr val="accent1"/>
                </a:solidFill>
                <a:latin typeface="+mj-lt"/>
              </a:rPr>
              <a:t> 1 </a:t>
            </a:r>
            <a:r>
              <a:rPr lang="en-US" sz="700" b="1" dirty="0" err="1">
                <a:solidFill>
                  <a:schemeClr val="accent1"/>
                </a:solidFill>
                <a:latin typeface="+mj-lt"/>
              </a:rPr>
              <a:t>kolom</a:t>
            </a:r>
            <a:r>
              <a:rPr lang="en-US" sz="700" b="1" dirty="0">
                <a:solidFill>
                  <a:schemeClr val="accent1"/>
                </a:solidFill>
                <a:latin typeface="+mj-lt"/>
              </a:rPr>
              <a:t> dummy</a:t>
            </a:r>
          </a:p>
        </p:txBody>
      </p:sp>
      <p:sp>
        <p:nvSpPr>
          <p:cNvPr id="3" name="Rectangle 2">
            <a:extLst>
              <a:ext uri="{FF2B5EF4-FFF2-40B4-BE49-F238E27FC236}">
                <a16:creationId xmlns:a16="http://schemas.microsoft.com/office/drawing/2014/main" id="{23FFCEB3-821B-47AF-A680-310D4D71EF12}"/>
              </a:ext>
            </a:extLst>
          </p:cNvPr>
          <p:cNvSpPr/>
          <p:nvPr/>
        </p:nvSpPr>
        <p:spPr>
          <a:xfrm>
            <a:off x="3837664" y="875339"/>
            <a:ext cx="1576072" cy="307777"/>
          </a:xfrm>
          <a:prstGeom prst="rect">
            <a:avLst/>
          </a:prstGeom>
        </p:spPr>
        <p:txBody>
          <a:bodyPr wrap="none">
            <a:spAutoFit/>
          </a:bodyPr>
          <a:lstStyle/>
          <a:p>
            <a:r>
              <a:rPr lang="en-US" b="1" dirty="0" err="1">
                <a:solidFill>
                  <a:schemeClr val="accent1"/>
                </a:solidFill>
                <a:latin typeface="+mj-lt"/>
              </a:rPr>
              <a:t>Kategorikal</a:t>
            </a:r>
            <a:r>
              <a:rPr lang="en-US" b="1" dirty="0">
                <a:solidFill>
                  <a:schemeClr val="accent1"/>
                </a:solidFill>
                <a:latin typeface="+mj-lt"/>
              </a:rPr>
              <a:t> data</a:t>
            </a:r>
          </a:p>
        </p:txBody>
      </p:sp>
      <p:pic>
        <p:nvPicPr>
          <p:cNvPr id="11" name="Picture 10">
            <a:extLst>
              <a:ext uri="{FF2B5EF4-FFF2-40B4-BE49-F238E27FC236}">
                <a16:creationId xmlns:a16="http://schemas.microsoft.com/office/drawing/2014/main" id="{3A8AFB9D-BA30-43EA-8C26-AB1B2E00A0E3}"/>
              </a:ext>
            </a:extLst>
          </p:cNvPr>
          <p:cNvPicPr>
            <a:picLocks noChangeAspect="1"/>
          </p:cNvPicPr>
          <p:nvPr/>
        </p:nvPicPr>
        <p:blipFill rotWithShape="1">
          <a:blip r:embed="rId3"/>
          <a:srcRect l="2022"/>
          <a:stretch/>
        </p:blipFill>
        <p:spPr>
          <a:xfrm>
            <a:off x="1147473" y="1482266"/>
            <a:ext cx="2529893" cy="2178968"/>
          </a:xfrm>
          <a:prstGeom prst="rect">
            <a:avLst/>
          </a:prstGeom>
        </p:spPr>
      </p:pic>
      <p:pic>
        <p:nvPicPr>
          <p:cNvPr id="12" name="Picture 11">
            <a:extLst>
              <a:ext uri="{FF2B5EF4-FFF2-40B4-BE49-F238E27FC236}">
                <a16:creationId xmlns:a16="http://schemas.microsoft.com/office/drawing/2014/main" id="{BF121FFF-FA9F-4667-941A-E9A962E6A129}"/>
              </a:ext>
            </a:extLst>
          </p:cNvPr>
          <p:cNvPicPr>
            <a:picLocks noChangeAspect="1"/>
          </p:cNvPicPr>
          <p:nvPr/>
        </p:nvPicPr>
        <p:blipFill>
          <a:blip r:embed="rId4"/>
          <a:stretch>
            <a:fillRect/>
          </a:stretch>
        </p:blipFill>
        <p:spPr>
          <a:xfrm>
            <a:off x="4343266" y="2255341"/>
            <a:ext cx="3051089" cy="2424332"/>
          </a:xfrm>
          <a:prstGeom prst="rect">
            <a:avLst/>
          </a:prstGeom>
        </p:spPr>
      </p:pic>
    </p:spTree>
    <p:extLst>
      <p:ext uri="{BB962C8B-B14F-4D97-AF65-F5344CB8AC3E}">
        <p14:creationId xmlns:p14="http://schemas.microsoft.com/office/powerpoint/2010/main" val="3678143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930205" y="510208"/>
            <a:ext cx="1860762"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latin typeface="+mj-lt"/>
              </a:rPr>
              <a:t>09.5</a:t>
            </a:r>
            <a:endParaRPr sz="5400" dirty="0">
              <a:solidFill>
                <a:schemeClr val="accent2"/>
              </a:solidFill>
              <a:latin typeface="+mj-lt"/>
            </a:endParaRPr>
          </a:p>
        </p:txBody>
      </p:sp>
      <p:sp>
        <p:nvSpPr>
          <p:cNvPr id="290" name="Google Shape;290;p36"/>
          <p:cNvSpPr txBox="1">
            <a:spLocks noGrp="1"/>
          </p:cNvSpPr>
          <p:nvPr>
            <p:ph type="title"/>
          </p:nvPr>
        </p:nvSpPr>
        <p:spPr>
          <a:xfrm>
            <a:off x="4876904" y="224177"/>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latin typeface="+mj-lt"/>
              </a:rPr>
              <a:t>Preprocessing</a:t>
            </a:r>
            <a:endParaRPr sz="2400" dirty="0">
              <a:latin typeface="+mj-lt"/>
            </a:endParaRPr>
          </a:p>
        </p:txBody>
      </p:sp>
      <p:sp>
        <p:nvSpPr>
          <p:cNvPr id="3" name="Rectangle 2">
            <a:extLst>
              <a:ext uri="{FF2B5EF4-FFF2-40B4-BE49-F238E27FC236}">
                <a16:creationId xmlns:a16="http://schemas.microsoft.com/office/drawing/2014/main" id="{23FFCEB3-821B-47AF-A680-310D4D71EF12}"/>
              </a:ext>
            </a:extLst>
          </p:cNvPr>
          <p:cNvSpPr/>
          <p:nvPr/>
        </p:nvSpPr>
        <p:spPr>
          <a:xfrm>
            <a:off x="3837664" y="875339"/>
            <a:ext cx="1616148" cy="307777"/>
          </a:xfrm>
          <a:prstGeom prst="rect">
            <a:avLst/>
          </a:prstGeom>
        </p:spPr>
        <p:txBody>
          <a:bodyPr wrap="none">
            <a:spAutoFit/>
          </a:bodyPr>
          <a:lstStyle/>
          <a:p>
            <a:r>
              <a:rPr lang="en-US" b="1" dirty="0">
                <a:solidFill>
                  <a:schemeClr val="accent1"/>
                </a:solidFill>
                <a:latin typeface="+mj-lt"/>
              </a:rPr>
              <a:t>Merge Final Data</a:t>
            </a:r>
          </a:p>
        </p:txBody>
      </p:sp>
      <p:pic>
        <p:nvPicPr>
          <p:cNvPr id="4" name="Picture 3">
            <a:extLst>
              <a:ext uri="{FF2B5EF4-FFF2-40B4-BE49-F238E27FC236}">
                <a16:creationId xmlns:a16="http://schemas.microsoft.com/office/drawing/2014/main" id="{2B624BF7-413A-4949-ACFA-68EC9EC467EA}"/>
              </a:ext>
            </a:extLst>
          </p:cNvPr>
          <p:cNvPicPr>
            <a:picLocks noChangeAspect="1"/>
          </p:cNvPicPr>
          <p:nvPr/>
        </p:nvPicPr>
        <p:blipFill>
          <a:blip r:embed="rId3"/>
          <a:stretch>
            <a:fillRect/>
          </a:stretch>
        </p:blipFill>
        <p:spPr>
          <a:xfrm>
            <a:off x="1967947" y="1411706"/>
            <a:ext cx="5208105" cy="2606351"/>
          </a:xfrm>
          <a:prstGeom prst="rect">
            <a:avLst/>
          </a:prstGeom>
        </p:spPr>
      </p:pic>
    </p:spTree>
    <p:extLst>
      <p:ext uri="{BB962C8B-B14F-4D97-AF65-F5344CB8AC3E}">
        <p14:creationId xmlns:p14="http://schemas.microsoft.com/office/powerpoint/2010/main" val="263925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930205" y="510208"/>
            <a:ext cx="1860762"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latin typeface="+mj-lt"/>
              </a:rPr>
              <a:t>10</a:t>
            </a:r>
            <a:endParaRPr sz="5400" dirty="0">
              <a:solidFill>
                <a:schemeClr val="accent2"/>
              </a:solidFill>
              <a:latin typeface="+mj-lt"/>
            </a:endParaRPr>
          </a:p>
        </p:txBody>
      </p:sp>
      <p:sp>
        <p:nvSpPr>
          <p:cNvPr id="290" name="Google Shape;290;p36"/>
          <p:cNvSpPr txBox="1">
            <a:spLocks noGrp="1"/>
          </p:cNvSpPr>
          <p:nvPr>
            <p:ph type="title"/>
          </p:nvPr>
        </p:nvSpPr>
        <p:spPr>
          <a:xfrm>
            <a:off x="4876904" y="224177"/>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latin typeface="+mj-lt"/>
              </a:rPr>
              <a:t>Modelling</a:t>
            </a:r>
            <a:endParaRPr sz="2400" dirty="0">
              <a:latin typeface="+mj-lt"/>
            </a:endParaRPr>
          </a:p>
        </p:txBody>
      </p:sp>
      <p:pic>
        <p:nvPicPr>
          <p:cNvPr id="2" name="Picture 1">
            <a:extLst>
              <a:ext uri="{FF2B5EF4-FFF2-40B4-BE49-F238E27FC236}">
                <a16:creationId xmlns:a16="http://schemas.microsoft.com/office/drawing/2014/main" id="{8E53C627-96B5-422D-BBB5-74600FAA139F}"/>
              </a:ext>
            </a:extLst>
          </p:cNvPr>
          <p:cNvPicPr>
            <a:picLocks noChangeAspect="1"/>
          </p:cNvPicPr>
          <p:nvPr/>
        </p:nvPicPr>
        <p:blipFill>
          <a:blip r:embed="rId3"/>
          <a:stretch>
            <a:fillRect/>
          </a:stretch>
        </p:blipFill>
        <p:spPr>
          <a:xfrm>
            <a:off x="1191944" y="2865739"/>
            <a:ext cx="7183437" cy="1538400"/>
          </a:xfrm>
          <a:prstGeom prst="rect">
            <a:avLst/>
          </a:prstGeom>
        </p:spPr>
      </p:pic>
      <p:sp>
        <p:nvSpPr>
          <p:cNvPr id="7" name="Rectangle 6">
            <a:extLst>
              <a:ext uri="{FF2B5EF4-FFF2-40B4-BE49-F238E27FC236}">
                <a16:creationId xmlns:a16="http://schemas.microsoft.com/office/drawing/2014/main" id="{BCE31EC7-0A48-4740-829E-12426EED7A7E}"/>
              </a:ext>
            </a:extLst>
          </p:cNvPr>
          <p:cNvSpPr/>
          <p:nvPr/>
        </p:nvSpPr>
        <p:spPr>
          <a:xfrm>
            <a:off x="3837664" y="875339"/>
            <a:ext cx="1476686" cy="307777"/>
          </a:xfrm>
          <a:prstGeom prst="rect">
            <a:avLst/>
          </a:prstGeom>
        </p:spPr>
        <p:txBody>
          <a:bodyPr wrap="none">
            <a:spAutoFit/>
          </a:bodyPr>
          <a:lstStyle/>
          <a:p>
            <a:r>
              <a:rPr lang="en-US" b="1" dirty="0">
                <a:solidFill>
                  <a:schemeClr val="accent1"/>
                </a:solidFill>
                <a:latin typeface="+mj-lt"/>
              </a:rPr>
              <a:t>Train Test Split</a:t>
            </a:r>
          </a:p>
        </p:txBody>
      </p:sp>
      <p:sp>
        <p:nvSpPr>
          <p:cNvPr id="9" name="Rectangle 8">
            <a:extLst>
              <a:ext uri="{FF2B5EF4-FFF2-40B4-BE49-F238E27FC236}">
                <a16:creationId xmlns:a16="http://schemas.microsoft.com/office/drawing/2014/main" id="{AC9F7C16-B4F9-48B8-B45D-9CD98AC3388A}"/>
              </a:ext>
            </a:extLst>
          </p:cNvPr>
          <p:cNvSpPr/>
          <p:nvPr/>
        </p:nvSpPr>
        <p:spPr>
          <a:xfrm>
            <a:off x="1191944" y="1880854"/>
            <a:ext cx="2167482" cy="984885"/>
          </a:xfrm>
          <a:prstGeom prst="rect">
            <a:avLst/>
          </a:prstGeom>
        </p:spPr>
        <p:txBody>
          <a:bodyPr wrap="square">
            <a:spAutoFit/>
          </a:bodyPr>
          <a:lstStyle/>
          <a:p>
            <a:pPr algn="just"/>
            <a:r>
              <a:rPr lang="en-US" b="1" dirty="0">
                <a:solidFill>
                  <a:schemeClr val="bg1"/>
                </a:solidFill>
              </a:rPr>
              <a:t>Data </a:t>
            </a:r>
            <a:r>
              <a:rPr lang="en-US" b="1" dirty="0" err="1">
                <a:solidFill>
                  <a:schemeClr val="bg1"/>
                </a:solidFill>
              </a:rPr>
              <a:t>dibagi</a:t>
            </a:r>
            <a:r>
              <a:rPr lang="en-US" b="1" dirty="0">
                <a:solidFill>
                  <a:schemeClr val="bg1"/>
                </a:solidFill>
              </a:rPr>
              <a:t> </a:t>
            </a:r>
            <a:r>
              <a:rPr lang="en-US" b="1" dirty="0" err="1">
                <a:solidFill>
                  <a:schemeClr val="bg1"/>
                </a:solidFill>
              </a:rPr>
              <a:t>menjadi</a:t>
            </a:r>
            <a:r>
              <a:rPr lang="en-US" b="1" dirty="0">
                <a:solidFill>
                  <a:schemeClr val="bg1"/>
                </a:solidFill>
              </a:rPr>
              <a:t> 80% Training dan 20% Testing</a:t>
            </a:r>
          </a:p>
          <a:p>
            <a:pPr algn="just"/>
            <a:endParaRPr lang="en-US" sz="1600" b="1" dirty="0">
              <a:solidFill>
                <a:schemeClr val="bg1"/>
              </a:solidFill>
            </a:endParaRPr>
          </a:p>
        </p:txBody>
      </p:sp>
    </p:spTree>
    <p:extLst>
      <p:ext uri="{BB962C8B-B14F-4D97-AF65-F5344CB8AC3E}">
        <p14:creationId xmlns:p14="http://schemas.microsoft.com/office/powerpoint/2010/main" val="700414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930205" y="510208"/>
            <a:ext cx="1860762"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latin typeface="+mj-lt"/>
              </a:rPr>
              <a:t>10</a:t>
            </a:r>
            <a:endParaRPr sz="5400" dirty="0">
              <a:solidFill>
                <a:schemeClr val="accent2"/>
              </a:solidFill>
              <a:latin typeface="+mj-lt"/>
            </a:endParaRPr>
          </a:p>
        </p:txBody>
      </p:sp>
      <p:sp>
        <p:nvSpPr>
          <p:cNvPr id="290" name="Google Shape;290;p36"/>
          <p:cNvSpPr txBox="1">
            <a:spLocks noGrp="1"/>
          </p:cNvSpPr>
          <p:nvPr>
            <p:ph type="title"/>
          </p:nvPr>
        </p:nvSpPr>
        <p:spPr>
          <a:xfrm>
            <a:off x="4876904" y="224177"/>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latin typeface="+mj-lt"/>
              </a:rPr>
              <a:t>Modelling</a:t>
            </a:r>
            <a:endParaRPr sz="2400" dirty="0">
              <a:latin typeface="+mj-lt"/>
            </a:endParaRPr>
          </a:p>
        </p:txBody>
      </p:sp>
      <p:sp>
        <p:nvSpPr>
          <p:cNvPr id="7" name="Rectangle 6">
            <a:extLst>
              <a:ext uri="{FF2B5EF4-FFF2-40B4-BE49-F238E27FC236}">
                <a16:creationId xmlns:a16="http://schemas.microsoft.com/office/drawing/2014/main" id="{BCE31EC7-0A48-4740-829E-12426EED7A7E}"/>
              </a:ext>
            </a:extLst>
          </p:cNvPr>
          <p:cNvSpPr/>
          <p:nvPr/>
        </p:nvSpPr>
        <p:spPr>
          <a:xfrm>
            <a:off x="3837664" y="875339"/>
            <a:ext cx="1497526" cy="307777"/>
          </a:xfrm>
          <a:prstGeom prst="rect">
            <a:avLst/>
          </a:prstGeom>
        </p:spPr>
        <p:txBody>
          <a:bodyPr wrap="none">
            <a:spAutoFit/>
          </a:bodyPr>
          <a:lstStyle/>
          <a:p>
            <a:r>
              <a:rPr lang="en-US" b="1" dirty="0">
                <a:solidFill>
                  <a:schemeClr val="accent1"/>
                </a:solidFill>
                <a:latin typeface="+mj-lt"/>
              </a:rPr>
              <a:t>Random Forest</a:t>
            </a:r>
          </a:p>
        </p:txBody>
      </p:sp>
      <p:pic>
        <p:nvPicPr>
          <p:cNvPr id="3" name="Picture 2">
            <a:extLst>
              <a:ext uri="{FF2B5EF4-FFF2-40B4-BE49-F238E27FC236}">
                <a16:creationId xmlns:a16="http://schemas.microsoft.com/office/drawing/2014/main" id="{1F2621ED-680C-4991-8036-249EEE958AF8}"/>
              </a:ext>
            </a:extLst>
          </p:cNvPr>
          <p:cNvPicPr>
            <a:picLocks noChangeAspect="1"/>
          </p:cNvPicPr>
          <p:nvPr/>
        </p:nvPicPr>
        <p:blipFill>
          <a:blip r:embed="rId3"/>
          <a:stretch>
            <a:fillRect/>
          </a:stretch>
        </p:blipFill>
        <p:spPr>
          <a:xfrm>
            <a:off x="1060947" y="2444346"/>
            <a:ext cx="2475857" cy="2244053"/>
          </a:xfrm>
          <a:prstGeom prst="rect">
            <a:avLst/>
          </a:prstGeom>
        </p:spPr>
      </p:pic>
      <p:sp>
        <p:nvSpPr>
          <p:cNvPr id="8" name="Rectangle 7">
            <a:extLst>
              <a:ext uri="{FF2B5EF4-FFF2-40B4-BE49-F238E27FC236}">
                <a16:creationId xmlns:a16="http://schemas.microsoft.com/office/drawing/2014/main" id="{4579828E-038D-4240-831A-912AF9355921}"/>
              </a:ext>
            </a:extLst>
          </p:cNvPr>
          <p:cNvSpPr/>
          <p:nvPr/>
        </p:nvSpPr>
        <p:spPr>
          <a:xfrm>
            <a:off x="1092553" y="1371421"/>
            <a:ext cx="2412647" cy="1169551"/>
          </a:xfrm>
          <a:prstGeom prst="rect">
            <a:avLst/>
          </a:prstGeom>
        </p:spPr>
        <p:txBody>
          <a:bodyPr wrap="square">
            <a:spAutoFit/>
          </a:bodyPr>
          <a:lstStyle/>
          <a:p>
            <a:pPr algn="just"/>
            <a:r>
              <a:rPr lang="en-US" sz="1000" b="1" dirty="0">
                <a:solidFill>
                  <a:schemeClr val="bg1"/>
                </a:solidFill>
              </a:rPr>
              <a:t>Karena </a:t>
            </a:r>
            <a:r>
              <a:rPr lang="en-US" sz="1000" b="1" dirty="0" err="1">
                <a:solidFill>
                  <a:schemeClr val="bg1"/>
                </a:solidFill>
              </a:rPr>
              <a:t>telah</a:t>
            </a:r>
            <a:r>
              <a:rPr lang="en-US" sz="1000" b="1" dirty="0">
                <a:solidFill>
                  <a:schemeClr val="bg1"/>
                </a:solidFill>
              </a:rPr>
              <a:t> </a:t>
            </a:r>
            <a:r>
              <a:rPr lang="en-US" sz="1000" b="1" dirty="0" err="1">
                <a:solidFill>
                  <a:schemeClr val="bg1"/>
                </a:solidFill>
              </a:rPr>
              <a:t>banyak</a:t>
            </a:r>
            <a:r>
              <a:rPr lang="en-US" sz="1000" b="1" dirty="0">
                <a:solidFill>
                  <a:schemeClr val="bg1"/>
                </a:solidFill>
              </a:rPr>
              <a:t> </a:t>
            </a:r>
            <a:r>
              <a:rPr lang="en-US" sz="1000" b="1" dirty="0" err="1">
                <a:solidFill>
                  <a:schemeClr val="bg1"/>
                </a:solidFill>
              </a:rPr>
              <a:t>dilakukan</a:t>
            </a:r>
            <a:r>
              <a:rPr lang="en-US" sz="1000" b="1" dirty="0">
                <a:solidFill>
                  <a:schemeClr val="bg1"/>
                </a:solidFill>
              </a:rPr>
              <a:t> </a:t>
            </a:r>
            <a:r>
              <a:rPr lang="en-US" sz="1000" b="1" dirty="0" err="1">
                <a:solidFill>
                  <a:schemeClr val="bg1"/>
                </a:solidFill>
              </a:rPr>
              <a:t>pemodelan</a:t>
            </a:r>
            <a:r>
              <a:rPr lang="en-US" sz="1000" b="1" dirty="0">
                <a:solidFill>
                  <a:schemeClr val="bg1"/>
                </a:solidFill>
              </a:rPr>
              <a:t> credit risk, card approval dan </a:t>
            </a:r>
            <a:r>
              <a:rPr lang="en-US" sz="1000" b="1" dirty="0" err="1">
                <a:solidFill>
                  <a:schemeClr val="bg1"/>
                </a:solidFill>
              </a:rPr>
              <a:t>nilai</a:t>
            </a:r>
            <a:r>
              <a:rPr lang="en-US" sz="1000" b="1" dirty="0">
                <a:solidFill>
                  <a:schemeClr val="bg1"/>
                </a:solidFill>
              </a:rPr>
              <a:t> accuracy </a:t>
            </a:r>
            <a:r>
              <a:rPr lang="en-US" sz="1000" b="1" dirty="0" err="1">
                <a:solidFill>
                  <a:schemeClr val="bg1"/>
                </a:solidFill>
              </a:rPr>
              <a:t>menunjukkan</a:t>
            </a:r>
            <a:r>
              <a:rPr lang="en-US" sz="1000" b="1" dirty="0">
                <a:solidFill>
                  <a:schemeClr val="bg1"/>
                </a:solidFill>
              </a:rPr>
              <a:t> random forest </a:t>
            </a:r>
            <a:r>
              <a:rPr lang="en-US" sz="1000" b="1" dirty="0" err="1">
                <a:solidFill>
                  <a:schemeClr val="bg1"/>
                </a:solidFill>
              </a:rPr>
              <a:t>dapat</a:t>
            </a:r>
            <a:r>
              <a:rPr lang="en-US" sz="1000" b="1" dirty="0">
                <a:solidFill>
                  <a:schemeClr val="bg1"/>
                </a:solidFill>
              </a:rPr>
              <a:t> </a:t>
            </a:r>
            <a:r>
              <a:rPr lang="en-US" sz="1000" b="1" dirty="0" err="1">
                <a:solidFill>
                  <a:schemeClr val="bg1"/>
                </a:solidFill>
              </a:rPr>
              <a:t>diandalkan</a:t>
            </a:r>
            <a:r>
              <a:rPr lang="en-US" sz="1000" b="1" dirty="0">
                <a:solidFill>
                  <a:schemeClr val="bg1"/>
                </a:solidFill>
              </a:rPr>
              <a:t> </a:t>
            </a:r>
            <a:r>
              <a:rPr lang="en-US" sz="1000" b="1" dirty="0" err="1">
                <a:solidFill>
                  <a:schemeClr val="bg1"/>
                </a:solidFill>
              </a:rPr>
              <a:t>maka</a:t>
            </a:r>
            <a:r>
              <a:rPr lang="en-US" sz="1000" b="1" dirty="0">
                <a:solidFill>
                  <a:schemeClr val="bg1"/>
                </a:solidFill>
              </a:rPr>
              <a:t> </a:t>
            </a:r>
            <a:r>
              <a:rPr lang="en-US" sz="1000" b="1" dirty="0" err="1">
                <a:solidFill>
                  <a:schemeClr val="bg1"/>
                </a:solidFill>
              </a:rPr>
              <a:t>dengan</a:t>
            </a:r>
            <a:r>
              <a:rPr lang="en-US" sz="1000" b="1" dirty="0">
                <a:solidFill>
                  <a:schemeClr val="bg1"/>
                </a:solidFill>
              </a:rPr>
              <a:t> </a:t>
            </a:r>
            <a:r>
              <a:rPr lang="en-US" sz="1000" b="1" dirty="0" err="1">
                <a:solidFill>
                  <a:schemeClr val="bg1"/>
                </a:solidFill>
              </a:rPr>
              <a:t>ini</a:t>
            </a:r>
            <a:r>
              <a:rPr lang="en-US" sz="1000" b="1" dirty="0">
                <a:solidFill>
                  <a:schemeClr val="bg1"/>
                </a:solidFill>
              </a:rPr>
              <a:t> </a:t>
            </a:r>
            <a:r>
              <a:rPr lang="en-US" sz="1000" b="1" dirty="0" err="1">
                <a:solidFill>
                  <a:schemeClr val="bg1"/>
                </a:solidFill>
              </a:rPr>
              <a:t>saya</a:t>
            </a:r>
            <a:r>
              <a:rPr lang="en-US" sz="1000" b="1" dirty="0">
                <a:solidFill>
                  <a:schemeClr val="bg1"/>
                </a:solidFill>
              </a:rPr>
              <a:t> </a:t>
            </a:r>
            <a:r>
              <a:rPr lang="en-US" sz="1000" b="1" dirty="0" err="1">
                <a:solidFill>
                  <a:schemeClr val="bg1"/>
                </a:solidFill>
              </a:rPr>
              <a:t>menggunakan</a:t>
            </a:r>
            <a:r>
              <a:rPr lang="en-US" sz="1000" b="1" dirty="0">
                <a:solidFill>
                  <a:schemeClr val="bg1"/>
                </a:solidFill>
              </a:rPr>
              <a:t> random forest </a:t>
            </a:r>
            <a:r>
              <a:rPr lang="en-US" sz="1000" b="1" dirty="0" err="1">
                <a:solidFill>
                  <a:schemeClr val="bg1"/>
                </a:solidFill>
              </a:rPr>
              <a:t>sebagai</a:t>
            </a:r>
            <a:r>
              <a:rPr lang="en-US" sz="1000" b="1" dirty="0">
                <a:solidFill>
                  <a:schemeClr val="bg1"/>
                </a:solidFill>
              </a:rPr>
              <a:t> </a:t>
            </a:r>
            <a:r>
              <a:rPr lang="en-US" sz="1000" b="1" dirty="0" err="1">
                <a:solidFill>
                  <a:schemeClr val="bg1"/>
                </a:solidFill>
              </a:rPr>
              <a:t>algoritma</a:t>
            </a:r>
            <a:r>
              <a:rPr lang="en-US" sz="1000" b="1" dirty="0">
                <a:solidFill>
                  <a:schemeClr val="bg1"/>
                </a:solidFill>
              </a:rPr>
              <a:t>.</a:t>
            </a:r>
          </a:p>
          <a:p>
            <a:pPr algn="just"/>
            <a:endParaRPr lang="en-US" sz="1000" b="1" dirty="0">
              <a:solidFill>
                <a:schemeClr val="bg1"/>
              </a:solidFill>
            </a:endParaRPr>
          </a:p>
        </p:txBody>
      </p:sp>
      <p:pic>
        <p:nvPicPr>
          <p:cNvPr id="4" name="Picture 3">
            <a:extLst>
              <a:ext uri="{FF2B5EF4-FFF2-40B4-BE49-F238E27FC236}">
                <a16:creationId xmlns:a16="http://schemas.microsoft.com/office/drawing/2014/main" id="{C191FE69-227E-4563-8525-BC37CBE34318}"/>
              </a:ext>
            </a:extLst>
          </p:cNvPr>
          <p:cNvPicPr>
            <a:picLocks noChangeAspect="1"/>
          </p:cNvPicPr>
          <p:nvPr/>
        </p:nvPicPr>
        <p:blipFill>
          <a:blip r:embed="rId4"/>
          <a:stretch>
            <a:fillRect/>
          </a:stretch>
        </p:blipFill>
        <p:spPr>
          <a:xfrm>
            <a:off x="3811024" y="1237407"/>
            <a:ext cx="4240423" cy="2052959"/>
          </a:xfrm>
          <a:prstGeom prst="rect">
            <a:avLst/>
          </a:prstGeom>
        </p:spPr>
      </p:pic>
      <p:sp>
        <p:nvSpPr>
          <p:cNvPr id="5" name="Rectangle 4">
            <a:extLst>
              <a:ext uri="{FF2B5EF4-FFF2-40B4-BE49-F238E27FC236}">
                <a16:creationId xmlns:a16="http://schemas.microsoft.com/office/drawing/2014/main" id="{B6E1CD5B-ADC7-4CBA-8831-0764F36027AF}"/>
              </a:ext>
            </a:extLst>
          </p:cNvPr>
          <p:cNvSpPr/>
          <p:nvPr/>
        </p:nvSpPr>
        <p:spPr>
          <a:xfrm>
            <a:off x="3743739" y="3566372"/>
            <a:ext cx="4572000" cy="1223412"/>
          </a:xfrm>
          <a:prstGeom prst="rect">
            <a:avLst/>
          </a:prstGeom>
        </p:spPr>
        <p:txBody>
          <a:bodyPr>
            <a:spAutoFit/>
          </a:bodyPr>
          <a:lstStyle/>
          <a:p>
            <a:pPr algn="just"/>
            <a:r>
              <a:rPr lang="en-US" sz="1050" dirty="0" err="1"/>
              <a:t>Grafik</a:t>
            </a:r>
            <a:r>
              <a:rPr lang="en-US" sz="1050" dirty="0"/>
              <a:t> </a:t>
            </a:r>
            <a:r>
              <a:rPr lang="en-US" sz="1050" dirty="0" err="1"/>
              <a:t>diatas</a:t>
            </a:r>
            <a:r>
              <a:rPr lang="en-US" sz="1050" dirty="0"/>
              <a:t> </a:t>
            </a:r>
            <a:r>
              <a:rPr lang="en-US" sz="1050" dirty="0" err="1"/>
              <a:t>adalah</a:t>
            </a:r>
            <a:r>
              <a:rPr lang="en-US" sz="1050" dirty="0"/>
              <a:t> </a:t>
            </a:r>
            <a:r>
              <a:rPr lang="en-US" sz="1050" dirty="0" err="1"/>
              <a:t>urutan</a:t>
            </a:r>
            <a:r>
              <a:rPr lang="en-US" sz="1050" dirty="0"/>
              <a:t> feature importance </a:t>
            </a:r>
            <a:r>
              <a:rPr lang="en-US" sz="1050" dirty="0" err="1"/>
              <a:t>dari</a:t>
            </a:r>
            <a:r>
              <a:rPr lang="en-US" sz="1050" dirty="0"/>
              <a:t> 10 feature yang </a:t>
            </a:r>
            <a:r>
              <a:rPr lang="en-US" sz="1050" dirty="0" err="1"/>
              <a:t>digunakan</a:t>
            </a:r>
            <a:r>
              <a:rPr lang="en-US" sz="1050" dirty="0"/>
              <a:t> </a:t>
            </a:r>
            <a:r>
              <a:rPr lang="en-US" sz="1050" dirty="0" err="1"/>
              <a:t>dalam</a:t>
            </a:r>
            <a:r>
              <a:rPr lang="en-US" sz="1050" dirty="0"/>
              <a:t> modelling </a:t>
            </a:r>
            <a:r>
              <a:rPr lang="en-US" sz="1050" dirty="0" err="1"/>
              <a:t>RandomForestClassifier</a:t>
            </a:r>
            <a:endParaRPr lang="en-US" sz="1050" dirty="0"/>
          </a:p>
          <a:p>
            <a:pPr algn="just"/>
            <a:r>
              <a:rPr lang="en-US" sz="1050" b="1" dirty="0" err="1"/>
              <a:t>Jadi</a:t>
            </a:r>
            <a:r>
              <a:rPr lang="en-US" sz="1050" b="1" dirty="0"/>
              <a:t>, </a:t>
            </a:r>
            <a:r>
              <a:rPr lang="en-US" sz="1050" dirty="0" err="1"/>
              <a:t>indikasinya</a:t>
            </a:r>
            <a:r>
              <a:rPr lang="en-US" sz="1050" dirty="0"/>
              <a:t> </a:t>
            </a:r>
            <a:r>
              <a:rPr lang="en-US" sz="1050" dirty="0" err="1"/>
              <a:t>adalah</a:t>
            </a:r>
            <a:r>
              <a:rPr lang="en-US" sz="1050" dirty="0"/>
              <a:t> </a:t>
            </a:r>
            <a:r>
              <a:rPr lang="en-US" sz="1050" dirty="0" err="1"/>
              <a:t>ketika</a:t>
            </a:r>
            <a:r>
              <a:rPr lang="en-US" sz="1050" dirty="0"/>
              <a:t> recoveries </a:t>
            </a:r>
            <a:r>
              <a:rPr lang="en-US" sz="1050" dirty="0" err="1"/>
              <a:t>nya</a:t>
            </a:r>
            <a:r>
              <a:rPr lang="en-US" sz="1050" dirty="0"/>
              <a:t> </a:t>
            </a:r>
            <a:r>
              <a:rPr lang="en-US" sz="1050" dirty="0" err="1"/>
              <a:t>besar</a:t>
            </a:r>
            <a:r>
              <a:rPr lang="en-US" sz="1050" dirty="0"/>
              <a:t> </a:t>
            </a:r>
            <a:r>
              <a:rPr lang="en-US" sz="1050" dirty="0" err="1"/>
              <a:t>kemungkinan</a:t>
            </a:r>
            <a:r>
              <a:rPr lang="en-US" sz="1050" dirty="0"/>
              <a:t> </a:t>
            </a:r>
            <a:r>
              <a:rPr lang="en-US" sz="1050" dirty="0" err="1"/>
              <a:t>akan</a:t>
            </a:r>
            <a:r>
              <a:rPr lang="en-US" sz="1050" dirty="0"/>
              <a:t> </a:t>
            </a:r>
            <a:r>
              <a:rPr lang="en-US" sz="1050" dirty="0" err="1"/>
              <a:t>menentukan</a:t>
            </a:r>
            <a:r>
              <a:rPr lang="en-US" sz="1050" dirty="0"/>
              <a:t> orang </a:t>
            </a:r>
            <a:r>
              <a:rPr lang="en-US" sz="1050" dirty="0" err="1"/>
              <a:t>itu</a:t>
            </a:r>
            <a:r>
              <a:rPr lang="en-US" sz="1050" dirty="0"/>
              <a:t> </a:t>
            </a:r>
            <a:r>
              <a:rPr lang="en-US" sz="1050" dirty="0" err="1"/>
              <a:t>dapat</a:t>
            </a:r>
            <a:r>
              <a:rPr lang="en-US" sz="1050" dirty="0"/>
              <a:t> </a:t>
            </a:r>
            <a:r>
              <a:rPr lang="en-US" sz="1050" dirty="0" err="1"/>
              <a:t>dikategorikan</a:t>
            </a:r>
            <a:r>
              <a:rPr lang="en-US" sz="1050" dirty="0"/>
              <a:t> </a:t>
            </a:r>
            <a:r>
              <a:rPr lang="en-US" sz="1050" dirty="0" err="1"/>
              <a:t>baik</a:t>
            </a:r>
            <a:r>
              <a:rPr lang="en-US" sz="1050" dirty="0"/>
              <a:t> </a:t>
            </a:r>
            <a:r>
              <a:rPr lang="en-US" sz="1050" dirty="0" err="1"/>
              <a:t>atau</a:t>
            </a:r>
            <a:r>
              <a:rPr lang="en-US" sz="1050" dirty="0"/>
              <a:t> </a:t>
            </a:r>
            <a:r>
              <a:rPr lang="en-US" sz="1050" dirty="0" err="1"/>
              <a:t>buruk</a:t>
            </a:r>
            <a:r>
              <a:rPr lang="en-US" sz="1050" dirty="0"/>
              <a:t> </a:t>
            </a:r>
            <a:r>
              <a:rPr lang="en-US" sz="1050" dirty="0" err="1"/>
              <a:t>dalam</a:t>
            </a:r>
            <a:r>
              <a:rPr lang="en-US" sz="1050" dirty="0"/>
              <a:t> </a:t>
            </a:r>
            <a:r>
              <a:rPr lang="en-US" sz="1050" dirty="0" err="1"/>
              <a:t>pembiayaan</a:t>
            </a:r>
            <a:r>
              <a:rPr lang="en-US" sz="1050" dirty="0"/>
              <a:t> </a:t>
            </a:r>
            <a:r>
              <a:rPr lang="en-US" sz="1050" dirty="0" err="1"/>
              <a:t>pinjaman</a:t>
            </a:r>
            <a:r>
              <a:rPr lang="en-US" sz="1050" dirty="0"/>
              <a:t>.</a:t>
            </a:r>
          </a:p>
          <a:p>
            <a:pPr algn="just"/>
            <a:r>
              <a:rPr lang="en-US" sz="1050" b="1" dirty="0"/>
              <a:t>Pada </a:t>
            </a:r>
            <a:r>
              <a:rPr lang="en-US" sz="1050" b="1" dirty="0" err="1"/>
              <a:t>gambar</a:t>
            </a:r>
            <a:r>
              <a:rPr lang="en-US" sz="1050" b="1" dirty="0"/>
              <a:t> </a:t>
            </a:r>
            <a:r>
              <a:rPr lang="en-US" sz="1050" b="1" dirty="0" err="1"/>
              <a:t>disamping</a:t>
            </a:r>
            <a:r>
              <a:rPr lang="en-US" sz="1050" b="1" dirty="0"/>
              <a:t> </a:t>
            </a:r>
            <a:r>
              <a:rPr lang="en-US" sz="1050" b="1" dirty="0" err="1"/>
              <a:t>kiri</a:t>
            </a:r>
            <a:r>
              <a:rPr lang="en-US" sz="1050" b="1" dirty="0"/>
              <a:t>, </a:t>
            </a:r>
            <a:r>
              <a:rPr lang="en-US" sz="1050" dirty="0" err="1"/>
              <a:t>dapat</a:t>
            </a:r>
            <a:r>
              <a:rPr lang="en-US" sz="1050" dirty="0"/>
              <a:t> </a:t>
            </a:r>
            <a:r>
              <a:rPr lang="en-US" sz="1050" dirty="0" err="1"/>
              <a:t>dilihat</a:t>
            </a:r>
            <a:r>
              <a:rPr lang="en-US" sz="1050" dirty="0"/>
              <a:t> model </a:t>
            </a:r>
            <a:r>
              <a:rPr lang="en-US" sz="1050" dirty="0" err="1"/>
              <a:t>ini</a:t>
            </a:r>
            <a:r>
              <a:rPr lang="en-US" sz="1050" dirty="0"/>
              <a:t> </a:t>
            </a:r>
            <a:r>
              <a:rPr lang="en-US" sz="1050" dirty="0" err="1"/>
              <a:t>memiliki</a:t>
            </a:r>
            <a:r>
              <a:rPr lang="en-US" sz="1050" dirty="0"/>
              <a:t> accuracy </a:t>
            </a:r>
            <a:r>
              <a:rPr lang="en-US" sz="1050" dirty="0" err="1"/>
              <a:t>sebesar</a:t>
            </a:r>
            <a:r>
              <a:rPr lang="en-US" sz="1050" dirty="0"/>
              <a:t> 0.77(77%)</a:t>
            </a:r>
            <a:endParaRPr lang="en-US" sz="1050" b="1" dirty="0"/>
          </a:p>
        </p:txBody>
      </p:sp>
    </p:spTree>
    <p:extLst>
      <p:ext uri="{BB962C8B-B14F-4D97-AF65-F5344CB8AC3E}">
        <p14:creationId xmlns:p14="http://schemas.microsoft.com/office/powerpoint/2010/main" val="148557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1056100" y="1739050"/>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latin typeface="Montserrat" panose="020B0604020202020204" charset="0"/>
              </a:rPr>
              <a:t>01</a:t>
            </a:r>
            <a:endParaRPr sz="9600" dirty="0">
              <a:latin typeface="Montserrat" panose="020B0604020202020204" charset="0"/>
            </a:endParaRPr>
          </a:p>
        </p:txBody>
      </p:sp>
      <p:sp>
        <p:nvSpPr>
          <p:cNvPr id="290" name="Google Shape;290;p36"/>
          <p:cNvSpPr txBox="1">
            <a:spLocks noGrp="1"/>
          </p:cNvSpPr>
          <p:nvPr>
            <p:ph type="title"/>
          </p:nvPr>
        </p:nvSpPr>
        <p:spPr>
          <a:xfrm>
            <a:off x="4718615" y="743740"/>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err="1">
                <a:latin typeface="Montserrat" panose="020B0604020202020204" charset="0"/>
              </a:rPr>
              <a:t>Bussiness</a:t>
            </a:r>
            <a:r>
              <a:rPr lang="en-US" sz="2400" dirty="0">
                <a:latin typeface="Montserrat" panose="020B0604020202020204" charset="0"/>
              </a:rPr>
              <a:t> Understanding</a:t>
            </a:r>
            <a:r>
              <a:rPr lang="en" sz="2400" dirty="0">
                <a:latin typeface="Montserrat" panose="020B0604020202020204" charset="0"/>
              </a:rPr>
              <a:t> </a:t>
            </a:r>
            <a:endParaRPr sz="2400" dirty="0">
              <a:latin typeface="Montserrat" panose="020B0604020202020204" charset="0"/>
            </a:endParaRPr>
          </a:p>
        </p:txBody>
      </p:sp>
      <p:sp>
        <p:nvSpPr>
          <p:cNvPr id="291" name="Google Shape;291;p36"/>
          <p:cNvSpPr txBox="1">
            <a:spLocks noGrp="1"/>
          </p:cNvSpPr>
          <p:nvPr>
            <p:ph type="subTitle" idx="1"/>
          </p:nvPr>
        </p:nvSpPr>
        <p:spPr>
          <a:xfrm>
            <a:off x="3811252" y="1617610"/>
            <a:ext cx="4550428" cy="2782150"/>
          </a:xfrm>
          <a:prstGeom prst="rect">
            <a:avLst/>
          </a:prstGeom>
        </p:spPr>
        <p:txBody>
          <a:bodyPr spcFirstLastPara="1" wrap="square" lIns="91425" tIns="91425" rIns="91425" bIns="91425" anchor="t" anchorCtr="0">
            <a:noAutofit/>
          </a:bodyPr>
          <a:lstStyle/>
          <a:p>
            <a:pPr marL="0" indent="0" algn="just"/>
            <a:r>
              <a:rPr lang="en-US" sz="1100" dirty="0">
                <a:latin typeface="Montserrat" panose="020B0604020202020204" charset="0"/>
              </a:rPr>
              <a:t>“Business Understanding”. </a:t>
            </a:r>
            <a:r>
              <a:rPr lang="en-US" sz="1100" dirty="0" err="1">
                <a:latin typeface="Montserrat" panose="020B0604020202020204" charset="0"/>
              </a:rPr>
              <a:t>Dalam</a:t>
            </a:r>
            <a:r>
              <a:rPr lang="en-US" sz="1100" dirty="0">
                <a:latin typeface="Montserrat" panose="020B0604020202020204" charset="0"/>
              </a:rPr>
              <a:t> project </a:t>
            </a:r>
            <a:r>
              <a:rPr lang="en-US" sz="1100" dirty="0" err="1">
                <a:latin typeface="Montserrat" panose="020B0604020202020204" charset="0"/>
              </a:rPr>
              <a:t>ini</a:t>
            </a:r>
            <a:r>
              <a:rPr lang="en-US" sz="1100" dirty="0">
                <a:latin typeface="Montserrat" panose="020B0604020202020204" charset="0"/>
              </a:rPr>
              <a:t>, </a:t>
            </a:r>
            <a:r>
              <a:rPr lang="en-US" sz="1100" dirty="0" err="1">
                <a:latin typeface="Montserrat" panose="020B0604020202020204" charset="0"/>
              </a:rPr>
              <a:t>dapat</a:t>
            </a:r>
            <a:r>
              <a:rPr lang="en-US" sz="1100" dirty="0">
                <a:latin typeface="Montserrat" panose="020B0604020202020204" charset="0"/>
              </a:rPr>
              <a:t> </a:t>
            </a:r>
            <a:r>
              <a:rPr lang="en-US" sz="1100" dirty="0" err="1">
                <a:latin typeface="Montserrat" panose="020B0604020202020204" charset="0"/>
              </a:rPr>
              <a:t>dipahami</a:t>
            </a:r>
            <a:r>
              <a:rPr lang="en-US" sz="1100" dirty="0">
                <a:latin typeface="Montserrat" panose="020B0604020202020204" charset="0"/>
              </a:rPr>
              <a:t> </a:t>
            </a:r>
            <a:r>
              <a:rPr lang="en-US" sz="1100" dirty="0" err="1">
                <a:latin typeface="Montserrat" panose="020B0604020202020204" charset="0"/>
              </a:rPr>
              <a:t>bahwa</a:t>
            </a:r>
            <a:r>
              <a:rPr lang="en-US" sz="1100" dirty="0">
                <a:latin typeface="Montserrat" panose="020B0604020202020204" charset="0"/>
              </a:rPr>
              <a:t> </a:t>
            </a:r>
            <a:r>
              <a:rPr lang="en-US" sz="1100" dirty="0" err="1">
                <a:latin typeface="Montserrat" panose="020B0604020202020204" charset="0"/>
              </a:rPr>
              <a:t>dalam</a:t>
            </a:r>
            <a:r>
              <a:rPr lang="en-US" sz="1100" dirty="0">
                <a:latin typeface="Montserrat" panose="020B0604020202020204" charset="0"/>
              </a:rPr>
              <a:t> proses </a:t>
            </a:r>
            <a:r>
              <a:rPr lang="en-US" sz="1100" dirty="0" err="1">
                <a:latin typeface="Montserrat" panose="020B0604020202020204" charset="0"/>
              </a:rPr>
              <a:t>pengajuan</a:t>
            </a:r>
            <a:r>
              <a:rPr lang="en-US" sz="1100" dirty="0">
                <a:latin typeface="Montserrat" panose="020B0604020202020204" charset="0"/>
              </a:rPr>
              <a:t> </a:t>
            </a:r>
            <a:r>
              <a:rPr lang="en-US" sz="1100" dirty="0" err="1">
                <a:latin typeface="Montserrat" panose="020B0604020202020204" charset="0"/>
              </a:rPr>
              <a:t>kredit</a:t>
            </a:r>
            <a:r>
              <a:rPr lang="en-US" sz="1100" dirty="0">
                <a:latin typeface="Montserrat" panose="020B0604020202020204" charset="0"/>
              </a:rPr>
              <a:t> pada </a:t>
            </a:r>
            <a:r>
              <a:rPr lang="en-US" sz="1100" dirty="0" err="1">
                <a:latin typeface="Montserrat" panose="020B0604020202020204" charset="0"/>
              </a:rPr>
              <a:t>lembaga</a:t>
            </a:r>
            <a:r>
              <a:rPr lang="en-US" sz="1100" dirty="0">
                <a:latin typeface="Montserrat" panose="020B0604020202020204" charset="0"/>
              </a:rPr>
              <a:t> </a:t>
            </a:r>
            <a:r>
              <a:rPr lang="en-US" sz="1100" dirty="0" err="1">
                <a:latin typeface="Montserrat" panose="020B0604020202020204" charset="0"/>
              </a:rPr>
              <a:t>peminjaman</a:t>
            </a:r>
            <a:r>
              <a:rPr lang="en-US" sz="1100" dirty="0">
                <a:latin typeface="Montserrat" panose="020B0604020202020204" charset="0"/>
              </a:rPr>
              <a:t> </a:t>
            </a:r>
            <a:r>
              <a:rPr lang="en-US" sz="1100" dirty="0" err="1">
                <a:latin typeface="Montserrat" panose="020B0604020202020204" charset="0"/>
              </a:rPr>
              <a:t>dibutuhkan</a:t>
            </a:r>
            <a:r>
              <a:rPr lang="en-US" sz="1100" dirty="0">
                <a:latin typeface="Montserrat" panose="020B0604020202020204" charset="0"/>
              </a:rPr>
              <a:t> </a:t>
            </a:r>
            <a:r>
              <a:rPr lang="en-US" sz="1100" dirty="0" err="1">
                <a:latin typeface="Montserrat" panose="020B0604020202020204" charset="0"/>
              </a:rPr>
              <a:t>sistem</a:t>
            </a:r>
            <a:r>
              <a:rPr lang="en-US" sz="1100" dirty="0">
                <a:latin typeface="Montserrat" panose="020B0604020202020204" charset="0"/>
              </a:rPr>
              <a:t> yang </a:t>
            </a:r>
            <a:r>
              <a:rPr lang="en-US" sz="1100" dirty="0" err="1">
                <a:latin typeface="Montserrat" panose="020B0604020202020204" charset="0"/>
              </a:rPr>
              <a:t>secara</a:t>
            </a:r>
            <a:r>
              <a:rPr lang="en-US" sz="1100" dirty="0">
                <a:latin typeface="Montserrat" panose="020B0604020202020204" charset="0"/>
              </a:rPr>
              <a:t> </a:t>
            </a:r>
            <a:r>
              <a:rPr lang="en-US" sz="1100" dirty="0" err="1">
                <a:latin typeface="Montserrat" panose="020B0604020202020204" charset="0"/>
              </a:rPr>
              <a:t>cepat</a:t>
            </a:r>
            <a:r>
              <a:rPr lang="en-US" sz="1100" dirty="0">
                <a:latin typeface="Montserrat" panose="020B0604020202020204" charset="0"/>
              </a:rPr>
              <a:t> dan </a:t>
            </a:r>
            <a:r>
              <a:rPr lang="en-US" sz="1100" dirty="0" err="1">
                <a:latin typeface="Montserrat" panose="020B0604020202020204" charset="0"/>
              </a:rPr>
              <a:t>tepat</a:t>
            </a:r>
            <a:r>
              <a:rPr lang="en-US" sz="1100" dirty="0">
                <a:latin typeface="Montserrat" panose="020B0604020202020204" charset="0"/>
              </a:rPr>
              <a:t> </a:t>
            </a:r>
            <a:r>
              <a:rPr lang="en-US" sz="1100" dirty="0" err="1">
                <a:latin typeface="Montserrat" panose="020B0604020202020204" charset="0"/>
              </a:rPr>
              <a:t>sebuah</a:t>
            </a:r>
            <a:r>
              <a:rPr lang="en-US" sz="1100" dirty="0">
                <a:latin typeface="Montserrat" panose="020B0604020202020204" charset="0"/>
              </a:rPr>
              <a:t> </a:t>
            </a:r>
            <a:r>
              <a:rPr lang="en-US" sz="1100" dirty="0" err="1">
                <a:latin typeface="Montserrat" panose="020B0604020202020204" charset="0"/>
              </a:rPr>
              <a:t>peminjam</a:t>
            </a:r>
            <a:r>
              <a:rPr lang="en-US" sz="1100" dirty="0">
                <a:latin typeface="Montserrat" panose="020B0604020202020204" charset="0"/>
              </a:rPr>
              <a:t> </a:t>
            </a:r>
            <a:r>
              <a:rPr lang="en-US" sz="1100" dirty="0" err="1">
                <a:latin typeface="Montserrat" panose="020B0604020202020204" charset="0"/>
              </a:rPr>
              <a:t>beresiko</a:t>
            </a:r>
            <a:r>
              <a:rPr lang="en-US" sz="1100" dirty="0">
                <a:latin typeface="Montserrat" panose="020B0604020202020204" charset="0"/>
              </a:rPr>
              <a:t> </a:t>
            </a:r>
            <a:r>
              <a:rPr lang="en-US" sz="1100" dirty="0" err="1">
                <a:latin typeface="Montserrat" panose="020B0604020202020204" charset="0"/>
              </a:rPr>
              <a:t>atau</a:t>
            </a:r>
            <a:r>
              <a:rPr lang="en-US" sz="1100" dirty="0">
                <a:latin typeface="Montserrat" panose="020B0604020202020204" charset="0"/>
              </a:rPr>
              <a:t> </a:t>
            </a:r>
            <a:r>
              <a:rPr lang="en-US" sz="1100" dirty="0" err="1">
                <a:latin typeface="Montserrat" panose="020B0604020202020204" charset="0"/>
              </a:rPr>
              <a:t>tidak</a:t>
            </a:r>
            <a:r>
              <a:rPr lang="en-US" sz="1100" dirty="0">
                <a:latin typeface="Montserrat" panose="020B0604020202020204" charset="0"/>
              </a:rPr>
              <a:t>. </a:t>
            </a:r>
            <a:r>
              <a:rPr lang="en-US" sz="1100" dirty="0" err="1">
                <a:latin typeface="Montserrat" panose="020B0604020202020204" charset="0"/>
              </a:rPr>
              <a:t>Untuk</a:t>
            </a:r>
            <a:r>
              <a:rPr lang="en-US" sz="1100" dirty="0">
                <a:latin typeface="Montserrat" panose="020B0604020202020204" charset="0"/>
              </a:rPr>
              <a:t> </a:t>
            </a:r>
            <a:r>
              <a:rPr lang="en-US" sz="1100" dirty="0" err="1">
                <a:latin typeface="Montserrat" panose="020B0604020202020204" charset="0"/>
              </a:rPr>
              <a:t>itu</a:t>
            </a:r>
            <a:r>
              <a:rPr lang="en-US" sz="1100" dirty="0">
                <a:latin typeface="Montserrat" panose="020B0604020202020204" charset="0"/>
              </a:rPr>
              <a:t> </a:t>
            </a:r>
            <a:r>
              <a:rPr lang="en-US" sz="1100" dirty="0" err="1">
                <a:latin typeface="Montserrat" panose="020B0604020202020204" charset="0"/>
              </a:rPr>
              <a:t>dibutuhkan</a:t>
            </a:r>
            <a:r>
              <a:rPr lang="en-US" sz="1100" dirty="0">
                <a:latin typeface="Montserrat" panose="020B0604020202020204" charset="0"/>
              </a:rPr>
              <a:t> </a:t>
            </a:r>
            <a:r>
              <a:rPr lang="en-US" sz="1100" dirty="0" err="1">
                <a:latin typeface="Montserrat" panose="020B0604020202020204" charset="0"/>
              </a:rPr>
              <a:t>sebuah</a:t>
            </a:r>
            <a:r>
              <a:rPr lang="en-US" sz="1100" dirty="0">
                <a:latin typeface="Montserrat" panose="020B0604020202020204" charset="0"/>
              </a:rPr>
              <a:t> model yang </a:t>
            </a:r>
            <a:r>
              <a:rPr lang="en-US" sz="1100" dirty="0" err="1">
                <a:latin typeface="Montserrat" panose="020B0604020202020204" charset="0"/>
              </a:rPr>
              <a:t>dapat</a:t>
            </a:r>
            <a:r>
              <a:rPr lang="en-US" sz="1100" dirty="0">
                <a:latin typeface="Montserrat" panose="020B0604020202020204" charset="0"/>
              </a:rPr>
              <a:t> </a:t>
            </a:r>
            <a:r>
              <a:rPr lang="en-US" sz="1100" dirty="0" err="1">
                <a:latin typeface="Montserrat" panose="020B0604020202020204" charset="0"/>
              </a:rPr>
              <a:t>melakukan</a:t>
            </a:r>
            <a:r>
              <a:rPr lang="en-US" sz="1100" dirty="0">
                <a:latin typeface="Montserrat" panose="020B0604020202020204" charset="0"/>
              </a:rPr>
              <a:t> </a:t>
            </a:r>
            <a:r>
              <a:rPr lang="en-US" sz="1100" dirty="0" err="1">
                <a:latin typeface="Montserrat" panose="020B0604020202020204" charset="0"/>
              </a:rPr>
              <a:t>penilaian</a:t>
            </a:r>
            <a:r>
              <a:rPr lang="en-US" sz="1100" dirty="0">
                <a:latin typeface="Montserrat" panose="020B0604020202020204" charset="0"/>
              </a:rPr>
              <a:t> </a:t>
            </a:r>
            <a:r>
              <a:rPr lang="en-US" sz="1100" dirty="0" err="1">
                <a:latin typeface="Montserrat" panose="020B0604020202020204" charset="0"/>
              </a:rPr>
              <a:t>terhadap</a:t>
            </a:r>
            <a:r>
              <a:rPr lang="en-US" sz="1100" dirty="0">
                <a:latin typeface="Montserrat" panose="020B0604020202020204" charset="0"/>
              </a:rPr>
              <a:t> </a:t>
            </a:r>
            <a:r>
              <a:rPr lang="en-US" sz="1100" dirty="0" err="1">
                <a:latin typeface="Montserrat" panose="020B0604020202020204" charset="0"/>
              </a:rPr>
              <a:t>ajuan</a:t>
            </a:r>
            <a:r>
              <a:rPr lang="en-US" sz="1100" dirty="0">
                <a:latin typeface="Montserrat" panose="020B0604020202020204" charset="0"/>
              </a:rPr>
              <a:t> </a:t>
            </a:r>
            <a:r>
              <a:rPr lang="en-US" sz="1100" dirty="0" err="1">
                <a:latin typeface="Montserrat" panose="020B0604020202020204" charset="0"/>
              </a:rPr>
              <a:t>kredit</a:t>
            </a:r>
            <a:r>
              <a:rPr lang="en-US" sz="1100" dirty="0">
                <a:latin typeface="Montserrat" panose="020B0604020202020204" charset="0"/>
              </a:rPr>
              <a:t> dan </a:t>
            </a:r>
            <a:r>
              <a:rPr lang="en-US" sz="1100" dirty="0" err="1">
                <a:latin typeface="Montserrat" panose="020B0604020202020204" charset="0"/>
              </a:rPr>
              <a:t>memprediksi</a:t>
            </a:r>
            <a:r>
              <a:rPr lang="en-US" sz="1100" dirty="0">
                <a:latin typeface="Montserrat" panose="020B0604020202020204" charset="0"/>
              </a:rPr>
              <a:t> credit-risk </a:t>
            </a:r>
            <a:r>
              <a:rPr lang="en-US" sz="1100" dirty="0" err="1">
                <a:latin typeface="Montserrat" panose="020B0604020202020204" charset="0"/>
              </a:rPr>
              <a:t>dari</a:t>
            </a:r>
            <a:r>
              <a:rPr lang="en-US" sz="1100" dirty="0">
                <a:latin typeface="Montserrat" panose="020B0604020202020204" charset="0"/>
              </a:rPr>
              <a:t> </a:t>
            </a:r>
            <a:r>
              <a:rPr lang="en-US" sz="1100" dirty="0" err="1">
                <a:latin typeface="Montserrat" panose="020B0604020202020204" charset="0"/>
              </a:rPr>
              <a:t>ajuan</a:t>
            </a:r>
            <a:r>
              <a:rPr lang="en-US" sz="1100" dirty="0">
                <a:latin typeface="Montserrat" panose="020B0604020202020204" charset="0"/>
              </a:rPr>
              <a:t> </a:t>
            </a:r>
            <a:r>
              <a:rPr lang="en-US" sz="1100" dirty="0" err="1">
                <a:latin typeface="Montserrat" panose="020B0604020202020204" charset="0"/>
              </a:rPr>
              <a:t>kredit</a:t>
            </a:r>
            <a:r>
              <a:rPr lang="en-US" sz="1100" dirty="0">
                <a:latin typeface="Montserrat" panose="020B0604020202020204" charset="0"/>
              </a:rPr>
              <a:t> </a:t>
            </a:r>
            <a:r>
              <a:rPr lang="en-US" sz="1100" dirty="0" err="1">
                <a:latin typeface="Montserrat" panose="020B0604020202020204" charset="0"/>
              </a:rPr>
              <a:t>tersebut</a:t>
            </a:r>
            <a:r>
              <a:rPr lang="en-US" sz="1100" dirty="0">
                <a:latin typeface="Montserrat" panose="020B0604020202020204" charset="0"/>
              </a:rPr>
              <a:t>. </a:t>
            </a:r>
            <a:endParaRPr lang="en-US" sz="1000" dirty="0">
              <a:latin typeface="Montserrat" panose="020B0604020202020204" charset="0"/>
            </a:endParaRPr>
          </a:p>
          <a:p>
            <a:pPr marL="0" lvl="0" indent="0" algn="just"/>
            <a:endParaRPr lang="en-US" sz="1100" dirty="0">
              <a:latin typeface="Montserrat" panose="020B0604020202020204" charset="0"/>
            </a:endParaRPr>
          </a:p>
          <a:p>
            <a:pPr marL="0" lvl="0" indent="0" algn="just"/>
            <a:r>
              <a:rPr lang="en-US" sz="1100" dirty="0" err="1">
                <a:latin typeface="Montserrat" panose="020B0604020202020204" charset="0"/>
              </a:rPr>
              <a:t>Tugasnya</a:t>
            </a:r>
            <a:r>
              <a:rPr lang="en-US" sz="1100" dirty="0">
                <a:latin typeface="Montserrat" panose="020B0604020202020204" charset="0"/>
              </a:rPr>
              <a:t> </a:t>
            </a:r>
            <a:r>
              <a:rPr lang="en-US" sz="1100" dirty="0" err="1">
                <a:latin typeface="Montserrat" panose="020B0604020202020204" charset="0"/>
              </a:rPr>
              <a:t>adalah</a:t>
            </a:r>
            <a:r>
              <a:rPr lang="en-US" sz="1100" dirty="0">
                <a:latin typeface="Montserrat" panose="020B0604020202020204" charset="0"/>
              </a:rPr>
              <a:t> </a:t>
            </a:r>
            <a:r>
              <a:rPr lang="en-US" sz="1100" dirty="0" err="1">
                <a:latin typeface="Montserrat" panose="020B0604020202020204" charset="0"/>
              </a:rPr>
              <a:t>membangun</a:t>
            </a:r>
            <a:r>
              <a:rPr lang="en-US" sz="1100" dirty="0">
                <a:latin typeface="Montserrat" panose="020B0604020202020204" charset="0"/>
              </a:rPr>
              <a:t> model yang </a:t>
            </a:r>
            <a:r>
              <a:rPr lang="en-US" sz="1100" dirty="0" err="1">
                <a:latin typeface="Montserrat" panose="020B0604020202020204" charset="0"/>
              </a:rPr>
              <a:t>dapat</a:t>
            </a:r>
            <a:r>
              <a:rPr lang="en-US" sz="1100" dirty="0">
                <a:latin typeface="Montserrat" panose="020B0604020202020204" charset="0"/>
              </a:rPr>
              <a:t> </a:t>
            </a:r>
            <a:r>
              <a:rPr lang="en-US" sz="1100" dirty="0" err="1">
                <a:latin typeface="Montserrat" panose="020B0604020202020204" charset="0"/>
              </a:rPr>
              <a:t>memprediksi</a:t>
            </a:r>
            <a:r>
              <a:rPr lang="en-US" sz="1100" dirty="0">
                <a:latin typeface="Montserrat" panose="020B0604020202020204" charset="0"/>
              </a:rPr>
              <a:t> credit risk </a:t>
            </a:r>
            <a:r>
              <a:rPr lang="en-US" sz="1100" dirty="0" err="1">
                <a:latin typeface="Montserrat" panose="020B0604020202020204" charset="0"/>
              </a:rPr>
              <a:t>menggunakan</a:t>
            </a:r>
            <a:r>
              <a:rPr lang="en-US" sz="1100" dirty="0">
                <a:latin typeface="Montserrat" panose="020B0604020202020204" charset="0"/>
              </a:rPr>
              <a:t> dataset yang </a:t>
            </a:r>
            <a:r>
              <a:rPr lang="en-US" sz="1100" dirty="0" err="1">
                <a:latin typeface="Montserrat" panose="020B0604020202020204" charset="0"/>
              </a:rPr>
              <a:t>disediakan</a:t>
            </a:r>
            <a:r>
              <a:rPr lang="en-US" sz="1100" dirty="0">
                <a:latin typeface="Montserrat" panose="020B0604020202020204" charset="0"/>
              </a:rPr>
              <a:t> oleh company yang </a:t>
            </a:r>
            <a:r>
              <a:rPr lang="en-US" sz="1100" dirty="0" err="1">
                <a:latin typeface="Montserrat" panose="020B0604020202020204" charset="0"/>
              </a:rPr>
              <a:t>terdiri</a:t>
            </a:r>
            <a:r>
              <a:rPr lang="en-US" sz="1100" dirty="0">
                <a:latin typeface="Montserrat" panose="020B0604020202020204" charset="0"/>
              </a:rPr>
              <a:t> </a:t>
            </a:r>
            <a:r>
              <a:rPr lang="en-US" sz="1100" dirty="0" err="1">
                <a:latin typeface="Montserrat" panose="020B0604020202020204" charset="0"/>
              </a:rPr>
              <a:t>dari</a:t>
            </a:r>
            <a:r>
              <a:rPr lang="en-US" sz="1100" dirty="0">
                <a:latin typeface="Montserrat" panose="020B0604020202020204" charset="0"/>
              </a:rPr>
              <a:t> data </a:t>
            </a:r>
            <a:r>
              <a:rPr lang="en-US" sz="1100" dirty="0" err="1">
                <a:latin typeface="Montserrat" panose="020B0604020202020204" charset="0"/>
              </a:rPr>
              <a:t>pinjaman</a:t>
            </a:r>
            <a:r>
              <a:rPr lang="en-US" sz="1100" dirty="0">
                <a:latin typeface="Montserrat" panose="020B0604020202020204" charset="0"/>
              </a:rPr>
              <a:t> yang </a:t>
            </a:r>
            <a:r>
              <a:rPr lang="en-US" sz="1100" dirty="0" err="1">
                <a:latin typeface="Montserrat" panose="020B0604020202020204" charset="0"/>
              </a:rPr>
              <a:t>diterima</a:t>
            </a:r>
            <a:r>
              <a:rPr lang="en-US" sz="1100" dirty="0">
                <a:latin typeface="Montserrat" panose="020B0604020202020204" charset="0"/>
              </a:rPr>
              <a:t> dan yang </a:t>
            </a:r>
            <a:r>
              <a:rPr lang="en-US" sz="1100" dirty="0" err="1">
                <a:latin typeface="Montserrat" panose="020B0604020202020204" charset="0"/>
              </a:rPr>
              <a:t>ditolak</a:t>
            </a:r>
            <a:endParaRPr lang="en-US" sz="1100" dirty="0">
              <a:latin typeface="Montserrat"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930205" y="510208"/>
            <a:ext cx="1860762"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latin typeface="+mj-lt"/>
              </a:rPr>
              <a:t>11</a:t>
            </a:r>
            <a:endParaRPr sz="5400" dirty="0">
              <a:solidFill>
                <a:schemeClr val="accent2"/>
              </a:solidFill>
              <a:latin typeface="+mj-lt"/>
            </a:endParaRPr>
          </a:p>
        </p:txBody>
      </p:sp>
      <p:sp>
        <p:nvSpPr>
          <p:cNvPr id="290" name="Google Shape;290;p36"/>
          <p:cNvSpPr txBox="1">
            <a:spLocks noGrp="1"/>
          </p:cNvSpPr>
          <p:nvPr>
            <p:ph type="title"/>
          </p:nvPr>
        </p:nvSpPr>
        <p:spPr>
          <a:xfrm>
            <a:off x="4876904" y="224177"/>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latin typeface="+mj-lt"/>
              </a:rPr>
              <a:t>Modelling</a:t>
            </a:r>
            <a:endParaRPr sz="2400" dirty="0">
              <a:latin typeface="+mj-lt"/>
            </a:endParaRPr>
          </a:p>
        </p:txBody>
      </p:sp>
      <p:sp>
        <p:nvSpPr>
          <p:cNvPr id="7" name="Rectangle 6">
            <a:extLst>
              <a:ext uri="{FF2B5EF4-FFF2-40B4-BE49-F238E27FC236}">
                <a16:creationId xmlns:a16="http://schemas.microsoft.com/office/drawing/2014/main" id="{BCE31EC7-0A48-4740-829E-12426EED7A7E}"/>
              </a:ext>
            </a:extLst>
          </p:cNvPr>
          <p:cNvSpPr/>
          <p:nvPr/>
        </p:nvSpPr>
        <p:spPr>
          <a:xfrm>
            <a:off x="3837664" y="875339"/>
            <a:ext cx="4584909" cy="307777"/>
          </a:xfrm>
          <a:prstGeom prst="rect">
            <a:avLst/>
          </a:prstGeom>
        </p:spPr>
        <p:txBody>
          <a:bodyPr wrap="none">
            <a:spAutoFit/>
          </a:bodyPr>
          <a:lstStyle/>
          <a:p>
            <a:r>
              <a:rPr lang="en-US" b="1" dirty="0">
                <a:solidFill>
                  <a:schemeClr val="accent1"/>
                </a:solidFill>
                <a:latin typeface="+mj-lt"/>
              </a:rPr>
              <a:t>Hyper Parameter Turning using </a:t>
            </a:r>
            <a:r>
              <a:rPr lang="en-US" b="1" dirty="0" err="1">
                <a:solidFill>
                  <a:schemeClr val="accent1"/>
                </a:solidFill>
                <a:latin typeface="+mj-lt"/>
              </a:rPr>
              <a:t>RandomSeearchGV</a:t>
            </a:r>
            <a:endParaRPr lang="en-US" b="1" dirty="0">
              <a:solidFill>
                <a:schemeClr val="accent1"/>
              </a:solidFill>
              <a:latin typeface="+mj-lt"/>
            </a:endParaRPr>
          </a:p>
        </p:txBody>
      </p:sp>
      <p:pic>
        <p:nvPicPr>
          <p:cNvPr id="2" name="Picture 1">
            <a:extLst>
              <a:ext uri="{FF2B5EF4-FFF2-40B4-BE49-F238E27FC236}">
                <a16:creationId xmlns:a16="http://schemas.microsoft.com/office/drawing/2014/main" id="{E1D5769A-5159-472B-82D1-E3F1E7A886C6}"/>
              </a:ext>
            </a:extLst>
          </p:cNvPr>
          <p:cNvPicPr>
            <a:picLocks noChangeAspect="1"/>
          </p:cNvPicPr>
          <p:nvPr/>
        </p:nvPicPr>
        <p:blipFill>
          <a:blip r:embed="rId3"/>
          <a:stretch>
            <a:fillRect/>
          </a:stretch>
        </p:blipFill>
        <p:spPr>
          <a:xfrm>
            <a:off x="225631" y="1311642"/>
            <a:ext cx="5300870" cy="2266155"/>
          </a:xfrm>
          <a:prstGeom prst="rect">
            <a:avLst/>
          </a:prstGeom>
        </p:spPr>
      </p:pic>
      <p:sp>
        <p:nvSpPr>
          <p:cNvPr id="10" name="Rectangle 9">
            <a:extLst>
              <a:ext uri="{FF2B5EF4-FFF2-40B4-BE49-F238E27FC236}">
                <a16:creationId xmlns:a16="http://schemas.microsoft.com/office/drawing/2014/main" id="{02F4C85A-42B4-4523-8129-E7B7C0CAEDBA}"/>
              </a:ext>
            </a:extLst>
          </p:cNvPr>
          <p:cNvSpPr/>
          <p:nvPr/>
        </p:nvSpPr>
        <p:spPr>
          <a:xfrm>
            <a:off x="322029" y="4014245"/>
            <a:ext cx="4786684" cy="507831"/>
          </a:xfrm>
          <a:prstGeom prst="rect">
            <a:avLst/>
          </a:prstGeom>
        </p:spPr>
        <p:txBody>
          <a:bodyPr wrap="square">
            <a:spAutoFit/>
          </a:bodyPr>
          <a:lstStyle/>
          <a:p>
            <a:pPr algn="just"/>
            <a:r>
              <a:rPr lang="en-US" sz="900" dirty="0"/>
              <a:t>Setelah </a:t>
            </a:r>
            <a:r>
              <a:rPr lang="en-US" sz="900" dirty="0" err="1"/>
              <a:t>dilakukan</a:t>
            </a:r>
            <a:r>
              <a:rPr lang="en-US" sz="900" dirty="0"/>
              <a:t> Hyper parameter Turning </a:t>
            </a:r>
            <a:r>
              <a:rPr lang="en-US" sz="900" dirty="0" err="1"/>
              <a:t>didapatkan</a:t>
            </a:r>
            <a:r>
              <a:rPr lang="en-US" sz="900" dirty="0"/>
              <a:t> </a:t>
            </a:r>
            <a:r>
              <a:rPr lang="en-US" sz="900" dirty="0" err="1"/>
              <a:t>struktur</a:t>
            </a:r>
            <a:r>
              <a:rPr lang="en-US" sz="900" dirty="0"/>
              <a:t> model </a:t>
            </a:r>
            <a:r>
              <a:rPr lang="en-US" sz="900" dirty="0" err="1"/>
              <a:t>terbaik</a:t>
            </a:r>
            <a:r>
              <a:rPr lang="en-US" sz="900" dirty="0"/>
              <a:t> </a:t>
            </a:r>
            <a:r>
              <a:rPr lang="en-US" sz="900" dirty="0" err="1"/>
              <a:t>untuk</a:t>
            </a:r>
            <a:r>
              <a:rPr lang="en-US" sz="900" dirty="0"/>
              <a:t> </a:t>
            </a:r>
            <a:r>
              <a:rPr lang="en-US" sz="900" dirty="0" err="1"/>
              <a:t>algoritma</a:t>
            </a:r>
            <a:r>
              <a:rPr lang="en-US" sz="900" dirty="0"/>
              <a:t> </a:t>
            </a:r>
            <a:r>
              <a:rPr lang="en-US" sz="900" dirty="0" err="1"/>
              <a:t>RandomForestCLassifier</a:t>
            </a:r>
            <a:r>
              <a:rPr lang="en-US" sz="900" dirty="0"/>
              <a:t>, </a:t>
            </a:r>
            <a:r>
              <a:rPr lang="en-US" sz="900" dirty="0" err="1"/>
              <a:t>sesuai</a:t>
            </a:r>
            <a:r>
              <a:rPr lang="en-US" sz="900" dirty="0"/>
              <a:t> </a:t>
            </a:r>
            <a:r>
              <a:rPr lang="en-US" sz="900" dirty="0" err="1"/>
              <a:t>gambar</a:t>
            </a:r>
            <a:r>
              <a:rPr lang="en-US" sz="900" dirty="0"/>
              <a:t> </a:t>
            </a:r>
            <a:r>
              <a:rPr lang="en-US" sz="900" dirty="0" err="1"/>
              <a:t>diatas</a:t>
            </a:r>
            <a:r>
              <a:rPr lang="en-US" sz="900" dirty="0"/>
              <a:t> dan </a:t>
            </a:r>
            <a:r>
              <a:rPr lang="en-US" sz="900" dirty="0" err="1"/>
              <a:t>digunakan</a:t>
            </a:r>
            <a:r>
              <a:rPr lang="en-US" sz="900" dirty="0"/>
              <a:t> parameter </a:t>
            </a:r>
            <a:r>
              <a:rPr lang="en-US" sz="900" dirty="0" err="1"/>
              <a:t>itu</a:t>
            </a:r>
            <a:r>
              <a:rPr lang="en-US" sz="900" dirty="0"/>
              <a:t> </a:t>
            </a:r>
            <a:r>
              <a:rPr lang="en-US" sz="900" dirty="0" err="1"/>
              <a:t>untuk</a:t>
            </a:r>
            <a:r>
              <a:rPr lang="en-US" sz="900" dirty="0"/>
              <a:t> modelling </a:t>
            </a:r>
            <a:r>
              <a:rPr lang="en-US" sz="900" dirty="0" err="1"/>
              <a:t>selanjutnya</a:t>
            </a:r>
            <a:r>
              <a:rPr lang="en-US" sz="900" dirty="0"/>
              <a:t> dan </a:t>
            </a:r>
            <a:r>
              <a:rPr lang="en-US" sz="900" dirty="0" err="1"/>
              <a:t>didapatkan</a:t>
            </a:r>
            <a:r>
              <a:rPr lang="en-US" sz="900" dirty="0"/>
              <a:t> </a:t>
            </a:r>
            <a:r>
              <a:rPr lang="en-US" sz="900" dirty="0" err="1"/>
              <a:t>hasil</a:t>
            </a:r>
            <a:r>
              <a:rPr lang="en-US" sz="900" dirty="0"/>
              <a:t> accuracy 1.0 (100%).</a:t>
            </a:r>
            <a:endParaRPr lang="en-US" sz="900" b="1" dirty="0"/>
          </a:p>
        </p:txBody>
      </p:sp>
      <p:pic>
        <p:nvPicPr>
          <p:cNvPr id="6" name="Picture 5">
            <a:extLst>
              <a:ext uri="{FF2B5EF4-FFF2-40B4-BE49-F238E27FC236}">
                <a16:creationId xmlns:a16="http://schemas.microsoft.com/office/drawing/2014/main" id="{D8668C9E-4A0F-4DDD-8BBA-A31F814B750F}"/>
              </a:ext>
            </a:extLst>
          </p:cNvPr>
          <p:cNvPicPr>
            <a:picLocks noChangeAspect="1"/>
          </p:cNvPicPr>
          <p:nvPr/>
        </p:nvPicPr>
        <p:blipFill>
          <a:blip r:embed="rId4"/>
          <a:stretch>
            <a:fillRect/>
          </a:stretch>
        </p:blipFill>
        <p:spPr>
          <a:xfrm>
            <a:off x="5725755" y="1335709"/>
            <a:ext cx="2696818" cy="2472082"/>
          </a:xfrm>
          <a:prstGeom prst="rect">
            <a:avLst/>
          </a:prstGeom>
        </p:spPr>
      </p:pic>
    </p:spTree>
    <p:extLst>
      <p:ext uri="{BB962C8B-B14F-4D97-AF65-F5344CB8AC3E}">
        <p14:creationId xmlns:p14="http://schemas.microsoft.com/office/powerpoint/2010/main" val="3987056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930205" y="510208"/>
            <a:ext cx="1860762"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latin typeface="+mj-lt"/>
              </a:rPr>
              <a:t>12</a:t>
            </a:r>
            <a:endParaRPr sz="5400" dirty="0">
              <a:solidFill>
                <a:schemeClr val="accent2"/>
              </a:solidFill>
              <a:latin typeface="+mj-lt"/>
            </a:endParaRPr>
          </a:p>
        </p:txBody>
      </p:sp>
      <p:sp>
        <p:nvSpPr>
          <p:cNvPr id="290" name="Google Shape;290;p36"/>
          <p:cNvSpPr txBox="1">
            <a:spLocks noGrp="1"/>
          </p:cNvSpPr>
          <p:nvPr>
            <p:ph type="title"/>
          </p:nvPr>
        </p:nvSpPr>
        <p:spPr>
          <a:xfrm>
            <a:off x="4876904" y="224177"/>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latin typeface="+mj-lt"/>
              </a:rPr>
              <a:t>Evaluate Model</a:t>
            </a:r>
            <a:endParaRPr sz="2400" dirty="0">
              <a:latin typeface="+mj-lt"/>
            </a:endParaRPr>
          </a:p>
        </p:txBody>
      </p:sp>
      <p:sp>
        <p:nvSpPr>
          <p:cNvPr id="7" name="Rectangle 6">
            <a:extLst>
              <a:ext uri="{FF2B5EF4-FFF2-40B4-BE49-F238E27FC236}">
                <a16:creationId xmlns:a16="http://schemas.microsoft.com/office/drawing/2014/main" id="{BCE31EC7-0A48-4740-829E-12426EED7A7E}"/>
              </a:ext>
            </a:extLst>
          </p:cNvPr>
          <p:cNvSpPr/>
          <p:nvPr/>
        </p:nvSpPr>
        <p:spPr>
          <a:xfrm>
            <a:off x="3215699" y="926477"/>
            <a:ext cx="2712602" cy="307777"/>
          </a:xfrm>
          <a:prstGeom prst="rect">
            <a:avLst/>
          </a:prstGeom>
        </p:spPr>
        <p:txBody>
          <a:bodyPr wrap="none">
            <a:spAutoFit/>
          </a:bodyPr>
          <a:lstStyle/>
          <a:p>
            <a:r>
              <a:rPr lang="en-US" b="1" dirty="0">
                <a:solidFill>
                  <a:schemeClr val="accent1"/>
                </a:solidFill>
                <a:latin typeface="+mj-lt"/>
              </a:rPr>
              <a:t>Confusion Matrix &amp; ROC AUC</a:t>
            </a:r>
          </a:p>
        </p:txBody>
      </p:sp>
      <p:sp>
        <p:nvSpPr>
          <p:cNvPr id="10" name="Rectangle 9">
            <a:extLst>
              <a:ext uri="{FF2B5EF4-FFF2-40B4-BE49-F238E27FC236}">
                <a16:creationId xmlns:a16="http://schemas.microsoft.com/office/drawing/2014/main" id="{02F4C85A-42B4-4523-8129-E7B7C0CAEDBA}"/>
              </a:ext>
            </a:extLst>
          </p:cNvPr>
          <p:cNvSpPr/>
          <p:nvPr/>
        </p:nvSpPr>
        <p:spPr>
          <a:xfrm>
            <a:off x="288898" y="3943583"/>
            <a:ext cx="5999258" cy="1184940"/>
          </a:xfrm>
          <a:prstGeom prst="rect">
            <a:avLst/>
          </a:prstGeom>
          <a:solidFill>
            <a:schemeClr val="bg1"/>
          </a:solidFill>
        </p:spPr>
        <p:txBody>
          <a:bodyPr wrap="square">
            <a:spAutoFit/>
          </a:bodyPr>
          <a:lstStyle/>
          <a:p>
            <a:pPr algn="just"/>
            <a:r>
              <a:rPr lang="en-US" sz="1100" b="1" dirty="0"/>
              <a:t># Kesimpulan </a:t>
            </a:r>
          </a:p>
          <a:p>
            <a:pPr algn="just"/>
            <a:r>
              <a:rPr lang="en-US" sz="1100" dirty="0" err="1"/>
              <a:t>Melihat</a:t>
            </a:r>
            <a:r>
              <a:rPr lang="en-US" sz="1100" dirty="0"/>
              <a:t> </a:t>
            </a:r>
            <a:r>
              <a:rPr lang="en-US" sz="1100" dirty="0" err="1"/>
              <a:t>Grafik</a:t>
            </a:r>
            <a:r>
              <a:rPr lang="en-US" sz="1100" dirty="0"/>
              <a:t> ROC-AUC </a:t>
            </a:r>
            <a:r>
              <a:rPr lang="en-US" sz="1100" dirty="0" err="1"/>
              <a:t>dari</a:t>
            </a:r>
            <a:r>
              <a:rPr lang="en-US" sz="1100" dirty="0"/>
              <a:t> </a:t>
            </a:r>
            <a:r>
              <a:rPr lang="en-US" sz="1100" dirty="0" err="1"/>
              <a:t>RandomForestClassifier</a:t>
            </a:r>
            <a:r>
              <a:rPr lang="en-US" sz="1100" dirty="0"/>
              <a:t> </a:t>
            </a:r>
            <a:r>
              <a:rPr lang="en-US" sz="1100" dirty="0" err="1"/>
              <a:t>disamping</a:t>
            </a:r>
            <a:r>
              <a:rPr lang="en-US" sz="1100" dirty="0"/>
              <a:t> </a:t>
            </a:r>
            <a:r>
              <a:rPr lang="en-US" sz="1100" dirty="0" err="1"/>
              <a:t>menghasilkan</a:t>
            </a:r>
            <a:r>
              <a:rPr lang="en-US" sz="1100" dirty="0"/>
              <a:t>  AUC </a:t>
            </a:r>
            <a:r>
              <a:rPr lang="en-US" sz="1100" dirty="0" err="1"/>
              <a:t>sebesar</a:t>
            </a:r>
            <a:r>
              <a:rPr lang="en-US" sz="1100" dirty="0"/>
              <a:t> 0.96 </a:t>
            </a:r>
            <a:r>
              <a:rPr lang="en-US" sz="1100" dirty="0" err="1"/>
              <a:t>dimana</a:t>
            </a:r>
            <a:r>
              <a:rPr lang="en-US" sz="1100" dirty="0"/>
              <a:t>, model </a:t>
            </a:r>
            <a:r>
              <a:rPr lang="en-US" sz="1100" dirty="0" err="1"/>
              <a:t>sudah</a:t>
            </a:r>
            <a:r>
              <a:rPr lang="en-US" sz="1100" dirty="0"/>
              <a:t> </a:t>
            </a:r>
            <a:r>
              <a:rPr lang="en-US" sz="1100" dirty="0" err="1"/>
              <a:t>dianggap</a:t>
            </a:r>
            <a:r>
              <a:rPr lang="en-US" sz="1100" dirty="0"/>
              <a:t> </a:t>
            </a:r>
            <a:r>
              <a:rPr lang="en-US" sz="1100" dirty="0" err="1"/>
              <a:t>baik</a:t>
            </a:r>
            <a:endParaRPr lang="en-US" sz="1100" dirty="0"/>
          </a:p>
          <a:p>
            <a:pPr algn="just"/>
            <a:endParaRPr lang="en-US" sz="1100" b="1" dirty="0"/>
          </a:p>
          <a:p>
            <a:pPr algn="just"/>
            <a:r>
              <a:rPr lang="en-US" sz="900" dirty="0" err="1"/>
              <a:t>Dengan</a:t>
            </a:r>
            <a:r>
              <a:rPr lang="en-US" sz="900" dirty="0"/>
              <a:t> </a:t>
            </a:r>
            <a:r>
              <a:rPr lang="en-US" sz="900" dirty="0" err="1"/>
              <a:t>penggunaan</a:t>
            </a:r>
            <a:r>
              <a:rPr lang="en-US" sz="900" dirty="0"/>
              <a:t> </a:t>
            </a:r>
            <a:r>
              <a:rPr lang="en-US" sz="900" dirty="0" err="1"/>
              <a:t>Algoritma</a:t>
            </a:r>
            <a:r>
              <a:rPr lang="en-US" sz="900" dirty="0"/>
              <a:t> Random Forest:  </a:t>
            </a:r>
          </a:p>
          <a:p>
            <a:pPr algn="just"/>
            <a:r>
              <a:rPr lang="en-US" sz="900" dirty="0"/>
              <a:t>Hasil yang </a:t>
            </a:r>
            <a:r>
              <a:rPr lang="en-US" sz="900" dirty="0" err="1"/>
              <a:t>didapatkan</a:t>
            </a:r>
            <a:r>
              <a:rPr lang="en-US" sz="900" dirty="0"/>
              <a:t> </a:t>
            </a:r>
            <a:r>
              <a:rPr lang="en-US" sz="900" dirty="0" err="1"/>
              <a:t>adalah</a:t>
            </a:r>
            <a:r>
              <a:rPr lang="en-US" sz="900" dirty="0"/>
              <a:t> </a:t>
            </a:r>
            <a:r>
              <a:rPr lang="en-US" sz="900" dirty="0" err="1"/>
              <a:t>jumlah</a:t>
            </a:r>
            <a:r>
              <a:rPr lang="en-US" sz="900" dirty="0"/>
              <a:t> </a:t>
            </a:r>
            <a:r>
              <a:rPr lang="en-US" sz="900" dirty="0" err="1"/>
              <a:t>Loan_ending</a:t>
            </a:r>
            <a:r>
              <a:rPr lang="en-US" sz="900" dirty="0"/>
              <a:t>/</a:t>
            </a:r>
            <a:r>
              <a:rPr lang="en-US" sz="900" dirty="0" err="1"/>
              <a:t>portofolia</a:t>
            </a:r>
            <a:r>
              <a:rPr lang="en-US" sz="900" dirty="0"/>
              <a:t> </a:t>
            </a:r>
            <a:r>
              <a:rPr lang="en-US" sz="900" dirty="0" err="1"/>
              <a:t>akan</a:t>
            </a:r>
            <a:r>
              <a:rPr lang="en-US" sz="900" dirty="0"/>
              <a:t> </a:t>
            </a:r>
            <a:r>
              <a:rPr lang="en-US" sz="900" dirty="0" err="1"/>
              <a:t>terdiri</a:t>
            </a:r>
            <a:r>
              <a:rPr lang="en-US" sz="900" dirty="0"/>
              <a:t> </a:t>
            </a:r>
            <a:r>
              <a:rPr lang="en-US" sz="900" dirty="0" err="1"/>
              <a:t>dari</a:t>
            </a:r>
            <a:r>
              <a:rPr lang="en-US" sz="900" dirty="0"/>
              <a:t> 76.3% </a:t>
            </a:r>
            <a:r>
              <a:rPr lang="en-US" sz="900" dirty="0" err="1"/>
              <a:t>pinjaman</a:t>
            </a:r>
            <a:r>
              <a:rPr lang="en-US" sz="900" dirty="0"/>
              <a:t> </a:t>
            </a:r>
            <a:r>
              <a:rPr lang="en-US" sz="900" dirty="0" err="1"/>
              <a:t>bagus</a:t>
            </a:r>
            <a:r>
              <a:rPr lang="en-US" sz="900" dirty="0"/>
              <a:t> dan 23.6% </a:t>
            </a:r>
            <a:r>
              <a:rPr lang="en-US" sz="900" dirty="0" err="1"/>
              <a:t>pinjaman</a:t>
            </a:r>
            <a:r>
              <a:rPr lang="en-US" sz="900" dirty="0"/>
              <a:t> </a:t>
            </a:r>
            <a:r>
              <a:rPr lang="en-US" sz="900" dirty="0" err="1"/>
              <a:t>berisiko</a:t>
            </a:r>
            <a:r>
              <a:rPr lang="en-US" sz="900" dirty="0"/>
              <a:t>, dan </a:t>
            </a:r>
            <a:r>
              <a:rPr lang="en-US" sz="900" dirty="0" err="1"/>
              <a:t>sebaiknya</a:t>
            </a:r>
            <a:r>
              <a:rPr lang="en-US" sz="900" dirty="0"/>
              <a:t> Anda </a:t>
            </a:r>
            <a:r>
              <a:rPr lang="en-US" sz="900" dirty="0" err="1"/>
              <a:t>akan</a:t>
            </a:r>
            <a:r>
              <a:rPr lang="en-US" sz="900" dirty="0"/>
              <a:t> </a:t>
            </a:r>
            <a:r>
              <a:rPr lang="en-US" sz="900" dirty="0" err="1"/>
              <a:t>berinvestasi</a:t>
            </a:r>
            <a:r>
              <a:rPr lang="en-US" sz="900" dirty="0"/>
              <a:t> </a:t>
            </a:r>
            <a:r>
              <a:rPr lang="en-US" sz="900" dirty="0" err="1"/>
              <a:t>dalam</a:t>
            </a:r>
            <a:r>
              <a:rPr lang="en-US" sz="900" dirty="0"/>
              <a:t> 100% </a:t>
            </a:r>
            <a:r>
              <a:rPr lang="en-US" sz="900" dirty="0" err="1"/>
              <a:t>dari</a:t>
            </a:r>
            <a:r>
              <a:rPr lang="en-US" sz="900" dirty="0"/>
              <a:t> </a:t>
            </a:r>
            <a:r>
              <a:rPr lang="en-US" sz="900" dirty="0" err="1"/>
              <a:t>pinjaman</a:t>
            </a:r>
            <a:r>
              <a:rPr lang="en-US" sz="900" dirty="0"/>
              <a:t> </a:t>
            </a:r>
            <a:r>
              <a:rPr lang="en-US" sz="900" dirty="0" err="1"/>
              <a:t>bagus</a:t>
            </a:r>
            <a:r>
              <a:rPr lang="en-US" sz="900" dirty="0"/>
              <a:t> yang </a:t>
            </a:r>
            <a:r>
              <a:rPr lang="en-US" sz="900" dirty="0" err="1"/>
              <a:t>tersedia</a:t>
            </a:r>
            <a:r>
              <a:rPr lang="en-US" sz="900" dirty="0"/>
              <a:t>.</a:t>
            </a:r>
            <a:endParaRPr lang="en-US" sz="900" b="1" dirty="0"/>
          </a:p>
        </p:txBody>
      </p:sp>
      <p:pic>
        <p:nvPicPr>
          <p:cNvPr id="3" name="Picture 2">
            <a:extLst>
              <a:ext uri="{FF2B5EF4-FFF2-40B4-BE49-F238E27FC236}">
                <a16:creationId xmlns:a16="http://schemas.microsoft.com/office/drawing/2014/main" id="{419C3F65-389B-4C25-9913-053C21239ED1}"/>
              </a:ext>
            </a:extLst>
          </p:cNvPr>
          <p:cNvPicPr>
            <a:picLocks noChangeAspect="1"/>
          </p:cNvPicPr>
          <p:nvPr/>
        </p:nvPicPr>
        <p:blipFill>
          <a:blip r:embed="rId3"/>
          <a:stretch>
            <a:fillRect/>
          </a:stretch>
        </p:blipFill>
        <p:spPr>
          <a:xfrm>
            <a:off x="1177787" y="1452954"/>
            <a:ext cx="2599083" cy="2237591"/>
          </a:xfrm>
          <a:prstGeom prst="rect">
            <a:avLst/>
          </a:prstGeom>
        </p:spPr>
      </p:pic>
      <p:pic>
        <p:nvPicPr>
          <p:cNvPr id="4" name="Picture 3">
            <a:extLst>
              <a:ext uri="{FF2B5EF4-FFF2-40B4-BE49-F238E27FC236}">
                <a16:creationId xmlns:a16="http://schemas.microsoft.com/office/drawing/2014/main" id="{7CBD54E3-9267-4031-9D00-549DB4CB2A0B}"/>
              </a:ext>
            </a:extLst>
          </p:cNvPr>
          <p:cNvPicPr>
            <a:picLocks noChangeAspect="1"/>
          </p:cNvPicPr>
          <p:nvPr/>
        </p:nvPicPr>
        <p:blipFill>
          <a:blip r:embed="rId4"/>
          <a:stretch>
            <a:fillRect/>
          </a:stretch>
        </p:blipFill>
        <p:spPr>
          <a:xfrm>
            <a:off x="4258320" y="1339596"/>
            <a:ext cx="3339962" cy="2457981"/>
          </a:xfrm>
          <a:prstGeom prst="rect">
            <a:avLst/>
          </a:prstGeom>
        </p:spPr>
      </p:pic>
      <p:sp>
        <p:nvSpPr>
          <p:cNvPr id="11" name="Rectangle 10">
            <a:extLst>
              <a:ext uri="{FF2B5EF4-FFF2-40B4-BE49-F238E27FC236}">
                <a16:creationId xmlns:a16="http://schemas.microsoft.com/office/drawing/2014/main" id="{763181E6-1E0D-41D2-91BF-96A8E9210280}"/>
              </a:ext>
            </a:extLst>
          </p:cNvPr>
          <p:cNvSpPr/>
          <p:nvPr/>
        </p:nvSpPr>
        <p:spPr>
          <a:xfrm>
            <a:off x="441298" y="4095983"/>
            <a:ext cx="5999258" cy="1184940"/>
          </a:xfrm>
          <a:prstGeom prst="rect">
            <a:avLst/>
          </a:prstGeom>
          <a:solidFill>
            <a:schemeClr val="bg1"/>
          </a:solidFill>
        </p:spPr>
        <p:txBody>
          <a:bodyPr wrap="square">
            <a:spAutoFit/>
          </a:bodyPr>
          <a:lstStyle/>
          <a:p>
            <a:pPr algn="just"/>
            <a:r>
              <a:rPr lang="en-US" sz="1100" b="1" dirty="0"/>
              <a:t># Kesimpulan </a:t>
            </a:r>
          </a:p>
          <a:p>
            <a:pPr algn="just"/>
            <a:r>
              <a:rPr lang="en-US" sz="1100" dirty="0" err="1"/>
              <a:t>Melihat</a:t>
            </a:r>
            <a:r>
              <a:rPr lang="en-US" sz="1100" dirty="0"/>
              <a:t> </a:t>
            </a:r>
            <a:r>
              <a:rPr lang="en-US" sz="1100" dirty="0" err="1"/>
              <a:t>Grafik</a:t>
            </a:r>
            <a:r>
              <a:rPr lang="en-US" sz="1100" dirty="0"/>
              <a:t> ROC-AUC </a:t>
            </a:r>
            <a:r>
              <a:rPr lang="en-US" sz="1100" dirty="0" err="1"/>
              <a:t>dari</a:t>
            </a:r>
            <a:r>
              <a:rPr lang="en-US" sz="1100" dirty="0"/>
              <a:t> </a:t>
            </a:r>
            <a:r>
              <a:rPr lang="en-US" sz="1100" dirty="0" err="1"/>
              <a:t>RandomForestClassifier</a:t>
            </a:r>
            <a:r>
              <a:rPr lang="en-US" sz="1100" dirty="0"/>
              <a:t> </a:t>
            </a:r>
            <a:r>
              <a:rPr lang="en-US" sz="1100" dirty="0" err="1"/>
              <a:t>disamping</a:t>
            </a:r>
            <a:r>
              <a:rPr lang="en-US" sz="1100" dirty="0"/>
              <a:t> </a:t>
            </a:r>
            <a:r>
              <a:rPr lang="en-US" sz="1100" dirty="0" err="1"/>
              <a:t>menghasilkan</a:t>
            </a:r>
            <a:r>
              <a:rPr lang="en-US" sz="1100" dirty="0"/>
              <a:t>  AUC </a:t>
            </a:r>
            <a:r>
              <a:rPr lang="en-US" sz="1100" dirty="0" err="1"/>
              <a:t>sebesar</a:t>
            </a:r>
            <a:r>
              <a:rPr lang="en-US" sz="1100" dirty="0"/>
              <a:t> 0.96 </a:t>
            </a:r>
            <a:r>
              <a:rPr lang="en-US" sz="1100" dirty="0" err="1"/>
              <a:t>dimana</a:t>
            </a:r>
            <a:r>
              <a:rPr lang="en-US" sz="1100" dirty="0"/>
              <a:t>, model </a:t>
            </a:r>
            <a:r>
              <a:rPr lang="en-US" sz="1100" dirty="0" err="1"/>
              <a:t>sudah</a:t>
            </a:r>
            <a:r>
              <a:rPr lang="en-US" sz="1100" dirty="0"/>
              <a:t> </a:t>
            </a:r>
            <a:r>
              <a:rPr lang="en-US" sz="1100" dirty="0" err="1"/>
              <a:t>dianggap</a:t>
            </a:r>
            <a:r>
              <a:rPr lang="en-US" sz="1100" dirty="0"/>
              <a:t> </a:t>
            </a:r>
            <a:r>
              <a:rPr lang="en-US" sz="1100" dirty="0" err="1"/>
              <a:t>baik</a:t>
            </a:r>
            <a:endParaRPr lang="en-US" sz="1100" dirty="0"/>
          </a:p>
          <a:p>
            <a:pPr algn="just"/>
            <a:endParaRPr lang="en-US" sz="1100" b="1" dirty="0"/>
          </a:p>
          <a:p>
            <a:pPr algn="just"/>
            <a:r>
              <a:rPr lang="en-US" sz="900" dirty="0" err="1"/>
              <a:t>Dengan</a:t>
            </a:r>
            <a:r>
              <a:rPr lang="en-US" sz="900" dirty="0"/>
              <a:t> </a:t>
            </a:r>
            <a:r>
              <a:rPr lang="en-US" sz="900" dirty="0" err="1"/>
              <a:t>penggunaan</a:t>
            </a:r>
            <a:r>
              <a:rPr lang="en-US" sz="900" dirty="0"/>
              <a:t> </a:t>
            </a:r>
            <a:r>
              <a:rPr lang="en-US" sz="900" dirty="0" err="1"/>
              <a:t>Algoritma</a:t>
            </a:r>
            <a:r>
              <a:rPr lang="en-US" sz="900" dirty="0"/>
              <a:t> Random Forest:  </a:t>
            </a:r>
          </a:p>
          <a:p>
            <a:pPr algn="just"/>
            <a:r>
              <a:rPr lang="en-US" sz="900" dirty="0"/>
              <a:t>Hasil yang </a:t>
            </a:r>
            <a:r>
              <a:rPr lang="en-US" sz="900" dirty="0" err="1"/>
              <a:t>didapatkan</a:t>
            </a:r>
            <a:r>
              <a:rPr lang="en-US" sz="900" dirty="0"/>
              <a:t> </a:t>
            </a:r>
            <a:r>
              <a:rPr lang="en-US" sz="900" dirty="0" err="1"/>
              <a:t>adalah</a:t>
            </a:r>
            <a:r>
              <a:rPr lang="en-US" sz="900" dirty="0"/>
              <a:t> </a:t>
            </a:r>
            <a:r>
              <a:rPr lang="en-US" sz="900" dirty="0" err="1"/>
              <a:t>jumlah</a:t>
            </a:r>
            <a:r>
              <a:rPr lang="en-US" sz="900" dirty="0"/>
              <a:t> </a:t>
            </a:r>
            <a:r>
              <a:rPr lang="en-US" sz="900" dirty="0" err="1"/>
              <a:t>Loan_ending</a:t>
            </a:r>
            <a:r>
              <a:rPr lang="en-US" sz="900" dirty="0"/>
              <a:t>/</a:t>
            </a:r>
            <a:r>
              <a:rPr lang="en-US" sz="900" dirty="0" err="1"/>
              <a:t>portofolia</a:t>
            </a:r>
            <a:r>
              <a:rPr lang="en-US" sz="900" dirty="0"/>
              <a:t> </a:t>
            </a:r>
            <a:r>
              <a:rPr lang="en-US" sz="900" dirty="0" err="1"/>
              <a:t>akan</a:t>
            </a:r>
            <a:r>
              <a:rPr lang="en-US" sz="900" dirty="0"/>
              <a:t> </a:t>
            </a:r>
            <a:r>
              <a:rPr lang="en-US" sz="900" dirty="0" err="1"/>
              <a:t>terdiri</a:t>
            </a:r>
            <a:r>
              <a:rPr lang="en-US" sz="900" dirty="0"/>
              <a:t> </a:t>
            </a:r>
            <a:r>
              <a:rPr lang="en-US" sz="900" dirty="0" err="1"/>
              <a:t>dari</a:t>
            </a:r>
            <a:r>
              <a:rPr lang="en-US" sz="900" dirty="0"/>
              <a:t> 76.3% </a:t>
            </a:r>
            <a:r>
              <a:rPr lang="en-US" sz="900" dirty="0" err="1"/>
              <a:t>pinjaman</a:t>
            </a:r>
            <a:r>
              <a:rPr lang="en-US" sz="900" dirty="0"/>
              <a:t> </a:t>
            </a:r>
            <a:r>
              <a:rPr lang="en-US" sz="900" dirty="0" err="1"/>
              <a:t>bagus</a:t>
            </a:r>
            <a:r>
              <a:rPr lang="en-US" sz="900" dirty="0"/>
              <a:t> dan 23.6% </a:t>
            </a:r>
            <a:r>
              <a:rPr lang="en-US" sz="900" dirty="0" err="1"/>
              <a:t>pinjaman</a:t>
            </a:r>
            <a:r>
              <a:rPr lang="en-US" sz="900" dirty="0"/>
              <a:t> </a:t>
            </a:r>
            <a:r>
              <a:rPr lang="en-US" sz="900" dirty="0" err="1"/>
              <a:t>berisiko</a:t>
            </a:r>
            <a:r>
              <a:rPr lang="en-US" sz="900" dirty="0"/>
              <a:t>, dan </a:t>
            </a:r>
            <a:r>
              <a:rPr lang="en-US" sz="900" dirty="0" err="1"/>
              <a:t>sebaiknya</a:t>
            </a:r>
            <a:r>
              <a:rPr lang="en-US" sz="900" dirty="0"/>
              <a:t> Anda </a:t>
            </a:r>
            <a:r>
              <a:rPr lang="en-US" sz="900" dirty="0" err="1"/>
              <a:t>akan</a:t>
            </a:r>
            <a:r>
              <a:rPr lang="en-US" sz="900" dirty="0"/>
              <a:t> </a:t>
            </a:r>
            <a:r>
              <a:rPr lang="en-US" sz="900" dirty="0" err="1"/>
              <a:t>berinvestasi</a:t>
            </a:r>
            <a:r>
              <a:rPr lang="en-US" sz="900" dirty="0"/>
              <a:t> </a:t>
            </a:r>
            <a:r>
              <a:rPr lang="en-US" sz="900" dirty="0" err="1"/>
              <a:t>dalam</a:t>
            </a:r>
            <a:r>
              <a:rPr lang="en-US" sz="900" dirty="0"/>
              <a:t> 100% </a:t>
            </a:r>
            <a:r>
              <a:rPr lang="en-US" sz="900" dirty="0" err="1"/>
              <a:t>dari</a:t>
            </a:r>
            <a:r>
              <a:rPr lang="en-US" sz="900" dirty="0"/>
              <a:t> </a:t>
            </a:r>
            <a:r>
              <a:rPr lang="en-US" sz="900" dirty="0" err="1"/>
              <a:t>pinjaman</a:t>
            </a:r>
            <a:r>
              <a:rPr lang="en-US" sz="900" dirty="0"/>
              <a:t> </a:t>
            </a:r>
            <a:r>
              <a:rPr lang="en-US" sz="900" dirty="0" err="1"/>
              <a:t>bagus</a:t>
            </a:r>
            <a:r>
              <a:rPr lang="en-US" sz="900" dirty="0"/>
              <a:t> yang </a:t>
            </a:r>
            <a:r>
              <a:rPr lang="en-US" sz="900" dirty="0" err="1"/>
              <a:t>tersedia</a:t>
            </a:r>
            <a:r>
              <a:rPr lang="en-US" sz="900" dirty="0"/>
              <a:t>.</a:t>
            </a:r>
            <a:endParaRPr lang="en-US" sz="900" b="1" dirty="0"/>
          </a:p>
        </p:txBody>
      </p:sp>
    </p:spTree>
    <p:extLst>
      <p:ext uri="{BB962C8B-B14F-4D97-AF65-F5344CB8AC3E}">
        <p14:creationId xmlns:p14="http://schemas.microsoft.com/office/powerpoint/2010/main" val="2953611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B509-6567-48C8-AE71-3A87FB92095F}"/>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44E24B3F-71B2-4138-9D78-18224F82F5E0}"/>
              </a:ext>
            </a:extLst>
          </p:cNvPr>
          <p:cNvSpPr>
            <a:spLocks noGrp="1"/>
          </p:cNvSpPr>
          <p:nvPr>
            <p:ph type="subTitle" idx="1"/>
          </p:nvPr>
        </p:nvSpPr>
        <p:spPr/>
        <p:txBody>
          <a:bodyPr/>
          <a:lstStyle/>
          <a:p>
            <a:endParaRPr lang="en-US"/>
          </a:p>
        </p:txBody>
      </p:sp>
      <p:sp>
        <p:nvSpPr>
          <p:cNvPr id="4" name="Title 3">
            <a:extLst>
              <a:ext uri="{FF2B5EF4-FFF2-40B4-BE49-F238E27FC236}">
                <a16:creationId xmlns:a16="http://schemas.microsoft.com/office/drawing/2014/main" id="{B2F48B2D-E0AF-4793-AEF9-E775277BAC26}"/>
              </a:ext>
            </a:extLst>
          </p:cNvPr>
          <p:cNvSpPr>
            <a:spLocks noGrp="1"/>
          </p:cNvSpPr>
          <p:nvPr>
            <p:ph type="title" idx="2"/>
          </p:nvPr>
        </p:nvSpPr>
        <p:spPr/>
        <p:txBody>
          <a:bodyPr/>
          <a:lstStyle/>
          <a:p>
            <a:endParaRPr lang="en-US"/>
          </a:p>
        </p:txBody>
      </p:sp>
    </p:spTree>
    <p:extLst>
      <p:ext uri="{BB962C8B-B14F-4D97-AF65-F5344CB8AC3E}">
        <p14:creationId xmlns:p14="http://schemas.microsoft.com/office/powerpoint/2010/main" val="213745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1056100" y="1739050"/>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02</a:t>
            </a:r>
            <a:endParaRPr sz="9600" dirty="0"/>
          </a:p>
        </p:txBody>
      </p:sp>
      <p:sp>
        <p:nvSpPr>
          <p:cNvPr id="290" name="Google Shape;290;p36"/>
          <p:cNvSpPr txBox="1">
            <a:spLocks noGrp="1"/>
          </p:cNvSpPr>
          <p:nvPr>
            <p:ph type="title"/>
          </p:nvPr>
        </p:nvSpPr>
        <p:spPr>
          <a:xfrm>
            <a:off x="4718615" y="743740"/>
            <a:ext cx="3363300" cy="702300"/>
          </a:xfrm>
          <a:prstGeom prst="rect">
            <a:avLst/>
          </a:prstGeom>
        </p:spPr>
        <p:txBody>
          <a:bodyPr spcFirstLastPara="1" wrap="square" lIns="91425" tIns="91425" rIns="91425" bIns="91425" anchor="b" anchorCtr="0">
            <a:noAutofit/>
          </a:bodyPr>
          <a:lstStyle/>
          <a:p>
            <a:pPr lvl="0"/>
            <a:r>
              <a:rPr lang="en-US" sz="2400" dirty="0"/>
              <a:t>2. Analytic Approach</a:t>
            </a:r>
            <a:endParaRPr sz="2400" dirty="0"/>
          </a:p>
        </p:txBody>
      </p:sp>
      <p:sp>
        <p:nvSpPr>
          <p:cNvPr id="291" name="Google Shape;291;p36"/>
          <p:cNvSpPr txBox="1">
            <a:spLocks noGrp="1"/>
          </p:cNvSpPr>
          <p:nvPr>
            <p:ph type="subTitle" idx="1"/>
          </p:nvPr>
        </p:nvSpPr>
        <p:spPr>
          <a:xfrm>
            <a:off x="3811252" y="1566810"/>
            <a:ext cx="4550428" cy="2314310"/>
          </a:xfrm>
          <a:prstGeom prst="rect">
            <a:avLst/>
          </a:prstGeom>
        </p:spPr>
        <p:txBody>
          <a:bodyPr spcFirstLastPara="1" wrap="square" lIns="91425" tIns="91425" rIns="91425" bIns="91425" anchor="t" anchorCtr="0">
            <a:noAutofit/>
          </a:bodyPr>
          <a:lstStyle/>
          <a:p>
            <a:pPr marL="0" indent="0" algn="just"/>
            <a:r>
              <a:rPr lang="en-US" sz="1400" dirty="0"/>
              <a:t>Setelah </a:t>
            </a:r>
            <a:r>
              <a:rPr lang="en-US" sz="1400" dirty="0" err="1"/>
              <a:t>melakukan</a:t>
            </a:r>
            <a:r>
              <a:rPr lang="en-US" sz="1400" dirty="0"/>
              <a:t> </a:t>
            </a:r>
            <a:r>
              <a:rPr lang="en-US" sz="1400" dirty="0" err="1"/>
              <a:t>pemahaman</a:t>
            </a:r>
            <a:r>
              <a:rPr lang="en-US" sz="1400" dirty="0"/>
              <a:t> </a:t>
            </a:r>
            <a:r>
              <a:rPr lang="en-US" sz="1400" dirty="0" err="1"/>
              <a:t>dari</a:t>
            </a:r>
            <a:r>
              <a:rPr lang="en-US" sz="1400" dirty="0"/>
              <a:t> </a:t>
            </a:r>
            <a:r>
              <a:rPr lang="en-US" sz="1400" dirty="0" err="1"/>
              <a:t>segi</a:t>
            </a:r>
            <a:r>
              <a:rPr lang="en-US" sz="1400" dirty="0"/>
              <a:t> </a:t>
            </a:r>
            <a:r>
              <a:rPr lang="en-US" sz="1400" dirty="0" err="1"/>
              <a:t>bisnis</a:t>
            </a:r>
            <a:r>
              <a:rPr lang="en-US" sz="1400" dirty="0"/>
              <a:t> </a:t>
            </a:r>
            <a:r>
              <a:rPr lang="en-US" sz="1400" dirty="0" err="1"/>
              <a:t>dari</a:t>
            </a:r>
            <a:r>
              <a:rPr lang="en-US" sz="1400" dirty="0"/>
              <a:t> project </a:t>
            </a:r>
            <a:r>
              <a:rPr lang="en-US" sz="1400" dirty="0" err="1"/>
              <a:t>ini</a:t>
            </a:r>
            <a:r>
              <a:rPr lang="en-US" sz="1400" dirty="0"/>
              <a:t>, </a:t>
            </a:r>
            <a:r>
              <a:rPr lang="en-US" sz="1400" dirty="0" err="1"/>
              <a:t>diperlukan</a:t>
            </a:r>
            <a:r>
              <a:rPr lang="en-US" sz="1400" dirty="0"/>
              <a:t> “Analytic Approach” </a:t>
            </a:r>
            <a:r>
              <a:rPr lang="en-US" sz="1400" dirty="0" err="1"/>
              <a:t>untuk</a:t>
            </a:r>
            <a:r>
              <a:rPr lang="en-US" sz="1400" dirty="0"/>
              <a:t> </a:t>
            </a:r>
            <a:r>
              <a:rPr lang="en-US" sz="1400" dirty="0" err="1"/>
              <a:t>untuk</a:t>
            </a:r>
            <a:r>
              <a:rPr lang="en-US" sz="1400" dirty="0"/>
              <a:t> </a:t>
            </a:r>
            <a:r>
              <a:rPr lang="en-US" sz="1400" dirty="0" err="1"/>
              <a:t>tahap</a:t>
            </a:r>
            <a:r>
              <a:rPr lang="en-US" sz="1400" dirty="0"/>
              <a:t> </a:t>
            </a:r>
            <a:r>
              <a:rPr lang="en-US" sz="1400" dirty="0" err="1"/>
              <a:t>kedua</a:t>
            </a:r>
            <a:r>
              <a:rPr lang="en-US" sz="1400" dirty="0"/>
              <a:t> </a:t>
            </a:r>
            <a:r>
              <a:rPr lang="en-US" sz="1400" dirty="0" err="1"/>
              <a:t>ini</a:t>
            </a:r>
            <a:r>
              <a:rPr lang="en-US" sz="1400" dirty="0"/>
              <a:t> </a:t>
            </a:r>
            <a:r>
              <a:rPr lang="en-US" sz="1400" dirty="0" err="1"/>
              <a:t>dilakukan</a:t>
            </a:r>
            <a:r>
              <a:rPr lang="en-US" sz="1400" dirty="0"/>
              <a:t> </a:t>
            </a:r>
            <a:r>
              <a:rPr lang="en-US" sz="1400" dirty="0" err="1"/>
              <a:t>pendefinisian</a:t>
            </a:r>
            <a:r>
              <a:rPr lang="en-US" sz="1400" dirty="0"/>
              <a:t> </a:t>
            </a:r>
            <a:r>
              <a:rPr lang="en-US" sz="1400" dirty="0" err="1"/>
              <a:t>masalah</a:t>
            </a:r>
            <a:r>
              <a:rPr lang="en-US" sz="1400" dirty="0"/>
              <a:t> dan </a:t>
            </a:r>
            <a:r>
              <a:rPr lang="en-US" sz="1400" dirty="0" err="1"/>
              <a:t>pemecahannya</a:t>
            </a:r>
            <a:r>
              <a:rPr lang="en-US" sz="1400" dirty="0"/>
              <a:t>. Pada </a:t>
            </a:r>
            <a:r>
              <a:rPr lang="en-US" sz="1400" dirty="0" err="1"/>
              <a:t>kasus</a:t>
            </a:r>
            <a:r>
              <a:rPr lang="en-US" sz="1400" dirty="0"/>
              <a:t> </a:t>
            </a:r>
            <a:r>
              <a:rPr lang="en-US" sz="1400" dirty="0" err="1"/>
              <a:t>ajuan</a:t>
            </a:r>
            <a:r>
              <a:rPr lang="en-US" sz="1400" dirty="0"/>
              <a:t> </a:t>
            </a:r>
            <a:r>
              <a:rPr lang="en-US" sz="1400" dirty="0" err="1"/>
              <a:t>kredit</a:t>
            </a:r>
            <a:r>
              <a:rPr lang="en-US" sz="1400" dirty="0"/>
              <a:t> </a:t>
            </a:r>
            <a:r>
              <a:rPr lang="en-US" sz="1400" dirty="0" err="1"/>
              <a:t>ini</a:t>
            </a:r>
            <a:r>
              <a:rPr lang="en-US" sz="1400" dirty="0"/>
              <a:t>, </a:t>
            </a:r>
            <a:r>
              <a:rPr lang="en-US" sz="1400" dirty="0" err="1"/>
              <a:t>permasalahan</a:t>
            </a:r>
            <a:r>
              <a:rPr lang="en-US" sz="1400" dirty="0"/>
              <a:t> yang </a:t>
            </a:r>
            <a:r>
              <a:rPr lang="en-US" sz="1400" dirty="0" err="1"/>
              <a:t>dihadapi</a:t>
            </a:r>
            <a:r>
              <a:rPr lang="en-US" sz="1400" dirty="0"/>
              <a:t> </a:t>
            </a:r>
            <a:r>
              <a:rPr lang="en-US" sz="1400" dirty="0" err="1"/>
              <a:t>adalah</a:t>
            </a:r>
            <a:r>
              <a:rPr lang="en-US" sz="1400" dirty="0"/>
              <a:t> </a:t>
            </a:r>
            <a:r>
              <a:rPr lang="en-US" sz="1400" dirty="0" err="1"/>
              <a:t>bagaimana</a:t>
            </a:r>
            <a:r>
              <a:rPr lang="en-US" sz="1400" dirty="0"/>
              <a:t> </a:t>
            </a:r>
            <a:r>
              <a:rPr lang="en-US" sz="1400" dirty="0" err="1"/>
              <a:t>caranya</a:t>
            </a:r>
            <a:r>
              <a:rPr lang="en-US" sz="1400" dirty="0"/>
              <a:t> </a:t>
            </a:r>
            <a:r>
              <a:rPr lang="en-US" sz="1400" dirty="0" err="1"/>
              <a:t>untuk</a:t>
            </a:r>
            <a:r>
              <a:rPr lang="en-US" sz="1400" dirty="0"/>
              <a:t> </a:t>
            </a:r>
            <a:r>
              <a:rPr lang="en-US" sz="1400" dirty="0" err="1"/>
              <a:t>dapat</a:t>
            </a:r>
            <a:r>
              <a:rPr lang="en-US" sz="1400" dirty="0"/>
              <a:t> </a:t>
            </a:r>
            <a:r>
              <a:rPr lang="en-US" sz="1400" dirty="0" err="1"/>
              <a:t>menentukan</a:t>
            </a:r>
            <a:r>
              <a:rPr lang="en-US" sz="1400" dirty="0"/>
              <a:t> credit-risk </a:t>
            </a:r>
            <a:r>
              <a:rPr lang="en-US" sz="1400" dirty="0" err="1"/>
              <a:t>dalam</a:t>
            </a:r>
            <a:r>
              <a:rPr lang="en-US" sz="1400" dirty="0"/>
              <a:t> </a:t>
            </a:r>
            <a:r>
              <a:rPr lang="en-US" sz="1400" dirty="0" err="1"/>
              <a:t>suatu</a:t>
            </a:r>
            <a:r>
              <a:rPr lang="en-US" sz="1400" dirty="0"/>
              <a:t> </a:t>
            </a:r>
            <a:r>
              <a:rPr lang="en-US" sz="1400" dirty="0" err="1"/>
              <a:t>pengajuan</a:t>
            </a:r>
            <a:r>
              <a:rPr lang="en-US" sz="1400" dirty="0"/>
              <a:t> </a:t>
            </a:r>
            <a:r>
              <a:rPr lang="en-US" sz="1400" dirty="0" err="1"/>
              <a:t>dengan</a:t>
            </a:r>
            <a:r>
              <a:rPr lang="en-US" sz="1400" dirty="0"/>
              <a:t> </a:t>
            </a:r>
            <a:r>
              <a:rPr lang="en-US" sz="1400" dirty="0" err="1"/>
              <a:t>cepat</a:t>
            </a:r>
            <a:r>
              <a:rPr lang="en-US" sz="1400" dirty="0"/>
              <a:t> dan </a:t>
            </a:r>
            <a:r>
              <a:rPr lang="en-US" sz="1400" dirty="0" err="1"/>
              <a:t>tepat</a:t>
            </a:r>
            <a:r>
              <a:rPr lang="en-US" sz="1400" dirty="0"/>
              <a:t>. </a:t>
            </a:r>
          </a:p>
        </p:txBody>
      </p:sp>
    </p:spTree>
    <p:extLst>
      <p:ext uri="{BB962C8B-B14F-4D97-AF65-F5344CB8AC3E}">
        <p14:creationId xmlns:p14="http://schemas.microsoft.com/office/powerpoint/2010/main" val="2336540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1056100" y="1739050"/>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03</a:t>
            </a:r>
            <a:endParaRPr sz="9600" dirty="0"/>
          </a:p>
        </p:txBody>
      </p:sp>
      <p:sp>
        <p:nvSpPr>
          <p:cNvPr id="290" name="Google Shape;290;p36"/>
          <p:cNvSpPr txBox="1">
            <a:spLocks noGrp="1"/>
          </p:cNvSpPr>
          <p:nvPr>
            <p:ph type="title"/>
          </p:nvPr>
        </p:nvSpPr>
        <p:spPr>
          <a:xfrm>
            <a:off x="4718615" y="743740"/>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t>Data Requirements &amp; Data Collections</a:t>
            </a:r>
            <a:endParaRPr sz="2400" dirty="0"/>
          </a:p>
        </p:txBody>
      </p:sp>
      <p:sp>
        <p:nvSpPr>
          <p:cNvPr id="291" name="Google Shape;291;p36"/>
          <p:cNvSpPr txBox="1">
            <a:spLocks noGrp="1"/>
          </p:cNvSpPr>
          <p:nvPr>
            <p:ph type="subTitle" idx="1"/>
          </p:nvPr>
        </p:nvSpPr>
        <p:spPr>
          <a:xfrm>
            <a:off x="3811252" y="1617610"/>
            <a:ext cx="4550428" cy="2079851"/>
          </a:xfrm>
          <a:prstGeom prst="rect">
            <a:avLst/>
          </a:prstGeom>
        </p:spPr>
        <p:txBody>
          <a:bodyPr spcFirstLastPara="1" wrap="square" lIns="91425" tIns="91425" rIns="91425" bIns="91425" anchor="t" anchorCtr="0">
            <a:noAutofit/>
          </a:bodyPr>
          <a:lstStyle/>
          <a:p>
            <a:pPr marL="0" indent="0" algn="just"/>
            <a:r>
              <a:rPr lang="en-US" sz="1100" dirty="0"/>
              <a:t>Data Requirements </a:t>
            </a:r>
            <a:r>
              <a:rPr lang="en-US" sz="1100" dirty="0" err="1"/>
              <a:t>Dalam</a:t>
            </a:r>
            <a:r>
              <a:rPr lang="en-US" sz="1100" dirty="0"/>
              <a:t> project </a:t>
            </a:r>
            <a:r>
              <a:rPr lang="en-US" sz="1100" dirty="0" err="1"/>
              <a:t>ini</a:t>
            </a:r>
            <a:r>
              <a:rPr lang="en-US" sz="1100" dirty="0"/>
              <a:t>, </a:t>
            </a:r>
            <a:r>
              <a:rPr lang="en-US" sz="1100" dirty="0" err="1"/>
              <a:t>terdapat</a:t>
            </a:r>
            <a:r>
              <a:rPr lang="en-US" sz="1100" dirty="0"/>
              <a:t> </a:t>
            </a:r>
            <a:r>
              <a:rPr lang="en-US" sz="1100" dirty="0" err="1"/>
              <a:t>dua</a:t>
            </a:r>
            <a:r>
              <a:rPr lang="en-US" sz="1100" dirty="0"/>
              <a:t> data </a:t>
            </a:r>
            <a:r>
              <a:rPr lang="en-US" sz="1100" dirty="0" err="1"/>
              <a:t>diberikan</a:t>
            </a:r>
            <a:r>
              <a:rPr lang="en-US" sz="1100" dirty="0"/>
              <a:t>, yang </a:t>
            </a:r>
            <a:r>
              <a:rPr lang="en-US" sz="1100" dirty="0" err="1"/>
              <a:t>merupakan</a:t>
            </a:r>
            <a:r>
              <a:rPr lang="en-US" sz="1100" dirty="0"/>
              <a:t> file csv </a:t>
            </a:r>
            <a:r>
              <a:rPr lang="en-US" sz="1100" dirty="0" err="1"/>
              <a:t>bernama</a:t>
            </a:r>
            <a:r>
              <a:rPr lang="en-US" sz="1100" dirty="0"/>
              <a:t> “loan_data_2007_2014” dan “</a:t>
            </a:r>
            <a:r>
              <a:rPr lang="en-US" sz="1100" dirty="0" err="1"/>
              <a:t>LCDataDictionary</a:t>
            </a:r>
            <a:r>
              <a:rPr lang="en-US" sz="1100" dirty="0"/>
              <a:t>”. “loan_data_2007_2014” </a:t>
            </a:r>
            <a:r>
              <a:rPr lang="en-US" sz="1100" dirty="0" err="1"/>
              <a:t>merupakan</a:t>
            </a:r>
            <a:r>
              <a:rPr lang="en-US" sz="1100" dirty="0"/>
              <a:t> </a:t>
            </a:r>
            <a:r>
              <a:rPr lang="en-US" sz="1100" dirty="0" err="1"/>
              <a:t>tabel</a:t>
            </a:r>
            <a:r>
              <a:rPr lang="en-US" sz="1100" dirty="0"/>
              <a:t> yang </a:t>
            </a:r>
            <a:r>
              <a:rPr lang="en-US" sz="1100" dirty="0" err="1"/>
              <a:t>terdiri</a:t>
            </a:r>
            <a:r>
              <a:rPr lang="en-US" sz="1100" dirty="0"/>
              <a:t> </a:t>
            </a:r>
            <a:r>
              <a:rPr lang="en-US" sz="1100" dirty="0" err="1"/>
              <a:t>dari</a:t>
            </a:r>
            <a:r>
              <a:rPr lang="en-US" sz="1100" dirty="0"/>
              <a:t> 78 </a:t>
            </a:r>
            <a:r>
              <a:rPr lang="en-US" sz="1100" dirty="0" err="1"/>
              <a:t>kolom</a:t>
            </a:r>
            <a:r>
              <a:rPr lang="en-US" sz="1100" dirty="0"/>
              <a:t> </a:t>
            </a:r>
            <a:r>
              <a:rPr lang="en-US" sz="1100" dirty="0" err="1"/>
              <a:t>berisikan</a:t>
            </a:r>
            <a:r>
              <a:rPr lang="en-US" sz="1100" dirty="0"/>
              <a:t> data personal </a:t>
            </a:r>
            <a:r>
              <a:rPr lang="en-US" sz="1100" dirty="0" err="1"/>
              <a:t>dari</a:t>
            </a:r>
            <a:r>
              <a:rPr lang="en-US" sz="1100" dirty="0"/>
              <a:t> </a:t>
            </a:r>
            <a:r>
              <a:rPr lang="en-US" sz="1100" dirty="0" err="1"/>
              <a:t>pengaju</a:t>
            </a:r>
            <a:r>
              <a:rPr lang="en-US" sz="1100" dirty="0"/>
              <a:t> </a:t>
            </a:r>
            <a:r>
              <a:rPr lang="en-US" sz="1100" dirty="0" err="1"/>
              <a:t>kredit</a:t>
            </a:r>
            <a:r>
              <a:rPr lang="en-US" sz="1100" dirty="0"/>
              <a:t> yang </a:t>
            </a:r>
            <a:r>
              <a:rPr lang="en-US" sz="1100" dirty="0" err="1"/>
              <a:t>diwakili</a:t>
            </a:r>
            <a:r>
              <a:rPr lang="en-US" sz="1100" dirty="0"/>
              <a:t> oleh </a:t>
            </a:r>
            <a:r>
              <a:rPr lang="en-US" sz="1100" dirty="0" err="1"/>
              <a:t>member_id</a:t>
            </a:r>
            <a:r>
              <a:rPr lang="en-US" sz="1100" dirty="0"/>
              <a:t>, </a:t>
            </a:r>
            <a:r>
              <a:rPr lang="en-US" sz="1100" dirty="0" err="1"/>
              <a:t>tabel</a:t>
            </a:r>
            <a:r>
              <a:rPr lang="en-US" sz="1100" dirty="0"/>
              <a:t> </a:t>
            </a:r>
            <a:r>
              <a:rPr lang="en-US" sz="1100" dirty="0" err="1"/>
              <a:t>ini</a:t>
            </a:r>
            <a:r>
              <a:rPr lang="en-US" sz="1100" dirty="0"/>
              <a:t> </a:t>
            </a:r>
            <a:r>
              <a:rPr lang="en-US" sz="1100" dirty="0" err="1"/>
              <a:t>meliputi</a:t>
            </a:r>
            <a:r>
              <a:rPr lang="en-US" sz="1100" dirty="0"/>
              <a:t> </a:t>
            </a:r>
            <a:r>
              <a:rPr lang="en-US" sz="1100" dirty="0" err="1"/>
              <a:t>pendapatan</a:t>
            </a:r>
            <a:r>
              <a:rPr lang="en-US" sz="1100" dirty="0"/>
              <a:t>, </a:t>
            </a:r>
            <a:r>
              <a:rPr lang="en-US" sz="1100" dirty="0" err="1"/>
              <a:t>pekerjaan</a:t>
            </a:r>
            <a:r>
              <a:rPr lang="en-US" sz="1100" dirty="0"/>
              <a:t>, </a:t>
            </a:r>
            <a:r>
              <a:rPr lang="en-US" sz="1100" dirty="0" err="1"/>
              <a:t>tempat</a:t>
            </a:r>
            <a:r>
              <a:rPr lang="en-US" sz="1100" dirty="0"/>
              <a:t> </a:t>
            </a:r>
            <a:r>
              <a:rPr lang="en-US" sz="1100" dirty="0" err="1"/>
              <a:t>tinggal</a:t>
            </a:r>
            <a:r>
              <a:rPr lang="en-US" sz="1100" dirty="0"/>
              <a:t>, loan status, </a:t>
            </a:r>
            <a:r>
              <a:rPr lang="en-US" sz="1100" dirty="0" err="1"/>
              <a:t>deskripsi</a:t>
            </a:r>
            <a:r>
              <a:rPr lang="en-US" sz="1100" dirty="0"/>
              <a:t> </a:t>
            </a:r>
            <a:r>
              <a:rPr lang="en-US" sz="1100" dirty="0" err="1"/>
              <a:t>pinjaman</a:t>
            </a:r>
            <a:r>
              <a:rPr lang="en-US" sz="1100" dirty="0"/>
              <a:t>, </a:t>
            </a:r>
            <a:r>
              <a:rPr lang="en-US" sz="1100" dirty="0" err="1"/>
              <a:t>tujuan</a:t>
            </a:r>
            <a:r>
              <a:rPr lang="en-US" sz="1100" dirty="0"/>
              <a:t> </a:t>
            </a:r>
            <a:r>
              <a:rPr lang="en-US" sz="1100" dirty="0" err="1"/>
              <a:t>dari</a:t>
            </a:r>
            <a:r>
              <a:rPr lang="en-US" sz="1100" dirty="0"/>
              <a:t> </a:t>
            </a:r>
            <a:r>
              <a:rPr lang="en-US" sz="1100" dirty="0" err="1"/>
              <a:t>meminjam</a:t>
            </a:r>
            <a:r>
              <a:rPr lang="en-US" sz="1100" dirty="0"/>
              <a:t> dan lain-lain. </a:t>
            </a:r>
            <a:r>
              <a:rPr lang="en-US" sz="1100" dirty="0" err="1"/>
              <a:t>Sedangkan</a:t>
            </a:r>
            <a:r>
              <a:rPr lang="en-US" sz="1100" dirty="0"/>
              <a:t> “</a:t>
            </a:r>
            <a:r>
              <a:rPr lang="en-US" sz="1100" dirty="0" err="1"/>
              <a:t>LCDataDictionary</a:t>
            </a:r>
            <a:r>
              <a:rPr lang="en-US" sz="1100" dirty="0"/>
              <a:t>” </a:t>
            </a:r>
            <a:r>
              <a:rPr lang="en-US" sz="1100" dirty="0" err="1"/>
              <a:t>merupakan</a:t>
            </a:r>
            <a:r>
              <a:rPr lang="en-US" sz="1100" dirty="0"/>
              <a:t> </a:t>
            </a:r>
            <a:r>
              <a:rPr lang="en-US" sz="1100" dirty="0" err="1"/>
              <a:t>tabel</a:t>
            </a:r>
            <a:r>
              <a:rPr lang="en-US" sz="1100" dirty="0"/>
              <a:t> 3 </a:t>
            </a:r>
            <a:r>
              <a:rPr lang="en-US" sz="1100" dirty="0" err="1"/>
              <a:t>kolom</a:t>
            </a:r>
            <a:r>
              <a:rPr lang="en-US" sz="1100" dirty="0"/>
              <a:t> yang </a:t>
            </a:r>
            <a:r>
              <a:rPr lang="en-US" sz="1100" dirty="0" err="1"/>
              <a:t>berisikan</a:t>
            </a:r>
            <a:r>
              <a:rPr lang="en-US" sz="1100" dirty="0"/>
              <a:t> </a:t>
            </a:r>
            <a:r>
              <a:rPr lang="en-US" sz="1100" dirty="0" err="1"/>
              <a:t>penjelasan</a:t>
            </a:r>
            <a:r>
              <a:rPr lang="en-US" sz="1100" dirty="0"/>
              <a:t> </a:t>
            </a:r>
            <a:r>
              <a:rPr lang="en-US" sz="1100" dirty="0" err="1"/>
              <a:t>setiap</a:t>
            </a:r>
            <a:r>
              <a:rPr lang="en-US" sz="1100" dirty="0"/>
              <a:t> </a:t>
            </a:r>
            <a:r>
              <a:rPr lang="en-US" sz="1100" dirty="0" err="1"/>
              <a:t>kolom</a:t>
            </a:r>
            <a:r>
              <a:rPr lang="en-US" sz="1100" dirty="0"/>
              <a:t> </a:t>
            </a:r>
            <a:r>
              <a:rPr lang="en-US" sz="1100" dirty="0" err="1"/>
              <a:t>dari</a:t>
            </a:r>
            <a:r>
              <a:rPr lang="en-US" sz="1100" dirty="0"/>
              <a:t> “loan_data_2007_2014” ,</a:t>
            </a:r>
          </a:p>
        </p:txBody>
      </p:sp>
    </p:spTree>
    <p:extLst>
      <p:ext uri="{BB962C8B-B14F-4D97-AF65-F5344CB8AC3E}">
        <p14:creationId xmlns:p14="http://schemas.microsoft.com/office/powerpoint/2010/main" val="65067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877196" y="530087"/>
            <a:ext cx="1309413"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rPr>
              <a:t>04</a:t>
            </a:r>
            <a:endParaRPr sz="5400" dirty="0">
              <a:solidFill>
                <a:schemeClr val="accent2"/>
              </a:solidFill>
            </a:endParaRPr>
          </a:p>
        </p:txBody>
      </p:sp>
      <p:sp>
        <p:nvSpPr>
          <p:cNvPr id="290" name="Google Shape;290;p36"/>
          <p:cNvSpPr txBox="1">
            <a:spLocks noGrp="1"/>
          </p:cNvSpPr>
          <p:nvPr>
            <p:ph type="title"/>
          </p:nvPr>
        </p:nvSpPr>
        <p:spPr>
          <a:xfrm>
            <a:off x="4718615" y="743740"/>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t>Data Understanding</a:t>
            </a:r>
            <a:endParaRPr sz="2400" dirty="0"/>
          </a:p>
        </p:txBody>
      </p:sp>
      <p:sp>
        <p:nvSpPr>
          <p:cNvPr id="291" name="Google Shape;291;p36"/>
          <p:cNvSpPr txBox="1">
            <a:spLocks noGrp="1"/>
          </p:cNvSpPr>
          <p:nvPr>
            <p:ph type="subTitle" idx="1"/>
          </p:nvPr>
        </p:nvSpPr>
        <p:spPr>
          <a:xfrm>
            <a:off x="271669" y="3754061"/>
            <a:ext cx="3717235" cy="363590"/>
          </a:xfrm>
          <a:prstGeom prst="rect">
            <a:avLst/>
          </a:prstGeom>
        </p:spPr>
        <p:txBody>
          <a:bodyPr spcFirstLastPara="1" wrap="square" lIns="91425" tIns="91425" rIns="91425" bIns="91425" anchor="t" anchorCtr="0">
            <a:noAutofit/>
          </a:bodyPr>
          <a:lstStyle/>
          <a:p>
            <a:pPr marL="0" indent="0" algn="just"/>
            <a:r>
              <a:rPr lang="en-US" sz="1100" dirty="0"/>
              <a:t>Data understanding </a:t>
            </a:r>
            <a:r>
              <a:rPr lang="en-US" sz="1100" dirty="0" err="1"/>
              <a:t>dibutuhkan</a:t>
            </a:r>
            <a:r>
              <a:rPr lang="en-US" sz="1100" dirty="0"/>
              <a:t> </a:t>
            </a:r>
            <a:r>
              <a:rPr lang="en-US" sz="1100" dirty="0" err="1"/>
              <a:t>untuk</a:t>
            </a:r>
            <a:r>
              <a:rPr lang="en-US" sz="1100" dirty="0"/>
              <a:t> </a:t>
            </a:r>
            <a:r>
              <a:rPr lang="en-US" sz="1100" dirty="0" err="1"/>
              <a:t>mengolah</a:t>
            </a:r>
            <a:r>
              <a:rPr lang="en-US" sz="1100" dirty="0"/>
              <a:t> data,</a:t>
            </a:r>
          </a:p>
          <a:p>
            <a:pPr marL="0" indent="0" algn="just"/>
            <a:r>
              <a:rPr lang="en-US" sz="1100" dirty="0" err="1"/>
              <a:t>Dapat</a:t>
            </a:r>
            <a:r>
              <a:rPr lang="en-US" sz="1100" dirty="0"/>
              <a:t> </a:t>
            </a:r>
            <a:r>
              <a:rPr lang="en-US" sz="1100" dirty="0" err="1"/>
              <a:t>dilihat</a:t>
            </a:r>
            <a:r>
              <a:rPr lang="en-US" sz="1100" dirty="0"/>
              <a:t> </a:t>
            </a:r>
            <a:r>
              <a:rPr lang="en-US" sz="1100" dirty="0" err="1"/>
              <a:t>terdapat</a:t>
            </a:r>
            <a:r>
              <a:rPr lang="en-US" sz="1100" dirty="0"/>
              <a:t> </a:t>
            </a:r>
            <a:r>
              <a:rPr lang="en-US" sz="1100" dirty="0" err="1"/>
              <a:t>beberapa</a:t>
            </a:r>
            <a:r>
              <a:rPr lang="en-US" sz="1100" dirty="0"/>
              <a:t> type data: int, float, object, dan </a:t>
            </a:r>
            <a:r>
              <a:rPr lang="en-US" sz="1100" dirty="0" err="1"/>
              <a:t>dengan</a:t>
            </a:r>
            <a:r>
              <a:rPr lang="en-US" sz="1100" dirty="0"/>
              <a:t> </a:t>
            </a:r>
            <a:r>
              <a:rPr lang="en-US" sz="1100" dirty="0" err="1"/>
              <a:t>sekilas</a:t>
            </a:r>
            <a:r>
              <a:rPr lang="en-US" sz="1100" dirty="0"/>
              <a:t> </a:t>
            </a:r>
            <a:r>
              <a:rPr lang="en-US" sz="1100" dirty="0" err="1"/>
              <a:t>terlihat</a:t>
            </a:r>
            <a:r>
              <a:rPr lang="en-US" sz="1100" dirty="0"/>
              <a:t> </a:t>
            </a:r>
            <a:r>
              <a:rPr lang="en-US" sz="1100" dirty="0" err="1"/>
              <a:t>beberapa</a:t>
            </a:r>
            <a:r>
              <a:rPr lang="en-US" sz="1100" dirty="0"/>
              <a:t> missing value.</a:t>
            </a:r>
          </a:p>
        </p:txBody>
      </p:sp>
      <p:pic>
        <p:nvPicPr>
          <p:cNvPr id="2" name="Picture 1">
            <a:extLst>
              <a:ext uri="{FF2B5EF4-FFF2-40B4-BE49-F238E27FC236}">
                <a16:creationId xmlns:a16="http://schemas.microsoft.com/office/drawing/2014/main" id="{0ED05F9D-B782-4647-BF66-A8A064824C4C}"/>
              </a:ext>
            </a:extLst>
          </p:cNvPr>
          <p:cNvPicPr>
            <a:picLocks noChangeAspect="1"/>
          </p:cNvPicPr>
          <p:nvPr/>
        </p:nvPicPr>
        <p:blipFill>
          <a:blip r:embed="rId3"/>
          <a:stretch>
            <a:fillRect/>
          </a:stretch>
        </p:blipFill>
        <p:spPr>
          <a:xfrm>
            <a:off x="271669" y="1809630"/>
            <a:ext cx="4200939" cy="1794961"/>
          </a:xfrm>
          <a:prstGeom prst="rect">
            <a:avLst/>
          </a:prstGeom>
        </p:spPr>
      </p:pic>
      <p:pic>
        <p:nvPicPr>
          <p:cNvPr id="3" name="Picture 2">
            <a:extLst>
              <a:ext uri="{FF2B5EF4-FFF2-40B4-BE49-F238E27FC236}">
                <a16:creationId xmlns:a16="http://schemas.microsoft.com/office/drawing/2014/main" id="{C656F7CB-869A-49DB-978F-FE440D73C721}"/>
              </a:ext>
            </a:extLst>
          </p:cNvPr>
          <p:cNvPicPr>
            <a:picLocks noChangeAspect="1"/>
          </p:cNvPicPr>
          <p:nvPr/>
        </p:nvPicPr>
        <p:blipFill>
          <a:blip r:embed="rId4"/>
          <a:stretch>
            <a:fillRect/>
          </a:stretch>
        </p:blipFill>
        <p:spPr>
          <a:xfrm>
            <a:off x="4275654" y="1809630"/>
            <a:ext cx="2219325" cy="2821082"/>
          </a:xfrm>
          <a:prstGeom prst="rect">
            <a:avLst/>
          </a:prstGeom>
        </p:spPr>
      </p:pic>
      <p:pic>
        <p:nvPicPr>
          <p:cNvPr id="4" name="Picture 3">
            <a:extLst>
              <a:ext uri="{FF2B5EF4-FFF2-40B4-BE49-F238E27FC236}">
                <a16:creationId xmlns:a16="http://schemas.microsoft.com/office/drawing/2014/main" id="{0BD06E21-149D-4259-9CB2-9FBA8D55A4C7}"/>
              </a:ext>
            </a:extLst>
          </p:cNvPr>
          <p:cNvPicPr>
            <a:picLocks noChangeAspect="1"/>
          </p:cNvPicPr>
          <p:nvPr/>
        </p:nvPicPr>
        <p:blipFill>
          <a:blip r:embed="rId5"/>
          <a:stretch>
            <a:fillRect/>
          </a:stretch>
        </p:blipFill>
        <p:spPr>
          <a:xfrm>
            <a:off x="6589520" y="1809630"/>
            <a:ext cx="1750506" cy="2744903"/>
          </a:xfrm>
          <a:prstGeom prst="rect">
            <a:avLst/>
          </a:prstGeom>
        </p:spPr>
      </p:pic>
    </p:spTree>
    <p:extLst>
      <p:ext uri="{BB962C8B-B14F-4D97-AF65-F5344CB8AC3E}">
        <p14:creationId xmlns:p14="http://schemas.microsoft.com/office/powerpoint/2010/main" val="250598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877196" y="530087"/>
            <a:ext cx="1309413"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rPr>
              <a:t>04</a:t>
            </a:r>
            <a:endParaRPr sz="5400" dirty="0">
              <a:solidFill>
                <a:schemeClr val="accent2"/>
              </a:solidFill>
            </a:endParaRPr>
          </a:p>
        </p:txBody>
      </p:sp>
      <p:sp>
        <p:nvSpPr>
          <p:cNvPr id="290" name="Google Shape;290;p36"/>
          <p:cNvSpPr txBox="1">
            <a:spLocks noGrp="1"/>
          </p:cNvSpPr>
          <p:nvPr>
            <p:ph type="title"/>
          </p:nvPr>
        </p:nvSpPr>
        <p:spPr>
          <a:xfrm>
            <a:off x="4718615" y="743740"/>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t>Data Understanding</a:t>
            </a:r>
            <a:endParaRPr sz="2400" dirty="0"/>
          </a:p>
        </p:txBody>
      </p:sp>
      <p:sp>
        <p:nvSpPr>
          <p:cNvPr id="291" name="Google Shape;291;p36"/>
          <p:cNvSpPr txBox="1">
            <a:spLocks noGrp="1"/>
          </p:cNvSpPr>
          <p:nvPr>
            <p:ph type="subTitle" idx="1"/>
          </p:nvPr>
        </p:nvSpPr>
        <p:spPr>
          <a:xfrm>
            <a:off x="271669" y="3754061"/>
            <a:ext cx="3717235" cy="363590"/>
          </a:xfrm>
          <a:prstGeom prst="rect">
            <a:avLst/>
          </a:prstGeom>
        </p:spPr>
        <p:txBody>
          <a:bodyPr spcFirstLastPara="1" wrap="square" lIns="91425" tIns="91425" rIns="91425" bIns="91425" anchor="t" anchorCtr="0">
            <a:noAutofit/>
          </a:bodyPr>
          <a:lstStyle/>
          <a:p>
            <a:pPr marL="0" indent="0" algn="just"/>
            <a:r>
              <a:rPr lang="en-US" sz="1100" dirty="0"/>
              <a:t>Data understanding </a:t>
            </a:r>
            <a:r>
              <a:rPr lang="en-US" sz="1100" dirty="0" err="1"/>
              <a:t>dibutuhkan</a:t>
            </a:r>
            <a:r>
              <a:rPr lang="en-US" sz="1100" dirty="0"/>
              <a:t> </a:t>
            </a:r>
            <a:r>
              <a:rPr lang="en-US" sz="1100" dirty="0" err="1"/>
              <a:t>untuk</a:t>
            </a:r>
            <a:r>
              <a:rPr lang="en-US" sz="1100" dirty="0"/>
              <a:t> </a:t>
            </a:r>
            <a:r>
              <a:rPr lang="en-US" sz="1100" dirty="0" err="1"/>
              <a:t>mengolah</a:t>
            </a:r>
            <a:r>
              <a:rPr lang="en-US" sz="1100" dirty="0"/>
              <a:t> data,</a:t>
            </a:r>
          </a:p>
          <a:p>
            <a:pPr marL="0" indent="0" algn="just"/>
            <a:r>
              <a:rPr lang="en-US" sz="1100" dirty="0" err="1"/>
              <a:t>Dapat</a:t>
            </a:r>
            <a:r>
              <a:rPr lang="en-US" sz="1100" dirty="0"/>
              <a:t> </a:t>
            </a:r>
            <a:r>
              <a:rPr lang="en-US" sz="1100" dirty="0" err="1"/>
              <a:t>dilihat</a:t>
            </a:r>
            <a:r>
              <a:rPr lang="en-US" sz="1100" dirty="0"/>
              <a:t> </a:t>
            </a:r>
            <a:r>
              <a:rPr lang="en-US" sz="1100" dirty="0" err="1"/>
              <a:t>terdapat</a:t>
            </a:r>
            <a:r>
              <a:rPr lang="en-US" sz="1100" dirty="0"/>
              <a:t> </a:t>
            </a:r>
            <a:r>
              <a:rPr lang="en-US" sz="1100" dirty="0" err="1"/>
              <a:t>beberapa</a:t>
            </a:r>
            <a:r>
              <a:rPr lang="en-US" sz="1100" dirty="0"/>
              <a:t> type data: int, float, object, dan </a:t>
            </a:r>
            <a:r>
              <a:rPr lang="en-US" sz="1100" dirty="0" err="1"/>
              <a:t>dengan</a:t>
            </a:r>
            <a:r>
              <a:rPr lang="en-US" sz="1100" dirty="0"/>
              <a:t> </a:t>
            </a:r>
            <a:r>
              <a:rPr lang="en-US" sz="1100" dirty="0" err="1"/>
              <a:t>sekilas</a:t>
            </a:r>
            <a:r>
              <a:rPr lang="en-US" sz="1100" dirty="0"/>
              <a:t> </a:t>
            </a:r>
            <a:r>
              <a:rPr lang="en-US" sz="1100" dirty="0" err="1"/>
              <a:t>terlihat</a:t>
            </a:r>
            <a:r>
              <a:rPr lang="en-US" sz="1100" dirty="0"/>
              <a:t> </a:t>
            </a:r>
            <a:r>
              <a:rPr lang="en-US" sz="1100" dirty="0" err="1"/>
              <a:t>beberapa</a:t>
            </a:r>
            <a:r>
              <a:rPr lang="en-US" sz="1100" dirty="0"/>
              <a:t> missing value.</a:t>
            </a:r>
          </a:p>
        </p:txBody>
      </p:sp>
      <p:pic>
        <p:nvPicPr>
          <p:cNvPr id="2" name="Picture 1">
            <a:extLst>
              <a:ext uri="{FF2B5EF4-FFF2-40B4-BE49-F238E27FC236}">
                <a16:creationId xmlns:a16="http://schemas.microsoft.com/office/drawing/2014/main" id="{0ED05F9D-B782-4647-BF66-A8A064824C4C}"/>
              </a:ext>
            </a:extLst>
          </p:cNvPr>
          <p:cNvPicPr>
            <a:picLocks noChangeAspect="1"/>
          </p:cNvPicPr>
          <p:nvPr/>
        </p:nvPicPr>
        <p:blipFill>
          <a:blip r:embed="rId3"/>
          <a:stretch>
            <a:fillRect/>
          </a:stretch>
        </p:blipFill>
        <p:spPr>
          <a:xfrm>
            <a:off x="169256" y="1620195"/>
            <a:ext cx="4200939" cy="1794961"/>
          </a:xfrm>
          <a:prstGeom prst="rect">
            <a:avLst/>
          </a:prstGeom>
        </p:spPr>
      </p:pic>
      <p:pic>
        <p:nvPicPr>
          <p:cNvPr id="3" name="Picture 2">
            <a:extLst>
              <a:ext uri="{FF2B5EF4-FFF2-40B4-BE49-F238E27FC236}">
                <a16:creationId xmlns:a16="http://schemas.microsoft.com/office/drawing/2014/main" id="{C656F7CB-869A-49DB-978F-FE440D73C721}"/>
              </a:ext>
            </a:extLst>
          </p:cNvPr>
          <p:cNvPicPr>
            <a:picLocks noChangeAspect="1"/>
          </p:cNvPicPr>
          <p:nvPr/>
        </p:nvPicPr>
        <p:blipFill>
          <a:blip r:embed="rId4"/>
          <a:stretch>
            <a:fillRect/>
          </a:stretch>
        </p:blipFill>
        <p:spPr>
          <a:xfrm>
            <a:off x="4370195" y="1722562"/>
            <a:ext cx="2219325" cy="2821082"/>
          </a:xfrm>
          <a:prstGeom prst="rect">
            <a:avLst/>
          </a:prstGeom>
        </p:spPr>
      </p:pic>
      <p:pic>
        <p:nvPicPr>
          <p:cNvPr id="4" name="Picture 3">
            <a:extLst>
              <a:ext uri="{FF2B5EF4-FFF2-40B4-BE49-F238E27FC236}">
                <a16:creationId xmlns:a16="http://schemas.microsoft.com/office/drawing/2014/main" id="{0BD06E21-149D-4259-9CB2-9FBA8D55A4C7}"/>
              </a:ext>
            </a:extLst>
          </p:cNvPr>
          <p:cNvPicPr>
            <a:picLocks noChangeAspect="1"/>
          </p:cNvPicPr>
          <p:nvPr/>
        </p:nvPicPr>
        <p:blipFill>
          <a:blip r:embed="rId5"/>
          <a:stretch>
            <a:fillRect/>
          </a:stretch>
        </p:blipFill>
        <p:spPr>
          <a:xfrm>
            <a:off x="6589520" y="1722562"/>
            <a:ext cx="1750506" cy="2744903"/>
          </a:xfrm>
          <a:prstGeom prst="rect">
            <a:avLst/>
          </a:prstGeom>
        </p:spPr>
      </p:pic>
      <p:pic>
        <p:nvPicPr>
          <p:cNvPr id="5" name="Picture 4">
            <a:extLst>
              <a:ext uri="{FF2B5EF4-FFF2-40B4-BE49-F238E27FC236}">
                <a16:creationId xmlns:a16="http://schemas.microsoft.com/office/drawing/2014/main" id="{586E00EE-6344-469E-A80F-48576AD9DFD0}"/>
              </a:ext>
            </a:extLst>
          </p:cNvPr>
          <p:cNvPicPr>
            <a:picLocks noChangeAspect="1"/>
          </p:cNvPicPr>
          <p:nvPr/>
        </p:nvPicPr>
        <p:blipFill>
          <a:blip r:embed="rId6"/>
          <a:stretch>
            <a:fillRect/>
          </a:stretch>
        </p:blipFill>
        <p:spPr>
          <a:xfrm>
            <a:off x="4768991" y="4646011"/>
            <a:ext cx="3020460" cy="348271"/>
          </a:xfrm>
          <a:prstGeom prst="rect">
            <a:avLst/>
          </a:prstGeom>
        </p:spPr>
      </p:pic>
    </p:spTree>
    <p:extLst>
      <p:ext uri="{BB962C8B-B14F-4D97-AF65-F5344CB8AC3E}">
        <p14:creationId xmlns:p14="http://schemas.microsoft.com/office/powerpoint/2010/main" val="401177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930205" y="510208"/>
            <a:ext cx="1309413"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rPr>
              <a:t>05</a:t>
            </a:r>
            <a:endParaRPr sz="5400" dirty="0">
              <a:solidFill>
                <a:schemeClr val="accent2"/>
              </a:solidFill>
            </a:endParaRPr>
          </a:p>
        </p:txBody>
      </p:sp>
      <p:sp>
        <p:nvSpPr>
          <p:cNvPr id="290" name="Google Shape;290;p36"/>
          <p:cNvSpPr txBox="1">
            <a:spLocks noGrp="1"/>
          </p:cNvSpPr>
          <p:nvPr>
            <p:ph type="title"/>
          </p:nvPr>
        </p:nvSpPr>
        <p:spPr>
          <a:xfrm>
            <a:off x="4718615" y="743740"/>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t>Model Definition</a:t>
            </a:r>
            <a:endParaRPr sz="2400" dirty="0"/>
          </a:p>
        </p:txBody>
      </p:sp>
      <p:sp>
        <p:nvSpPr>
          <p:cNvPr id="8" name="Rectangle 7">
            <a:extLst>
              <a:ext uri="{FF2B5EF4-FFF2-40B4-BE49-F238E27FC236}">
                <a16:creationId xmlns:a16="http://schemas.microsoft.com/office/drawing/2014/main" id="{623AF901-3BC2-4D40-91DB-A640C1E72DC9}"/>
              </a:ext>
            </a:extLst>
          </p:cNvPr>
          <p:cNvSpPr/>
          <p:nvPr/>
        </p:nvSpPr>
        <p:spPr>
          <a:xfrm>
            <a:off x="3869634" y="1553233"/>
            <a:ext cx="4340088" cy="2862322"/>
          </a:xfrm>
          <a:prstGeom prst="rect">
            <a:avLst/>
          </a:prstGeom>
        </p:spPr>
        <p:txBody>
          <a:bodyPr wrap="square">
            <a:spAutoFit/>
          </a:bodyPr>
          <a:lstStyle/>
          <a:p>
            <a:pPr algn="just"/>
            <a:r>
              <a:rPr lang="en-US" sz="1000" dirty="0" err="1">
                <a:latin typeface="Montserrat" panose="020B0604020202020204" charset="0"/>
              </a:rPr>
              <a:t>Untuk</a:t>
            </a:r>
            <a:r>
              <a:rPr lang="en-US" sz="1000" dirty="0">
                <a:latin typeface="Montserrat" panose="020B0604020202020204" charset="0"/>
              </a:rPr>
              <a:t> </a:t>
            </a:r>
            <a:r>
              <a:rPr lang="en-US" sz="1000" dirty="0" err="1">
                <a:latin typeface="Montserrat" panose="020B0604020202020204" charset="0"/>
              </a:rPr>
              <a:t>memprediksi</a:t>
            </a:r>
            <a:r>
              <a:rPr lang="en-US" sz="1000" dirty="0">
                <a:latin typeface="Montserrat" panose="020B0604020202020204" charset="0"/>
              </a:rPr>
              <a:t> </a:t>
            </a:r>
            <a:r>
              <a:rPr lang="en-US" sz="1000" dirty="0" err="1">
                <a:latin typeface="Montserrat" panose="020B0604020202020204" charset="0"/>
              </a:rPr>
              <a:t>suatu</a:t>
            </a:r>
            <a:r>
              <a:rPr lang="en-US" sz="1000" dirty="0">
                <a:latin typeface="Montserrat" panose="020B0604020202020204" charset="0"/>
              </a:rPr>
              <a:t> </a:t>
            </a:r>
            <a:r>
              <a:rPr lang="en-US" sz="1000" dirty="0" err="1">
                <a:latin typeface="Montserrat" panose="020B0604020202020204" charset="0"/>
              </a:rPr>
              <a:t>pinjaman</a:t>
            </a:r>
            <a:r>
              <a:rPr lang="en-US" sz="1000" dirty="0">
                <a:latin typeface="Montserrat" panose="020B0604020202020204" charset="0"/>
              </a:rPr>
              <a:t> </a:t>
            </a:r>
            <a:r>
              <a:rPr lang="en-US" sz="1000" dirty="0" err="1">
                <a:latin typeface="Montserrat" panose="020B0604020202020204" charset="0"/>
              </a:rPr>
              <a:t>berisiko</a:t>
            </a:r>
            <a:r>
              <a:rPr lang="en-US" sz="1000" dirty="0">
                <a:latin typeface="Montserrat" panose="020B0604020202020204" charset="0"/>
              </a:rPr>
              <a:t> </a:t>
            </a:r>
            <a:r>
              <a:rPr lang="en-US" sz="1000" dirty="0" err="1">
                <a:latin typeface="Montserrat" panose="020B0604020202020204" charset="0"/>
              </a:rPr>
              <a:t>atau</a:t>
            </a:r>
            <a:r>
              <a:rPr lang="en-US" sz="1000" dirty="0">
                <a:latin typeface="Montserrat" panose="020B0604020202020204" charset="0"/>
              </a:rPr>
              <a:t> </a:t>
            </a:r>
            <a:r>
              <a:rPr lang="en-US" sz="1000" dirty="0" err="1">
                <a:latin typeface="Montserrat" panose="020B0604020202020204" charset="0"/>
              </a:rPr>
              <a:t>tidak</a:t>
            </a:r>
            <a:r>
              <a:rPr lang="en-US" sz="1000" dirty="0">
                <a:latin typeface="Montserrat" panose="020B0604020202020204" charset="0"/>
              </a:rPr>
              <a:t>, </a:t>
            </a:r>
            <a:r>
              <a:rPr lang="en-US" sz="1000" dirty="0" err="1">
                <a:latin typeface="Montserrat" panose="020B0604020202020204" charset="0"/>
              </a:rPr>
              <a:t>jadi</a:t>
            </a:r>
            <a:r>
              <a:rPr lang="en-US" sz="1000" dirty="0">
                <a:latin typeface="Montserrat" panose="020B0604020202020204" charset="0"/>
              </a:rPr>
              <a:t>, </a:t>
            </a:r>
            <a:r>
              <a:rPr lang="en-US" sz="1000" dirty="0" err="1">
                <a:latin typeface="Montserrat" panose="020B0604020202020204" charset="0"/>
              </a:rPr>
              <a:t>perlu</a:t>
            </a:r>
            <a:r>
              <a:rPr lang="en-US" sz="1000" dirty="0">
                <a:latin typeface="Montserrat" panose="020B0604020202020204" charset="0"/>
              </a:rPr>
              <a:t> </a:t>
            </a:r>
            <a:r>
              <a:rPr lang="en-US" sz="1000" dirty="0" err="1">
                <a:latin typeface="Montserrat" panose="020B0604020202020204" charset="0"/>
              </a:rPr>
              <a:t>mengetahui</a:t>
            </a:r>
            <a:r>
              <a:rPr lang="en-US" sz="1000" dirty="0">
                <a:latin typeface="Montserrat" panose="020B0604020202020204" charset="0"/>
              </a:rPr>
              <a:t> </a:t>
            </a:r>
            <a:r>
              <a:rPr lang="en-US" sz="1000" dirty="0" err="1">
                <a:latin typeface="Montserrat" panose="020B0604020202020204" charset="0"/>
              </a:rPr>
              <a:t>akhir</a:t>
            </a:r>
            <a:r>
              <a:rPr lang="en-US" sz="1000" dirty="0">
                <a:latin typeface="Montserrat" panose="020B0604020202020204" charset="0"/>
              </a:rPr>
              <a:t> </a:t>
            </a:r>
            <a:r>
              <a:rPr lang="en-US" sz="1000" dirty="0" err="1">
                <a:latin typeface="Montserrat" panose="020B0604020202020204" charset="0"/>
              </a:rPr>
              <a:t>dari</a:t>
            </a:r>
            <a:r>
              <a:rPr lang="en-US" sz="1000" dirty="0">
                <a:latin typeface="Montserrat" panose="020B0604020202020204" charset="0"/>
              </a:rPr>
              <a:t> </a:t>
            </a:r>
            <a:r>
              <a:rPr lang="en-US" sz="1000" dirty="0" err="1">
                <a:latin typeface="Montserrat" panose="020B0604020202020204" charset="0"/>
              </a:rPr>
              <a:t>setiap</a:t>
            </a:r>
            <a:r>
              <a:rPr lang="en-US" sz="1000" dirty="0">
                <a:latin typeface="Montserrat" panose="020B0604020202020204" charset="0"/>
              </a:rPr>
              <a:t> </a:t>
            </a:r>
            <a:r>
              <a:rPr lang="en-US" sz="1000" dirty="0" err="1">
                <a:latin typeface="Montserrat" panose="020B0604020202020204" charset="0"/>
              </a:rPr>
              <a:t>pinjaman</a:t>
            </a:r>
            <a:r>
              <a:rPr lang="en-US" sz="1000" dirty="0">
                <a:latin typeface="Montserrat" panose="020B0604020202020204" charset="0"/>
              </a:rPr>
              <a:t> </a:t>
            </a:r>
            <a:r>
              <a:rPr lang="en-US" sz="1000" dirty="0" err="1">
                <a:latin typeface="Montserrat" panose="020B0604020202020204" charset="0"/>
              </a:rPr>
              <a:t>secara</a:t>
            </a:r>
            <a:r>
              <a:rPr lang="en-US" sz="1000" dirty="0">
                <a:latin typeface="Montserrat" panose="020B0604020202020204" charset="0"/>
              </a:rPr>
              <a:t> </a:t>
            </a:r>
            <a:r>
              <a:rPr lang="en-US" sz="1000" dirty="0" err="1">
                <a:latin typeface="Montserrat" panose="020B0604020202020204" charset="0"/>
              </a:rPr>
              <a:t>historis</a:t>
            </a:r>
            <a:r>
              <a:rPr lang="en-US" sz="1000" dirty="0">
                <a:latin typeface="Montserrat" panose="020B0604020202020204" charset="0"/>
              </a:rPr>
              <a:t>, </a:t>
            </a:r>
            <a:r>
              <a:rPr lang="en-US" sz="1000" dirty="0" err="1">
                <a:latin typeface="Montserrat" panose="020B0604020202020204" charset="0"/>
              </a:rPr>
              <a:t>apakah</a:t>
            </a:r>
            <a:r>
              <a:rPr lang="en-US" sz="1000" dirty="0">
                <a:latin typeface="Montserrat" panose="020B0604020202020204" charset="0"/>
              </a:rPr>
              <a:t> </a:t>
            </a:r>
            <a:r>
              <a:rPr lang="en-US" sz="1000" dirty="0" err="1">
                <a:latin typeface="Montserrat" panose="020B0604020202020204" charset="0"/>
              </a:rPr>
              <a:t>itu</a:t>
            </a:r>
            <a:r>
              <a:rPr lang="en-US" sz="1000" dirty="0">
                <a:latin typeface="Montserrat" panose="020B0604020202020204" charset="0"/>
              </a:rPr>
              <a:t> defaulted / charged off, or fully paid. </a:t>
            </a:r>
            <a:r>
              <a:rPr lang="en-US" sz="1000" dirty="0" err="1">
                <a:latin typeface="Montserrat" panose="020B0604020202020204" charset="0"/>
              </a:rPr>
              <a:t>Seperti</a:t>
            </a:r>
            <a:r>
              <a:rPr lang="en-US" sz="1000" dirty="0">
                <a:latin typeface="Montserrat" panose="020B0604020202020204" charset="0"/>
              </a:rPr>
              <a:t> yang </a:t>
            </a:r>
            <a:r>
              <a:rPr lang="en-US" sz="1000" dirty="0" err="1">
                <a:latin typeface="Montserrat" panose="020B0604020202020204" charset="0"/>
              </a:rPr>
              <a:t>bisa</a:t>
            </a:r>
            <a:r>
              <a:rPr lang="en-US" sz="1000" dirty="0">
                <a:latin typeface="Montserrat" panose="020B0604020202020204" charset="0"/>
              </a:rPr>
              <a:t> </a:t>
            </a:r>
            <a:r>
              <a:rPr lang="en-US" sz="1000" dirty="0" err="1">
                <a:latin typeface="Montserrat" panose="020B0604020202020204" charset="0"/>
              </a:rPr>
              <a:t>kita</a:t>
            </a:r>
            <a:r>
              <a:rPr lang="en-US" sz="1000" dirty="0">
                <a:latin typeface="Montserrat" panose="020B0604020202020204" charset="0"/>
              </a:rPr>
              <a:t> </a:t>
            </a:r>
            <a:r>
              <a:rPr lang="en-US" sz="1000" dirty="0" err="1">
                <a:latin typeface="Montserrat" panose="020B0604020202020204" charset="0"/>
              </a:rPr>
              <a:t>lihat</a:t>
            </a:r>
            <a:r>
              <a:rPr lang="en-US" sz="1000" dirty="0">
                <a:latin typeface="Montserrat" panose="020B0604020202020204" charset="0"/>
              </a:rPr>
              <a:t>, </a:t>
            </a:r>
            <a:r>
              <a:rPr lang="en-US" sz="1000" dirty="0" err="1">
                <a:latin typeface="Montserrat" panose="020B0604020202020204" charset="0"/>
              </a:rPr>
              <a:t>ada</a:t>
            </a:r>
            <a:r>
              <a:rPr lang="en-US" sz="1000" dirty="0">
                <a:latin typeface="Montserrat" panose="020B0604020202020204" charset="0"/>
              </a:rPr>
              <a:t> </a:t>
            </a:r>
            <a:r>
              <a:rPr lang="en-US" sz="1000" dirty="0" err="1">
                <a:latin typeface="Montserrat" panose="020B0604020202020204" charset="0"/>
              </a:rPr>
              <a:t>nilai-nilai</a:t>
            </a:r>
            <a:r>
              <a:rPr lang="en-US" sz="1000" dirty="0">
                <a:latin typeface="Montserrat" panose="020B0604020202020204" charset="0"/>
              </a:rPr>
              <a:t> </a:t>
            </a:r>
            <a:r>
              <a:rPr lang="en-US" sz="1000" dirty="0" err="1">
                <a:latin typeface="Montserrat" panose="020B0604020202020204" charset="0"/>
              </a:rPr>
              <a:t>seperti</a:t>
            </a:r>
            <a:r>
              <a:rPr lang="en-US" sz="1000" dirty="0">
                <a:latin typeface="Montserrat" panose="020B0604020202020204" charset="0"/>
              </a:rPr>
              <a:t> "</a:t>
            </a:r>
            <a:r>
              <a:rPr lang="en-US" sz="1000" dirty="0" err="1">
                <a:latin typeface="Montserrat" panose="020B0604020202020204" charset="0"/>
              </a:rPr>
              <a:t>Saat</a:t>
            </a:r>
            <a:r>
              <a:rPr lang="en-US" sz="1000" dirty="0">
                <a:latin typeface="Montserrat" panose="020B0604020202020204" charset="0"/>
              </a:rPr>
              <a:t> </a:t>
            </a:r>
            <a:r>
              <a:rPr lang="en-US" sz="1000" dirty="0" err="1">
                <a:latin typeface="Montserrat" panose="020B0604020202020204" charset="0"/>
              </a:rPr>
              <a:t>ini</a:t>
            </a:r>
            <a:r>
              <a:rPr lang="en-US" sz="1000" dirty="0">
                <a:latin typeface="Montserrat" panose="020B0604020202020204" charset="0"/>
              </a:rPr>
              <a:t>(Current)", "</a:t>
            </a:r>
            <a:r>
              <a:rPr lang="en-US" sz="1000" dirty="0" err="1">
                <a:latin typeface="Montserrat" panose="020B0604020202020204" charset="0"/>
              </a:rPr>
              <a:t>Dalam</a:t>
            </a:r>
            <a:r>
              <a:rPr lang="en-US" sz="1000" dirty="0">
                <a:latin typeface="Montserrat" panose="020B0604020202020204" charset="0"/>
              </a:rPr>
              <a:t> Masa </a:t>
            </a:r>
            <a:r>
              <a:rPr lang="en-US" sz="1000" dirty="0" err="1">
                <a:latin typeface="Montserrat" panose="020B0604020202020204" charset="0"/>
              </a:rPr>
              <a:t>Tenggang</a:t>
            </a:r>
            <a:r>
              <a:rPr lang="en-US" sz="1000" dirty="0">
                <a:latin typeface="Montserrat" panose="020B0604020202020204" charset="0"/>
              </a:rPr>
              <a:t>"("In Grace Period") yang </a:t>
            </a:r>
            <a:r>
              <a:rPr lang="en-US" sz="1000" dirty="0" err="1">
                <a:latin typeface="Montserrat" panose="020B0604020202020204" charset="0"/>
              </a:rPr>
              <a:t>ambigu</a:t>
            </a:r>
            <a:r>
              <a:rPr lang="en-US" sz="1000" dirty="0">
                <a:latin typeface="Montserrat" panose="020B0604020202020204" charset="0"/>
              </a:rPr>
              <a:t>. </a:t>
            </a:r>
            <a:r>
              <a:rPr lang="en-US" sz="1000" dirty="0" err="1">
                <a:latin typeface="Montserrat" panose="020B0604020202020204" charset="0"/>
              </a:rPr>
              <a:t>Pengakhiran</a:t>
            </a:r>
            <a:r>
              <a:rPr lang="en-US" sz="1000" dirty="0">
                <a:latin typeface="Montserrat" panose="020B0604020202020204" charset="0"/>
              </a:rPr>
              <a:t> </a:t>
            </a:r>
            <a:r>
              <a:rPr lang="en-US" sz="1000" dirty="0" err="1">
                <a:latin typeface="Montserrat" panose="020B0604020202020204" charset="0"/>
              </a:rPr>
              <a:t>pinjaman</a:t>
            </a:r>
            <a:r>
              <a:rPr lang="en-US" sz="1000" dirty="0">
                <a:latin typeface="Montserrat" panose="020B0604020202020204" charset="0"/>
              </a:rPr>
              <a:t> </a:t>
            </a:r>
            <a:r>
              <a:rPr lang="en-US" sz="1000" dirty="0" err="1">
                <a:latin typeface="Montserrat" panose="020B0604020202020204" charset="0"/>
              </a:rPr>
              <a:t>tersebut</a:t>
            </a:r>
            <a:r>
              <a:rPr lang="en-US" sz="1000" dirty="0">
                <a:latin typeface="Montserrat" panose="020B0604020202020204" charset="0"/>
              </a:rPr>
              <a:t> </a:t>
            </a:r>
            <a:r>
              <a:rPr lang="en-US" sz="1000" dirty="0" err="1">
                <a:latin typeface="Montserrat" panose="020B0604020202020204" charset="0"/>
              </a:rPr>
              <a:t>dapat</a:t>
            </a:r>
            <a:r>
              <a:rPr lang="en-US" sz="1000" dirty="0">
                <a:latin typeface="Montserrat" panose="020B0604020202020204" charset="0"/>
              </a:rPr>
              <a:t> </a:t>
            </a:r>
            <a:r>
              <a:rPr lang="en-US" sz="1000" dirty="0" err="1">
                <a:latin typeface="Montserrat" panose="020B0604020202020204" charset="0"/>
              </a:rPr>
              <a:t>dilunasi</a:t>
            </a:r>
            <a:r>
              <a:rPr lang="en-US" sz="1000" dirty="0">
                <a:latin typeface="Montserrat" panose="020B0604020202020204" charset="0"/>
              </a:rPr>
              <a:t> </a:t>
            </a:r>
            <a:r>
              <a:rPr lang="en-US" sz="1000" dirty="0" err="1">
                <a:latin typeface="Montserrat" panose="020B0604020202020204" charset="0"/>
              </a:rPr>
              <a:t>atau</a:t>
            </a:r>
            <a:r>
              <a:rPr lang="en-US" sz="1000" dirty="0">
                <a:latin typeface="Montserrat" panose="020B0604020202020204" charset="0"/>
              </a:rPr>
              <a:t> </a:t>
            </a:r>
            <a:r>
              <a:rPr lang="en-US" sz="1000" dirty="0" err="1">
                <a:latin typeface="Montserrat" panose="020B0604020202020204" charset="0"/>
              </a:rPr>
              <a:t>dilunasi</a:t>
            </a:r>
            <a:r>
              <a:rPr lang="en-US" sz="1000" dirty="0">
                <a:latin typeface="Montserrat" panose="020B0604020202020204" charset="0"/>
              </a:rPr>
              <a:t>, </a:t>
            </a:r>
            <a:r>
              <a:rPr lang="en-US" sz="1000" dirty="0" err="1">
                <a:latin typeface="Montserrat" panose="020B0604020202020204" charset="0"/>
              </a:rPr>
              <a:t>jadi</a:t>
            </a:r>
            <a:r>
              <a:rPr lang="en-US" sz="1000" dirty="0">
                <a:latin typeface="Montserrat" panose="020B0604020202020204" charset="0"/>
              </a:rPr>
              <a:t> kami </a:t>
            </a:r>
            <a:r>
              <a:rPr lang="en-US" sz="1000" dirty="0" err="1">
                <a:latin typeface="Montserrat" panose="020B0604020202020204" charset="0"/>
              </a:rPr>
              <a:t>tidak</a:t>
            </a:r>
            <a:r>
              <a:rPr lang="en-US" sz="1000" dirty="0">
                <a:latin typeface="Montserrat" panose="020B0604020202020204" charset="0"/>
              </a:rPr>
              <a:t> </a:t>
            </a:r>
            <a:r>
              <a:rPr lang="en-US" sz="1000" dirty="0" err="1">
                <a:latin typeface="Montserrat" panose="020B0604020202020204" charset="0"/>
              </a:rPr>
              <a:t>dapat</a:t>
            </a:r>
            <a:r>
              <a:rPr lang="en-US" sz="1000" dirty="0">
                <a:latin typeface="Montserrat" panose="020B0604020202020204" charset="0"/>
              </a:rPr>
              <a:t> </a:t>
            </a:r>
            <a:r>
              <a:rPr lang="en-US" sz="1000" dirty="0" err="1">
                <a:latin typeface="Montserrat" panose="020B0604020202020204" charset="0"/>
              </a:rPr>
              <a:t>menggunakan</a:t>
            </a:r>
            <a:r>
              <a:rPr lang="en-US" sz="1000" dirty="0">
                <a:latin typeface="Montserrat" panose="020B0604020202020204" charset="0"/>
              </a:rPr>
              <a:t> status </a:t>
            </a:r>
            <a:r>
              <a:rPr lang="en-US" sz="1000" dirty="0" err="1">
                <a:latin typeface="Montserrat" panose="020B0604020202020204" charset="0"/>
              </a:rPr>
              <a:t>tersebut</a:t>
            </a:r>
            <a:r>
              <a:rPr lang="en-US" sz="1000" dirty="0">
                <a:latin typeface="Montserrat" panose="020B0604020202020204" charset="0"/>
              </a:rPr>
              <a:t>. </a:t>
            </a:r>
            <a:r>
              <a:rPr lang="en-US" sz="1000" dirty="0" err="1">
                <a:latin typeface="Montserrat" panose="020B0604020202020204" charset="0"/>
              </a:rPr>
              <a:t>Terlambat</a:t>
            </a:r>
            <a:r>
              <a:rPr lang="en-US" sz="1000" dirty="0">
                <a:latin typeface="Montserrat" panose="020B0604020202020204" charset="0"/>
              </a:rPr>
              <a:t>("Late") juga </a:t>
            </a:r>
            <a:r>
              <a:rPr lang="en-US" sz="1000" dirty="0" err="1">
                <a:latin typeface="Montserrat" panose="020B0604020202020204" charset="0"/>
              </a:rPr>
              <a:t>agak</a:t>
            </a:r>
            <a:r>
              <a:rPr lang="en-US" sz="1000" dirty="0">
                <a:latin typeface="Montserrat" panose="020B0604020202020204" charset="0"/>
              </a:rPr>
              <a:t> </a:t>
            </a:r>
            <a:r>
              <a:rPr lang="en-US" sz="1000" dirty="0" err="1">
                <a:latin typeface="Montserrat" panose="020B0604020202020204" charset="0"/>
              </a:rPr>
              <a:t>ambigu</a:t>
            </a:r>
            <a:r>
              <a:rPr lang="en-US" sz="1000" dirty="0">
                <a:latin typeface="Montserrat" panose="020B0604020202020204" charset="0"/>
              </a:rPr>
              <a:t>, </a:t>
            </a:r>
            <a:r>
              <a:rPr lang="en-US" sz="1000" dirty="0" err="1">
                <a:latin typeface="Montserrat" panose="020B0604020202020204" charset="0"/>
              </a:rPr>
              <a:t>tetapi</a:t>
            </a:r>
            <a:r>
              <a:rPr lang="en-US" sz="1000" dirty="0">
                <a:latin typeface="Montserrat" panose="020B0604020202020204" charset="0"/>
              </a:rPr>
              <a:t> </a:t>
            </a:r>
            <a:r>
              <a:rPr lang="en-US" sz="1000" dirty="0" err="1">
                <a:latin typeface="Montserrat" panose="020B0604020202020204" charset="0"/>
              </a:rPr>
              <a:t>saya</a:t>
            </a:r>
            <a:r>
              <a:rPr lang="en-US" sz="1000" dirty="0">
                <a:latin typeface="Montserrat" panose="020B0604020202020204" charset="0"/>
              </a:rPr>
              <a:t> </a:t>
            </a:r>
            <a:r>
              <a:rPr lang="en-US" sz="1000" dirty="0" err="1">
                <a:latin typeface="Montserrat" panose="020B0604020202020204" charset="0"/>
              </a:rPr>
              <a:t>pribadi</a:t>
            </a:r>
            <a:r>
              <a:rPr lang="en-US" sz="1000" dirty="0">
                <a:latin typeface="Montserrat" panose="020B0604020202020204" charset="0"/>
              </a:rPr>
              <a:t> </a:t>
            </a:r>
            <a:r>
              <a:rPr lang="en-US" sz="1000" dirty="0" err="1">
                <a:latin typeface="Montserrat" panose="020B0604020202020204" charset="0"/>
              </a:rPr>
              <a:t>tidak</a:t>
            </a:r>
            <a:r>
              <a:rPr lang="en-US" sz="1000" dirty="0">
                <a:latin typeface="Montserrat" panose="020B0604020202020204" charset="0"/>
              </a:rPr>
              <a:t> </a:t>
            </a:r>
            <a:r>
              <a:rPr lang="en-US" sz="1000" dirty="0" err="1">
                <a:latin typeface="Montserrat" panose="020B0604020202020204" charset="0"/>
              </a:rPr>
              <a:t>ingin</a:t>
            </a:r>
            <a:r>
              <a:rPr lang="en-US" sz="1000" dirty="0">
                <a:latin typeface="Montserrat" panose="020B0604020202020204" charset="0"/>
              </a:rPr>
              <a:t> </a:t>
            </a:r>
            <a:r>
              <a:rPr lang="en-US" sz="1000" dirty="0" err="1">
                <a:latin typeface="Montserrat" panose="020B0604020202020204" charset="0"/>
              </a:rPr>
              <a:t>berinvestasi</a:t>
            </a:r>
            <a:r>
              <a:rPr lang="en-US" sz="1000" dirty="0">
                <a:latin typeface="Montserrat" panose="020B0604020202020204" charset="0"/>
              </a:rPr>
              <a:t> </a:t>
            </a:r>
            <a:r>
              <a:rPr lang="en-US" sz="1000" dirty="0" err="1">
                <a:latin typeface="Montserrat" panose="020B0604020202020204" charset="0"/>
              </a:rPr>
              <a:t>dalam</a:t>
            </a:r>
            <a:r>
              <a:rPr lang="en-US" sz="1000" dirty="0">
                <a:latin typeface="Montserrat" panose="020B0604020202020204" charset="0"/>
              </a:rPr>
              <a:t> </a:t>
            </a:r>
            <a:r>
              <a:rPr lang="en-US" sz="1000" dirty="0" err="1">
                <a:latin typeface="Montserrat" panose="020B0604020202020204" charset="0"/>
              </a:rPr>
              <a:t>pinjaman</a:t>
            </a:r>
            <a:r>
              <a:rPr lang="en-US" sz="1000" dirty="0">
                <a:latin typeface="Montserrat" panose="020B0604020202020204" charset="0"/>
              </a:rPr>
              <a:t> yang </a:t>
            </a:r>
            <a:r>
              <a:rPr lang="en-US" sz="1000" dirty="0" err="1">
                <a:latin typeface="Montserrat" panose="020B0604020202020204" charset="0"/>
              </a:rPr>
              <a:t>terlambat</a:t>
            </a:r>
            <a:r>
              <a:rPr lang="en-US" sz="1000" dirty="0">
                <a:latin typeface="Montserrat" panose="020B0604020202020204" charset="0"/>
              </a:rPr>
              <a:t>, </a:t>
            </a:r>
            <a:r>
              <a:rPr lang="en-US" sz="1000" dirty="0" err="1">
                <a:latin typeface="Montserrat" panose="020B0604020202020204" charset="0"/>
              </a:rPr>
              <a:t>jadi</a:t>
            </a:r>
            <a:r>
              <a:rPr lang="en-US" sz="1000" dirty="0">
                <a:latin typeface="Montserrat" panose="020B0604020202020204" charset="0"/>
              </a:rPr>
              <a:t> </a:t>
            </a:r>
            <a:r>
              <a:rPr lang="en-US" sz="1000" dirty="0" err="1">
                <a:latin typeface="Montserrat" panose="020B0604020202020204" charset="0"/>
              </a:rPr>
              <a:t>saya</a:t>
            </a:r>
            <a:r>
              <a:rPr lang="en-US" sz="1000" dirty="0">
                <a:latin typeface="Montserrat" panose="020B0604020202020204" charset="0"/>
              </a:rPr>
              <a:t> </a:t>
            </a:r>
            <a:r>
              <a:rPr lang="en-US" sz="1000" dirty="0" err="1">
                <a:latin typeface="Montserrat" panose="020B0604020202020204" charset="0"/>
              </a:rPr>
              <a:t>akan</a:t>
            </a:r>
            <a:r>
              <a:rPr lang="en-US" sz="1000" dirty="0">
                <a:latin typeface="Montserrat" panose="020B0604020202020204" charset="0"/>
              </a:rPr>
              <a:t> </a:t>
            </a:r>
            <a:r>
              <a:rPr lang="en-US" sz="1000" dirty="0" err="1">
                <a:latin typeface="Montserrat" panose="020B0604020202020204" charset="0"/>
              </a:rPr>
              <a:t>mengklasifikasikannya</a:t>
            </a:r>
            <a:r>
              <a:rPr lang="en-US" sz="1000" dirty="0">
                <a:latin typeface="Montserrat" panose="020B0604020202020204" charset="0"/>
              </a:rPr>
              <a:t> </a:t>
            </a:r>
            <a:r>
              <a:rPr lang="en-US" sz="1000" dirty="0" err="1">
                <a:latin typeface="Montserrat" panose="020B0604020202020204" charset="0"/>
              </a:rPr>
              <a:t>sebagai</a:t>
            </a:r>
            <a:r>
              <a:rPr lang="en-US" sz="1000" dirty="0">
                <a:latin typeface="Montserrat" panose="020B0604020202020204" charset="0"/>
              </a:rPr>
              <a:t> </a:t>
            </a:r>
            <a:r>
              <a:rPr lang="en-US" sz="1000" dirty="0" err="1">
                <a:latin typeface="Montserrat" panose="020B0604020202020204" charset="0"/>
              </a:rPr>
              <a:t>pinjaman</a:t>
            </a:r>
            <a:r>
              <a:rPr lang="en-US" sz="1000" dirty="0">
                <a:latin typeface="Montserrat" panose="020B0604020202020204" charset="0"/>
              </a:rPr>
              <a:t> </a:t>
            </a:r>
            <a:r>
              <a:rPr lang="en-US" sz="1000" dirty="0" err="1">
                <a:latin typeface="Montserrat" panose="020B0604020202020204" charset="0"/>
              </a:rPr>
              <a:t>macet</a:t>
            </a:r>
            <a:r>
              <a:rPr lang="en-US" sz="1000" dirty="0">
                <a:latin typeface="Montserrat" panose="020B0604020202020204" charset="0"/>
              </a:rPr>
              <a:t>.</a:t>
            </a:r>
          </a:p>
          <a:p>
            <a:pPr algn="just"/>
            <a:endParaRPr lang="en-US" sz="1000" dirty="0">
              <a:latin typeface="Montserrat" panose="020B0604020202020204" charset="0"/>
            </a:endParaRPr>
          </a:p>
          <a:p>
            <a:pPr algn="just"/>
            <a:r>
              <a:rPr lang="en-US" sz="1000" dirty="0">
                <a:latin typeface="Montserrat" panose="020B0604020202020204" charset="0"/>
              </a:rPr>
              <a:t>Kami </a:t>
            </a:r>
            <a:r>
              <a:rPr lang="en-US" sz="1000" dirty="0" err="1">
                <a:latin typeface="Montserrat" panose="020B0604020202020204" charset="0"/>
              </a:rPr>
              <a:t>akan</a:t>
            </a:r>
            <a:r>
              <a:rPr lang="en-US" sz="1000" dirty="0">
                <a:latin typeface="Montserrat" panose="020B0604020202020204" charset="0"/>
              </a:rPr>
              <a:t> </a:t>
            </a:r>
            <a:r>
              <a:rPr lang="en-US" sz="1000" dirty="0" err="1">
                <a:latin typeface="Montserrat" panose="020B0604020202020204" charset="0"/>
              </a:rPr>
              <a:t>mengklasifikasikan</a:t>
            </a:r>
            <a:r>
              <a:rPr lang="en-US" sz="1000" dirty="0">
                <a:latin typeface="Montserrat" panose="020B0604020202020204" charset="0"/>
              </a:rPr>
              <a:t> </a:t>
            </a:r>
            <a:r>
              <a:rPr lang="en-US" sz="1000" dirty="0" err="1">
                <a:latin typeface="Montserrat" panose="020B0604020202020204" charset="0"/>
              </a:rPr>
              <a:t>akhir</a:t>
            </a:r>
            <a:r>
              <a:rPr lang="en-US" sz="1000" dirty="0">
                <a:latin typeface="Montserrat" panose="020B0604020202020204" charset="0"/>
              </a:rPr>
              <a:t> </a:t>
            </a:r>
            <a:r>
              <a:rPr lang="en-US" sz="1000" dirty="0" err="1">
                <a:latin typeface="Montserrat" panose="020B0604020202020204" charset="0"/>
              </a:rPr>
              <a:t>pinjaman</a:t>
            </a:r>
            <a:r>
              <a:rPr lang="en-US" sz="1000" dirty="0">
                <a:latin typeface="Montserrat" panose="020B0604020202020204" charset="0"/>
              </a:rPr>
              <a:t> </a:t>
            </a:r>
            <a:r>
              <a:rPr lang="en-US" sz="1000" dirty="0" err="1">
                <a:latin typeface="Montserrat" panose="020B0604020202020204" charset="0"/>
              </a:rPr>
              <a:t>sebagai</a:t>
            </a:r>
            <a:r>
              <a:rPr lang="en-US" sz="1000" dirty="0">
                <a:latin typeface="Montserrat" panose="020B0604020202020204" charset="0"/>
              </a:rPr>
              <a:t> </a:t>
            </a:r>
            <a:r>
              <a:rPr lang="en-US" sz="1000" dirty="0" err="1">
                <a:latin typeface="Montserrat" panose="020B0604020202020204" charset="0"/>
              </a:rPr>
              <a:t>berikut</a:t>
            </a:r>
            <a:r>
              <a:rPr lang="en-US" sz="1000" dirty="0">
                <a:latin typeface="Montserrat" panose="020B0604020202020204" charset="0"/>
              </a:rPr>
              <a:t>:</a:t>
            </a:r>
          </a:p>
          <a:p>
            <a:pPr algn="just"/>
            <a:endParaRPr lang="en-US" sz="1000" dirty="0">
              <a:latin typeface="Montserrat" panose="020B0604020202020204" charset="0"/>
            </a:endParaRPr>
          </a:p>
          <a:p>
            <a:pPr algn="just"/>
            <a:r>
              <a:rPr lang="en-US" sz="1000" dirty="0" err="1">
                <a:latin typeface="Montserrat" panose="020B0604020202020204" charset="0"/>
              </a:rPr>
              <a:t>pinjaman</a:t>
            </a:r>
            <a:r>
              <a:rPr lang="en-US" sz="1000" dirty="0">
                <a:latin typeface="Montserrat" panose="020B0604020202020204" charset="0"/>
              </a:rPr>
              <a:t> </a:t>
            </a:r>
            <a:r>
              <a:rPr lang="en-US" sz="1000" dirty="0" err="1">
                <a:latin typeface="Montserrat" panose="020B0604020202020204" charset="0"/>
              </a:rPr>
              <a:t>bagus</a:t>
            </a:r>
            <a:r>
              <a:rPr lang="en-US" sz="1000" dirty="0">
                <a:latin typeface="Montserrat" panose="020B0604020202020204" charset="0"/>
              </a:rPr>
              <a:t> = ["Fully Paid", "Does not meet the credit policy. </a:t>
            </a:r>
            <a:r>
              <a:rPr lang="en-US" sz="1000" dirty="0" err="1">
                <a:latin typeface="Montserrat" panose="020B0604020202020204" charset="0"/>
              </a:rPr>
              <a:t>Status:Fully</a:t>
            </a:r>
            <a:r>
              <a:rPr lang="en-US" sz="1000" dirty="0">
                <a:latin typeface="Montserrat" panose="020B0604020202020204" charset="0"/>
              </a:rPr>
              <a:t> Paid"]</a:t>
            </a:r>
          </a:p>
          <a:p>
            <a:pPr algn="just"/>
            <a:r>
              <a:rPr lang="en-US" sz="1000" dirty="0" err="1">
                <a:latin typeface="Montserrat" panose="020B0604020202020204" charset="0"/>
              </a:rPr>
              <a:t>Pinjaman</a:t>
            </a:r>
            <a:r>
              <a:rPr lang="en-US" sz="1000" dirty="0">
                <a:latin typeface="Montserrat" panose="020B0604020202020204" charset="0"/>
              </a:rPr>
              <a:t> </a:t>
            </a:r>
            <a:r>
              <a:rPr lang="en-US" sz="1000" dirty="0" err="1">
                <a:latin typeface="Montserrat" panose="020B0604020202020204" charset="0"/>
              </a:rPr>
              <a:t>berisiko</a:t>
            </a:r>
            <a:r>
              <a:rPr lang="en-US" sz="1000" dirty="0">
                <a:latin typeface="Montserrat" panose="020B0604020202020204" charset="0"/>
              </a:rPr>
              <a:t>= ["Charged Off", "Late (31-120 days)", "Late (16-30 days)", "Default", "Does not meet the credit policy. </a:t>
            </a:r>
            <a:r>
              <a:rPr lang="en-US" sz="1000" dirty="0" err="1">
                <a:latin typeface="Montserrat" panose="020B0604020202020204" charset="0"/>
              </a:rPr>
              <a:t>Status:Charged</a:t>
            </a:r>
            <a:r>
              <a:rPr lang="en-US" sz="1000" dirty="0">
                <a:latin typeface="Montserrat" panose="020B0604020202020204" charset="0"/>
              </a:rPr>
              <a:t> Off"]</a:t>
            </a:r>
          </a:p>
        </p:txBody>
      </p:sp>
      <p:pic>
        <p:nvPicPr>
          <p:cNvPr id="10" name="Picture 9">
            <a:extLst>
              <a:ext uri="{FF2B5EF4-FFF2-40B4-BE49-F238E27FC236}">
                <a16:creationId xmlns:a16="http://schemas.microsoft.com/office/drawing/2014/main" id="{ED55715C-03D7-4397-9C71-60EB41E4403F}"/>
              </a:ext>
            </a:extLst>
          </p:cNvPr>
          <p:cNvPicPr>
            <a:picLocks noChangeAspect="1"/>
          </p:cNvPicPr>
          <p:nvPr/>
        </p:nvPicPr>
        <p:blipFill>
          <a:blip r:embed="rId3"/>
          <a:stretch>
            <a:fillRect/>
          </a:stretch>
        </p:blipFill>
        <p:spPr>
          <a:xfrm>
            <a:off x="680763" y="1553233"/>
            <a:ext cx="2892818" cy="2862322"/>
          </a:xfrm>
          <a:prstGeom prst="rect">
            <a:avLst/>
          </a:prstGeom>
        </p:spPr>
      </p:pic>
    </p:spTree>
    <p:extLst>
      <p:ext uri="{BB962C8B-B14F-4D97-AF65-F5344CB8AC3E}">
        <p14:creationId xmlns:p14="http://schemas.microsoft.com/office/powerpoint/2010/main" val="187846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637225" y="404314"/>
            <a:ext cx="1309413"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rPr>
              <a:t>0</a:t>
            </a:r>
            <a:r>
              <a:rPr lang="en-US" sz="5400" dirty="0">
                <a:solidFill>
                  <a:schemeClr val="accent2"/>
                </a:solidFill>
              </a:rPr>
              <a:t>6</a:t>
            </a:r>
            <a:endParaRPr sz="5400" dirty="0">
              <a:solidFill>
                <a:schemeClr val="accent2"/>
              </a:solidFill>
            </a:endParaRPr>
          </a:p>
        </p:txBody>
      </p:sp>
      <p:sp>
        <p:nvSpPr>
          <p:cNvPr id="290" name="Google Shape;290;p36"/>
          <p:cNvSpPr txBox="1">
            <a:spLocks noGrp="1"/>
          </p:cNvSpPr>
          <p:nvPr>
            <p:ph type="title"/>
          </p:nvPr>
        </p:nvSpPr>
        <p:spPr>
          <a:xfrm>
            <a:off x="4718615" y="743740"/>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t>Data Preparation</a:t>
            </a:r>
            <a:endParaRPr sz="2400" dirty="0"/>
          </a:p>
        </p:txBody>
      </p:sp>
      <p:sp>
        <p:nvSpPr>
          <p:cNvPr id="8" name="Rectangle 7">
            <a:extLst>
              <a:ext uri="{FF2B5EF4-FFF2-40B4-BE49-F238E27FC236}">
                <a16:creationId xmlns:a16="http://schemas.microsoft.com/office/drawing/2014/main" id="{623AF901-3BC2-4D40-91DB-A640C1E72DC9}"/>
              </a:ext>
            </a:extLst>
          </p:cNvPr>
          <p:cNvSpPr/>
          <p:nvPr/>
        </p:nvSpPr>
        <p:spPr>
          <a:xfrm>
            <a:off x="4054441" y="1368372"/>
            <a:ext cx="4340088" cy="430887"/>
          </a:xfrm>
          <a:prstGeom prst="rect">
            <a:avLst/>
          </a:prstGeom>
        </p:spPr>
        <p:txBody>
          <a:bodyPr wrap="square">
            <a:spAutoFit/>
          </a:bodyPr>
          <a:lstStyle/>
          <a:p>
            <a:pPr marL="228600" indent="-228600" algn="just">
              <a:buAutoNum type="arabicPeriod"/>
            </a:pPr>
            <a:r>
              <a:rPr lang="en-US" sz="1050" b="1" dirty="0">
                <a:solidFill>
                  <a:schemeClr val="accent1"/>
                </a:solidFill>
                <a:latin typeface="Montserrat" panose="020B0604020202020204" charset="0"/>
              </a:rPr>
              <a:t>Data Cleaning</a:t>
            </a:r>
          </a:p>
          <a:p>
            <a:pPr marL="228600" indent="-228600" algn="just">
              <a:buAutoNum type="arabicPeriod"/>
            </a:pPr>
            <a:endParaRPr lang="en-US" sz="1050" b="1" dirty="0">
              <a:solidFill>
                <a:schemeClr val="accent1"/>
              </a:solidFill>
              <a:latin typeface="Montserrat" panose="020B0604020202020204" charset="0"/>
            </a:endParaRPr>
          </a:p>
        </p:txBody>
      </p:sp>
      <p:sp>
        <p:nvSpPr>
          <p:cNvPr id="7" name="Rectangle 6">
            <a:extLst>
              <a:ext uri="{FF2B5EF4-FFF2-40B4-BE49-F238E27FC236}">
                <a16:creationId xmlns:a16="http://schemas.microsoft.com/office/drawing/2014/main" id="{A42C9764-63EB-4D73-8BB8-845E3BE45C3A}"/>
              </a:ext>
            </a:extLst>
          </p:cNvPr>
          <p:cNvSpPr/>
          <p:nvPr/>
        </p:nvSpPr>
        <p:spPr>
          <a:xfrm>
            <a:off x="4054441" y="1545358"/>
            <a:ext cx="4804637" cy="954107"/>
          </a:xfrm>
          <a:prstGeom prst="rect">
            <a:avLst/>
          </a:prstGeom>
        </p:spPr>
        <p:txBody>
          <a:bodyPr wrap="square">
            <a:spAutoFit/>
          </a:bodyPr>
          <a:lstStyle/>
          <a:p>
            <a:pPr algn="just"/>
            <a:r>
              <a:rPr lang="en-US" sz="700" dirty="0" err="1">
                <a:latin typeface="Montserrat" panose="020B0604020202020204" charset="0"/>
              </a:rPr>
              <a:t>Membuang</a:t>
            </a:r>
            <a:r>
              <a:rPr lang="en-US" sz="700" dirty="0">
                <a:latin typeface="Montserrat" panose="020B0604020202020204" charset="0"/>
              </a:rPr>
              <a:t> </a:t>
            </a:r>
            <a:r>
              <a:rPr lang="en-US" sz="700" dirty="0" err="1">
                <a:latin typeface="Montserrat" panose="020B0604020202020204" charset="0"/>
              </a:rPr>
              <a:t>Kolom</a:t>
            </a:r>
            <a:r>
              <a:rPr lang="en-US" sz="700" dirty="0">
                <a:latin typeface="Montserrat" panose="020B0604020202020204" charset="0"/>
              </a:rPr>
              <a:t> yang </a:t>
            </a:r>
            <a:r>
              <a:rPr lang="en-US" sz="700" dirty="0" err="1">
                <a:latin typeface="Montserrat" panose="020B0604020202020204" charset="0"/>
              </a:rPr>
              <a:t>tidak</a:t>
            </a:r>
            <a:r>
              <a:rPr lang="en-US" sz="700" dirty="0">
                <a:latin typeface="Montserrat" panose="020B0604020202020204" charset="0"/>
              </a:rPr>
              <a:t> </a:t>
            </a:r>
            <a:r>
              <a:rPr lang="en-US" sz="700" dirty="0" err="1">
                <a:latin typeface="Montserrat" panose="020B0604020202020204" charset="0"/>
              </a:rPr>
              <a:t>diperlukan</a:t>
            </a:r>
            <a:r>
              <a:rPr lang="en-US" sz="700" dirty="0">
                <a:latin typeface="Montserrat" panose="020B0604020202020204" charset="0"/>
              </a:rPr>
              <a:t>, Handling Missing value, Duplicated data, Checking the outliers.</a:t>
            </a:r>
          </a:p>
          <a:p>
            <a:pPr marL="171450" indent="-171450" algn="just">
              <a:buFont typeface="Arial" panose="020B0604020202020204" pitchFamily="34" charset="0"/>
              <a:buChar char="•"/>
            </a:pPr>
            <a:r>
              <a:rPr lang="en-US" sz="700" dirty="0" err="1">
                <a:latin typeface="Montserrat" panose="020B0604020202020204" charset="0"/>
              </a:rPr>
              <a:t>Untuk</a:t>
            </a:r>
            <a:r>
              <a:rPr lang="en-US" sz="700" dirty="0">
                <a:latin typeface="Montserrat" panose="020B0604020202020204" charset="0"/>
              </a:rPr>
              <a:t> missing value </a:t>
            </a:r>
            <a:r>
              <a:rPr lang="en-US" sz="700" dirty="0" err="1">
                <a:latin typeface="Montserrat" panose="020B0604020202020204" charset="0"/>
              </a:rPr>
              <a:t>akan</a:t>
            </a:r>
            <a:r>
              <a:rPr lang="en-US" sz="700" dirty="0">
                <a:latin typeface="Montserrat" panose="020B0604020202020204" charset="0"/>
              </a:rPr>
              <a:t> </a:t>
            </a:r>
            <a:r>
              <a:rPr lang="en-US" sz="700" dirty="0" err="1">
                <a:latin typeface="Montserrat" panose="020B0604020202020204" charset="0"/>
              </a:rPr>
              <a:t>dilakukan</a:t>
            </a:r>
            <a:r>
              <a:rPr lang="en-US" sz="700" dirty="0">
                <a:latin typeface="Montserrat" panose="020B0604020202020204" charset="0"/>
              </a:rPr>
              <a:t> drop pada columns yang </a:t>
            </a:r>
            <a:r>
              <a:rPr lang="en-US" sz="700" dirty="0" err="1">
                <a:latin typeface="Montserrat" panose="020B0604020202020204" charset="0"/>
              </a:rPr>
              <a:t>memiliki</a:t>
            </a:r>
            <a:r>
              <a:rPr lang="en-US" sz="700" dirty="0">
                <a:latin typeface="Montserrat" panose="020B0604020202020204" charset="0"/>
              </a:rPr>
              <a:t> 100% missing value, </a:t>
            </a:r>
            <a:r>
              <a:rPr lang="en-US" sz="700" dirty="0" err="1">
                <a:latin typeface="Montserrat" panose="020B0604020202020204" charset="0"/>
              </a:rPr>
              <a:t>selanjutnya</a:t>
            </a:r>
            <a:r>
              <a:rPr lang="en-US" sz="700" dirty="0">
                <a:latin typeface="Montserrat" panose="020B0604020202020204" charset="0"/>
              </a:rPr>
              <a:t> </a:t>
            </a:r>
            <a:r>
              <a:rPr lang="en-US" sz="700" dirty="0" err="1">
                <a:latin typeface="Montserrat" panose="020B0604020202020204" charset="0"/>
              </a:rPr>
              <a:t>untuk</a:t>
            </a:r>
            <a:r>
              <a:rPr lang="en-US" sz="700" dirty="0">
                <a:latin typeface="Montserrat" panose="020B0604020202020204" charset="0"/>
              </a:rPr>
              <a:t> column lain yang </a:t>
            </a:r>
            <a:r>
              <a:rPr lang="en-US" sz="700" dirty="0" err="1">
                <a:latin typeface="Montserrat" panose="020B0604020202020204" charset="0"/>
              </a:rPr>
              <a:t>masih</a:t>
            </a:r>
            <a:r>
              <a:rPr lang="en-US" sz="700" dirty="0">
                <a:latin typeface="Montserrat" panose="020B0604020202020204" charset="0"/>
              </a:rPr>
              <a:t> </a:t>
            </a:r>
            <a:r>
              <a:rPr lang="en-US" sz="700" dirty="0" err="1">
                <a:latin typeface="Montserrat" panose="020B0604020202020204" charset="0"/>
              </a:rPr>
              <a:t>memiliki</a:t>
            </a:r>
            <a:r>
              <a:rPr lang="en-US" sz="700" dirty="0">
                <a:latin typeface="Montserrat" panose="020B0604020202020204" charset="0"/>
              </a:rPr>
              <a:t> missing value </a:t>
            </a:r>
            <a:r>
              <a:rPr lang="en-US" sz="700" dirty="0" err="1">
                <a:latin typeface="Montserrat" panose="020B0604020202020204" charset="0"/>
              </a:rPr>
              <a:t>akan</a:t>
            </a:r>
            <a:r>
              <a:rPr lang="en-US" sz="700" dirty="0">
                <a:latin typeface="Montserrat" panose="020B0604020202020204" charset="0"/>
              </a:rPr>
              <a:t> </a:t>
            </a:r>
            <a:r>
              <a:rPr lang="en-US" sz="700" dirty="0" err="1">
                <a:latin typeface="Montserrat" panose="020B0604020202020204" charset="0"/>
              </a:rPr>
              <a:t>disesuaikan</a:t>
            </a:r>
            <a:r>
              <a:rPr lang="en-US" sz="700" dirty="0">
                <a:latin typeface="Montserrat" panose="020B0604020202020204" charset="0"/>
              </a:rPr>
              <a:t> </a:t>
            </a:r>
            <a:r>
              <a:rPr lang="en-US" sz="700" dirty="0" err="1">
                <a:latin typeface="Montserrat" panose="020B0604020202020204" charset="0"/>
              </a:rPr>
              <a:t>dengan</a:t>
            </a:r>
            <a:r>
              <a:rPr lang="en-US" sz="700" dirty="0">
                <a:latin typeface="Montserrat" panose="020B0604020202020204" charset="0"/>
              </a:rPr>
              <a:t> </a:t>
            </a:r>
            <a:r>
              <a:rPr lang="en-US" sz="700" dirty="0" err="1">
                <a:latin typeface="Montserrat" panose="020B0604020202020204" charset="0"/>
              </a:rPr>
              <a:t>cara</a:t>
            </a:r>
            <a:r>
              <a:rPr lang="en-US" sz="700" dirty="0">
                <a:latin typeface="Montserrat" panose="020B0604020202020204" charset="0"/>
              </a:rPr>
              <a:t> </a:t>
            </a:r>
            <a:r>
              <a:rPr lang="en-US" sz="700" dirty="0" err="1">
                <a:latin typeface="Montserrat" panose="020B0604020202020204" charset="0"/>
              </a:rPr>
              <a:t>fillna</a:t>
            </a:r>
            <a:r>
              <a:rPr lang="en-US" sz="700" dirty="0">
                <a:latin typeface="Montserrat" panose="020B0604020202020204" charset="0"/>
              </a:rPr>
              <a:t>(), mean, modus,.</a:t>
            </a:r>
          </a:p>
          <a:p>
            <a:pPr marL="171450" indent="-171450" algn="just">
              <a:buFont typeface="Arial" panose="020B0604020202020204" pitchFamily="34" charset="0"/>
              <a:buChar char="•"/>
            </a:pPr>
            <a:r>
              <a:rPr lang="en-US" sz="700" dirty="0" err="1">
                <a:latin typeface="Montserrat" panose="020B0604020202020204" charset="0"/>
              </a:rPr>
              <a:t>Untuk</a:t>
            </a:r>
            <a:r>
              <a:rPr lang="en-US" sz="700" dirty="0">
                <a:latin typeface="Montserrat" panose="020B0604020202020204" charset="0"/>
              </a:rPr>
              <a:t> duplicated data </a:t>
            </a:r>
            <a:r>
              <a:rPr lang="en-US" sz="700" dirty="0" err="1">
                <a:latin typeface="Montserrat" panose="020B0604020202020204" charset="0"/>
              </a:rPr>
              <a:t>dapat</a:t>
            </a:r>
            <a:r>
              <a:rPr lang="en-US" sz="700" dirty="0">
                <a:latin typeface="Montserrat" panose="020B0604020202020204" charset="0"/>
              </a:rPr>
              <a:t> </a:t>
            </a:r>
            <a:r>
              <a:rPr lang="en-US" sz="700" dirty="0" err="1">
                <a:latin typeface="Montserrat" panose="020B0604020202020204" charset="0"/>
              </a:rPr>
              <a:t>dilihat</a:t>
            </a:r>
            <a:r>
              <a:rPr lang="en-US" sz="700" dirty="0">
                <a:latin typeface="Montserrat" panose="020B0604020202020204" charset="0"/>
              </a:rPr>
              <a:t> </a:t>
            </a:r>
            <a:r>
              <a:rPr lang="en-US" sz="700" dirty="0" err="1">
                <a:latin typeface="Montserrat" panose="020B0604020202020204" charset="0"/>
              </a:rPr>
              <a:t>tidak</a:t>
            </a:r>
            <a:r>
              <a:rPr lang="en-US" sz="700" dirty="0">
                <a:latin typeface="Montserrat" panose="020B0604020202020204" charset="0"/>
              </a:rPr>
              <a:t> </a:t>
            </a:r>
            <a:r>
              <a:rPr lang="en-US" sz="700" dirty="0" err="1">
                <a:latin typeface="Montserrat" panose="020B0604020202020204" charset="0"/>
              </a:rPr>
              <a:t>terdapat</a:t>
            </a:r>
            <a:r>
              <a:rPr lang="en-US" sz="700" dirty="0">
                <a:latin typeface="Montserrat" panose="020B0604020202020204" charset="0"/>
              </a:rPr>
              <a:t> duplicated data.</a:t>
            </a:r>
          </a:p>
          <a:p>
            <a:pPr marL="171450" indent="-171450" algn="just">
              <a:buFont typeface="Arial" panose="020B0604020202020204" pitchFamily="34" charset="0"/>
              <a:buChar char="•"/>
            </a:pPr>
            <a:r>
              <a:rPr lang="en-US" sz="700" dirty="0">
                <a:latin typeface="Montserrat" panose="020B0604020202020204" charset="0"/>
              </a:rPr>
              <a:t>Checking Outliers, </a:t>
            </a:r>
            <a:r>
              <a:rPr lang="en-US" sz="700" dirty="0" err="1">
                <a:latin typeface="Montserrat" panose="020B0604020202020204" charset="0"/>
              </a:rPr>
              <a:t>dengan</a:t>
            </a:r>
            <a:r>
              <a:rPr lang="en-US" sz="700" dirty="0">
                <a:latin typeface="Montserrat" panose="020B0604020202020204" charset="0"/>
              </a:rPr>
              <a:t> </a:t>
            </a:r>
            <a:r>
              <a:rPr lang="en-US" sz="700" dirty="0" err="1">
                <a:latin typeface="Montserrat" panose="020B0604020202020204" charset="0"/>
              </a:rPr>
              <a:t>cara</a:t>
            </a:r>
            <a:r>
              <a:rPr lang="en-US" sz="700" dirty="0">
                <a:latin typeface="Montserrat" panose="020B0604020202020204" charset="0"/>
              </a:rPr>
              <a:t> </a:t>
            </a:r>
            <a:r>
              <a:rPr lang="en-US" sz="700" dirty="0" err="1">
                <a:latin typeface="Montserrat" panose="020B0604020202020204" charset="0"/>
              </a:rPr>
              <a:t>membuat</a:t>
            </a:r>
            <a:r>
              <a:rPr lang="en-US" sz="700" dirty="0">
                <a:latin typeface="Montserrat" panose="020B0604020202020204" charset="0"/>
              </a:rPr>
              <a:t> plot, outliers </a:t>
            </a:r>
            <a:r>
              <a:rPr lang="en-US" sz="700" dirty="0" err="1">
                <a:latin typeface="Montserrat" panose="020B0604020202020204" charset="0"/>
              </a:rPr>
              <a:t>bisa</a:t>
            </a:r>
            <a:r>
              <a:rPr lang="en-US" sz="700" dirty="0">
                <a:latin typeface="Montserrat" panose="020B0604020202020204" charset="0"/>
              </a:rPr>
              <a:t> </a:t>
            </a:r>
            <a:r>
              <a:rPr lang="en-US" sz="700" dirty="0" err="1">
                <a:latin typeface="Montserrat" panose="020B0604020202020204" charset="0"/>
              </a:rPr>
              <a:t>diganti</a:t>
            </a:r>
            <a:r>
              <a:rPr lang="en-US" sz="700" dirty="0">
                <a:latin typeface="Montserrat" panose="020B0604020202020204" charset="0"/>
              </a:rPr>
              <a:t> </a:t>
            </a:r>
            <a:r>
              <a:rPr lang="en-US" sz="700" dirty="0" err="1">
                <a:latin typeface="Montserrat" panose="020B0604020202020204" charset="0"/>
              </a:rPr>
              <a:t>dengan</a:t>
            </a:r>
            <a:r>
              <a:rPr lang="en-US" sz="700" dirty="0">
                <a:latin typeface="Montserrat" panose="020B0604020202020204" charset="0"/>
              </a:rPr>
              <a:t> IQR </a:t>
            </a:r>
            <a:r>
              <a:rPr lang="en-US" sz="700" dirty="0" err="1">
                <a:latin typeface="Montserrat" panose="020B0604020202020204" charset="0"/>
              </a:rPr>
              <a:t>jika</a:t>
            </a:r>
            <a:r>
              <a:rPr lang="en-US" sz="700" dirty="0">
                <a:latin typeface="Montserrat" panose="020B0604020202020204" charset="0"/>
              </a:rPr>
              <a:t> </a:t>
            </a:r>
            <a:r>
              <a:rPr lang="en-US" sz="700" dirty="0" err="1">
                <a:latin typeface="Montserrat" panose="020B0604020202020204" charset="0"/>
              </a:rPr>
              <a:t>mempengaruhi</a:t>
            </a:r>
            <a:r>
              <a:rPr lang="en-US" sz="700" dirty="0">
                <a:latin typeface="Montserrat" panose="020B0604020202020204" charset="0"/>
              </a:rPr>
              <a:t> </a:t>
            </a:r>
            <a:r>
              <a:rPr lang="en-US" sz="700" dirty="0" err="1">
                <a:latin typeface="Montserrat" panose="020B0604020202020204" charset="0"/>
              </a:rPr>
              <a:t>akurasi</a:t>
            </a:r>
            <a:r>
              <a:rPr lang="en-US" sz="700" dirty="0">
                <a:latin typeface="Montserrat" panose="020B0604020202020204" charset="0"/>
              </a:rPr>
              <a:t> model.</a:t>
            </a:r>
          </a:p>
        </p:txBody>
      </p:sp>
      <p:pic>
        <p:nvPicPr>
          <p:cNvPr id="3" name="Picture 2">
            <a:extLst>
              <a:ext uri="{FF2B5EF4-FFF2-40B4-BE49-F238E27FC236}">
                <a16:creationId xmlns:a16="http://schemas.microsoft.com/office/drawing/2014/main" id="{1257DEAC-FF98-4198-8E0E-AF09E9340E22}"/>
              </a:ext>
            </a:extLst>
          </p:cNvPr>
          <p:cNvPicPr>
            <a:picLocks noChangeAspect="1"/>
          </p:cNvPicPr>
          <p:nvPr/>
        </p:nvPicPr>
        <p:blipFill>
          <a:blip r:embed="rId3"/>
          <a:stretch>
            <a:fillRect/>
          </a:stretch>
        </p:blipFill>
        <p:spPr>
          <a:xfrm>
            <a:off x="405986" y="1567356"/>
            <a:ext cx="3200574" cy="1580724"/>
          </a:xfrm>
          <a:prstGeom prst="rect">
            <a:avLst/>
          </a:prstGeom>
        </p:spPr>
      </p:pic>
      <p:sp>
        <p:nvSpPr>
          <p:cNvPr id="4" name="Rectangle 3">
            <a:extLst>
              <a:ext uri="{FF2B5EF4-FFF2-40B4-BE49-F238E27FC236}">
                <a16:creationId xmlns:a16="http://schemas.microsoft.com/office/drawing/2014/main" id="{A77DC3AA-754D-4985-A876-8C31355AE43B}"/>
              </a:ext>
            </a:extLst>
          </p:cNvPr>
          <p:cNvSpPr/>
          <p:nvPr/>
        </p:nvSpPr>
        <p:spPr>
          <a:xfrm>
            <a:off x="1100342" y="1315235"/>
            <a:ext cx="2069747" cy="261610"/>
          </a:xfrm>
          <a:prstGeom prst="rect">
            <a:avLst/>
          </a:prstGeom>
        </p:spPr>
        <p:txBody>
          <a:bodyPr wrap="square">
            <a:spAutoFit/>
          </a:bodyPr>
          <a:lstStyle/>
          <a:p>
            <a:r>
              <a:rPr lang="en-US" sz="1100" b="1" dirty="0">
                <a:solidFill>
                  <a:schemeClr val="bg1"/>
                </a:solidFill>
                <a:latin typeface="Montserrat" panose="020B0604020202020204" charset="0"/>
              </a:rPr>
              <a:t>Handling Missing value</a:t>
            </a:r>
            <a:endParaRPr lang="en-US" sz="1100" b="1" dirty="0">
              <a:solidFill>
                <a:schemeClr val="bg1"/>
              </a:solidFill>
            </a:endParaRPr>
          </a:p>
        </p:txBody>
      </p:sp>
      <p:pic>
        <p:nvPicPr>
          <p:cNvPr id="6" name="Picture 5">
            <a:extLst>
              <a:ext uri="{FF2B5EF4-FFF2-40B4-BE49-F238E27FC236}">
                <a16:creationId xmlns:a16="http://schemas.microsoft.com/office/drawing/2014/main" id="{DA1D537D-E775-4E2A-BC2A-D898E9BD14A7}"/>
              </a:ext>
            </a:extLst>
          </p:cNvPr>
          <p:cNvPicPr>
            <a:picLocks noChangeAspect="1"/>
          </p:cNvPicPr>
          <p:nvPr/>
        </p:nvPicPr>
        <p:blipFill>
          <a:blip r:embed="rId4"/>
          <a:stretch>
            <a:fillRect/>
          </a:stretch>
        </p:blipFill>
        <p:spPr>
          <a:xfrm>
            <a:off x="2375904" y="4124863"/>
            <a:ext cx="2877172" cy="490041"/>
          </a:xfrm>
          <a:prstGeom prst="rect">
            <a:avLst/>
          </a:prstGeom>
        </p:spPr>
      </p:pic>
      <p:sp>
        <p:nvSpPr>
          <p:cNvPr id="12" name="Rectangle 11">
            <a:extLst>
              <a:ext uri="{FF2B5EF4-FFF2-40B4-BE49-F238E27FC236}">
                <a16:creationId xmlns:a16="http://schemas.microsoft.com/office/drawing/2014/main" id="{DAC43DBC-DCF8-4705-9DEF-F98D62AAA674}"/>
              </a:ext>
            </a:extLst>
          </p:cNvPr>
          <p:cNvSpPr/>
          <p:nvPr/>
        </p:nvSpPr>
        <p:spPr>
          <a:xfrm>
            <a:off x="2886204" y="3849211"/>
            <a:ext cx="2069747" cy="261610"/>
          </a:xfrm>
          <a:prstGeom prst="rect">
            <a:avLst/>
          </a:prstGeom>
        </p:spPr>
        <p:txBody>
          <a:bodyPr wrap="square">
            <a:spAutoFit/>
          </a:bodyPr>
          <a:lstStyle/>
          <a:p>
            <a:r>
              <a:rPr lang="en-US" sz="1100" b="1" dirty="0">
                <a:solidFill>
                  <a:schemeClr val="accent1"/>
                </a:solidFill>
                <a:latin typeface="Montserrat" panose="020B0604020202020204" charset="0"/>
              </a:rPr>
              <a:t>Duplicated data</a:t>
            </a:r>
            <a:endParaRPr lang="en-US" sz="1100" b="1" dirty="0">
              <a:solidFill>
                <a:schemeClr val="accent1"/>
              </a:solidFill>
            </a:endParaRPr>
          </a:p>
        </p:txBody>
      </p:sp>
      <p:pic>
        <p:nvPicPr>
          <p:cNvPr id="9" name="Picture 8">
            <a:extLst>
              <a:ext uri="{FF2B5EF4-FFF2-40B4-BE49-F238E27FC236}">
                <a16:creationId xmlns:a16="http://schemas.microsoft.com/office/drawing/2014/main" id="{2A7478C8-C2FC-42C7-8336-04DE47A5D974}"/>
              </a:ext>
            </a:extLst>
          </p:cNvPr>
          <p:cNvPicPr>
            <a:picLocks noChangeAspect="1"/>
          </p:cNvPicPr>
          <p:nvPr/>
        </p:nvPicPr>
        <p:blipFill>
          <a:blip r:embed="rId5"/>
          <a:stretch>
            <a:fillRect/>
          </a:stretch>
        </p:blipFill>
        <p:spPr>
          <a:xfrm>
            <a:off x="570497" y="3258222"/>
            <a:ext cx="1741650" cy="1737402"/>
          </a:xfrm>
          <a:prstGeom prst="rect">
            <a:avLst/>
          </a:prstGeom>
        </p:spPr>
      </p:pic>
      <p:sp>
        <p:nvSpPr>
          <p:cNvPr id="14" name="Rectangle 13">
            <a:extLst>
              <a:ext uri="{FF2B5EF4-FFF2-40B4-BE49-F238E27FC236}">
                <a16:creationId xmlns:a16="http://schemas.microsoft.com/office/drawing/2014/main" id="{6C7F7B0F-0B11-43D0-B851-D4D3EF77BC44}"/>
              </a:ext>
            </a:extLst>
          </p:cNvPr>
          <p:cNvSpPr/>
          <p:nvPr/>
        </p:nvSpPr>
        <p:spPr>
          <a:xfrm>
            <a:off x="4054441" y="2513507"/>
            <a:ext cx="4340088" cy="838691"/>
          </a:xfrm>
          <a:prstGeom prst="rect">
            <a:avLst/>
          </a:prstGeom>
        </p:spPr>
        <p:txBody>
          <a:bodyPr wrap="square">
            <a:spAutoFit/>
          </a:bodyPr>
          <a:lstStyle/>
          <a:p>
            <a:pPr algn="just"/>
            <a:r>
              <a:rPr lang="en-US" sz="1050" b="1" dirty="0">
                <a:solidFill>
                  <a:schemeClr val="accent1"/>
                </a:solidFill>
                <a:latin typeface="Montserrat" panose="020B0604020202020204" charset="0"/>
              </a:rPr>
              <a:t>2. Feature Selection</a:t>
            </a:r>
          </a:p>
          <a:p>
            <a:pPr algn="just"/>
            <a:r>
              <a:rPr lang="en-US" sz="900" dirty="0" err="1">
                <a:solidFill>
                  <a:schemeClr val="tx1"/>
                </a:solidFill>
                <a:latin typeface="Montserrat" panose="020B0604020202020204" charset="0"/>
              </a:rPr>
              <a:t>Untuk</a:t>
            </a:r>
            <a:r>
              <a:rPr lang="en-US" sz="900" dirty="0">
                <a:solidFill>
                  <a:schemeClr val="tx1"/>
                </a:solidFill>
                <a:latin typeface="Montserrat" panose="020B0604020202020204" charset="0"/>
              </a:rPr>
              <a:t> feature selection, </a:t>
            </a:r>
            <a:r>
              <a:rPr lang="en-US" sz="900" dirty="0" err="1">
                <a:solidFill>
                  <a:schemeClr val="tx1"/>
                </a:solidFill>
                <a:latin typeface="Montserrat" panose="020B0604020202020204" charset="0"/>
              </a:rPr>
              <a:t>bisa</a:t>
            </a:r>
            <a:r>
              <a:rPr lang="en-US" sz="900" dirty="0">
                <a:solidFill>
                  <a:schemeClr val="tx1"/>
                </a:solidFill>
                <a:latin typeface="Montserrat" panose="020B0604020202020204" charset="0"/>
              </a:rPr>
              <a:t> </a:t>
            </a:r>
            <a:r>
              <a:rPr lang="en-US" sz="900" dirty="0" err="1">
                <a:solidFill>
                  <a:schemeClr val="tx1"/>
                </a:solidFill>
                <a:latin typeface="Montserrat" panose="020B0604020202020204" charset="0"/>
              </a:rPr>
              <a:t>menggunakan</a:t>
            </a:r>
            <a:r>
              <a:rPr lang="en-US" sz="900" dirty="0">
                <a:solidFill>
                  <a:schemeClr val="tx1"/>
                </a:solidFill>
                <a:latin typeface="Montserrat" panose="020B0604020202020204" charset="0"/>
              </a:rPr>
              <a:t> </a:t>
            </a:r>
            <a:r>
              <a:rPr lang="en-US" sz="900" dirty="0" err="1">
                <a:solidFill>
                  <a:schemeClr val="tx1"/>
                </a:solidFill>
                <a:latin typeface="Montserrat" panose="020B0604020202020204" charset="0"/>
              </a:rPr>
              <a:t>Kbest</a:t>
            </a:r>
            <a:r>
              <a:rPr lang="en-US" sz="900" dirty="0">
                <a:solidFill>
                  <a:schemeClr val="tx1"/>
                </a:solidFill>
                <a:latin typeface="Montserrat" panose="020B0604020202020204" charset="0"/>
              </a:rPr>
              <a:t>, </a:t>
            </a:r>
            <a:r>
              <a:rPr lang="en-US" sz="900" dirty="0" err="1">
                <a:solidFill>
                  <a:schemeClr val="tx1"/>
                </a:solidFill>
                <a:latin typeface="Montserrat" panose="020B0604020202020204" charset="0"/>
              </a:rPr>
              <a:t>namun</a:t>
            </a:r>
            <a:r>
              <a:rPr lang="en-US" sz="900" dirty="0">
                <a:solidFill>
                  <a:schemeClr val="tx1"/>
                </a:solidFill>
                <a:latin typeface="Montserrat" panose="020B0604020202020204" charset="0"/>
              </a:rPr>
              <a:t> </a:t>
            </a:r>
            <a:r>
              <a:rPr lang="en-US" sz="900" dirty="0" err="1">
                <a:solidFill>
                  <a:schemeClr val="tx1"/>
                </a:solidFill>
                <a:latin typeface="Montserrat" panose="020B0604020202020204" charset="0"/>
              </a:rPr>
              <a:t>disini</a:t>
            </a:r>
            <a:r>
              <a:rPr lang="en-US" sz="900" dirty="0">
                <a:solidFill>
                  <a:schemeClr val="tx1"/>
                </a:solidFill>
                <a:latin typeface="Montserrat" panose="020B0604020202020204" charset="0"/>
              </a:rPr>
              <a:t> </a:t>
            </a:r>
            <a:r>
              <a:rPr lang="en-US" sz="900" dirty="0" err="1">
                <a:solidFill>
                  <a:schemeClr val="tx1"/>
                </a:solidFill>
                <a:latin typeface="Montserrat" panose="020B0604020202020204" charset="0"/>
              </a:rPr>
              <a:t>saya</a:t>
            </a:r>
            <a:r>
              <a:rPr lang="en-US" sz="900" dirty="0">
                <a:solidFill>
                  <a:schemeClr val="tx1"/>
                </a:solidFill>
                <a:latin typeface="Montserrat" panose="020B0604020202020204" charset="0"/>
              </a:rPr>
              <a:t> </a:t>
            </a:r>
            <a:r>
              <a:rPr lang="en-US" sz="900" dirty="0" err="1">
                <a:solidFill>
                  <a:schemeClr val="tx1"/>
                </a:solidFill>
                <a:latin typeface="Montserrat" panose="020B0604020202020204" charset="0"/>
              </a:rPr>
              <a:t>tidak</a:t>
            </a:r>
            <a:r>
              <a:rPr lang="en-US" sz="900" dirty="0">
                <a:solidFill>
                  <a:schemeClr val="tx1"/>
                </a:solidFill>
                <a:latin typeface="Montserrat" panose="020B0604020202020204" charset="0"/>
              </a:rPr>
              <a:t> </a:t>
            </a:r>
            <a:r>
              <a:rPr lang="en-US" sz="900" dirty="0" err="1">
                <a:solidFill>
                  <a:schemeClr val="tx1"/>
                </a:solidFill>
                <a:latin typeface="Montserrat" panose="020B0604020202020204" charset="0"/>
              </a:rPr>
              <a:t>menggunakan</a:t>
            </a:r>
            <a:r>
              <a:rPr lang="en-US" sz="900" dirty="0">
                <a:solidFill>
                  <a:schemeClr val="tx1"/>
                </a:solidFill>
                <a:latin typeface="Montserrat" panose="020B0604020202020204" charset="0"/>
              </a:rPr>
              <a:t>. Karena </a:t>
            </a:r>
            <a:r>
              <a:rPr lang="en-US" sz="900" dirty="0" err="1">
                <a:solidFill>
                  <a:schemeClr val="tx1"/>
                </a:solidFill>
                <a:latin typeface="Montserrat" panose="020B0604020202020204" charset="0"/>
              </a:rPr>
              <a:t>sedikit</a:t>
            </a:r>
            <a:r>
              <a:rPr lang="en-US" sz="900" dirty="0">
                <a:solidFill>
                  <a:schemeClr val="tx1"/>
                </a:solidFill>
                <a:latin typeface="Montserrat" panose="020B0604020202020204" charset="0"/>
              </a:rPr>
              <a:t> </a:t>
            </a:r>
            <a:r>
              <a:rPr lang="en-US" sz="900" dirty="0" err="1">
                <a:solidFill>
                  <a:schemeClr val="tx1"/>
                </a:solidFill>
                <a:latin typeface="Montserrat" panose="020B0604020202020204" charset="0"/>
              </a:rPr>
              <a:t>banyaknya</a:t>
            </a:r>
            <a:r>
              <a:rPr lang="en-US" sz="900" dirty="0">
                <a:solidFill>
                  <a:schemeClr val="tx1"/>
                </a:solidFill>
                <a:latin typeface="Montserrat" panose="020B0604020202020204" charset="0"/>
              </a:rPr>
              <a:t> </a:t>
            </a:r>
            <a:r>
              <a:rPr lang="en-US" sz="900" dirty="0" err="1">
                <a:solidFill>
                  <a:schemeClr val="tx1"/>
                </a:solidFill>
                <a:latin typeface="Montserrat" panose="020B0604020202020204" charset="0"/>
              </a:rPr>
              <a:t>pasti</a:t>
            </a:r>
            <a:r>
              <a:rPr lang="en-US" sz="900" dirty="0">
                <a:solidFill>
                  <a:schemeClr val="tx1"/>
                </a:solidFill>
                <a:latin typeface="Montserrat" panose="020B0604020202020204" charset="0"/>
              </a:rPr>
              <a:t> </a:t>
            </a:r>
            <a:r>
              <a:rPr lang="en-US" sz="900" dirty="0" err="1">
                <a:solidFill>
                  <a:schemeClr val="tx1"/>
                </a:solidFill>
                <a:latin typeface="Montserrat" panose="020B0604020202020204" charset="0"/>
              </a:rPr>
              <a:t>berpengaruh</a:t>
            </a:r>
            <a:r>
              <a:rPr lang="en-US" sz="900" dirty="0">
                <a:solidFill>
                  <a:schemeClr val="tx1"/>
                </a:solidFill>
                <a:latin typeface="Montserrat" panose="020B0604020202020204" charset="0"/>
              </a:rPr>
              <a:t> </a:t>
            </a:r>
            <a:r>
              <a:rPr lang="en-US" sz="900" dirty="0" err="1">
                <a:solidFill>
                  <a:schemeClr val="tx1"/>
                </a:solidFill>
                <a:latin typeface="Montserrat" panose="020B0604020202020204" charset="0"/>
              </a:rPr>
              <a:t>terhadap</a:t>
            </a:r>
            <a:r>
              <a:rPr lang="en-US" sz="900" dirty="0">
                <a:solidFill>
                  <a:schemeClr val="tx1"/>
                </a:solidFill>
                <a:latin typeface="Montserrat" panose="020B0604020202020204" charset="0"/>
              </a:rPr>
              <a:t> model. </a:t>
            </a:r>
            <a:r>
              <a:rPr lang="en-US" sz="900" dirty="0" err="1">
                <a:solidFill>
                  <a:schemeClr val="tx1"/>
                </a:solidFill>
                <a:latin typeface="Montserrat" panose="020B0604020202020204" charset="0"/>
              </a:rPr>
              <a:t>Cmiw</a:t>
            </a:r>
            <a:endParaRPr lang="en-US" sz="900" dirty="0">
              <a:solidFill>
                <a:schemeClr val="tx1"/>
              </a:solidFill>
              <a:latin typeface="Montserrat" panose="020B0604020202020204" charset="0"/>
            </a:endParaRPr>
          </a:p>
          <a:p>
            <a:pPr marL="228600" indent="-228600" algn="just">
              <a:buAutoNum type="arabicPeriod"/>
            </a:pPr>
            <a:endParaRPr lang="en-US" sz="1050" b="1" dirty="0">
              <a:solidFill>
                <a:schemeClr val="accent1"/>
              </a:solidFill>
              <a:latin typeface="Montserrat" panose="020B0604020202020204" charset="0"/>
            </a:endParaRPr>
          </a:p>
        </p:txBody>
      </p:sp>
      <p:pic>
        <p:nvPicPr>
          <p:cNvPr id="15" name="Picture 14">
            <a:extLst>
              <a:ext uri="{FF2B5EF4-FFF2-40B4-BE49-F238E27FC236}">
                <a16:creationId xmlns:a16="http://schemas.microsoft.com/office/drawing/2014/main" id="{7A623A80-9192-496E-9867-89BE97A07CC0}"/>
              </a:ext>
            </a:extLst>
          </p:cNvPr>
          <p:cNvPicPr>
            <a:picLocks noChangeAspect="1"/>
          </p:cNvPicPr>
          <p:nvPr/>
        </p:nvPicPr>
        <p:blipFill>
          <a:blip r:embed="rId6"/>
          <a:stretch>
            <a:fillRect/>
          </a:stretch>
        </p:blipFill>
        <p:spPr>
          <a:xfrm>
            <a:off x="5526953" y="3121030"/>
            <a:ext cx="3077903" cy="1957686"/>
          </a:xfrm>
          <a:prstGeom prst="rect">
            <a:avLst/>
          </a:prstGeom>
        </p:spPr>
      </p:pic>
      <p:sp>
        <p:nvSpPr>
          <p:cNvPr id="16" name="Rectangle 15">
            <a:extLst>
              <a:ext uri="{FF2B5EF4-FFF2-40B4-BE49-F238E27FC236}">
                <a16:creationId xmlns:a16="http://schemas.microsoft.com/office/drawing/2014/main" id="{DC11143B-F3EE-4A18-B7C4-5DC93C9B49F8}"/>
              </a:ext>
            </a:extLst>
          </p:cNvPr>
          <p:cNvSpPr/>
          <p:nvPr/>
        </p:nvSpPr>
        <p:spPr>
          <a:xfrm>
            <a:off x="8702945" y="2817199"/>
            <a:ext cx="312265" cy="2261517"/>
          </a:xfrm>
          <a:prstGeom prst="rect">
            <a:avLst/>
          </a:prstGeom>
        </p:spPr>
        <p:txBody>
          <a:bodyPr vert="wordArtVert" wrap="none">
            <a:spAutoFit/>
          </a:bodyPr>
          <a:lstStyle/>
          <a:p>
            <a:r>
              <a:rPr lang="en-US" sz="700" b="1" dirty="0">
                <a:solidFill>
                  <a:schemeClr val="accent1"/>
                </a:solidFill>
                <a:latin typeface="Montserrat" panose="020B0604020202020204" charset="0"/>
              </a:rPr>
              <a:t>Checking Outliers</a:t>
            </a:r>
            <a:endParaRPr lang="en-US" sz="700" b="1" dirty="0">
              <a:solidFill>
                <a:schemeClr val="accent1"/>
              </a:solidFill>
            </a:endParaRPr>
          </a:p>
        </p:txBody>
      </p:sp>
    </p:spTree>
    <p:extLst>
      <p:ext uri="{BB962C8B-B14F-4D97-AF65-F5344CB8AC3E}">
        <p14:creationId xmlns:p14="http://schemas.microsoft.com/office/powerpoint/2010/main" val="82792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idx="2"/>
          </p:nvPr>
        </p:nvSpPr>
        <p:spPr>
          <a:xfrm>
            <a:off x="930205" y="510208"/>
            <a:ext cx="1309413" cy="6905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rPr>
              <a:t>07</a:t>
            </a:r>
            <a:endParaRPr sz="5400" dirty="0">
              <a:solidFill>
                <a:schemeClr val="accent2"/>
              </a:solidFill>
            </a:endParaRPr>
          </a:p>
        </p:txBody>
      </p:sp>
      <p:sp>
        <p:nvSpPr>
          <p:cNvPr id="290" name="Google Shape;290;p36"/>
          <p:cNvSpPr txBox="1">
            <a:spLocks noGrp="1"/>
          </p:cNvSpPr>
          <p:nvPr>
            <p:ph type="title"/>
          </p:nvPr>
        </p:nvSpPr>
        <p:spPr>
          <a:xfrm>
            <a:off x="4718615" y="743740"/>
            <a:ext cx="3363300" cy="7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t>Feature Engineering</a:t>
            </a:r>
            <a:endParaRPr sz="2400" dirty="0"/>
          </a:p>
        </p:txBody>
      </p:sp>
      <p:sp>
        <p:nvSpPr>
          <p:cNvPr id="8" name="Rectangle 7">
            <a:extLst>
              <a:ext uri="{FF2B5EF4-FFF2-40B4-BE49-F238E27FC236}">
                <a16:creationId xmlns:a16="http://schemas.microsoft.com/office/drawing/2014/main" id="{623AF901-3BC2-4D40-91DB-A640C1E72DC9}"/>
              </a:ext>
            </a:extLst>
          </p:cNvPr>
          <p:cNvSpPr/>
          <p:nvPr/>
        </p:nvSpPr>
        <p:spPr>
          <a:xfrm>
            <a:off x="3882886" y="2262225"/>
            <a:ext cx="4340088" cy="1107996"/>
          </a:xfrm>
          <a:prstGeom prst="rect">
            <a:avLst/>
          </a:prstGeom>
        </p:spPr>
        <p:txBody>
          <a:bodyPr wrap="square">
            <a:spAutoFit/>
          </a:bodyPr>
          <a:lstStyle/>
          <a:p>
            <a:pPr marL="171450" indent="-171450" algn="just">
              <a:buFont typeface="Arial" panose="020B0604020202020204" pitchFamily="34" charset="0"/>
              <a:buChar char="•"/>
            </a:pPr>
            <a:r>
              <a:rPr lang="en-US" sz="1100" dirty="0">
                <a:latin typeface="Montserrat" panose="020B0604020202020204" charset="0"/>
              </a:rPr>
              <a:t>Feature ‘</a:t>
            </a:r>
            <a:r>
              <a:rPr lang="en-US" sz="1100" dirty="0" err="1">
                <a:latin typeface="Montserrat" panose="020B0604020202020204" charset="0"/>
              </a:rPr>
              <a:t>emp_title</a:t>
            </a:r>
            <a:r>
              <a:rPr lang="en-US" sz="1100" dirty="0">
                <a:latin typeface="Montserrat" panose="020B0604020202020204" charset="0"/>
              </a:rPr>
              <a:t>’ </a:t>
            </a:r>
            <a:r>
              <a:rPr lang="en-US" sz="1100" dirty="0" err="1">
                <a:latin typeface="Montserrat" panose="020B0604020202020204" charset="0"/>
              </a:rPr>
              <a:t>ke</a:t>
            </a:r>
            <a:r>
              <a:rPr lang="en-US" sz="1100" dirty="0">
                <a:latin typeface="Montserrat" panose="020B0604020202020204" charset="0"/>
              </a:rPr>
              <a:t> </a:t>
            </a:r>
            <a:r>
              <a:rPr lang="en-US" sz="1100" dirty="0" err="1">
                <a:latin typeface="Montserrat" panose="020B0604020202020204" charset="0"/>
              </a:rPr>
              <a:t>numerik</a:t>
            </a:r>
            <a:endParaRPr lang="en-US" sz="1100" dirty="0">
              <a:latin typeface="Montserrat" panose="020B0604020202020204" charset="0"/>
            </a:endParaRPr>
          </a:p>
          <a:p>
            <a:pPr marL="171450" indent="-171450" algn="just">
              <a:buFont typeface="Arial" panose="020B0604020202020204" pitchFamily="34" charset="0"/>
              <a:buChar char="•"/>
            </a:pPr>
            <a:r>
              <a:rPr lang="en-US" sz="1100" dirty="0">
                <a:latin typeface="Montserrat" panose="020B0604020202020204" charset="0"/>
              </a:rPr>
              <a:t>Feature ‘</a:t>
            </a:r>
            <a:r>
              <a:rPr lang="en-US" sz="1100" dirty="0" err="1">
                <a:latin typeface="Montserrat" panose="020B0604020202020204" charset="0"/>
              </a:rPr>
              <a:t>loan_status</a:t>
            </a:r>
            <a:r>
              <a:rPr lang="en-US" sz="1100" dirty="0">
                <a:latin typeface="Montserrat" panose="020B0604020202020204" charset="0"/>
              </a:rPr>
              <a:t>’ </a:t>
            </a:r>
            <a:r>
              <a:rPr lang="en-US" sz="1100" dirty="0" err="1">
                <a:latin typeface="Montserrat" panose="020B0604020202020204" charset="0"/>
              </a:rPr>
              <a:t>ke</a:t>
            </a:r>
            <a:r>
              <a:rPr lang="en-US" sz="1100" dirty="0">
                <a:latin typeface="Montserrat" panose="020B0604020202020204" charset="0"/>
              </a:rPr>
              <a:t> 2 </a:t>
            </a:r>
            <a:r>
              <a:rPr lang="en-US" sz="1100" dirty="0" err="1">
                <a:latin typeface="Montserrat" panose="020B0604020202020204" charset="0"/>
              </a:rPr>
              <a:t>kategori</a:t>
            </a:r>
            <a:r>
              <a:rPr lang="en-US" sz="1100" dirty="0">
                <a:latin typeface="Montserrat" panose="020B0604020202020204" charset="0"/>
              </a:rPr>
              <a:t> ‘good’ dan ‘bad’</a:t>
            </a:r>
          </a:p>
          <a:p>
            <a:pPr marL="171450" indent="-171450" algn="just">
              <a:buFont typeface="Arial" panose="020B0604020202020204" pitchFamily="34" charset="0"/>
              <a:buChar char="•"/>
            </a:pPr>
            <a:r>
              <a:rPr lang="en-US" sz="1100" dirty="0">
                <a:latin typeface="Montserrat" panose="020B0604020202020204" charset="0"/>
              </a:rPr>
              <a:t>Feature </a:t>
            </a:r>
            <a:r>
              <a:rPr lang="en-US" sz="1100" dirty="0" err="1">
                <a:latin typeface="Montserrat" panose="020B0604020202020204" charset="0"/>
              </a:rPr>
              <a:t>earliest_cr_line</a:t>
            </a:r>
            <a:r>
              <a:rPr lang="en-US" sz="1100" dirty="0">
                <a:latin typeface="Montserrat" panose="020B0604020202020204" charset="0"/>
              </a:rPr>
              <a:t> </a:t>
            </a:r>
            <a:r>
              <a:rPr lang="en-US" sz="1100" dirty="0" err="1">
                <a:latin typeface="Montserrat" panose="020B0604020202020204" charset="0"/>
              </a:rPr>
              <a:t>ke</a:t>
            </a:r>
            <a:r>
              <a:rPr lang="en-US" sz="1100" dirty="0">
                <a:latin typeface="Montserrat" panose="020B0604020202020204" charset="0"/>
              </a:rPr>
              <a:t> datetime </a:t>
            </a:r>
            <a:r>
              <a:rPr lang="en-US" sz="1100" dirty="0" err="1">
                <a:latin typeface="Montserrat" panose="020B0604020202020204" charset="0"/>
              </a:rPr>
              <a:t>kemudian</a:t>
            </a:r>
            <a:r>
              <a:rPr lang="en-US" sz="1100" dirty="0">
                <a:latin typeface="Montserrat" panose="020B0604020202020204" charset="0"/>
              </a:rPr>
              <a:t> </a:t>
            </a:r>
            <a:r>
              <a:rPr lang="en-US" sz="1100" dirty="0" err="1">
                <a:latin typeface="Montserrat" panose="020B0604020202020204" charset="0"/>
              </a:rPr>
              <a:t>ke</a:t>
            </a:r>
            <a:r>
              <a:rPr lang="en-US" sz="1100" dirty="0">
                <a:latin typeface="Montserrat" panose="020B0604020202020204" charset="0"/>
              </a:rPr>
              <a:t> moths</a:t>
            </a:r>
          </a:p>
          <a:p>
            <a:pPr marL="171450" indent="-171450" algn="just">
              <a:buFont typeface="Arial" panose="020B0604020202020204" pitchFamily="34" charset="0"/>
              <a:buChar char="•"/>
            </a:pPr>
            <a:r>
              <a:rPr lang="en-US" sz="1100" dirty="0">
                <a:latin typeface="Montserrat" panose="020B0604020202020204" charset="0"/>
              </a:rPr>
              <a:t>Feature ‘Term’ </a:t>
            </a:r>
            <a:r>
              <a:rPr lang="en-US" sz="1100" dirty="0" err="1">
                <a:latin typeface="Montserrat" panose="020B0604020202020204" charset="0"/>
              </a:rPr>
              <a:t>ke</a:t>
            </a:r>
            <a:r>
              <a:rPr lang="en-US" sz="1100" dirty="0">
                <a:latin typeface="Montserrat" panose="020B0604020202020204" charset="0"/>
              </a:rPr>
              <a:t> </a:t>
            </a:r>
            <a:r>
              <a:rPr lang="en-US" sz="1100" dirty="0" err="1">
                <a:latin typeface="Montserrat" panose="020B0604020202020204" charset="0"/>
              </a:rPr>
              <a:t>numerik</a:t>
            </a:r>
            <a:endParaRPr lang="en-US" sz="1100" dirty="0">
              <a:latin typeface="Montserrat" panose="020B0604020202020204" charset="0"/>
            </a:endParaRPr>
          </a:p>
          <a:p>
            <a:pPr marL="171450" indent="-171450" algn="just">
              <a:buFont typeface="Arial" panose="020B0604020202020204" pitchFamily="34" charset="0"/>
              <a:buChar char="•"/>
            </a:pPr>
            <a:r>
              <a:rPr lang="en-US" sz="1100" dirty="0">
                <a:latin typeface="Montserrat" panose="020B0604020202020204" charset="0"/>
              </a:rPr>
              <a:t>Feature ‘</a:t>
            </a:r>
            <a:r>
              <a:rPr lang="en-US" sz="1100" dirty="0" err="1">
                <a:latin typeface="Montserrat" panose="020B0604020202020204" charset="0"/>
              </a:rPr>
              <a:t>issue_date</a:t>
            </a:r>
            <a:r>
              <a:rPr lang="en-US" sz="1100" dirty="0">
                <a:latin typeface="Montserrat" panose="020B0604020202020204" charset="0"/>
              </a:rPr>
              <a:t>’ </a:t>
            </a:r>
            <a:r>
              <a:rPr lang="en-US" sz="1100" dirty="0" err="1">
                <a:latin typeface="Montserrat" panose="020B0604020202020204" charset="0"/>
              </a:rPr>
              <a:t>ke</a:t>
            </a:r>
            <a:r>
              <a:rPr lang="en-US" sz="1100" dirty="0">
                <a:latin typeface="Montserrat" panose="020B0604020202020204" charset="0"/>
              </a:rPr>
              <a:t> datetime</a:t>
            </a:r>
          </a:p>
          <a:p>
            <a:pPr marL="171450" indent="-171450" algn="just">
              <a:buFont typeface="Arial" panose="020B0604020202020204" pitchFamily="34" charset="0"/>
              <a:buChar char="•"/>
            </a:pPr>
            <a:endParaRPr lang="en-US" sz="1100" dirty="0">
              <a:latin typeface="Montserrat" panose="020B0604020202020204" charset="0"/>
            </a:endParaRPr>
          </a:p>
        </p:txBody>
      </p:sp>
      <p:pic>
        <p:nvPicPr>
          <p:cNvPr id="2" name="Picture 1">
            <a:extLst>
              <a:ext uri="{FF2B5EF4-FFF2-40B4-BE49-F238E27FC236}">
                <a16:creationId xmlns:a16="http://schemas.microsoft.com/office/drawing/2014/main" id="{B8F0C83E-49F4-4D9A-AFB1-7B6A2656BCA1}"/>
              </a:ext>
            </a:extLst>
          </p:cNvPr>
          <p:cNvPicPr>
            <a:picLocks noChangeAspect="1"/>
          </p:cNvPicPr>
          <p:nvPr/>
        </p:nvPicPr>
        <p:blipFill>
          <a:blip r:embed="rId3"/>
          <a:stretch>
            <a:fillRect/>
          </a:stretch>
        </p:blipFill>
        <p:spPr>
          <a:xfrm>
            <a:off x="691452" y="1623390"/>
            <a:ext cx="3096331" cy="2104197"/>
          </a:xfrm>
          <a:prstGeom prst="rect">
            <a:avLst/>
          </a:prstGeom>
        </p:spPr>
      </p:pic>
    </p:spTree>
    <p:extLst>
      <p:ext uri="{BB962C8B-B14F-4D97-AF65-F5344CB8AC3E}">
        <p14:creationId xmlns:p14="http://schemas.microsoft.com/office/powerpoint/2010/main" val="2825473530"/>
      </p:ext>
    </p:extLst>
  </p:cSld>
  <p:clrMapOvr>
    <a:masterClrMapping/>
  </p:clrMapOvr>
</p:sld>
</file>

<file path=ppt/theme/theme1.xml><?xml version="1.0" encoding="utf-8"?>
<a:theme xmlns:a="http://schemas.openxmlformats.org/drawingml/2006/main" name="Livine Meeting by Slidesgo">
  <a:themeElements>
    <a:clrScheme name="Simple Light">
      <a:dk1>
        <a:srgbClr val="000000"/>
      </a:dk1>
      <a:lt1>
        <a:srgbClr val="FFFFFF"/>
      </a:lt1>
      <a:dk2>
        <a:srgbClr val="595959"/>
      </a:dk2>
      <a:lt2>
        <a:srgbClr val="EEEEEE"/>
      </a:lt2>
      <a:accent1>
        <a:srgbClr val="27316F"/>
      </a:accent1>
      <a:accent2>
        <a:srgbClr val="75C4C0"/>
      </a:accent2>
      <a:accent3>
        <a:srgbClr val="FFC800"/>
      </a:accent3>
      <a:accent4>
        <a:srgbClr val="595959"/>
      </a:accent4>
      <a:accent5>
        <a:srgbClr val="C2C2C2"/>
      </a:accent5>
      <a:accent6>
        <a:srgbClr val="F2F2F2"/>
      </a:accent6>
      <a:hlink>
        <a:srgbClr val="75C4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1658</Words>
  <Application>Microsoft Office PowerPoint</Application>
  <PresentationFormat>On-screen Show (16:9)</PresentationFormat>
  <Paragraphs>145</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맑은 고딕</vt:lpstr>
      <vt:lpstr>Montserrat</vt:lpstr>
      <vt:lpstr>Arial</vt:lpstr>
      <vt:lpstr>Livine Meeting by Slidesgo</vt:lpstr>
      <vt:lpstr>PowerPoint Presentation</vt:lpstr>
      <vt:lpstr>01</vt:lpstr>
      <vt:lpstr>02</vt:lpstr>
      <vt:lpstr>03</vt:lpstr>
      <vt:lpstr>04</vt:lpstr>
      <vt:lpstr>04</vt:lpstr>
      <vt:lpstr>05</vt:lpstr>
      <vt:lpstr>06</vt:lpstr>
      <vt:lpstr>07</vt:lpstr>
      <vt:lpstr>08</vt:lpstr>
      <vt:lpstr>08</vt:lpstr>
      <vt:lpstr>09</vt:lpstr>
      <vt:lpstr>09.1</vt:lpstr>
      <vt:lpstr>09.2</vt:lpstr>
      <vt:lpstr>09.3</vt:lpstr>
      <vt:lpstr>09.4</vt:lpstr>
      <vt:lpstr>09.5</vt:lpstr>
      <vt:lpstr>10</vt:lpstr>
      <vt:lpstr>10</vt:lpstr>
      <vt:lpstr>11</vt:lpstr>
      <vt:lpstr>12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Muhammad Hudzaly Hatala</cp:lastModifiedBy>
  <cp:revision>42</cp:revision>
  <dcterms:modified xsi:type="dcterms:W3CDTF">2022-08-20T12:17:29Z</dcterms:modified>
</cp:coreProperties>
</file>