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5.xml.rels" ContentType="application/vnd.openxmlformats-package.relationships+xml"/>
  <Override PartName="/ppt/notesSlides/notesSlide5.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566720" y="1117440"/>
            <a:ext cx="4425120" cy="3738960"/>
          </a:xfrm>
          <a:prstGeom prst="rect">
            <a:avLst/>
          </a:prstGeom>
          <a:noFill/>
          <a:ln w="0">
            <a:noFill/>
          </a:ln>
        </p:spPr>
        <p:txBody>
          <a:bodyPr lIns="0" rIns="0" tIns="0" bIns="0" anchor="b">
            <a:normAutofit/>
          </a:bodyPr>
          <a:p>
            <a:r>
              <a:rPr b="0" lang="de-AT" sz="6000" spc="-1" strike="noStrike">
                <a:solidFill>
                  <a:srgbClr val="04617b"/>
                </a:solidFill>
                <a:highlight>
                  <a:srgbClr val="eeeeee"/>
                </a:highlight>
                <a:latin typeface="Noto Sans"/>
              </a:rPr>
              <a:t>Click to move the slide</a:t>
            </a:r>
            <a:endParaRPr b="0" lang="de-AT" sz="6000" spc="-1" strike="noStrike">
              <a:solidFill>
                <a:srgbClr val="04617b"/>
              </a:solidFill>
              <a:highlight>
                <a:srgbClr val="eeeeee"/>
              </a:highlight>
              <a:latin typeface="Noto Sans"/>
            </a:endParaRPr>
          </a:p>
        </p:txBody>
      </p:sp>
      <p:sp>
        <p:nvSpPr>
          <p:cNvPr id="170" name="PlaceHolder 2"/>
          <p:cNvSpPr>
            <a:spLocks noGrp="1"/>
          </p:cNvSpPr>
          <p:nvPr>
            <p:ph type="body"/>
          </p:nvPr>
        </p:nvSpPr>
        <p:spPr>
          <a:xfrm>
            <a:off x="1044000" y="5096520"/>
            <a:ext cx="5471640" cy="4487040"/>
          </a:xfrm>
          <a:prstGeom prst="rect">
            <a:avLst/>
          </a:prstGeom>
          <a:noFill/>
          <a:ln w="0">
            <a:noFill/>
          </a:ln>
        </p:spPr>
        <p:txBody>
          <a:bodyPr lIns="0" rIns="0" tIns="0" bIns="0" anchor="t">
            <a:noAutofit/>
          </a:bodyPr>
          <a:p>
            <a:r>
              <a:rPr b="0" lang="de-AT" sz="2000" spc="-1" strike="noStrike">
                <a:latin typeface="Noto Sans"/>
              </a:rPr>
              <a:t>Click to edit the notes format</a:t>
            </a:r>
            <a:endParaRPr b="0" lang="de-AT" sz="2000" spc="-1" strike="noStrike">
              <a:latin typeface="Noto Sans"/>
            </a:endParaRPr>
          </a:p>
        </p:txBody>
      </p:sp>
      <p:sp>
        <p:nvSpPr>
          <p:cNvPr id="171" name="PlaceHolder 3"/>
          <p:cNvSpPr>
            <a:spLocks noGrp="1"/>
          </p:cNvSpPr>
          <p:nvPr>
            <p:ph type="hdr"/>
          </p:nvPr>
        </p:nvSpPr>
        <p:spPr>
          <a:xfrm>
            <a:off x="360000" y="360000"/>
            <a:ext cx="2968200" cy="498240"/>
          </a:xfrm>
          <a:prstGeom prst="rect">
            <a:avLst/>
          </a:prstGeom>
          <a:noFill/>
          <a:ln w="0">
            <a:noFill/>
          </a:ln>
        </p:spPr>
        <p:txBody>
          <a:bodyPr lIns="0" rIns="0" tIns="0" bIns="0" anchor="t">
            <a:noAutofit/>
          </a:bodyPr>
          <a:p>
            <a:r>
              <a:rPr b="0" lang="de-AT" sz="1400" spc="-1" strike="noStrike">
                <a:solidFill>
                  <a:srgbClr val="dbf5f9"/>
                </a:solidFill>
                <a:latin typeface="Noto Sans"/>
              </a:rPr>
              <a:t>&lt;header&gt;</a:t>
            </a:r>
            <a:r>
              <a:rPr b="0" lang="de-AT" sz="1400" spc="-1" strike="noStrike">
                <a:solidFill>
                  <a:srgbClr val="dbf5f9"/>
                </a:solidFill>
                <a:latin typeface="Noto Sans"/>
              </a:rPr>
              <a:t> </a:t>
            </a:r>
            <a:endParaRPr b="0" lang="de-AT" sz="1400" spc="-1" strike="noStrike">
              <a:solidFill>
                <a:srgbClr val="dbf5f9"/>
              </a:solidFill>
              <a:latin typeface="Noto Sans"/>
            </a:endParaRPr>
          </a:p>
        </p:txBody>
      </p:sp>
      <p:sp>
        <p:nvSpPr>
          <p:cNvPr id="172" name="PlaceHolder 4"/>
          <p:cNvSpPr>
            <a:spLocks noGrp="1"/>
          </p:cNvSpPr>
          <p:nvPr>
            <p:ph type="dt"/>
          </p:nvPr>
        </p:nvSpPr>
        <p:spPr>
          <a:xfrm>
            <a:off x="4231440" y="360000"/>
            <a:ext cx="2968200" cy="498240"/>
          </a:xfrm>
          <a:prstGeom prst="rect">
            <a:avLst/>
          </a:prstGeom>
          <a:noFill/>
          <a:ln w="0">
            <a:noFill/>
          </a:ln>
        </p:spPr>
        <p:txBody>
          <a:bodyPr lIns="0" rIns="0" tIns="0" bIns="0" anchor="t">
            <a:noAutofit/>
          </a:bodyPr>
          <a:p>
            <a:pPr algn="r"/>
            <a:r>
              <a:rPr b="0" lang="de-AT" sz="1400" spc="-1" strike="noStrike">
                <a:solidFill>
                  <a:srgbClr val="dbf5f9"/>
                </a:solidFill>
                <a:latin typeface="Noto Sans"/>
              </a:rPr>
              <a:t>&lt;date/time&gt;</a:t>
            </a:r>
            <a:r>
              <a:rPr b="0" lang="de-AT" sz="1400" spc="-1" strike="noStrike">
                <a:solidFill>
                  <a:srgbClr val="dbf5f9"/>
                </a:solidFill>
                <a:latin typeface="Noto Sans"/>
              </a:rPr>
              <a:t> </a:t>
            </a:r>
            <a:endParaRPr b="0" lang="de-AT" sz="1400" spc="-1" strike="noStrike">
              <a:solidFill>
                <a:srgbClr val="dbf5f9"/>
              </a:solidFill>
              <a:latin typeface="Noto Sans"/>
            </a:endParaRPr>
          </a:p>
        </p:txBody>
      </p:sp>
      <p:sp>
        <p:nvSpPr>
          <p:cNvPr id="173" name="PlaceHolder 5"/>
          <p:cNvSpPr>
            <a:spLocks noGrp="1"/>
          </p:cNvSpPr>
          <p:nvPr>
            <p:ph type="ftr"/>
          </p:nvPr>
        </p:nvSpPr>
        <p:spPr>
          <a:xfrm>
            <a:off x="360000" y="9833400"/>
            <a:ext cx="2968200" cy="498240"/>
          </a:xfrm>
          <a:prstGeom prst="rect">
            <a:avLst/>
          </a:prstGeom>
          <a:noFill/>
          <a:ln w="0">
            <a:noFill/>
          </a:ln>
        </p:spPr>
        <p:txBody>
          <a:bodyPr lIns="0" rIns="0" tIns="0" bIns="0" anchor="b">
            <a:noAutofit/>
          </a:bodyPr>
          <a:p>
            <a:r>
              <a:rPr b="0" lang="de-AT" sz="1400" spc="-1" strike="noStrike">
                <a:solidFill>
                  <a:srgbClr val="dbf5f9"/>
                </a:solidFill>
                <a:latin typeface="Noto Sans"/>
              </a:rPr>
              <a:t>&lt;footer&gt;</a:t>
            </a:r>
            <a:r>
              <a:rPr b="0" lang="de-AT" sz="1400" spc="-1" strike="noStrike">
                <a:solidFill>
                  <a:srgbClr val="dbf5f9"/>
                </a:solidFill>
                <a:latin typeface="Noto Sans"/>
              </a:rPr>
              <a:t> </a:t>
            </a:r>
            <a:endParaRPr b="0" lang="de-AT" sz="1400" spc="-1" strike="noStrike">
              <a:solidFill>
                <a:srgbClr val="dbf5f9"/>
              </a:solidFill>
              <a:latin typeface="Noto Sans"/>
            </a:endParaRPr>
          </a:p>
        </p:txBody>
      </p:sp>
      <p:sp>
        <p:nvSpPr>
          <p:cNvPr id="174" name="PlaceHolder 6"/>
          <p:cNvSpPr>
            <a:spLocks noGrp="1"/>
          </p:cNvSpPr>
          <p:nvPr>
            <p:ph type="sldNum"/>
          </p:nvPr>
        </p:nvSpPr>
        <p:spPr>
          <a:xfrm>
            <a:off x="4231440" y="9833400"/>
            <a:ext cx="2968200" cy="498240"/>
          </a:xfrm>
          <a:prstGeom prst="rect">
            <a:avLst/>
          </a:prstGeom>
          <a:noFill/>
          <a:ln w="0">
            <a:noFill/>
          </a:ln>
        </p:spPr>
        <p:txBody>
          <a:bodyPr lIns="0" rIns="0" tIns="0" bIns="0" anchor="b">
            <a:noAutofit/>
          </a:bodyPr>
          <a:p>
            <a:pPr algn="r"/>
            <a:fld id="{AFB260FF-A880-4B90-8608-92A1BC75A34D}" type="slidenum">
              <a:rPr b="0" lang="de-AT" sz="1400" spc="-1" strike="noStrike">
                <a:solidFill>
                  <a:srgbClr val="dbf5f9"/>
                </a:solidFill>
                <a:latin typeface="Noto Sans"/>
              </a:rPr>
              <a:t>&lt;number&gt;</a:t>
            </a:fld>
            <a:r>
              <a:rPr b="0" lang="de-AT" sz="1400" spc="-1" strike="noStrike">
                <a:solidFill>
                  <a:srgbClr val="dbf5f9"/>
                </a:solidFill>
                <a:latin typeface="Noto Sans"/>
              </a:rPr>
              <a:t> </a:t>
            </a:r>
            <a:endParaRPr b="0" lang="de-AT" sz="1400" spc="-1" strike="noStrike">
              <a:solidFill>
                <a:srgbClr val="dbf5f9"/>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566720" y="1117440"/>
            <a:ext cx="4425120" cy="3738960"/>
          </a:xfrm>
          <a:prstGeom prst="rect">
            <a:avLst/>
          </a:prstGeom>
          <a:ln w="0">
            <a:noFill/>
          </a:ln>
        </p:spPr>
      </p:sp>
      <p:sp>
        <p:nvSpPr>
          <p:cNvPr id="212" name="PlaceHolder 2"/>
          <p:cNvSpPr>
            <a:spLocks noGrp="1"/>
          </p:cNvSpPr>
          <p:nvPr>
            <p:ph type="body"/>
          </p:nvPr>
        </p:nvSpPr>
        <p:spPr>
          <a:xfrm>
            <a:off x="1044000" y="5096520"/>
            <a:ext cx="5471640" cy="5347800"/>
          </a:xfrm>
          <a:prstGeom prst="rect">
            <a:avLst/>
          </a:prstGeom>
          <a:noFill/>
          <a:ln w="0">
            <a:noFill/>
          </a:ln>
        </p:spPr>
        <p:txBody>
          <a:bodyPr lIns="0" rIns="0" tIns="0" bIns="0" anchor="t">
            <a:noAutofit/>
          </a:bodyPr>
          <a:p>
            <a:pPr marL="432000" indent="-324000">
              <a:lnSpc>
                <a:spcPct val="110000"/>
              </a:lnSpc>
              <a:spcAft>
                <a:spcPts val="1054"/>
              </a:spcAft>
              <a:buClr>
                <a:srgbClr val="009eda"/>
              </a:buClr>
              <a:buSzPct val="45000"/>
              <a:buFont typeface="Wingdings" charset="2"/>
              <a:buChar char=""/>
            </a:pPr>
            <a:r>
              <a:rPr b="0" lang="en-US" sz="2000" spc="-1" strike="noStrike">
                <a:latin typeface="Noto Sans"/>
              </a:rPr>
              <a:t>Mainstream search engines are about finding any information: "a list of all documents containing a specific word or phrase”. Because of this, search engines paradoxically return both too much information (i.e. long lists of links) and too little information (i.e. links to content, not content itself). The re-Isearch engine is, by contrast, about exploiting document structure, both implicit (XML and other markup) and explicit (visual groupings such as paragraph), to zero in on relevant sections of documents, not just links to documents. </a:t>
            </a:r>
            <a:endParaRPr b="0" lang="de-AT" sz="2000" spc="-1" strike="noStrike">
              <a:latin typeface="Noto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28"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29"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31"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2"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3"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4"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36"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7"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8"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39"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40"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41"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49"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51"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53"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54"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58"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59"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60"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7"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62"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63"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64"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6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67"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68"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70"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71"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73"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74"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75"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76"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78"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79"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80"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81"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82"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83"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92"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94"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96"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97"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9"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01"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02"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03"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05"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06"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07"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09"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0"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1"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13"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4"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1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7"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8"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19"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21"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22"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23"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24"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25"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26"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34"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36"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1"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2"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38"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39"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43"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44"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45"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47"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48"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49"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51"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52"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53"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55"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56"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58"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59"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0"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1"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63"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4"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5"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6"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7"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68"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de-AT" sz="4000" spc="-1" strike="noStrike">
              <a:solidFill>
                <a:srgbClr val="009eda"/>
              </a:solidFill>
              <a:latin typeface="Noto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1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17"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18"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20"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endParaRPr b="0" lang="de-AT" sz="2400" spc="-1" strike="noStrike">
              <a:latin typeface="Noto Sans"/>
            </a:endParaRPr>
          </a:p>
        </p:txBody>
      </p:sp>
      <p:sp>
        <p:nvSpPr>
          <p:cNvPr id="21"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22"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endParaRPr b="0" lang="de-AT" sz="4500" spc="-1" strike="noStrike">
              <a:solidFill>
                <a:srgbClr val="04617b"/>
              </a:solidFill>
              <a:latin typeface="Noto Sans"/>
            </a:endParaRPr>
          </a:p>
        </p:txBody>
      </p:sp>
      <p:sp>
        <p:nvSpPr>
          <p:cNvPr id="24"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25"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endParaRPr b="0" lang="de-AT" sz="2400" spc="-1" strike="noStrike">
              <a:latin typeface="Noto Sans"/>
            </a:endParaRPr>
          </a:p>
        </p:txBody>
      </p:sp>
      <p:sp>
        <p:nvSpPr>
          <p:cNvPr id="26"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endParaRPr b="0" lang="de-AT" sz="2400" spc="-1" strike="noStrike">
              <a:latin typeface="Noto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blurRad="0" rotWithShape="0">
              <a:srgbClr val="f49100"/>
            </a:outerShdw>
          </a:effectLst>
        </p:spPr>
        <p:style>
          <a:lnRef idx="0"/>
          <a:fillRef idx="0"/>
          <a:effectRef idx="0"/>
          <a:fontRef idx="minor"/>
        </p:style>
      </p:sp>
      <p:sp>
        <p:nvSpPr>
          <p:cNvPr id="1" name="PlaceHolder 1"/>
          <p:cNvSpPr>
            <a:spLocks noGrp="1"/>
          </p:cNvSpPr>
          <p:nvPr>
            <p:ph type="dt"/>
          </p:nvPr>
        </p:nvSpPr>
        <p:spPr>
          <a:xfrm>
            <a:off x="450000" y="5130000"/>
            <a:ext cx="2340000" cy="450000"/>
          </a:xfrm>
          <a:prstGeom prst="rect">
            <a:avLst/>
          </a:prstGeom>
          <a:noFill/>
          <a:ln w="0">
            <a:solidFill>
              <a:srgbClr val="808080"/>
            </a:solidFill>
          </a:ln>
        </p:spPr>
        <p:txBody>
          <a:bodyPr lIns="0" rIns="0" tIns="0" bIns="0" anchor="t">
            <a:noAutofit/>
          </a:bodyPr>
          <a:p>
            <a:r>
              <a:rPr b="0" lang="de-AT" sz="2400" spc="-1" strike="noStrike">
                <a:solidFill>
                  <a:srgbClr val="dbf5f9"/>
                </a:solidFill>
                <a:latin typeface="Noto Sans"/>
              </a:rPr>
              <a:t>&lt;date/time&gt;</a:t>
            </a:r>
            <a:r>
              <a:rPr b="0" lang="de-AT" sz="2400" spc="-1" strike="noStrike">
                <a:solidFill>
                  <a:srgbClr val="dbf5f9"/>
                </a:solidFill>
                <a:latin typeface="Noto Sans"/>
              </a:rPr>
              <a:t> </a:t>
            </a:r>
            <a:endParaRPr b="0" lang="de-AT" sz="2400" spc="-1" strike="noStrike">
              <a:solidFill>
                <a:srgbClr val="dbf5f9"/>
              </a:solidFill>
              <a:latin typeface="Noto Sans"/>
            </a:endParaRPr>
          </a:p>
        </p:txBody>
      </p:sp>
      <p:sp>
        <p:nvSpPr>
          <p:cNvPr id="2" name="PlaceHolder 2"/>
          <p:cNvSpPr>
            <a:spLocks noGrp="1"/>
          </p:cNvSpPr>
          <p:nvPr>
            <p:ph type="ftr"/>
          </p:nvPr>
        </p:nvSpPr>
        <p:spPr>
          <a:xfrm>
            <a:off x="3420000" y="5130000"/>
            <a:ext cx="3240000" cy="450000"/>
          </a:xfrm>
          <a:prstGeom prst="rect">
            <a:avLst/>
          </a:prstGeom>
          <a:noFill/>
          <a:ln w="0">
            <a:solidFill>
              <a:srgbClr val="808080"/>
            </a:solidFill>
          </a:ln>
        </p:spPr>
        <p:txBody>
          <a:bodyPr lIns="0" rIns="0" tIns="0" bIns="0" anchor="t">
            <a:noAutofit/>
          </a:bodyPr>
          <a:p>
            <a:pPr algn="ctr"/>
            <a:r>
              <a:rPr b="0" lang="de-AT" sz="2400" spc="-1" strike="noStrike">
                <a:solidFill>
                  <a:srgbClr val="dbf5f9"/>
                </a:solidFill>
                <a:latin typeface="Noto Sans"/>
              </a:rPr>
              <a:t>&lt;footer&gt;</a:t>
            </a:r>
            <a:r>
              <a:rPr b="0" lang="de-AT" sz="2400" spc="-1" strike="noStrike">
                <a:solidFill>
                  <a:srgbClr val="dbf5f9"/>
                </a:solidFill>
                <a:latin typeface="Noto Sans"/>
              </a:rPr>
              <a:t> </a:t>
            </a:r>
            <a:endParaRPr b="0" lang="de-AT" sz="2400" spc="-1" strike="noStrike">
              <a:solidFill>
                <a:srgbClr val="dbf5f9"/>
              </a:solidFill>
              <a:latin typeface="Noto Sans"/>
            </a:endParaRPr>
          </a:p>
        </p:txBody>
      </p:sp>
      <p:sp>
        <p:nvSpPr>
          <p:cNvPr id="3" name="PlaceHolder 3"/>
          <p:cNvSpPr>
            <a:spLocks noGrp="1"/>
          </p:cNvSpPr>
          <p:nvPr>
            <p:ph type="sldNum"/>
          </p:nvPr>
        </p:nvSpPr>
        <p:spPr>
          <a:xfrm>
            <a:off x="7200000" y="5130000"/>
            <a:ext cx="2340000" cy="450000"/>
          </a:xfrm>
          <a:prstGeom prst="rect">
            <a:avLst/>
          </a:prstGeom>
          <a:noFill/>
          <a:ln w="0">
            <a:solidFill>
              <a:srgbClr val="808080"/>
            </a:solidFill>
          </a:ln>
        </p:spPr>
        <p:txBody>
          <a:bodyPr lIns="0" rIns="0" tIns="0" bIns="0" anchor="t">
            <a:noAutofit/>
          </a:bodyPr>
          <a:p>
            <a:pPr algn="r"/>
            <a:fld id="{4815D347-6950-438F-8438-D27BA2AFE538}" type="slidenum">
              <a:rPr b="0" lang="de-AT" sz="2400" spc="-1" strike="noStrike">
                <a:solidFill>
                  <a:srgbClr val="dbf5f9"/>
                </a:solidFill>
                <a:latin typeface="Noto Sans"/>
              </a:rPr>
              <a:t>&lt;number&gt;</a:t>
            </a:fld>
            <a:r>
              <a:rPr b="0" lang="de-AT" sz="2400" spc="-1" strike="noStrike">
                <a:solidFill>
                  <a:srgbClr val="dbf5f9"/>
                </a:solidFill>
                <a:latin typeface="Noto Sans"/>
              </a:rPr>
              <a:t> </a:t>
            </a:r>
            <a:endParaRPr b="0" lang="de-AT" sz="2400" spc="-1" strike="noStrike">
              <a:solidFill>
                <a:srgbClr val="dbf5f9"/>
              </a:solidFill>
              <a:latin typeface="Noto Sans"/>
            </a:endParaRPr>
          </a:p>
        </p:txBody>
      </p:sp>
      <p:sp>
        <p:nvSpPr>
          <p:cNvPr id="4" name="PlaceHolder 4"/>
          <p:cNvSpPr>
            <a:spLocks noGrp="1"/>
          </p:cNvSpPr>
          <p:nvPr>
            <p:ph type="title"/>
          </p:nvPr>
        </p:nvSpPr>
        <p:spPr>
          <a:xfrm>
            <a:off x="450000" y="270000"/>
            <a:ext cx="9000000" cy="3240000"/>
          </a:xfrm>
          <a:prstGeom prst="rect">
            <a:avLst/>
          </a:prstGeom>
          <a:noFill/>
          <a:ln w="0">
            <a:noFill/>
          </a:ln>
        </p:spPr>
        <p:txBody>
          <a:bodyPr lIns="0" rIns="0" tIns="0" bIns="0" anchor="b">
            <a:normAutofit/>
          </a:bodyPr>
          <a:p>
            <a:r>
              <a:rPr b="0" lang="de-AT" sz="6000" spc="-1" strike="noStrike">
                <a:solidFill>
                  <a:srgbClr val="04617b"/>
                </a:solidFill>
                <a:highlight>
                  <a:srgbClr val="eeeeee"/>
                </a:highlight>
                <a:latin typeface="Noto Sans"/>
              </a:rPr>
              <a:t>Click to edit the title text format</a:t>
            </a:r>
            <a:endParaRPr b="0" lang="de-AT" sz="6000" spc="-1" strike="noStrike">
              <a:solidFill>
                <a:srgbClr val="04617b"/>
              </a:solidFill>
              <a:highlight>
                <a:srgbClr val="eeeeee"/>
              </a:highlight>
              <a:latin typeface="Noto Sans"/>
            </a:endParaRPr>
          </a:p>
        </p:txBody>
      </p:sp>
      <p:sp>
        <p:nvSpPr>
          <p:cNvPr id="5" name="PlaceHolder 5"/>
          <p:cNvSpPr>
            <a:spLocks noGrp="1"/>
          </p:cNvSpPr>
          <p:nvPr>
            <p:ph type="body"/>
          </p:nvPr>
        </p:nvSpPr>
        <p:spPr>
          <a:xfrm>
            <a:off x="450000" y="3870000"/>
            <a:ext cx="9000000" cy="1170000"/>
          </a:xfrm>
          <a:prstGeom prst="rect">
            <a:avLst/>
          </a:prstGeom>
          <a:noFill/>
          <a:ln w="0">
            <a:noFill/>
          </a:ln>
        </p:spPr>
        <p:txBody>
          <a:bodyPr lIns="0" rIns="0" tIns="0" bIns="0" anchor="t">
            <a:normAutofit fontScale="48000"/>
          </a:bodyPr>
          <a:p>
            <a:pPr marL="432000" indent="-324000">
              <a:spcAft>
                <a:spcPts val="924"/>
              </a:spcAft>
              <a:buClr>
                <a:srgbClr val="f49100"/>
              </a:buClr>
              <a:buSzPct val="45000"/>
              <a:buFont typeface="Wingdings" charset="2"/>
              <a:buChar char=""/>
            </a:pPr>
            <a:r>
              <a:rPr b="0" lang="de-AT" sz="2100" spc="-1" strike="noStrike">
                <a:solidFill>
                  <a:srgbClr val="dbf5f9"/>
                </a:solidFill>
                <a:latin typeface="Noto Sans"/>
              </a:rPr>
              <a:t>Click to edit the outline text format</a:t>
            </a:r>
            <a:endParaRPr b="0" lang="de-AT" sz="2100" spc="-1" strike="noStrike">
              <a:solidFill>
                <a:srgbClr val="dbf5f9"/>
              </a:solidFill>
              <a:latin typeface="Noto Sans"/>
            </a:endParaRPr>
          </a:p>
          <a:p>
            <a:pPr lvl="1" marL="864000" indent="-324000">
              <a:spcAft>
                <a:spcPts val="842"/>
              </a:spcAft>
              <a:buClr>
                <a:srgbClr val="f49100"/>
              </a:buClr>
              <a:buSzPct val="75000"/>
              <a:buFont typeface="Symbol" charset="2"/>
              <a:buChar char=""/>
            </a:pPr>
            <a:r>
              <a:rPr b="0" lang="de-AT" sz="1650" spc="-1" strike="noStrike">
                <a:solidFill>
                  <a:srgbClr val="dbf5f9"/>
                </a:solidFill>
                <a:latin typeface="Noto Sans"/>
              </a:rPr>
              <a:t>Second Outline Level</a:t>
            </a:r>
            <a:endParaRPr b="0" lang="de-AT" sz="1650" spc="-1" strike="noStrike">
              <a:solidFill>
                <a:srgbClr val="dbf5f9"/>
              </a:solidFill>
              <a:latin typeface="Noto Sans"/>
            </a:endParaRPr>
          </a:p>
          <a:p>
            <a:pPr lvl="2" marL="1296000" indent="-288000">
              <a:spcAft>
                <a:spcPts val="635"/>
              </a:spcAft>
              <a:buClr>
                <a:srgbClr val="f49100"/>
              </a:buClr>
              <a:buSzPct val="45000"/>
              <a:buFont typeface="Wingdings" charset="2"/>
              <a:buChar char=""/>
            </a:pPr>
            <a:r>
              <a:rPr b="0" lang="de-AT" sz="1800" spc="-1" strike="noStrike">
                <a:solidFill>
                  <a:srgbClr val="dbf5f9"/>
                </a:solidFill>
                <a:latin typeface="Noto Sans"/>
              </a:rPr>
              <a:t>Third Outline Level</a:t>
            </a:r>
            <a:endParaRPr b="0" lang="de-AT" sz="1800" spc="-1" strike="noStrike">
              <a:solidFill>
                <a:srgbClr val="dbf5f9"/>
              </a:solidFill>
              <a:latin typeface="Noto Sans"/>
            </a:endParaRPr>
          </a:p>
          <a:p>
            <a:pPr lvl="3" marL="1728000" indent="-216000">
              <a:spcAft>
                <a:spcPts val="422"/>
              </a:spcAft>
              <a:buClr>
                <a:srgbClr val="f49100"/>
              </a:buClr>
              <a:buSzPct val="75000"/>
              <a:buFont typeface="Symbol" charset="2"/>
              <a:buChar char=""/>
            </a:pPr>
            <a:r>
              <a:rPr b="0" lang="de-AT" sz="1500" spc="-1" strike="noStrike">
                <a:solidFill>
                  <a:srgbClr val="dbf5f9"/>
                </a:solidFill>
                <a:latin typeface="Noto Sans"/>
              </a:rPr>
              <a:t>Fourth Outline Level</a:t>
            </a:r>
            <a:endParaRPr b="0" lang="de-AT" sz="1500" spc="-1" strike="noStrike">
              <a:solidFill>
                <a:srgbClr val="dbf5f9"/>
              </a:solidFill>
              <a:latin typeface="Noto Sans"/>
            </a:endParaRPr>
          </a:p>
          <a:p>
            <a:pPr lvl="4" marL="2160000" indent="-216000">
              <a:spcAft>
                <a:spcPts val="210"/>
              </a:spcAft>
              <a:buClr>
                <a:srgbClr val="f49100"/>
              </a:buClr>
              <a:buSzPct val="45000"/>
              <a:buFont typeface="Wingdings" charset="2"/>
              <a:buChar char=""/>
            </a:pPr>
            <a:r>
              <a:rPr b="0" lang="de-AT" sz="1500" spc="-1" strike="noStrike">
                <a:solidFill>
                  <a:srgbClr val="dbf5f9"/>
                </a:solidFill>
                <a:latin typeface="Noto Sans"/>
              </a:rPr>
              <a:t>Fifth Outline Level</a:t>
            </a:r>
            <a:endParaRPr b="0" lang="de-AT" sz="1500" spc="-1" strike="noStrike">
              <a:solidFill>
                <a:srgbClr val="dbf5f9"/>
              </a:solidFill>
              <a:latin typeface="Noto Sans"/>
            </a:endParaRPr>
          </a:p>
          <a:p>
            <a:pPr lvl="5" marL="2592000" indent="-216000">
              <a:spcAft>
                <a:spcPts val="210"/>
              </a:spcAft>
              <a:buClr>
                <a:srgbClr val="f49100"/>
              </a:buClr>
              <a:buSzPct val="45000"/>
              <a:buFont typeface="Wingdings" charset="2"/>
              <a:buChar char=""/>
            </a:pPr>
            <a:r>
              <a:rPr b="0" lang="de-AT" sz="1500" spc="-1" strike="noStrike">
                <a:solidFill>
                  <a:srgbClr val="dbf5f9"/>
                </a:solidFill>
                <a:latin typeface="Noto Sans"/>
              </a:rPr>
              <a:t>Sixth Outline Level</a:t>
            </a:r>
            <a:endParaRPr b="0" lang="de-AT" sz="1500" spc="-1" strike="noStrike">
              <a:solidFill>
                <a:srgbClr val="dbf5f9"/>
              </a:solidFill>
              <a:latin typeface="Noto Sans"/>
            </a:endParaRPr>
          </a:p>
          <a:p>
            <a:pPr lvl="6" marL="3024000" indent="-216000">
              <a:spcAft>
                <a:spcPts val="210"/>
              </a:spcAft>
              <a:buClr>
                <a:srgbClr val="f49100"/>
              </a:buClr>
              <a:buSzPct val="45000"/>
              <a:buFont typeface="Wingdings" charset="2"/>
              <a:buChar char=""/>
            </a:pPr>
            <a:r>
              <a:rPr b="0" lang="de-AT" sz="1500" spc="-1" strike="noStrike">
                <a:solidFill>
                  <a:srgbClr val="dbf5f9"/>
                </a:solidFill>
                <a:latin typeface="Noto Sans"/>
              </a:rPr>
              <a:t>Seventh Outline Level</a:t>
            </a:r>
            <a:endParaRPr b="0" lang="de-AT" sz="1500" spc="-1" strike="noStrike">
              <a:solidFill>
                <a:srgbClr val="dbf5f9"/>
              </a:solidFill>
              <a:latin typeface="Noto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blurRad="0" rotWithShape="0">
              <a:srgbClr val="f49100"/>
            </a:outerShdw>
          </a:effectLst>
        </p:spPr>
        <p:style>
          <a:lnRef idx="0"/>
          <a:fillRef idx="0"/>
          <a:effectRef idx="0"/>
          <a:fontRef idx="minor"/>
        </p:style>
      </p:sp>
      <p:sp>
        <p:nvSpPr>
          <p:cNvPr id="43" name="PlaceHolder 1"/>
          <p:cNvSpPr>
            <a:spLocks noGrp="1"/>
          </p:cNvSpPr>
          <p:nvPr>
            <p:ph type="title"/>
          </p:nvPr>
        </p:nvSpPr>
        <p:spPr>
          <a:xfrm>
            <a:off x="540000" y="90000"/>
            <a:ext cx="9000000" cy="990000"/>
          </a:xfrm>
          <a:prstGeom prst="rect">
            <a:avLst/>
          </a:prstGeom>
          <a:noFill/>
          <a:ln w="0">
            <a:noFill/>
          </a:ln>
        </p:spPr>
        <p:txBody>
          <a:bodyPr lIns="0" rIns="0" tIns="0" bIns="0" anchor="b">
            <a:normAutofit/>
          </a:bodyPr>
          <a:p>
            <a:r>
              <a:rPr b="0" lang="de-AT" sz="4500" spc="-1" strike="noStrike">
                <a:solidFill>
                  <a:srgbClr val="ffffff"/>
                </a:solidFill>
                <a:latin typeface="Noto Sans"/>
              </a:rPr>
              <a:t>Click to edit the title text format</a:t>
            </a:r>
            <a:endParaRPr b="0" lang="de-AT" sz="4500" spc="-1" strike="noStrike">
              <a:solidFill>
                <a:srgbClr val="ffffff"/>
              </a:solidFill>
              <a:latin typeface="Noto Sans"/>
            </a:endParaRPr>
          </a:p>
        </p:txBody>
      </p:sp>
      <p:sp>
        <p:nvSpPr>
          <p:cNvPr id="44" name="PlaceHolder 2"/>
          <p:cNvSpPr>
            <a:spLocks noGrp="1"/>
          </p:cNvSpPr>
          <p:nvPr>
            <p:ph type="body"/>
          </p:nvPr>
        </p:nvSpPr>
        <p:spPr>
          <a:xfrm>
            <a:off x="540000" y="1440000"/>
            <a:ext cx="9000000" cy="351000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0" lang="de-AT" sz="2400" spc="-1" strike="noStrike">
                <a:latin typeface="Noto Sans"/>
              </a:rPr>
              <a:t>Click to edit the outline text format</a:t>
            </a:r>
            <a:endParaRPr b="0" lang="de-AT" sz="2400" spc="-1" strike="noStrike">
              <a:latin typeface="Noto Sans"/>
            </a:endParaRPr>
          </a:p>
          <a:p>
            <a:pPr lvl="1" marL="864000" indent="-324000">
              <a:spcAft>
                <a:spcPts val="842"/>
              </a:spcAft>
              <a:buClr>
                <a:srgbClr val="009eda"/>
              </a:buClr>
              <a:buSzPct val="45000"/>
              <a:buFont typeface="Wingdings" charset="2"/>
              <a:buChar char=""/>
            </a:pPr>
            <a:r>
              <a:rPr b="0" lang="de-AT" sz="2100" spc="-1" strike="noStrike">
                <a:latin typeface="Noto Sans"/>
              </a:rPr>
              <a:t>Second Outline Level</a:t>
            </a:r>
            <a:endParaRPr b="0" lang="de-AT" sz="2100" spc="-1" strike="noStrike">
              <a:latin typeface="Noto Sans"/>
            </a:endParaRPr>
          </a:p>
          <a:p>
            <a:pPr lvl="2" marL="1296000" indent="-288000">
              <a:spcAft>
                <a:spcPts val="635"/>
              </a:spcAft>
              <a:buClr>
                <a:srgbClr val="009eda"/>
              </a:buClr>
              <a:buSzPct val="45000"/>
              <a:buFont typeface="Wingdings" charset="2"/>
              <a:buChar char=""/>
            </a:pPr>
            <a:r>
              <a:rPr b="0" lang="de-AT" sz="1800" spc="-1" strike="noStrike">
                <a:latin typeface="Noto Sans"/>
              </a:rPr>
              <a:t>Third Outline Level</a:t>
            </a:r>
            <a:endParaRPr b="0" lang="de-AT" sz="1800" spc="-1" strike="noStrike">
              <a:latin typeface="Noto Sans"/>
            </a:endParaRPr>
          </a:p>
          <a:p>
            <a:pPr lvl="3" marL="1728000" indent="-216000">
              <a:spcAft>
                <a:spcPts val="422"/>
              </a:spcAft>
              <a:buClr>
                <a:srgbClr val="009eda"/>
              </a:buClr>
              <a:buSzPct val="45000"/>
              <a:buFont typeface="Wingdings" charset="2"/>
              <a:buChar char=""/>
            </a:pPr>
            <a:r>
              <a:rPr b="0" lang="de-AT" sz="1800" spc="-1" strike="noStrike">
                <a:latin typeface="Noto Sans"/>
              </a:rPr>
              <a:t>Fourth Outline Level</a:t>
            </a:r>
            <a:endParaRPr b="0" lang="de-AT" sz="1800" spc="-1" strike="noStrike">
              <a:latin typeface="Noto Sans"/>
            </a:endParaRPr>
          </a:p>
          <a:p>
            <a:pPr lvl="4" marL="2160000" indent="-216000">
              <a:spcAft>
                <a:spcPts val="210"/>
              </a:spcAft>
              <a:buClr>
                <a:srgbClr val="009eda"/>
              </a:buClr>
              <a:buSzPct val="45000"/>
              <a:buFont typeface="Wingdings" charset="2"/>
              <a:buChar char=""/>
            </a:pPr>
            <a:r>
              <a:rPr b="0" lang="de-AT" sz="1800" spc="-1" strike="noStrike">
                <a:latin typeface="Noto Sans"/>
              </a:rPr>
              <a:t>Fifth Outline Level</a:t>
            </a:r>
            <a:endParaRPr b="0" lang="de-AT" sz="1800" spc="-1" strike="noStrike">
              <a:latin typeface="Noto Sans"/>
            </a:endParaRPr>
          </a:p>
          <a:p>
            <a:pPr lvl="5" marL="2592000" indent="-216000">
              <a:spcAft>
                <a:spcPts val="210"/>
              </a:spcAft>
              <a:buClr>
                <a:srgbClr val="009eda"/>
              </a:buClr>
              <a:buSzPct val="45000"/>
              <a:buFont typeface="Wingdings" charset="2"/>
              <a:buChar char=""/>
            </a:pPr>
            <a:r>
              <a:rPr b="0" lang="de-AT" sz="1800" spc="-1" strike="noStrike">
                <a:latin typeface="Noto Sans"/>
              </a:rPr>
              <a:t>Sixth Outline Level</a:t>
            </a:r>
            <a:endParaRPr b="0" lang="de-AT" sz="1800" spc="-1" strike="noStrike">
              <a:latin typeface="Noto Sans"/>
            </a:endParaRPr>
          </a:p>
          <a:p>
            <a:pPr lvl="6" marL="3024000" indent="-216000">
              <a:spcAft>
                <a:spcPts val="210"/>
              </a:spcAft>
              <a:buClr>
                <a:srgbClr val="009eda"/>
              </a:buClr>
              <a:buSzPct val="45000"/>
              <a:buFont typeface="Wingdings" charset="2"/>
              <a:buChar char=""/>
            </a:pPr>
            <a:r>
              <a:rPr b="0" lang="de-AT" sz="1800" spc="-1" strike="noStrike">
                <a:latin typeface="Noto Sans"/>
              </a:rPr>
              <a:t>Seventh Outline Level</a:t>
            </a:r>
            <a:endParaRPr b="0" lang="de-AT" sz="1800" spc="-1" strike="noStrike">
              <a:latin typeface="Noto Sans"/>
            </a:endParaRPr>
          </a:p>
        </p:txBody>
      </p:sp>
      <p:sp>
        <p:nvSpPr>
          <p:cNvPr id="45" name="PlaceHolder 3"/>
          <p:cNvSpPr>
            <a:spLocks noGrp="1"/>
          </p:cNvSpPr>
          <p:nvPr>
            <p:ph type="dt"/>
          </p:nvPr>
        </p:nvSpPr>
        <p:spPr>
          <a:xfrm>
            <a:off x="540000" y="5130000"/>
            <a:ext cx="2340000" cy="450000"/>
          </a:xfrm>
          <a:prstGeom prst="rect">
            <a:avLst/>
          </a:prstGeom>
          <a:noFill/>
          <a:ln w="0">
            <a:noFill/>
          </a:ln>
        </p:spPr>
        <p:txBody>
          <a:bodyPr lIns="0" rIns="0" tIns="0" bIns="0" anchor="t">
            <a:noAutofit/>
          </a:bodyPr>
          <a:p>
            <a:r>
              <a:rPr b="0" lang="de-AT" sz="2400" spc="-1" strike="noStrike">
                <a:solidFill>
                  <a:srgbClr val="484848"/>
                </a:solidFill>
                <a:latin typeface="Noto Sans"/>
              </a:rPr>
              <a:t>&lt;date/time&gt;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46" name="PlaceHolder 4"/>
          <p:cNvSpPr>
            <a:spLocks noGrp="1"/>
          </p:cNvSpPr>
          <p:nvPr>
            <p:ph type="ftr"/>
          </p:nvPr>
        </p:nvSpPr>
        <p:spPr>
          <a:xfrm>
            <a:off x="3420000" y="5130000"/>
            <a:ext cx="3240000" cy="450000"/>
          </a:xfrm>
          <a:prstGeom prst="rect">
            <a:avLst/>
          </a:prstGeom>
          <a:noFill/>
          <a:ln w="0">
            <a:noFill/>
          </a:ln>
        </p:spPr>
        <p:txBody>
          <a:bodyPr lIns="0" rIns="0" tIns="0" bIns="0" anchor="t">
            <a:noAutofit/>
          </a:bodyPr>
          <a:p>
            <a:pPr algn="ctr"/>
            <a:r>
              <a:rPr b="0" lang="de-AT" sz="2400" spc="-1" strike="noStrike">
                <a:solidFill>
                  <a:srgbClr val="484848"/>
                </a:solidFill>
                <a:latin typeface="Noto Sans"/>
              </a:rPr>
              <a:t>&lt;footer&gt;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47" name="PlaceHolder 5"/>
          <p:cNvSpPr>
            <a:spLocks noGrp="1"/>
          </p:cNvSpPr>
          <p:nvPr>
            <p:ph type="sldNum"/>
          </p:nvPr>
        </p:nvSpPr>
        <p:spPr>
          <a:xfrm>
            <a:off x="7200000" y="5130000"/>
            <a:ext cx="2340000" cy="450000"/>
          </a:xfrm>
          <a:prstGeom prst="rect">
            <a:avLst/>
          </a:prstGeom>
          <a:noFill/>
          <a:ln w="0">
            <a:noFill/>
          </a:ln>
        </p:spPr>
        <p:txBody>
          <a:bodyPr lIns="0" rIns="0" tIns="0" bIns="0" anchor="t">
            <a:noAutofit/>
          </a:bodyPr>
          <a:p>
            <a:pPr algn="r"/>
            <a:fld id="{D6CC3C5B-309F-4589-AABB-03E605800FF2}" type="slidenum">
              <a:rPr b="0" lang="de-AT" sz="2400" spc="-1" strike="noStrike">
                <a:solidFill>
                  <a:srgbClr val="484848"/>
                </a:solidFill>
                <a:latin typeface="Noto Sans"/>
              </a:rPr>
              <a:t>&lt;number&gt;</a:t>
            </a:fld>
            <a:r>
              <a:rPr b="0" lang="de-AT" sz="2400" spc="-1" strike="noStrike">
                <a:solidFill>
                  <a:srgbClr val="484848"/>
                </a:solidFill>
                <a:latin typeface="Noto Sans"/>
              </a:rPr>
              <a:t> </a:t>
            </a:r>
            <a:endParaRPr b="0" lang="de-AT" sz="2400" spc="-1" strike="noStrike">
              <a:solidFill>
                <a:srgbClr val="484848"/>
              </a:solidFill>
              <a:latin typeface="Noto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blurRad="0" rotWithShape="0">
              <a:srgbClr val="f49100"/>
            </a:outerShdw>
          </a:effectLst>
        </p:spPr>
        <p:style>
          <a:lnRef idx="0"/>
          <a:fillRef idx="0"/>
          <a:effectRef idx="0"/>
          <a:fontRef idx="minor"/>
        </p:style>
      </p:sp>
      <p:sp>
        <p:nvSpPr>
          <p:cNvPr id="8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r>
              <a:rPr b="0" lang="de-AT" sz="4500" spc="-1" strike="noStrike">
                <a:solidFill>
                  <a:srgbClr val="04617b"/>
                </a:solidFill>
                <a:latin typeface="Noto Sans"/>
              </a:rPr>
              <a:t>Click to edit the title text format</a:t>
            </a:r>
            <a:endParaRPr b="0" lang="de-AT" sz="4500" spc="-1" strike="noStrike">
              <a:solidFill>
                <a:srgbClr val="04617b"/>
              </a:solidFill>
              <a:latin typeface="Noto Sans"/>
            </a:endParaRPr>
          </a:p>
        </p:txBody>
      </p:sp>
      <p:sp>
        <p:nvSpPr>
          <p:cNvPr id="86" name="PlaceHolder 2"/>
          <p:cNvSpPr>
            <a:spLocks noGrp="1"/>
          </p:cNvSpPr>
          <p:nvPr>
            <p:ph type="body"/>
          </p:nvPr>
        </p:nvSpPr>
        <p:spPr>
          <a:xfrm>
            <a:off x="540000" y="1440000"/>
            <a:ext cx="9000000" cy="4050000"/>
          </a:xfrm>
          <a:prstGeom prst="rect">
            <a:avLst/>
          </a:prstGeom>
          <a:noFill/>
          <a:ln w="0">
            <a:noFill/>
          </a:ln>
        </p:spPr>
        <p:txBody>
          <a:bodyPr lIns="0" rIns="0" tIns="0" bIns="0" anchor="t">
            <a:normAutofit/>
          </a:bodyPr>
          <a:p>
            <a:pPr marL="432000" indent="-324000">
              <a:spcAft>
                <a:spcPts val="1057"/>
              </a:spcAft>
              <a:buClr>
                <a:srgbClr val="04617b"/>
              </a:buClr>
              <a:buSzPct val="45000"/>
              <a:buFont typeface="Wingdings" charset="2"/>
              <a:buChar char=""/>
            </a:pPr>
            <a:r>
              <a:rPr b="0" lang="de-AT" sz="2400" spc="-1" strike="noStrike">
                <a:latin typeface="Noto Sans"/>
              </a:rPr>
              <a:t>Click to edit the outline text format</a:t>
            </a:r>
            <a:endParaRPr b="0" lang="de-AT" sz="2400" spc="-1" strike="noStrike">
              <a:latin typeface="Noto Sans"/>
            </a:endParaRPr>
          </a:p>
          <a:p>
            <a:pPr lvl="1" marL="864000" indent="-324000">
              <a:spcAft>
                <a:spcPts val="842"/>
              </a:spcAft>
              <a:buClr>
                <a:srgbClr val="04617b"/>
              </a:buClr>
              <a:buSzPct val="75000"/>
              <a:buFont typeface="Symbol" charset="2"/>
              <a:buChar char=""/>
            </a:pPr>
            <a:r>
              <a:rPr b="0" lang="de-AT" sz="2100" spc="-1" strike="noStrike">
                <a:latin typeface="Noto Sans"/>
              </a:rPr>
              <a:t>Second Outline Level</a:t>
            </a:r>
            <a:endParaRPr b="0" lang="de-AT" sz="2100" spc="-1" strike="noStrike">
              <a:latin typeface="Noto Sans"/>
            </a:endParaRPr>
          </a:p>
          <a:p>
            <a:pPr lvl="2" marL="1296000" indent="-288000">
              <a:spcAft>
                <a:spcPts val="635"/>
              </a:spcAft>
              <a:buClr>
                <a:srgbClr val="04617b"/>
              </a:buClr>
              <a:buSzPct val="45000"/>
              <a:buFont typeface="Wingdings" charset="2"/>
              <a:buChar char=""/>
            </a:pPr>
            <a:r>
              <a:rPr b="0" lang="de-AT" sz="1800" spc="-1" strike="noStrike">
                <a:latin typeface="Noto Sans"/>
              </a:rPr>
              <a:t>Third Outline Level</a:t>
            </a:r>
            <a:endParaRPr b="0" lang="de-AT" sz="1800" spc="-1" strike="noStrike">
              <a:latin typeface="Noto Sans"/>
            </a:endParaRPr>
          </a:p>
          <a:p>
            <a:pPr lvl="3" marL="1728000" indent="-216000">
              <a:spcAft>
                <a:spcPts val="422"/>
              </a:spcAft>
              <a:buClr>
                <a:srgbClr val="04617b"/>
              </a:buClr>
              <a:buSzPct val="75000"/>
              <a:buFont typeface="Symbol" charset="2"/>
              <a:buChar char=""/>
            </a:pPr>
            <a:r>
              <a:rPr b="0" lang="de-AT" sz="1800" spc="-1" strike="noStrike">
                <a:latin typeface="Noto Sans"/>
              </a:rPr>
              <a:t>Fourth Outline Level</a:t>
            </a:r>
            <a:endParaRPr b="0" lang="de-AT" sz="1800" spc="-1" strike="noStrike">
              <a:latin typeface="Noto Sans"/>
            </a:endParaRPr>
          </a:p>
          <a:p>
            <a:pPr lvl="4" marL="2160000" indent="-216000">
              <a:spcAft>
                <a:spcPts val="210"/>
              </a:spcAft>
              <a:buClr>
                <a:srgbClr val="04617b"/>
              </a:buClr>
              <a:buSzPct val="45000"/>
              <a:buFont typeface="Wingdings" charset="2"/>
              <a:buChar char=""/>
            </a:pPr>
            <a:r>
              <a:rPr b="0" lang="de-AT" sz="1800" spc="-1" strike="noStrike">
                <a:latin typeface="Noto Sans"/>
              </a:rPr>
              <a:t>Fifth Outline Level</a:t>
            </a:r>
            <a:endParaRPr b="0" lang="de-AT" sz="1800" spc="-1" strike="noStrike">
              <a:latin typeface="Noto Sans"/>
            </a:endParaRPr>
          </a:p>
          <a:p>
            <a:pPr lvl="5" marL="2592000" indent="-216000">
              <a:spcAft>
                <a:spcPts val="210"/>
              </a:spcAft>
              <a:buClr>
                <a:srgbClr val="04617b"/>
              </a:buClr>
              <a:buSzPct val="45000"/>
              <a:buFont typeface="Wingdings" charset="2"/>
              <a:buChar char=""/>
            </a:pPr>
            <a:r>
              <a:rPr b="0" lang="de-AT" sz="1800" spc="-1" strike="noStrike">
                <a:latin typeface="Noto Sans"/>
              </a:rPr>
              <a:t>Sixth Outline Level</a:t>
            </a:r>
            <a:endParaRPr b="0" lang="de-AT" sz="1800" spc="-1" strike="noStrike">
              <a:latin typeface="Noto Sans"/>
            </a:endParaRPr>
          </a:p>
          <a:p>
            <a:pPr lvl="6" marL="3024000" indent="-216000">
              <a:spcAft>
                <a:spcPts val="210"/>
              </a:spcAft>
              <a:buClr>
                <a:srgbClr val="04617b"/>
              </a:buClr>
              <a:buSzPct val="45000"/>
              <a:buFont typeface="Wingdings" charset="2"/>
              <a:buChar char=""/>
            </a:pPr>
            <a:r>
              <a:rPr b="0" lang="de-AT" sz="1800" spc="-1" strike="noStrike">
                <a:latin typeface="Noto Sans"/>
              </a:rPr>
              <a:t>Seventh Outline Level</a:t>
            </a:r>
            <a:endParaRPr b="0" lang="de-AT" sz="1800" spc="-1" strike="noStrike">
              <a:latin typeface="Noto Sans"/>
            </a:endParaRPr>
          </a:p>
        </p:txBody>
      </p:sp>
      <p:sp>
        <p:nvSpPr>
          <p:cNvPr id="87" name="PlaceHolder 3"/>
          <p:cNvSpPr>
            <a:spLocks noGrp="1"/>
          </p:cNvSpPr>
          <p:nvPr>
            <p:ph type="dt"/>
          </p:nvPr>
        </p:nvSpPr>
        <p:spPr>
          <a:xfrm>
            <a:off x="540000" y="5130000"/>
            <a:ext cx="2340000" cy="450000"/>
          </a:xfrm>
          <a:prstGeom prst="rect">
            <a:avLst/>
          </a:prstGeom>
          <a:noFill/>
          <a:ln w="0">
            <a:noFill/>
          </a:ln>
        </p:spPr>
        <p:txBody>
          <a:bodyPr lIns="0" rIns="0" tIns="0" bIns="0" anchor="t">
            <a:noAutofit/>
          </a:bodyPr>
          <a:p>
            <a:r>
              <a:rPr b="0" lang="de-AT" sz="2400" spc="-1" strike="noStrike">
                <a:solidFill>
                  <a:srgbClr val="484848"/>
                </a:solidFill>
                <a:latin typeface="Noto Sans"/>
              </a:rPr>
              <a:t>&lt;date/time&gt;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88" name="PlaceHolder 4"/>
          <p:cNvSpPr>
            <a:spLocks noGrp="1"/>
          </p:cNvSpPr>
          <p:nvPr>
            <p:ph type="ftr"/>
          </p:nvPr>
        </p:nvSpPr>
        <p:spPr>
          <a:xfrm>
            <a:off x="3420000" y="5119200"/>
            <a:ext cx="3240000" cy="450000"/>
          </a:xfrm>
          <a:prstGeom prst="rect">
            <a:avLst/>
          </a:prstGeom>
          <a:noFill/>
          <a:ln w="0">
            <a:noFill/>
          </a:ln>
        </p:spPr>
        <p:txBody>
          <a:bodyPr lIns="0" rIns="0" tIns="0" bIns="0" anchor="t">
            <a:noAutofit/>
          </a:bodyPr>
          <a:p>
            <a:pPr algn="ctr"/>
            <a:r>
              <a:rPr b="0" lang="de-AT" sz="2400" spc="-1" strike="noStrike">
                <a:solidFill>
                  <a:srgbClr val="484848"/>
                </a:solidFill>
                <a:latin typeface="Noto Sans"/>
              </a:rPr>
              <a:t>&lt;footer&gt;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89" name="PlaceHolder 5"/>
          <p:cNvSpPr>
            <a:spLocks noGrp="1"/>
          </p:cNvSpPr>
          <p:nvPr>
            <p:ph type="sldNum"/>
          </p:nvPr>
        </p:nvSpPr>
        <p:spPr>
          <a:xfrm>
            <a:off x="7650000" y="5130000"/>
            <a:ext cx="1890000" cy="450000"/>
          </a:xfrm>
          <a:prstGeom prst="rect">
            <a:avLst/>
          </a:prstGeom>
          <a:noFill/>
          <a:ln w="0">
            <a:noFill/>
          </a:ln>
        </p:spPr>
        <p:txBody>
          <a:bodyPr lIns="0" rIns="0" tIns="0" bIns="0" anchor="t">
            <a:noAutofit/>
          </a:bodyPr>
          <a:p>
            <a:pPr algn="r"/>
            <a:fld id="{F37166D5-B6DB-439A-B694-A04295CF84E3}" type="slidenum">
              <a:rPr b="0" lang="de-AT" sz="2400" spc="-1" strike="noStrike">
                <a:solidFill>
                  <a:srgbClr val="484848"/>
                </a:solidFill>
                <a:latin typeface="Noto Sans"/>
              </a:rPr>
              <a:t>&lt;number&gt;</a:t>
            </a:fld>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90" name=""/>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blurRad="0" rotWithShape="0">
              <a:srgbClr val="f49100"/>
            </a:outerShdw>
          </a:effectLst>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7" name=""/>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blurRad="0" rotWithShape="0">
              <a:srgbClr val="f49100"/>
            </a:outerShdw>
          </a:effectLst>
        </p:spPr>
        <p:style>
          <a:lnRef idx="0"/>
          <a:fillRef idx="0"/>
          <a:effectRef idx="0"/>
          <a:fontRef idx="minor"/>
        </p:style>
      </p:sp>
      <p:sp>
        <p:nvSpPr>
          <p:cNvPr id="128" name="PlaceHolder 1"/>
          <p:cNvSpPr>
            <a:spLocks noGrp="1"/>
          </p:cNvSpPr>
          <p:nvPr>
            <p:ph type="title"/>
          </p:nvPr>
        </p:nvSpPr>
        <p:spPr>
          <a:xfrm>
            <a:off x="540000" y="90000"/>
            <a:ext cx="9000000" cy="990000"/>
          </a:xfrm>
          <a:prstGeom prst="rect">
            <a:avLst/>
          </a:prstGeom>
          <a:noFill/>
          <a:ln w="0">
            <a:noFill/>
          </a:ln>
        </p:spPr>
        <p:txBody>
          <a:bodyPr lIns="0" rIns="0" tIns="0" bIns="0" anchor="b">
            <a:normAutofit/>
          </a:bodyPr>
          <a:p>
            <a:r>
              <a:rPr b="0" lang="de-AT" sz="4500" spc="-1" strike="noStrike">
                <a:solidFill>
                  <a:srgbClr val="ffffff"/>
                </a:solidFill>
                <a:latin typeface="Noto Sans"/>
              </a:rPr>
              <a:t>Click to edit the title text format</a:t>
            </a:r>
            <a:endParaRPr b="0" lang="de-AT" sz="4500" spc="-1" strike="noStrike">
              <a:solidFill>
                <a:srgbClr val="ffffff"/>
              </a:solidFill>
              <a:latin typeface="Noto Sans"/>
            </a:endParaRPr>
          </a:p>
        </p:txBody>
      </p:sp>
      <p:sp>
        <p:nvSpPr>
          <p:cNvPr id="129" name="PlaceHolder 2"/>
          <p:cNvSpPr>
            <a:spLocks noGrp="1"/>
          </p:cNvSpPr>
          <p:nvPr>
            <p:ph type="body"/>
          </p:nvPr>
        </p:nvSpPr>
        <p:spPr>
          <a:xfrm>
            <a:off x="540000" y="1440000"/>
            <a:ext cx="9000000" cy="351000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0" lang="de-AT" sz="2400" spc="-1" strike="noStrike">
                <a:latin typeface="Noto Sans"/>
              </a:rPr>
              <a:t>Click to edit the outline text format</a:t>
            </a:r>
            <a:endParaRPr b="0" lang="de-AT" sz="2400" spc="-1" strike="noStrike">
              <a:latin typeface="Noto Sans"/>
            </a:endParaRPr>
          </a:p>
          <a:p>
            <a:pPr lvl="1" marL="864000" indent="-324000">
              <a:spcAft>
                <a:spcPts val="842"/>
              </a:spcAft>
              <a:buClr>
                <a:srgbClr val="009eda"/>
              </a:buClr>
              <a:buSzPct val="45000"/>
              <a:buFont typeface="Wingdings" charset="2"/>
              <a:buChar char=""/>
            </a:pPr>
            <a:r>
              <a:rPr b="0" lang="de-AT" sz="2100" spc="-1" strike="noStrike">
                <a:latin typeface="Noto Sans"/>
              </a:rPr>
              <a:t>Second Outline Level</a:t>
            </a:r>
            <a:endParaRPr b="0" lang="de-AT" sz="2100" spc="-1" strike="noStrike">
              <a:latin typeface="Noto Sans"/>
            </a:endParaRPr>
          </a:p>
          <a:p>
            <a:pPr lvl="2" marL="1296000" indent="-288000">
              <a:spcAft>
                <a:spcPts val="635"/>
              </a:spcAft>
              <a:buClr>
                <a:srgbClr val="009eda"/>
              </a:buClr>
              <a:buSzPct val="45000"/>
              <a:buFont typeface="Wingdings" charset="2"/>
              <a:buChar char=""/>
            </a:pPr>
            <a:r>
              <a:rPr b="0" lang="de-AT" sz="1800" spc="-1" strike="noStrike">
                <a:latin typeface="Noto Sans"/>
              </a:rPr>
              <a:t>Third Outline Level</a:t>
            </a:r>
            <a:endParaRPr b="0" lang="de-AT" sz="1800" spc="-1" strike="noStrike">
              <a:latin typeface="Noto Sans"/>
            </a:endParaRPr>
          </a:p>
          <a:p>
            <a:pPr lvl="3" marL="1728000" indent="-216000">
              <a:spcAft>
                <a:spcPts val="422"/>
              </a:spcAft>
              <a:buClr>
                <a:srgbClr val="009eda"/>
              </a:buClr>
              <a:buSzPct val="45000"/>
              <a:buFont typeface="Wingdings" charset="2"/>
              <a:buChar char=""/>
            </a:pPr>
            <a:r>
              <a:rPr b="0" lang="de-AT" sz="1800" spc="-1" strike="noStrike">
                <a:latin typeface="Noto Sans"/>
              </a:rPr>
              <a:t>Fourth Outline Level</a:t>
            </a:r>
            <a:endParaRPr b="0" lang="de-AT" sz="1800" spc="-1" strike="noStrike">
              <a:latin typeface="Noto Sans"/>
            </a:endParaRPr>
          </a:p>
          <a:p>
            <a:pPr lvl="4" marL="2160000" indent="-216000">
              <a:spcAft>
                <a:spcPts val="210"/>
              </a:spcAft>
              <a:buClr>
                <a:srgbClr val="009eda"/>
              </a:buClr>
              <a:buSzPct val="45000"/>
              <a:buFont typeface="Wingdings" charset="2"/>
              <a:buChar char=""/>
            </a:pPr>
            <a:r>
              <a:rPr b="0" lang="de-AT" sz="1800" spc="-1" strike="noStrike">
                <a:latin typeface="Noto Sans"/>
              </a:rPr>
              <a:t>Fifth Outline Level</a:t>
            </a:r>
            <a:endParaRPr b="0" lang="de-AT" sz="1800" spc="-1" strike="noStrike">
              <a:latin typeface="Noto Sans"/>
            </a:endParaRPr>
          </a:p>
          <a:p>
            <a:pPr lvl="5" marL="2592000" indent="-216000">
              <a:spcAft>
                <a:spcPts val="210"/>
              </a:spcAft>
              <a:buClr>
                <a:srgbClr val="009eda"/>
              </a:buClr>
              <a:buSzPct val="45000"/>
              <a:buFont typeface="Wingdings" charset="2"/>
              <a:buChar char=""/>
            </a:pPr>
            <a:r>
              <a:rPr b="0" lang="de-AT" sz="1800" spc="-1" strike="noStrike">
                <a:latin typeface="Noto Sans"/>
              </a:rPr>
              <a:t>Sixth Outline Level</a:t>
            </a:r>
            <a:endParaRPr b="0" lang="de-AT" sz="1800" spc="-1" strike="noStrike">
              <a:latin typeface="Noto Sans"/>
            </a:endParaRPr>
          </a:p>
          <a:p>
            <a:pPr lvl="6" marL="3024000" indent="-216000">
              <a:spcAft>
                <a:spcPts val="210"/>
              </a:spcAft>
              <a:buClr>
                <a:srgbClr val="009eda"/>
              </a:buClr>
              <a:buSzPct val="45000"/>
              <a:buFont typeface="Wingdings" charset="2"/>
              <a:buChar char=""/>
            </a:pPr>
            <a:r>
              <a:rPr b="0" lang="de-AT" sz="1800" spc="-1" strike="noStrike">
                <a:latin typeface="Noto Sans"/>
              </a:rPr>
              <a:t>Seventh Outline Level</a:t>
            </a:r>
            <a:endParaRPr b="0" lang="de-AT" sz="1800" spc="-1" strike="noStrike">
              <a:latin typeface="Noto Sans"/>
            </a:endParaRPr>
          </a:p>
        </p:txBody>
      </p:sp>
      <p:sp>
        <p:nvSpPr>
          <p:cNvPr id="130" name="PlaceHolder 3"/>
          <p:cNvSpPr>
            <a:spLocks noGrp="1"/>
          </p:cNvSpPr>
          <p:nvPr>
            <p:ph type="dt"/>
          </p:nvPr>
        </p:nvSpPr>
        <p:spPr>
          <a:xfrm>
            <a:off x="540000" y="5130000"/>
            <a:ext cx="2340000" cy="450000"/>
          </a:xfrm>
          <a:prstGeom prst="rect">
            <a:avLst/>
          </a:prstGeom>
          <a:noFill/>
          <a:ln w="0">
            <a:noFill/>
          </a:ln>
        </p:spPr>
        <p:txBody>
          <a:bodyPr lIns="0" rIns="0" tIns="0" bIns="0" anchor="t">
            <a:noAutofit/>
          </a:bodyPr>
          <a:p>
            <a:r>
              <a:rPr b="0" lang="de-AT" sz="2400" spc="-1" strike="noStrike">
                <a:solidFill>
                  <a:srgbClr val="484848"/>
                </a:solidFill>
                <a:latin typeface="Noto Sans"/>
              </a:rPr>
              <a:t>&lt;date/time&gt;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131" name="PlaceHolder 4"/>
          <p:cNvSpPr>
            <a:spLocks noGrp="1"/>
          </p:cNvSpPr>
          <p:nvPr>
            <p:ph type="ftr"/>
          </p:nvPr>
        </p:nvSpPr>
        <p:spPr>
          <a:xfrm>
            <a:off x="3420000" y="5130000"/>
            <a:ext cx="3240000" cy="450000"/>
          </a:xfrm>
          <a:prstGeom prst="rect">
            <a:avLst/>
          </a:prstGeom>
          <a:noFill/>
          <a:ln w="0">
            <a:noFill/>
          </a:ln>
        </p:spPr>
        <p:txBody>
          <a:bodyPr lIns="0" rIns="0" tIns="0" bIns="0" anchor="t">
            <a:noAutofit/>
          </a:bodyPr>
          <a:p>
            <a:pPr algn="ctr"/>
            <a:r>
              <a:rPr b="0" lang="de-AT" sz="2400" spc="-1" strike="noStrike">
                <a:solidFill>
                  <a:srgbClr val="484848"/>
                </a:solidFill>
                <a:latin typeface="Noto Sans"/>
              </a:rPr>
              <a:t>&lt;footer&gt;</a:t>
            </a:r>
            <a:r>
              <a:rPr b="0" lang="de-AT" sz="2400" spc="-1" strike="noStrike">
                <a:solidFill>
                  <a:srgbClr val="484848"/>
                </a:solidFill>
                <a:latin typeface="Noto Sans"/>
              </a:rPr>
              <a:t> </a:t>
            </a:r>
            <a:endParaRPr b="0" lang="de-AT" sz="2400" spc="-1" strike="noStrike">
              <a:solidFill>
                <a:srgbClr val="484848"/>
              </a:solidFill>
              <a:latin typeface="Noto Sans"/>
            </a:endParaRPr>
          </a:p>
        </p:txBody>
      </p:sp>
      <p:sp>
        <p:nvSpPr>
          <p:cNvPr id="132" name="PlaceHolder 5"/>
          <p:cNvSpPr>
            <a:spLocks noGrp="1"/>
          </p:cNvSpPr>
          <p:nvPr>
            <p:ph type="sldNum"/>
          </p:nvPr>
        </p:nvSpPr>
        <p:spPr>
          <a:xfrm>
            <a:off x="7200000" y="5130000"/>
            <a:ext cx="2340000" cy="450000"/>
          </a:xfrm>
          <a:prstGeom prst="rect">
            <a:avLst/>
          </a:prstGeom>
          <a:noFill/>
          <a:ln w="0">
            <a:noFill/>
          </a:ln>
        </p:spPr>
        <p:txBody>
          <a:bodyPr lIns="0" rIns="0" tIns="0" bIns="0" anchor="t">
            <a:noAutofit/>
          </a:bodyPr>
          <a:p>
            <a:pPr algn="r"/>
            <a:fld id="{24ED0C80-F5E6-480B-B880-22E50637E511}" type="slidenum">
              <a:rPr b="0" lang="de-AT" sz="2400" spc="-1" strike="noStrike">
                <a:solidFill>
                  <a:srgbClr val="484848"/>
                </a:solidFill>
                <a:latin typeface="Noto Sans"/>
              </a:rPr>
              <a:t>&lt;number&gt;</a:t>
            </a:fld>
            <a:r>
              <a:rPr b="0" lang="de-AT" sz="2400" spc="-1" strike="noStrike">
                <a:solidFill>
                  <a:srgbClr val="484848"/>
                </a:solidFill>
                <a:latin typeface="Noto Sans"/>
              </a:rPr>
              <a:t> </a:t>
            </a:r>
            <a:endParaRPr b="0" lang="de-AT" sz="2400" spc="-1" strike="noStrike">
              <a:solidFill>
                <a:srgbClr val="484848"/>
              </a:solidFill>
              <a:latin typeface="Noto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mailto:edz@nonmonotonic.net" TargetMode="External"/><Relationship Id="rId6"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hyperlink" Target="http://www.nonmonotonic.net/re-isearch" TargetMode="External"/><Relationship Id="rId2" Type="http://schemas.openxmlformats.org/officeDocument/2006/relationships/image" Target="../media/image16.png"/><Relationship Id="rId3" Type="http://schemas.openxmlformats.org/officeDocument/2006/relationships/slideLayout" Target="../slideLayouts/slideLayout30.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450000" y="270000"/>
            <a:ext cx="9000000" cy="3240000"/>
          </a:xfrm>
          <a:prstGeom prst="rect">
            <a:avLst/>
          </a:prstGeom>
          <a:noFill/>
          <a:ln w="0">
            <a:noFill/>
          </a:ln>
        </p:spPr>
        <p:txBody>
          <a:bodyPr lIns="0" rIns="0" tIns="0" bIns="0" anchor="b">
            <a:normAutofit/>
          </a:bodyPr>
          <a:p>
            <a:r>
              <a:rPr b="0" lang="en-US" sz="6000" spc="-1" strike="noStrike">
                <a:solidFill>
                  <a:srgbClr val="04617b"/>
                </a:solidFill>
                <a:highlight>
                  <a:srgbClr val="eeeeee"/>
                </a:highlight>
                <a:latin typeface="Noto Sans"/>
              </a:rPr>
              <a:t>Project re-Isearch</a:t>
            </a:r>
            <a:endParaRPr b="0" lang="de-AT" sz="6000" spc="-1" strike="noStrike">
              <a:solidFill>
                <a:srgbClr val="04617b"/>
              </a:solidFill>
              <a:highlight>
                <a:srgbClr val="eeeeee"/>
              </a:highlight>
              <a:latin typeface="Noto Sans"/>
            </a:endParaRPr>
          </a:p>
        </p:txBody>
      </p:sp>
      <p:sp>
        <p:nvSpPr>
          <p:cNvPr id="176" name="PlaceHolder 2"/>
          <p:cNvSpPr>
            <a:spLocks noGrp="1"/>
          </p:cNvSpPr>
          <p:nvPr>
            <p:ph type="subTitle"/>
          </p:nvPr>
        </p:nvSpPr>
        <p:spPr>
          <a:xfrm>
            <a:off x="450000" y="3870000"/>
            <a:ext cx="9000000" cy="1170000"/>
          </a:xfrm>
          <a:prstGeom prst="rect">
            <a:avLst/>
          </a:prstGeom>
          <a:noFill/>
          <a:ln w="0">
            <a:noFill/>
          </a:ln>
        </p:spPr>
        <p:txBody>
          <a:bodyPr lIns="0" rIns="0" tIns="0" bIns="0" anchor="t">
            <a:noAutofit/>
          </a:bodyPr>
          <a:p>
            <a:r>
              <a:rPr b="1" lang="en-US" sz="2700" spc="-1" strike="noStrike">
                <a:solidFill>
                  <a:srgbClr val="dbf5f9"/>
                </a:solidFill>
                <a:latin typeface="Noto Sans"/>
              </a:rPr>
              <a:t>The 27 year old new kid on the search block</a:t>
            </a:r>
            <a:endParaRPr b="1" lang="de-AT" sz="2700" spc="-1" strike="noStrike">
              <a:solidFill>
                <a:srgbClr val="dbf5f9"/>
              </a:solidFill>
              <a:latin typeface="Noto Sans"/>
            </a:endParaRPr>
          </a:p>
        </p:txBody>
      </p:sp>
      <p:pic>
        <p:nvPicPr>
          <p:cNvPr id="177" name="" descr=""/>
          <p:cNvPicPr/>
          <p:nvPr/>
        </p:nvPicPr>
        <p:blipFill>
          <a:blip r:embed="rId2"/>
          <a:stretch/>
        </p:blipFill>
        <p:spPr>
          <a:xfrm>
            <a:off x="6400800" y="4508280"/>
            <a:ext cx="3429000" cy="520920"/>
          </a:xfrm>
          <a:prstGeom prst="rect">
            <a:avLst/>
          </a:prstGeom>
          <a:ln w="0">
            <a:noFill/>
          </a:ln>
        </p:spPr>
      </p:pic>
      <p:pic>
        <p:nvPicPr>
          <p:cNvPr id="178" name="" descr=""/>
          <p:cNvPicPr/>
          <p:nvPr/>
        </p:nvPicPr>
        <p:blipFill>
          <a:blip r:embed="rId3"/>
          <a:stretch/>
        </p:blipFill>
        <p:spPr>
          <a:xfrm>
            <a:off x="450000" y="4343400"/>
            <a:ext cx="1809360" cy="761760"/>
          </a:xfrm>
          <a:prstGeom prst="rect">
            <a:avLst/>
          </a:prstGeom>
          <a:ln w="18000">
            <a:noFill/>
          </a:ln>
        </p:spPr>
      </p:pic>
      <p:pic>
        <p:nvPicPr>
          <p:cNvPr id="179" name="" descr=""/>
          <p:cNvPicPr/>
          <p:nvPr/>
        </p:nvPicPr>
        <p:blipFill>
          <a:blip r:embed="rId4"/>
          <a:stretch/>
        </p:blipFill>
        <p:spPr>
          <a:xfrm>
            <a:off x="3060000" y="4271400"/>
            <a:ext cx="3112200" cy="980280"/>
          </a:xfrm>
          <a:prstGeom prst="rect">
            <a:avLst/>
          </a:prstGeom>
          <a:ln w="18000">
            <a:noFill/>
          </a:ln>
        </p:spPr>
      </p:pic>
      <p:sp>
        <p:nvSpPr>
          <p:cNvPr id="180" name=""/>
          <p:cNvSpPr txBox="1"/>
          <p:nvPr/>
        </p:nvSpPr>
        <p:spPr>
          <a:xfrm>
            <a:off x="986400" y="457200"/>
            <a:ext cx="8843400" cy="834840"/>
          </a:xfrm>
          <a:prstGeom prst="rect">
            <a:avLst/>
          </a:prstGeom>
          <a:noFill/>
          <a:ln w="18000">
            <a:noFill/>
          </a:ln>
        </p:spPr>
        <p:txBody>
          <a:bodyPr lIns="36000" rIns="36000" tIns="36000" bIns="36000" anchor="ctr">
            <a:noAutofit/>
          </a:bodyPr>
          <a:p>
            <a:r>
              <a:rPr b="1" i="1" lang="en-US" sz="2200" spc="-1" strike="noStrike">
                <a:latin typeface="Noto Sans"/>
              </a:rPr>
              <a:t>Edward C. Zimmermann &lt;</a:t>
            </a:r>
            <a:r>
              <a:rPr b="1" i="1" lang="en-US" sz="2200" spc="-1" strike="noStrike">
                <a:latin typeface="Noto Sans"/>
                <a:hlinkClick r:id="rId5"/>
              </a:rPr>
              <a:t>edz@nonmonotonic.net</a:t>
            </a:r>
            <a:r>
              <a:rPr b="1" i="1" lang="en-US" sz="2200" spc="-1" strike="noStrike">
                <a:latin typeface="Noto Sans"/>
              </a:rPr>
              <a:t>&gt;</a:t>
            </a:r>
            <a:endParaRPr b="1" i="1" lang="de-AT" sz="2200" spc="-1" strike="noStrike">
              <a:latin typeface="Noto Sans"/>
            </a:endParaRPr>
          </a:p>
          <a:p>
            <a:r>
              <a:rPr b="1" i="1" lang="en-US" sz="2200" spc="-1" strike="noStrike">
                <a:latin typeface="Noto Sans"/>
              </a:rPr>
              <a:t>http://www.nonmonotonic.net/re-isearch</a:t>
            </a:r>
            <a:endParaRPr b="1" i="1" lang="de-AT" sz="2200" spc="-1" strike="noStrike">
              <a:latin typeface="Noto Sans"/>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3"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What other uses for objects ? </a:t>
            </a:r>
            <a:endParaRPr b="0" lang="de-AT" sz="4500" spc="-1" strike="noStrike">
              <a:solidFill>
                <a:srgbClr val="ffffff"/>
              </a:solidFill>
              <a:latin typeface="Noto Sans"/>
            </a:endParaRPr>
          </a:p>
        </p:txBody>
      </p:sp>
      <p:sp>
        <p:nvSpPr>
          <p:cNvPr id="204" name="PlaceHolder 2"/>
          <p:cNvSpPr>
            <a:spLocks noGrp="1"/>
          </p:cNvSpPr>
          <p:nvPr>
            <p:ph/>
          </p:nvPr>
        </p:nvSpPr>
        <p:spPr>
          <a:xfrm>
            <a:off x="228600" y="1302840"/>
            <a:ext cx="9021960" cy="4367160"/>
          </a:xfrm>
          <a:prstGeom prst="rect">
            <a:avLst/>
          </a:prstGeom>
          <a:noFill/>
          <a:ln w="0">
            <a:noFill/>
          </a:ln>
        </p:spPr>
        <p:txBody>
          <a:bodyPr lIns="0" rIns="0" tIns="0" bIns="0" anchor="t">
            <a:normAutofit fontScale="97000"/>
          </a:bodyPr>
          <a:p>
            <a:pPr marL="432000" indent="-324000">
              <a:spcAft>
                <a:spcPts val="1054"/>
              </a:spcAft>
              <a:buClr>
                <a:srgbClr val="009eda"/>
              </a:buClr>
              <a:buSzPct val="45000"/>
              <a:buFont typeface="Wingdings" charset="2"/>
              <a:buChar char=""/>
            </a:pPr>
            <a:r>
              <a:rPr b="0" lang="en-US" sz="2400" spc="-1" strike="noStrike">
                <a:latin typeface="Noto Sans"/>
              </a:rPr>
              <a:t>We support something called “</a:t>
            </a:r>
            <a:r>
              <a:rPr b="1" lang="en-US" sz="2400" spc="-1" strike="noStrike">
                <a:latin typeface="Noto Sans"/>
              </a:rPr>
              <a:t>Dynamic Presentation</a:t>
            </a:r>
            <a:r>
              <a:rPr b="0" lang="en-US" sz="2400" spc="-1" strike="noStrike">
                <a:latin typeface="Noto Sans"/>
              </a:rPr>
              <a:t>”.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When things get indexed (ingested) the structure gets stored with pointers to content. So we can not just search but also reconstruct formats on-the-fly at time of presentation without re-parsing. An e-mail, for example, can be viewed as not just e-mail but als XML, as HTML as ..  but there is more..</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Content can come (pointers) from those other object services, remote databases etc. merging into a presentation. It can also (rights based) provide different views (hiding or redacting content).</a:t>
            </a:r>
            <a:endParaRPr b="0" lang="de-AT" sz="2400" spc="-1" strike="noStrike">
              <a:latin typeface="Noto Sans"/>
            </a:endParaRPr>
          </a:p>
          <a:p>
            <a:pPr marL="432000" indent="-324000">
              <a:spcAft>
                <a:spcPts val="1054"/>
              </a:spcAft>
              <a:buClr>
                <a:srgbClr val="009eda"/>
              </a:buClr>
              <a:buSzPct val="45000"/>
              <a:buFont typeface="Wingdings" charset="2"/>
              <a:buChar char=""/>
            </a:pPr>
            <a:endParaRPr b="0" lang="de-AT" sz="2400" spc="-1" strike="noStrike">
              <a:latin typeface="Noto Sans"/>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0">
                                  <p:stCondLst>
                                    <p:cond delay="0"/>
                                  </p:stCondLst>
                                  <p:childTnLst>
                                    <p:set>
                                      <p:cBhvr>
                                        <p:cTn id="86" dur="1" fill="hold">
                                          <p:stCondLst>
                                            <p:cond delay="0"/>
                                          </p:stCondLst>
                                        </p:cTn>
                                        <p:tgtEl>
                                          <p:spTgt spid="204">
                                            <p:txEl>
                                              <p:pRg st="1" end="1"/>
                                            </p:txEl>
                                          </p:spTgt>
                                        </p:tgtEl>
                                        <p:attrNameLst>
                                          <p:attrName>style.visibility</p:attrName>
                                        </p:attrNameLst>
                                      </p:cBhvr>
                                      <p:to>
                                        <p:strVal val="visible"/>
                                      </p:to>
                                    </p:set>
                                    <p:animEffect filter="fade" transition="in">
                                      <p:cBhvr additive="repl">
                                        <p:cTn id="87" dur="2000"/>
                                        <p:tgtEl>
                                          <p:spTgt spid="204">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9">
                                  <p:stCondLst>
                                    <p:cond delay="0"/>
                                  </p:stCondLst>
                                  <p:childTnLst>
                                    <p:set>
                                      <p:cBhvr>
                                        <p:cTn id="91" dur="1" fill="hold">
                                          <p:stCondLst>
                                            <p:cond delay="0"/>
                                          </p:stCondLst>
                                        </p:cTn>
                                        <p:tgtEl>
                                          <p:spTgt spid="204">
                                            <p:txEl>
                                              <p:pRg st="2" end="2"/>
                                            </p:txEl>
                                          </p:spTgt>
                                        </p:tgtEl>
                                        <p:attrNameLst>
                                          <p:attrName>style.visibility</p:attrName>
                                        </p:attrNameLst>
                                      </p:cBhvr>
                                      <p:to>
                                        <p:strVal val="visible"/>
                                      </p:to>
                                    </p:set>
                                    <p:animEffect filter="dissolve" transition="in">
                                      <p:cBhvr additive="repl">
                                        <p:cTn id="92" dur="500"/>
                                        <p:tgtEl>
                                          <p:spTgt spid="20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Any bullet points? </a:t>
            </a:r>
            <a:endParaRPr b="0" lang="de-AT" sz="4500" spc="-1" strike="noStrike">
              <a:solidFill>
                <a:srgbClr val="ffffff"/>
              </a:solidFill>
              <a:latin typeface="Noto Sans"/>
            </a:endParaRPr>
          </a:p>
        </p:txBody>
      </p:sp>
      <p:sp>
        <p:nvSpPr>
          <p:cNvPr id="206"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46000"/>
          </a:bodyPr>
          <a:p>
            <a:pPr marL="432000" indent="-324000">
              <a:spcAft>
                <a:spcPts val="1054"/>
              </a:spcAft>
              <a:buClr>
                <a:srgbClr val="009eda"/>
              </a:buClr>
              <a:buSzPct val="45000"/>
              <a:buFont typeface="Wingdings" charset="2"/>
              <a:buChar char=""/>
            </a:pPr>
            <a:r>
              <a:rPr b="0" lang="en-US" sz="2400" spc="-1" strike="noStrike">
                <a:latin typeface="Noto Sans"/>
              </a:rPr>
              <a:t>• </a:t>
            </a:r>
            <a:r>
              <a:rPr b="0" lang="en-US" sz="2400" spc="-1" strike="noStrike">
                <a:latin typeface="Noto Sans"/>
              </a:rPr>
              <a:t>Low-code ETL / "Any-to-Any" architecture (Dynamic Presentation)</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Handles a wide range of document formats including “live” data.</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Powerful Search (Structure, Objects, Spatial) / Relevancy Engine</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NoSQL Datastore</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Set based with an exhaustive collection of (binary and unary) set operations.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Dynamic search-time virtual collections of indexes (Shards)..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Useful for Analytics, Recommendation / Autosuggestion and ...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Embeddable in products (comparatively low resource  demands)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Customization.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Support Peer-to-Peer and Federated architectures (e.g. OASIS SRU/W, ISO 23950/Z.39.50).</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 </a:t>
            </a:r>
            <a:r>
              <a:rPr b="0" lang="en-US" sz="2400" spc="-1" strike="noStrike">
                <a:latin typeface="Noto Sans"/>
              </a:rPr>
              <a:t>Freely available under a permissive software license (Apache 2.0).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4000" spc="-1" strike="noStrike">
                <a:latin typeface="Noto Sans"/>
              </a:rPr>
              <a:t>That is really a lot.. Any more features we may have of dreamt of? </a:t>
            </a:r>
            <a:endParaRPr b="0" lang="de-AT" sz="4000" spc="-1" strike="noStrike">
              <a:latin typeface="Noto Sans"/>
            </a:endParaRPr>
          </a:p>
          <a:p>
            <a:pPr marL="432000" indent="-324000">
              <a:spcAft>
                <a:spcPts val="1054"/>
              </a:spcAft>
              <a:buClr>
                <a:srgbClr val="009eda"/>
              </a:buClr>
              <a:buSzPct val="45000"/>
              <a:buFont typeface="Wingdings" charset="2"/>
              <a:buChar char=""/>
            </a:pPr>
            <a:r>
              <a:rPr b="0" lang="en-US" sz="4000" spc="-1" strike="noStrike">
                <a:latin typeface="Noto Sans"/>
              </a:rPr>
              <a:t>Of course. We’ve barely touched on them (Can go on for hours)….</a:t>
            </a:r>
            <a:endParaRPr b="0" lang="de-AT" sz="4000" spc="-1" strike="noStrike">
              <a:latin typeface="Noto Sans"/>
            </a:endParaRPr>
          </a:p>
        </p:txBody>
      </p:sp>
      <p:sp>
        <p:nvSpPr>
          <p:cNvPr id="207" name=""/>
          <p:cNvSpPr txBox="1"/>
          <p:nvPr/>
        </p:nvSpPr>
        <p:spPr>
          <a:xfrm>
            <a:off x="5943600" y="4937760"/>
            <a:ext cx="2482200" cy="453600"/>
          </a:xfrm>
          <a:prstGeom prst="rect">
            <a:avLst/>
          </a:prstGeom>
          <a:noFill/>
          <a:ln w="18000">
            <a:noFill/>
          </a:ln>
        </p:spPr>
        <p:txBody>
          <a:bodyPr lIns="36000" rIns="36000" tIns="36000" bIns="36000" anchor="ctr">
            <a:noAutofit/>
          </a:bodyPr>
          <a:p>
            <a:r>
              <a:rPr b="1" i="1" lang="en-US" sz="2200" spc="-1" strike="noStrike">
                <a:latin typeface="Noto Sans"/>
              </a:rPr>
              <a:t>Make that weeks..</a:t>
            </a:r>
            <a:endParaRPr b="1" i="1" lang="de-AT" sz="2200" spc="-1" strike="noStrike">
              <a:latin typeface="Noto Sans"/>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53">
                                  <p:stCondLst>
                                    <p:cond delay="0"/>
                                  </p:stCondLst>
                                  <p:childTnLst>
                                    <p:set>
                                      <p:cBhvr>
                                        <p:cTn id="98" dur="1" fill="hold">
                                          <p:stCondLst>
                                            <p:cond delay="0"/>
                                          </p:stCondLst>
                                        </p:cTn>
                                        <p:tgtEl>
                                          <p:spTgt spid="206">
                                            <p:txEl>
                                              <p:pRg st="11" end="11"/>
                                            </p:txEl>
                                          </p:spTgt>
                                        </p:tgtEl>
                                        <p:attrNameLst>
                                          <p:attrName>style.visibility</p:attrName>
                                        </p:attrNameLst>
                                      </p:cBhvr>
                                      <p:to>
                                        <p:strVal val="visible"/>
                                      </p:to>
                                    </p:set>
                                    <p:anim calcmode="lin" valueType="num">
                                      <p:cBhvr additive="repl">
                                        <p:cTn id="99" dur="500" fill="hold"/>
                                        <p:tgtEl>
                                          <p:spTgt spid="206">
                                            <p:txEl>
                                              <p:pRg st="11" end="11"/>
                                            </p:txEl>
                                          </p:spTgt>
                                        </p:tgtEl>
                                        <p:attrNameLst>
                                          <p:attrName>ppt_w</p:attrName>
                                        </p:attrNameLst>
                                      </p:cBhvr>
                                      <p:tavLst>
                                        <p:tav tm="0">
                                          <p:val>
                                            <p:strVal val="0"/>
                                          </p:val>
                                        </p:tav>
                                        <p:tav tm="100000">
                                          <p:val>
                                            <p:strVal val="#ppt_w"/>
                                          </p:val>
                                        </p:tav>
                                      </p:tavLst>
                                    </p:anim>
                                    <p:anim calcmode="lin" valueType="num">
                                      <p:cBhvr additive="repl">
                                        <p:cTn id="100" dur="500" fill="hold"/>
                                        <p:tgtEl>
                                          <p:spTgt spid="206">
                                            <p:txEl>
                                              <p:pRg st="11" end="11"/>
                                            </p:txEl>
                                          </p:spTgt>
                                        </p:tgtEl>
                                        <p:attrNameLst>
                                          <p:attrName>ppt_h</p:attrName>
                                        </p:attrNameLst>
                                      </p:cBhvr>
                                      <p:tavLst>
                                        <p:tav tm="0">
                                          <p:val>
                                            <p:strVal val="0"/>
                                          </p:val>
                                        </p:tav>
                                        <p:tav tm="100000">
                                          <p:val>
                                            <p:strVal val="#ppt_h"/>
                                          </p:val>
                                        </p:tav>
                                      </p:tavLst>
                                    </p:anim>
                                    <p:animEffect filter="fade" transition="in">
                                      <p:cBhvr additive="repl">
                                        <p:cTn id="101" dur="500"/>
                                        <p:tgtEl>
                                          <p:spTgt spid="206">
                                            <p:txEl>
                                              <p:pRg st="11" end="11"/>
                                            </p:txEl>
                                          </p:spTgt>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5">
                                  <p:stCondLst>
                                    <p:cond delay="0"/>
                                  </p:stCondLst>
                                  <p:childTnLst>
                                    <p:set>
                                      <p:cBhvr>
                                        <p:cTn id="105" dur="1" fill="hold">
                                          <p:stCondLst>
                                            <p:cond delay="0"/>
                                          </p:stCondLst>
                                        </p:cTn>
                                        <p:tgtEl>
                                          <p:spTgt spid="206">
                                            <p:txEl>
                                              <p:pRg st="12" end="12"/>
                                            </p:txEl>
                                          </p:spTgt>
                                        </p:tgtEl>
                                        <p:attrNameLst>
                                          <p:attrName>style.visibility</p:attrName>
                                        </p:attrNameLst>
                                      </p:cBhvr>
                                      <p:to>
                                        <p:strVal val="visible"/>
                                      </p:to>
                                    </p:set>
                                    <p:anim calcmode="lin" valueType="num">
                                      <p:cBhvr additive="repl">
                                        <p:cTn id="106" dur="1000" fill="hold"/>
                                        <p:tgtEl>
                                          <p:spTgt spid="206">
                                            <p:txEl>
                                              <p:pRg st="12" end="12"/>
                                            </p:txEl>
                                          </p:spTgt>
                                        </p:tgtEl>
                                        <p:attrNameLst>
                                          <p:attrName>ppt_w</p:attrName>
                                        </p:attrNameLst>
                                      </p:cBhvr>
                                      <p:tavLst>
                                        <p:tav tm="0">
                                          <p:val>
                                            <p:strVal val="0"/>
                                          </p:val>
                                        </p:tav>
                                        <p:tav tm="100000">
                                          <p:val>
                                            <p:strVal val="#ppt_w"/>
                                          </p:val>
                                        </p:tav>
                                      </p:tavLst>
                                    </p:anim>
                                    <p:anim calcmode="lin" valueType="num">
                                      <p:cBhvr additive="repl">
                                        <p:cTn id="107" dur="1000" fill="hold"/>
                                        <p:tgtEl>
                                          <p:spTgt spid="206">
                                            <p:txEl>
                                              <p:pRg st="12" end="12"/>
                                            </p:txEl>
                                          </p:spTgt>
                                        </p:tgtEl>
                                        <p:attrNameLst>
                                          <p:attrName>ppt_h</p:attrName>
                                        </p:attrNameLst>
                                      </p:cBhvr>
                                      <p:tavLst>
                                        <p:tav tm="0">
                                          <p:val>
                                            <p:strVal val="0"/>
                                          </p:val>
                                        </p:tav>
                                        <p:tav tm="100000">
                                          <p:val>
                                            <p:strVal val="#ppt_h"/>
                                          </p:val>
                                        </p:tav>
                                      </p:tavLst>
                                    </p:anim>
                                    <p:anim calcmode="lin" valueType="num">
                                      <p:cBhvr additive="repl">
                                        <p:cTn id="108" dur="1000" fill="hold"/>
                                        <p:tgtEl>
                                          <p:spTgt spid="206">
                                            <p:txEl>
                                              <p:pRg st="12" end="12"/>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109" dur="1000" fill="hold"/>
                                        <p:tgtEl>
                                          <p:spTgt spid="206">
                                            <p:txEl>
                                              <p:pRg st="12" end="12"/>
                                            </p:txEl>
                                          </p:spTgt>
                                        </p:tgtEl>
                                        <p:attrNameLst>
                                          <p:attrName>ppt_y</p:attrName>
                                        </p:attrNameLst>
                                      </p:cBhvr>
                                      <p:tavLst>
                                        <p:tav fmla="y+(sin(-2*pi*(1-$))*-x+cos(-2*pi*(1-$))*(1-y))*(1-$)" tm="0">
                                          <p:val>
                                            <p:strVal val="0"/>
                                          </p:val>
                                        </p:tav>
                                        <p:tav fmla="y+(sin(-2*pi*(1-$))*-x+cos(-2*pi*(1-$))*(1-y))*(1-$)" tm="100000">
                                          <p:val>
                                            <p:strVal val="1"/>
                                          </p:val>
                                        </p:tav>
                                      </p:tavLst>
                                    </p:anim>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42">
                                  <p:stCondLst>
                                    <p:cond delay="0"/>
                                  </p:stCondLst>
                                  <p:childTnLst>
                                    <p:set>
                                      <p:cBhvr>
                                        <p:cTn id="113" dur="1" fill="hold">
                                          <p:stCondLst>
                                            <p:cond delay="0"/>
                                          </p:stCondLst>
                                        </p:cTn>
                                        <p:tgtEl>
                                          <p:spTgt spid="207">
                                            <p:txEl>
                                              <p:pRg st="0" end="0"/>
                                            </p:txEl>
                                          </p:spTgt>
                                        </p:tgtEl>
                                        <p:attrNameLst>
                                          <p:attrName>style.visibility</p:attrName>
                                        </p:attrNameLst>
                                      </p:cBhvr>
                                      <p:to>
                                        <p:strVal val="visible"/>
                                      </p:to>
                                    </p:set>
                                    <p:animEffect filter="fade" transition="in">
                                      <p:cBhvr additive="repl">
                                        <p:cTn id="114" dur="1000"/>
                                        <p:tgtEl>
                                          <p:spTgt spid="207">
                                            <p:txEl>
                                              <p:pRg st="0" end="0"/>
                                            </p:txEl>
                                          </p:spTgt>
                                        </p:tgtEl>
                                      </p:cBhvr>
                                    </p:animEffect>
                                    <p:anim calcmode="lin" valueType="num">
                                      <p:cBhvr additive="repl">
                                        <p:cTn id="115" dur="1000" fill="hold"/>
                                        <p:tgtEl>
                                          <p:spTgt spid="207">
                                            <p:txEl>
                                              <p:pRg st="0" end="0"/>
                                            </p:txEl>
                                          </p:spTgt>
                                        </p:tgtEl>
                                        <p:attrNameLst>
                                          <p:attrName>ppt_x</p:attrName>
                                        </p:attrNameLst>
                                      </p:cBhvr>
                                      <p:tavLst>
                                        <p:tav tm="0">
                                          <p:val>
                                            <p:strVal val="#ppt_x"/>
                                          </p:val>
                                        </p:tav>
                                        <p:tav tm="100000">
                                          <p:val>
                                            <p:strVal val="#ppt_x"/>
                                          </p:val>
                                        </p:tav>
                                      </p:tavLst>
                                    </p:anim>
                                    <p:anim calcmode="lin" valueType="num">
                                      <p:cBhvr additive="repl">
                                        <p:cTn id="116" dur="1000" fill="hold"/>
                                        <p:tgtEl>
                                          <p:spTgt spid="20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ubTitle"/>
          </p:nvPr>
        </p:nvSpPr>
        <p:spPr>
          <a:xfrm>
            <a:off x="502920" y="630720"/>
            <a:ext cx="9071640" cy="4388760"/>
          </a:xfrm>
          <a:prstGeom prst="rect">
            <a:avLst/>
          </a:prstGeom>
          <a:noFill/>
          <a:ln w="0">
            <a:noFill/>
          </a:ln>
        </p:spPr>
        <p:txBody>
          <a:bodyPr lIns="0" rIns="0" tIns="0" bIns="0" anchor="ctr">
            <a:noAutofit/>
          </a:bodyPr>
          <a:p>
            <a:pPr algn="ctr"/>
            <a:r>
              <a:rPr b="1" lang="en-US" sz="3000" spc="-1" strike="noStrike">
                <a:solidFill>
                  <a:srgbClr val="009eda"/>
                </a:solidFill>
                <a:latin typeface="Noto Sans"/>
              </a:rPr>
              <a:t> </a:t>
            </a:r>
            <a:endParaRPr b="1" lang="de-AT" sz="3000" spc="-1" strike="noStrike">
              <a:solidFill>
                <a:srgbClr val="009eda"/>
              </a:solidFill>
              <a:latin typeface="Noto Sans"/>
            </a:endParaRPr>
          </a:p>
        </p:txBody>
      </p:sp>
      <p:sp>
        <p:nvSpPr>
          <p:cNvPr id="209" name=""/>
          <p:cNvSpPr txBox="1"/>
          <p:nvPr/>
        </p:nvSpPr>
        <p:spPr>
          <a:xfrm>
            <a:off x="228600" y="1297440"/>
            <a:ext cx="9144000" cy="3122280"/>
          </a:xfrm>
          <a:prstGeom prst="rect">
            <a:avLst/>
          </a:prstGeom>
          <a:noFill/>
          <a:ln w="18000">
            <a:noFill/>
          </a:ln>
        </p:spPr>
        <p:txBody>
          <a:bodyPr lIns="36000" rIns="36000" tIns="36000" bIns="36000" anchor="ctr">
            <a:noAutofit/>
          </a:bodyPr>
          <a:p>
            <a:r>
              <a:rPr b="1" i="1" lang="en-US" sz="2200" spc="-1" strike="noStrike">
                <a:latin typeface="Noto Sans"/>
              </a:rPr>
              <a:t>Visit: </a:t>
            </a:r>
            <a:r>
              <a:rPr b="1" i="1" lang="en-US" sz="2200" spc="-1" strike="noStrike">
                <a:latin typeface="Noto Sans"/>
                <a:hlinkClick r:id="rId1"/>
              </a:rPr>
              <a:t>http://www.nonmonotonic.net/re-isearch</a:t>
            </a:r>
            <a:r>
              <a:rPr b="1" i="1" lang="en-US" sz="2200" spc="-1" strike="noStrike">
                <a:latin typeface="Noto Sans"/>
              </a:rPr>
              <a:t> </a:t>
            </a:r>
            <a:endParaRPr b="1" i="1" lang="de-AT" sz="2200" spc="-1" strike="noStrike">
              <a:latin typeface="Noto Sans"/>
            </a:endParaRPr>
          </a:p>
          <a:p>
            <a:r>
              <a:rPr b="1" i="1" lang="en-US" sz="2200" spc="-1" strike="noStrike">
                <a:latin typeface="Noto Sans"/>
              </a:rPr>
              <a:t>To learn more.</a:t>
            </a:r>
            <a:endParaRPr b="1" i="1" lang="de-AT" sz="2200" spc="-1" strike="noStrike">
              <a:latin typeface="Noto Sans"/>
            </a:endParaRPr>
          </a:p>
          <a:p>
            <a:endParaRPr b="1" i="1" lang="de-AT" sz="2200" spc="-1" strike="noStrike">
              <a:latin typeface="Noto Sans"/>
            </a:endParaRPr>
          </a:p>
          <a:p>
            <a:r>
              <a:rPr b="1" i="1" lang="en-US" sz="2200" spc="-1" strike="noStrike">
                <a:latin typeface="Noto Sans"/>
              </a:rPr>
              <a:t>Software, documentation and handbooks are freely available on</a:t>
            </a:r>
            <a:endParaRPr b="1" i="1" lang="de-AT" sz="2200" spc="-1" strike="noStrike">
              <a:latin typeface="Noto Sans"/>
            </a:endParaRPr>
          </a:p>
          <a:p>
            <a:r>
              <a:rPr b="1" i="1" lang="en-US" sz="2200" spc="-1" strike="noStrike">
                <a:latin typeface="Noto Sans"/>
              </a:rPr>
              <a:t>Github: </a:t>
            </a:r>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p:txBody>
      </p:sp>
      <p:pic>
        <p:nvPicPr>
          <p:cNvPr id="210" name="" descr=""/>
          <p:cNvPicPr/>
          <p:nvPr/>
        </p:nvPicPr>
        <p:blipFill>
          <a:blip r:embed="rId2"/>
          <a:stretch/>
        </p:blipFill>
        <p:spPr>
          <a:xfrm>
            <a:off x="1609920" y="2972160"/>
            <a:ext cx="2504880" cy="1828440"/>
          </a:xfrm>
          <a:prstGeom prst="rect">
            <a:avLst/>
          </a:prstGeom>
          <a:ln w="18000">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History</a:t>
            </a:r>
            <a:endParaRPr b="0" lang="de-AT" sz="4500" spc="-1" strike="noStrike">
              <a:solidFill>
                <a:srgbClr val="ffffff"/>
              </a:solidFill>
              <a:latin typeface="Noto Sans"/>
            </a:endParaRPr>
          </a:p>
        </p:txBody>
      </p:sp>
      <p:sp>
        <p:nvSpPr>
          <p:cNvPr id="182"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87000"/>
          </a:bodyPr>
          <a:p>
            <a:pPr marL="432000" indent="-324000">
              <a:spcAft>
                <a:spcPts val="1054"/>
              </a:spcAft>
              <a:buClr>
                <a:srgbClr val="009eda"/>
              </a:buClr>
              <a:buSzPct val="45000"/>
              <a:buFont typeface="Wingdings" charset="2"/>
              <a:buChar char=""/>
            </a:pPr>
            <a:r>
              <a:rPr b="0" lang="en-US" sz="2400" spc="-1" strike="noStrike">
                <a:latin typeface="Noto Sans"/>
              </a:rPr>
              <a:t>Isearch was a legendary open-source text retrieval software first developed in 1994  as part of the Isite Z39.50 information framework with support from NSF.</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Development was divided between CNDIR/MCNC and Bsn (Germany).</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In 1998 BSn launched a proprietary fork using new algorithms.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In was deployed in 100s of high profile sites….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In 2011 Bsn/NONMONOTONIC’s proprietary fork ceased development and it moved to the attic..</a:t>
            </a:r>
            <a:endParaRPr b="0" lang="de-AT" sz="2400" spc="-1" strike="noStrike">
              <a:latin typeface="Noto Sans"/>
            </a:endParaRPr>
          </a:p>
        </p:txBody>
      </p:sp>
      <p:sp>
        <p:nvSpPr>
          <p:cNvPr id="183" name=""/>
          <p:cNvSpPr txBox="1"/>
          <p:nvPr/>
        </p:nvSpPr>
        <p:spPr>
          <a:xfrm>
            <a:off x="685800" y="4854240"/>
            <a:ext cx="7579800" cy="453600"/>
          </a:xfrm>
          <a:prstGeom prst="rect">
            <a:avLst/>
          </a:prstGeom>
          <a:noFill/>
          <a:ln w="18000">
            <a:noFill/>
          </a:ln>
        </p:spPr>
        <p:txBody>
          <a:bodyPr lIns="36000" rIns="36000" tIns="36000" bIns="36000" anchor="ctr">
            <a:noAutofit/>
          </a:bodyPr>
          <a:p>
            <a:r>
              <a:rPr b="1" i="1" lang="de-AT" sz="2200" spc="-1" strike="noStrike">
                <a:latin typeface="Noto Sans"/>
              </a:rPr>
              <a:t>Despite lack of support some servers are still running!???</a:t>
            </a:r>
            <a:endParaRPr b="1" i="1" lang="de-AT" sz="2200" spc="-1" strike="noStrike">
              <a:latin typeface="Noto Sans"/>
            </a:endParaRPr>
          </a:p>
        </p:txBody>
      </p:sp>
      <p:sp>
        <p:nvSpPr>
          <p:cNvPr id="184" name=""/>
          <p:cNvSpPr txBox="1"/>
          <p:nvPr/>
        </p:nvSpPr>
        <p:spPr>
          <a:xfrm>
            <a:off x="4044240" y="5275800"/>
            <a:ext cx="4382640" cy="453600"/>
          </a:xfrm>
          <a:prstGeom prst="rect">
            <a:avLst/>
          </a:prstGeom>
          <a:noFill/>
          <a:ln w="18000">
            <a:noFill/>
          </a:ln>
        </p:spPr>
        <p:txBody>
          <a:bodyPr lIns="36000" rIns="36000" tIns="36000" bIns="36000" anchor="ctr">
            <a:noAutofit/>
          </a:bodyPr>
          <a:p>
            <a:r>
              <a:rPr b="1" i="1" lang="de-AT" sz="2200" spc="-1" strike="noStrike">
                <a:latin typeface="Noto Sans"/>
              </a:rPr>
              <a:t>Don’t break a working system…..</a:t>
            </a:r>
            <a:endParaRPr b="1" i="1" lang="de-AT" sz="2200" spc="-1" strike="noStrike">
              <a:latin typeface="Noto Sans"/>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2">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Scale>
                                      <p:cBhvr>
                                        <p:cTn id="7" dur="1000" fill="hold">
                                          <p:stCondLst>
                                            <p:cond delay="0"/>
                                          </p:stCondLst>
                                        </p:cTn>
                                        <p:tgtEl>
                                          <p:spTgt spid="18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E">
                                      <p:cBhvr>
                                        <p:cTn id="8" dur="1000" fill="hold">
                                          <p:stCondLst>
                                            <p:cond delay="0"/>
                                          </p:stCondLst>
                                        </p:cTn>
                                        <p:tgtEl>
                                          <p:spTgt spid="183">
                                            <p:txEl>
                                              <p:pRg st="0" end="0"/>
                                            </p:txEl>
                                          </p:spTgt>
                                        </p:tgtEl>
                                      </p:cBhvr>
                                    </p:animMotion>
                                    <p:animEffect filter="fade" transition="in">
                                      <p:cBhvr additive="repl">
                                        <p:cTn id="9" dur="1000"/>
                                        <p:tgtEl>
                                          <p:spTgt spid="1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53">
                                  <p:stCondLst>
                                    <p:cond delay="0"/>
                                  </p:stCondLst>
                                  <p:childTnLst>
                                    <p:set>
                                      <p:cBhvr>
                                        <p:cTn id="13" dur="1" fill="hold">
                                          <p:stCondLst>
                                            <p:cond delay="0"/>
                                          </p:stCondLst>
                                        </p:cTn>
                                        <p:tgtEl>
                                          <p:spTgt spid="184">
                                            <p:txEl>
                                              <p:pRg st="0" end="0"/>
                                            </p:txEl>
                                          </p:spTgt>
                                        </p:tgtEl>
                                        <p:attrNameLst>
                                          <p:attrName>style.visibility</p:attrName>
                                        </p:attrNameLst>
                                      </p:cBhvr>
                                      <p:to>
                                        <p:strVal val="visible"/>
                                      </p:to>
                                    </p:set>
                                    <p:anim calcmode="lin" valueType="num">
                                      <p:cBhvr additive="repl">
                                        <p:cTn id="14" dur="500" fill="hold"/>
                                        <p:tgtEl>
                                          <p:spTgt spid="184">
                                            <p:txEl>
                                              <p:pRg st="0" end="0"/>
                                            </p:txEl>
                                          </p:spTgt>
                                        </p:tgtEl>
                                        <p:attrNameLst>
                                          <p:attrName>ppt_w</p:attrName>
                                        </p:attrNameLst>
                                      </p:cBhvr>
                                      <p:tavLst>
                                        <p:tav tm="0">
                                          <p:val>
                                            <p:strVal val="0"/>
                                          </p:val>
                                        </p:tav>
                                        <p:tav tm="100000">
                                          <p:val>
                                            <p:strVal val="#ppt_w"/>
                                          </p:val>
                                        </p:tav>
                                      </p:tavLst>
                                    </p:anim>
                                    <p:anim calcmode="lin" valueType="num">
                                      <p:cBhvr additive="repl">
                                        <p:cTn id="15" dur="500" fill="hold"/>
                                        <p:tgtEl>
                                          <p:spTgt spid="184">
                                            <p:txEl>
                                              <p:pRg st="0" end="0"/>
                                            </p:txEl>
                                          </p:spTgt>
                                        </p:tgtEl>
                                        <p:attrNameLst>
                                          <p:attrName>ppt_h</p:attrName>
                                        </p:attrNameLst>
                                      </p:cBhvr>
                                      <p:tavLst>
                                        <p:tav tm="0">
                                          <p:val>
                                            <p:strVal val="0"/>
                                          </p:val>
                                        </p:tav>
                                        <p:tav tm="100000">
                                          <p:val>
                                            <p:strVal val="#ppt_h"/>
                                          </p:val>
                                        </p:tav>
                                      </p:tavLst>
                                    </p:anim>
                                    <p:animEffect filter="fade" transition="in">
                                      <p:cBhvr additive="repl">
                                        <p:cTn id="16" dur="500"/>
                                        <p:tgtEl>
                                          <p:spTgt spid="18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You mentioned sites??? Curious!</a:t>
            </a:r>
            <a:endParaRPr b="0" lang="de-AT" sz="4500" spc="-1" strike="noStrike">
              <a:solidFill>
                <a:srgbClr val="ffffff"/>
              </a:solidFill>
              <a:latin typeface="Noto Sans"/>
            </a:endParaRPr>
          </a:p>
        </p:txBody>
      </p:sp>
      <p:sp>
        <p:nvSpPr>
          <p:cNvPr id="186"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49000"/>
          </a:bodyPr>
          <a:p>
            <a:pPr marL="432000" indent="-324000">
              <a:spcAft>
                <a:spcPts val="1054"/>
              </a:spcAft>
              <a:buClr>
                <a:srgbClr val="009eda"/>
              </a:buClr>
              <a:buSzPct val="45000"/>
              <a:buFont typeface="Wingdings" charset="2"/>
              <a:buChar char=""/>
            </a:pPr>
            <a:r>
              <a:rPr b="0" lang="en-US" sz="2400" spc="-1" strike="noStrike">
                <a:latin typeface="Noto Sans"/>
              </a:rPr>
              <a:t>The U.S. Patent and Trademark Office (USPTO) patent search, the Federal Geographic Data Clearinghouse (FGDC), the NASA Global Change Master Directory, the NASA EOS Guide System, the NASA Catalog Interoperability Project, the astronomical pre-print service based at the Space Telescope Science Institute, The PCT Electronic Gazette at the World Intellectual Property Organization (WIPO), the SAGE Project of the Special Collections Department at Emory University, Eco Companion Australasia (an environmental geospatial resources catalog), the Open Directory Project, genomic search for the Australian National  Genomic Information Service’s (ANGIS) human genome project (and its eBiotechnology workbench split-off); the D-A-S-H search portal against racism, antisemitism and exclusion (funded within the framework of the action program "Youth for tolerance and democracy - against right-wing extremism, xenophobia and anti-Semitism", the YOUTH program of the European Community and with additional support from the German Federal Agency for Civic Education);  the e-government search (Yeehaw) of the U.S. State of Utah to agronomic cooperation across the Mediterranean region (supported by the EU’s DG). Integrated into a number of CMS platforms it powered search for a number of high volume web sites. It was also used as a database accelerator by a number of eCommerce shops.</a:t>
            </a:r>
            <a:endParaRPr b="0" lang="de-AT" sz="2400" spc="-1" strike="noStrike">
              <a:latin typeface="Noto Sans"/>
            </a:endParaRPr>
          </a:p>
          <a:p>
            <a:pPr marL="432000" indent="-324000">
              <a:spcAft>
                <a:spcPts val="1054"/>
              </a:spcAft>
              <a:buClr>
                <a:srgbClr val="009eda"/>
              </a:buClr>
              <a:buSzPct val="45000"/>
              <a:buFont typeface="Wingdings" charset="2"/>
              <a:buChar char=""/>
            </a:pPr>
            <a:endParaRPr b="0" lang="de-AT" sz="2400" spc="-1" strike="noStrike">
              <a:latin typeface="Noto Sans"/>
            </a:endParaRPr>
          </a:p>
          <a:p>
            <a:pPr marL="432000" indent="-324000">
              <a:spcAft>
                <a:spcPts val="1054"/>
              </a:spcAft>
              <a:buClr>
                <a:srgbClr val="009eda"/>
              </a:buClr>
              <a:buSzPct val="45000"/>
              <a:buFont typeface="Wingdings" charset="2"/>
              <a:buChar char=""/>
            </a:pPr>
            <a:r>
              <a:rPr b="1" lang="en-US" sz="3200" spc="-1" strike="noStrike">
                <a:latin typeface="Noto Sans"/>
              </a:rPr>
              <a:t>Development had been terminated.. Loads of people asked if I could open source IB.. and we were constantly surprized at ApacheCon just how primitive the offerings were..</a:t>
            </a:r>
            <a:endParaRPr b="0" lang="de-AT" sz="3200" spc="-1" strike="noStrike">
              <a:latin typeface="Noto Sans"/>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25">
                                  <p:stCondLst>
                                    <p:cond delay="0"/>
                                  </p:stCondLst>
                                  <p:childTnLst>
                                    <p:set>
                                      <p:cBhvr>
                                        <p:cTn id="22" dur="1" fill="hold">
                                          <p:stCondLst>
                                            <p:cond delay="0"/>
                                          </p:stCondLst>
                                        </p:cTn>
                                        <p:tgtEl>
                                          <p:spTgt spid="186">
                                            <p:txEl>
                                              <p:pRg st="2" end="2"/>
                                            </p:txEl>
                                          </p:spTgt>
                                        </p:tgtEl>
                                        <p:attrNameLst>
                                          <p:attrName>style.visibility</p:attrName>
                                        </p:attrNameLst>
                                      </p:cBhvr>
                                      <p:to>
                                        <p:strVal val="visible"/>
                                      </p:to>
                                    </p:set>
                                    <p:anim calcmode="lin" valueType="num">
                                      <p:cBhvr additive="repl">
                                        <p:cTn id="23" dur="500" fill="hold">
                                          <p:stCondLst>
                                            <p:cond delay="0"/>
                                          </p:stCondLst>
                                        </p:cTn>
                                        <p:tgtEl>
                                          <p:spTgt spid="186">
                                            <p:txEl>
                                              <p:pRg st="2" end="2"/>
                                            </p:txEl>
                                          </p:spTgt>
                                        </p:tgtEl>
                                        <p:attrNameLst>
                                          <p:attrName>r</p:attrName>
                                        </p:attrNameLst>
                                      </p:cBhvr>
                                      <p:tavLst>
                                        <p:tav tm="0">
                                          <p:val>
                                            <p:strVal val="-90"/>
                                          </p:val>
                                        </p:tav>
                                        <p:tav tm="100000">
                                          <p:val>
                                            <p:strVal val="0"/>
                                          </p:val>
                                        </p:tav>
                                      </p:tavLst>
                                    </p:anim>
                                    <p:anim calcmode="lin" valueType="num">
                                      <p:cBhvr additive="repl">
                                        <p:cTn id="24" dur="500" fill="hold">
                                          <p:stCondLst>
                                            <p:cond delay="0"/>
                                          </p:stCondLst>
                                        </p:cTn>
                                        <p:tgtEl>
                                          <p:spTgt spid="186">
                                            <p:txEl>
                                              <p:pRg st="2" end="2"/>
                                            </p:txEl>
                                          </p:spTgt>
                                        </p:tgtEl>
                                        <p:attrNameLst>
                                          <p:attrName>ppt_w</p:attrName>
                                        </p:attrNameLst>
                                      </p:cBhvr>
                                      <p:tavLst>
                                        <p:tav tm="0">
                                          <p:val>
                                            <p:strVal val="#ppt_w"/>
                                          </p:val>
                                        </p:tav>
                                        <p:tav tm="100000">
                                          <p:val>
                                            <p:strVal val="#ppt_w*.05"/>
                                          </p:val>
                                        </p:tav>
                                      </p:tavLst>
                                    </p:anim>
                                    <p:anim calcmode="lin" valueType="num">
                                      <p:cBhvr additive="repl">
                                        <p:cTn id="25" dur="500" fill="hold">
                                          <p:stCondLst>
                                            <p:cond delay="500"/>
                                          </p:stCondLst>
                                        </p:cTn>
                                        <p:tgtEl>
                                          <p:spTgt spid="186">
                                            <p:txEl>
                                              <p:pRg st="2" end="2"/>
                                            </p:txEl>
                                          </p:spTgt>
                                        </p:tgtEl>
                                        <p:attrNameLst>
                                          <p:attrName>ppt_w</p:attrName>
                                        </p:attrNameLst>
                                      </p:cBhvr>
                                      <p:tavLst>
                                        <p:tav tm="0">
                                          <p:val>
                                            <p:strVal val="#ppt_w*.05"/>
                                          </p:val>
                                        </p:tav>
                                        <p:tav tm="100000">
                                          <p:val>
                                            <p:strVal val="#ppt_w"/>
                                          </p:val>
                                        </p:tav>
                                      </p:tavLst>
                                    </p:anim>
                                    <p:anim calcmode="lin" valueType="num">
                                      <p:cBhvr additive="repl">
                                        <p:cTn id="26" dur="1000" fill="hold"/>
                                        <p:tgtEl>
                                          <p:spTgt spid="186">
                                            <p:txEl>
                                              <p:pRg st="2" end="2"/>
                                            </p:txEl>
                                          </p:spTgt>
                                        </p:tgtEl>
                                        <p:attrNameLst>
                                          <p:attrName>ppt_h</p:attrName>
                                        </p:attrNameLst>
                                      </p:cBhvr>
                                      <p:tavLst>
                                        <p:tav tm="0">
                                          <p:val>
                                            <p:strVal val="#ppt_h"/>
                                          </p:val>
                                        </p:tav>
                                        <p:tav tm="100000">
                                          <p:val>
                                            <p:strVal val="#ppt_h"/>
                                          </p:val>
                                        </p:tav>
                                      </p:tavLst>
                                    </p:anim>
                                    <p:anim calcmode="lin" valueType="num">
                                      <p:cBhvr additive="repl">
                                        <p:cTn id="27" dur="500" fill="hold">
                                          <p:stCondLst>
                                            <p:cond delay="0"/>
                                          </p:stCondLst>
                                        </p:cTn>
                                        <p:tgtEl>
                                          <p:spTgt spid="186">
                                            <p:txEl>
                                              <p:pRg st="2" end="2"/>
                                            </p:txEl>
                                          </p:spTgt>
                                        </p:tgtEl>
                                        <p:attrNameLst>
                                          <p:attrName>ppt_x</p:attrName>
                                        </p:attrNameLst>
                                      </p:cBhvr>
                                      <p:tavLst>
                                        <p:tav tm="0">
                                          <p:val>
                                            <p:strVal val="#ppt_x+.4"/>
                                          </p:val>
                                        </p:tav>
                                        <p:tav tm="100000">
                                          <p:val>
                                            <p:strVal val="#ppt_x"/>
                                          </p:val>
                                        </p:tav>
                                      </p:tavLst>
                                    </p:anim>
                                    <p:anim calcmode="lin" valueType="num">
                                      <p:cBhvr additive="repl">
                                        <p:cTn id="28" dur="500" fill="hold">
                                          <p:stCondLst>
                                            <p:cond delay="0"/>
                                          </p:stCondLst>
                                        </p:cTn>
                                        <p:tgtEl>
                                          <p:spTgt spid="186">
                                            <p:txEl>
                                              <p:pRg st="2" end="2"/>
                                            </p:txEl>
                                          </p:spTgt>
                                        </p:tgtEl>
                                        <p:attrNameLst>
                                          <p:attrName>ppt_y</p:attrName>
                                        </p:attrNameLst>
                                      </p:cBhvr>
                                      <p:tavLst>
                                        <p:tav tm="0">
                                          <p:val>
                                            <p:strVal val="#ppt_y-.2"/>
                                          </p:val>
                                        </p:tav>
                                        <p:tav tm="100000">
                                          <p:val>
                                            <p:strVal val="#ppt_y+.1"/>
                                          </p:val>
                                        </p:tav>
                                      </p:tavLst>
                                    </p:anim>
                                    <p:anim calcmode="lin" valueType="num">
                                      <p:cBhvr additive="repl">
                                        <p:cTn id="29" dur="500" fill="hold">
                                          <p:stCondLst>
                                            <p:cond delay="500"/>
                                          </p:stCondLst>
                                        </p:cTn>
                                        <p:tgtEl>
                                          <p:spTgt spid="186">
                                            <p:txEl>
                                              <p:pRg st="2" end="2"/>
                                            </p:txEl>
                                          </p:spTgt>
                                        </p:tgtEl>
                                        <p:attrNameLst>
                                          <p:attrName>ppt_y</p:attrName>
                                        </p:attrNameLst>
                                      </p:cBhvr>
                                      <p:tavLst>
                                        <p:tav tm="0">
                                          <p:val>
                                            <p:strVal val="#ppt_y+.1"/>
                                          </p:val>
                                        </p:tav>
                                        <p:tav tm="100000">
                                          <p:val>
                                            <p:strVal val="#ppt_y"/>
                                          </p:val>
                                        </p:tav>
                                      </p:tavLst>
                                    </p:anim>
                                    <p:animEffect filter="fade" transition="in">
                                      <p:cBhvr additive="repl">
                                        <p:cTn id="30" dur="1000">
                                          <p:stCondLst>
                                            <p:cond delay="0"/>
                                          </p:stCondLst>
                                        </p:cTn>
                                        <p:tgtEl>
                                          <p:spTgt spid="18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ubTitle"/>
          </p:nvPr>
        </p:nvSpPr>
        <p:spPr>
          <a:xfrm>
            <a:off x="502920" y="630720"/>
            <a:ext cx="9071640" cy="4388760"/>
          </a:xfrm>
          <a:prstGeom prst="rect">
            <a:avLst/>
          </a:prstGeom>
          <a:noFill/>
          <a:ln w="0">
            <a:noFill/>
          </a:ln>
        </p:spPr>
        <p:txBody>
          <a:bodyPr lIns="0" rIns="0" tIns="0" bIns="0" anchor="ctr">
            <a:noAutofit/>
          </a:bodyPr>
          <a:p>
            <a:pPr algn="ctr"/>
            <a:r>
              <a:rPr b="1" lang="en-US" sz="4000" spc="-1" strike="noStrike">
                <a:solidFill>
                  <a:srgbClr val="009eda"/>
                </a:solidFill>
                <a:latin typeface="Noto Sans"/>
              </a:rPr>
              <a:t> </a:t>
            </a:r>
            <a:endParaRPr b="1" lang="de-AT" sz="4000" spc="-1" strike="noStrike">
              <a:solidFill>
                <a:srgbClr val="009eda"/>
              </a:solidFill>
              <a:latin typeface="Noto Sans"/>
            </a:endParaRPr>
          </a:p>
        </p:txBody>
      </p:sp>
      <p:sp>
        <p:nvSpPr>
          <p:cNvPr id="188" name=""/>
          <p:cNvSpPr txBox="1"/>
          <p:nvPr/>
        </p:nvSpPr>
        <p:spPr>
          <a:xfrm>
            <a:off x="228600" y="1678320"/>
            <a:ext cx="9144000" cy="2359800"/>
          </a:xfrm>
          <a:prstGeom prst="rect">
            <a:avLst/>
          </a:prstGeom>
          <a:noFill/>
          <a:ln w="18000">
            <a:noFill/>
          </a:ln>
        </p:spPr>
        <p:txBody>
          <a:bodyPr lIns="36000" rIns="36000" tIns="36000" bIns="36000" anchor="ctr">
            <a:noAutofit/>
          </a:bodyPr>
          <a:p>
            <a:r>
              <a:rPr b="1" i="1" lang="en-US" sz="2200" spc="-1" strike="noStrike">
                <a:latin typeface="Noto Sans"/>
              </a:rPr>
              <a:t>Reborn in 2020 in the middle of the global Covid19 pandemic as Project re-Isearch. Like the original, it is not just about textual words but pushes the envelope.</a:t>
            </a:r>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p:txBody>
      </p:sp>
      <p:sp>
        <p:nvSpPr>
          <p:cNvPr id="189" name=""/>
          <p:cNvSpPr txBox="1"/>
          <p:nvPr/>
        </p:nvSpPr>
        <p:spPr>
          <a:xfrm>
            <a:off x="502920" y="528120"/>
            <a:ext cx="6342480" cy="453600"/>
          </a:xfrm>
          <a:prstGeom prst="rect">
            <a:avLst/>
          </a:prstGeom>
          <a:noFill/>
          <a:ln w="18000">
            <a:noFill/>
          </a:ln>
        </p:spPr>
        <p:txBody>
          <a:bodyPr lIns="36000" rIns="36000" tIns="36000" bIns="36000" anchor="ctr">
            <a:noAutofit/>
          </a:bodyPr>
          <a:p>
            <a:r>
              <a:rPr b="1" i="1" lang="en-US" sz="2200" spc="-1" strike="noStrike">
                <a:latin typeface="Noto Sans"/>
              </a:rPr>
              <a:t>And thanks to the kind support of Nlnet/NGI0...</a:t>
            </a:r>
            <a:endParaRPr b="1" i="1" lang="de-AT" sz="2200" spc="-1" strike="noStrike">
              <a:latin typeface="Noto Sans"/>
            </a:endParaRPr>
          </a:p>
        </p:txBody>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55">
                                  <p:stCondLst>
                                    <p:cond delay="0"/>
                                  </p:stCondLst>
                                  <p:childTnLst>
                                    <p:set>
                                      <p:cBhvr>
                                        <p:cTn id="36" dur="1" fill="hold">
                                          <p:stCondLst>
                                            <p:cond delay="0"/>
                                          </p:stCondLst>
                                        </p:cTn>
                                        <p:tgtEl>
                                          <p:spTgt spid="188">
                                            <p:txEl>
                                              <p:pRg st="0" end="0"/>
                                            </p:txEl>
                                          </p:spTgt>
                                        </p:tgtEl>
                                        <p:attrNameLst>
                                          <p:attrName>style.visibility</p:attrName>
                                        </p:attrNameLst>
                                      </p:cBhvr>
                                      <p:to>
                                        <p:strVal val="visible"/>
                                      </p:to>
                                    </p:set>
                                    <p:anim calcmode="lin" valueType="num">
                                      <p:cBhvr additive="repl">
                                        <p:cTn id="37" dur="1000" fill="hold"/>
                                        <p:tgtEl>
                                          <p:spTgt spid="188">
                                            <p:txEl>
                                              <p:pRg st="0" end="0"/>
                                            </p:txEl>
                                          </p:spTgt>
                                        </p:tgtEl>
                                        <p:attrNameLst>
                                          <p:attrName>ppt_w</p:attrName>
                                        </p:attrNameLst>
                                      </p:cBhvr>
                                      <p:tavLst>
                                        <p:tav tm="0">
                                          <p:val>
                                            <p:strVal val="#ppt_w*0.70"/>
                                          </p:val>
                                        </p:tav>
                                        <p:tav tm="100000">
                                          <p:val>
                                            <p:strVal val="#ppt_w"/>
                                          </p:val>
                                        </p:tav>
                                      </p:tavLst>
                                    </p:anim>
                                    <p:anim calcmode="lin" valueType="num">
                                      <p:cBhvr additive="repl">
                                        <p:cTn id="38" dur="1000" fill="hold"/>
                                        <p:tgtEl>
                                          <p:spTgt spid="188">
                                            <p:txEl>
                                              <p:pRg st="0" end="0"/>
                                            </p:txEl>
                                          </p:spTgt>
                                        </p:tgtEl>
                                        <p:attrNameLst>
                                          <p:attrName>ppt_h</p:attrName>
                                        </p:attrNameLst>
                                      </p:cBhvr>
                                      <p:tavLst>
                                        <p:tav tm="0">
                                          <p:val>
                                            <p:strVal val="#ppt_h"/>
                                          </p:val>
                                        </p:tav>
                                        <p:tav tm="100000">
                                          <p:val>
                                            <p:strVal val="#ppt_h"/>
                                          </p:val>
                                        </p:tav>
                                      </p:tavLst>
                                    </p:anim>
                                    <p:animEffect filter="fade" transition="in">
                                      <p:cBhvr additive="repl">
                                        <p:cTn id="39" dur="1000"/>
                                        <p:tgtEl>
                                          <p:spTgt spid="18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Motivation. What is different?</a:t>
            </a:r>
            <a:endParaRPr b="0" lang="de-AT" sz="4500" spc="-1" strike="noStrike">
              <a:solidFill>
                <a:srgbClr val="ffffff"/>
              </a:solidFill>
              <a:latin typeface="Noto Sans"/>
            </a:endParaRPr>
          </a:p>
        </p:txBody>
      </p:sp>
      <p:sp>
        <p:nvSpPr>
          <p:cNvPr id="191"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78000"/>
          </a:bodyPr>
          <a:p>
            <a:pPr marL="432000" indent="-324000">
              <a:spcAft>
                <a:spcPts val="1054"/>
              </a:spcAft>
              <a:buClr>
                <a:srgbClr val="009eda"/>
              </a:buClr>
              <a:buSzPct val="45000"/>
              <a:buFont typeface="Wingdings" charset="2"/>
              <a:buChar char=""/>
            </a:pPr>
            <a:r>
              <a:rPr b="0" lang="en-US" sz="2400" spc="-1" strike="noStrike">
                <a:latin typeface="Noto Sans"/>
              </a:rPr>
              <a:t>Mainstream search engines are about finding any information:</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 </a:t>
            </a:r>
            <a:r>
              <a:rPr b="0" lang="en-US" sz="2400" spc="-1" strike="noStrike">
                <a:latin typeface="Noto Sans"/>
              </a:rPr>
              <a:t>"</a:t>
            </a:r>
            <a:r>
              <a:rPr b="0" i="1" lang="en-US" sz="2400" spc="-1" strike="noStrike">
                <a:latin typeface="Noto Sans"/>
              </a:rPr>
              <a:t>a list of all documents containing a specific word or phrase</a:t>
            </a:r>
            <a:r>
              <a:rPr b="0" lang="en-US" sz="2400" spc="-1" strike="noStrike">
                <a:latin typeface="Noto Sans"/>
              </a:rPr>
              <a:t>”.</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So search engines paradoxically return both too much information (i.e. long lists of links) and too little information (i.e. links to content, not content itself).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The re-Isearch engine is, by contrast, about exploiting document structure, both implicit (XML and other markup) and explicit (visual groupings such as paragraph), to zero in on relevant sections of documents, not just links to documents. </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We call it:</a:t>
            </a:r>
            <a:r>
              <a:rPr b="1" lang="en-US" sz="2400" spc="-1" strike="noStrike">
                <a:latin typeface="Noto Sans"/>
              </a:rPr>
              <a:t> Smart queries and run-time (dynamic) unit of retrieval.</a:t>
            </a:r>
            <a:endParaRPr b="0" lang="de-AT" sz="2400" spc="-1" strike="noStrike">
              <a:latin typeface="Noto Sans"/>
            </a:endParaRPr>
          </a:p>
        </p:txBody>
      </p:sp>
    </p:spTree>
  </p:cSld>
  <p:timing>
    <p:tnLst>
      <p:par>
        <p:cTn id="40" dur="indefinite" restart="never" nodeType="tmRoot">
          <p:childTnLst>
            <p:seq>
              <p:cTn id="41" dur="indefinite" nodeType="mainSeq">
                <p:childTnLst>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191">
                                            <p:txEl>
                                              <p:pRg st="4" end="4"/>
                                            </p:txEl>
                                          </p:spTgt>
                                        </p:tgtEl>
                                        <p:attrNameLst>
                                          <p:attrName>style.visibility</p:attrName>
                                        </p:attrNameLst>
                                      </p:cBhvr>
                                      <p:to>
                                        <p:strVal val="visible"/>
                                      </p:to>
                                    </p:set>
                                    <p:animEffect filter="fade" transition="in">
                                      <p:cBhvr additive="repl">
                                        <p:cTn id="46" dur="2000"/>
                                        <p:tgtEl>
                                          <p:spTgt spid="19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What do you mean?</a:t>
            </a:r>
            <a:endParaRPr b="0" lang="de-AT" sz="4500" spc="-1" strike="noStrike">
              <a:solidFill>
                <a:srgbClr val="ffffff"/>
              </a:solidFill>
              <a:latin typeface="Noto Sans"/>
            </a:endParaRPr>
          </a:p>
        </p:txBody>
      </p:sp>
      <p:sp>
        <p:nvSpPr>
          <p:cNvPr id="193"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75000"/>
          </a:bodyPr>
          <a:p>
            <a:pPr marL="432000" indent="-324000">
              <a:spcAft>
                <a:spcPts val="1054"/>
              </a:spcAft>
              <a:buClr>
                <a:srgbClr val="009eda"/>
              </a:buClr>
              <a:buSzPct val="45000"/>
              <a:buFont typeface="Wingdings" charset="2"/>
              <a:buChar char=""/>
            </a:pPr>
            <a:r>
              <a:rPr b="0" lang="en-US" sz="2400" spc="-1" strike="noStrike">
                <a:latin typeface="Noto Sans"/>
              </a:rPr>
              <a:t>In "traditional" search engine models there is a standard unit of the record. Its the unit of index (the page, PDF, Word document) and retrieval. By contrast we have a user defined "search time" unit of retrieval: the structure of documents can be exploited to identify which document elements (such as the appropriate chapter or page) to retrieve. Retrieval granularity may be on the level of sub-structures of a given document or page such as line, paragraph but may also be as part of a larger collection.  Since we know the location of hits (matches) within a record we can transverse its structure (which can be viewed as a graph) to find other relevant bits or retrieve relevant elements. These can even be virtual.</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4000" spc="-1" strike="noStrike">
                <a:latin typeface="Noto Sans"/>
              </a:rPr>
              <a:t>Pretty cool, eh!?</a:t>
            </a:r>
            <a:endParaRPr b="0" lang="de-AT" sz="4000" spc="-1" strike="noStrike">
              <a:latin typeface="Noto Sans"/>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53">
                                  <p:stCondLst>
                                    <p:cond delay="0"/>
                                  </p:stCondLst>
                                  <p:childTnLst>
                                    <p:set>
                                      <p:cBhvr>
                                        <p:cTn id="52" dur="0" fill="hold">
                                          <p:stCondLst>
                                            <p:cond delay="0"/>
                                          </p:stCondLst>
                                        </p:cTn>
                                        <p:tgtEl>
                                          <p:spTgt spid="193">
                                            <p:txEl>
                                              <p:pRg st="1" end="1"/>
                                            </p:txEl>
                                          </p:spTgt>
                                        </p:tgtEl>
                                        <p:attrNameLst>
                                          <p:attrName>style.visibility</p:attrName>
                                        </p:attrNameLst>
                                      </p:cBhvr>
                                      <p:to>
                                        <p:strVal val="visible"/>
                                      </p:to>
                                    </p:set>
                                    <p:anim calcmode="lin" valueType="num">
                                      <p:cBhvr additive="repl">
                                        <p:cTn id="53" dur="50" fill="hold"/>
                                        <p:tgtEl>
                                          <p:spTgt spid="193">
                                            <p:txEl>
                                              <p:pRg st="1" end="1"/>
                                            </p:txEl>
                                          </p:spTgt>
                                        </p:tgtEl>
                                        <p:attrNameLst>
                                          <p:attrName>ppt_w</p:attrName>
                                        </p:attrNameLst>
                                      </p:cBhvr>
                                      <p:tavLst>
                                        <p:tav tm="0">
                                          <p:val>
                                            <p:strVal val="0"/>
                                          </p:val>
                                        </p:tav>
                                        <p:tav tm="100000">
                                          <p:val>
                                            <p:strVal val="#ppt_w"/>
                                          </p:val>
                                        </p:tav>
                                      </p:tavLst>
                                    </p:anim>
                                    <p:anim calcmode="lin" valueType="num">
                                      <p:cBhvr additive="repl">
                                        <p:cTn id="54" dur="50" fill="hold"/>
                                        <p:tgtEl>
                                          <p:spTgt spid="193">
                                            <p:txEl>
                                              <p:pRg st="1" end="1"/>
                                            </p:txEl>
                                          </p:spTgt>
                                        </p:tgtEl>
                                        <p:attrNameLst>
                                          <p:attrName>ppt_h</p:attrName>
                                        </p:attrNameLst>
                                      </p:cBhvr>
                                      <p:tavLst>
                                        <p:tav tm="0">
                                          <p:val>
                                            <p:strVal val="0"/>
                                          </p:val>
                                        </p:tav>
                                        <p:tav tm="100000">
                                          <p:val>
                                            <p:strVal val="#ppt_h"/>
                                          </p:val>
                                        </p:tav>
                                      </p:tavLst>
                                    </p:anim>
                                    <p:animEffect filter="fade" transition="in">
                                      <p:cBhvr additive="repl">
                                        <p:cTn id="55" dur="50"/>
                                        <p:tgtEl>
                                          <p:spTgt spid="19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What do you mean by virtual?</a:t>
            </a:r>
            <a:endParaRPr b="0" lang="de-AT" sz="4500" spc="-1" strike="noStrike">
              <a:solidFill>
                <a:srgbClr val="ffffff"/>
              </a:solidFill>
              <a:latin typeface="Noto Sans"/>
            </a:endParaRPr>
          </a:p>
        </p:txBody>
      </p:sp>
      <p:sp>
        <p:nvSpPr>
          <p:cNvPr id="195"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90000"/>
          </a:bodyPr>
          <a:p>
            <a:pPr marL="432000" indent="-324000">
              <a:spcAft>
                <a:spcPts val="1054"/>
              </a:spcAft>
              <a:buClr>
                <a:srgbClr val="009eda"/>
              </a:buClr>
              <a:buSzPct val="45000"/>
              <a:buFont typeface="Wingdings" charset="2"/>
              <a:buChar char=""/>
            </a:pPr>
            <a:r>
              <a:rPr b="0" lang="en-US" sz="2400" spc="-1" strike="noStrike">
                <a:latin typeface="Noto Sans"/>
              </a:rPr>
              <a:t>Instead of just searching for results one can search for clusters of elements (we call them “semantic spheres”) that are relevant. Words derive their meaning in context. In a social network these are, for example, what people call “bubbles“.</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On can dig deeper into these to find new insights and discover different views and aspects (and not just some monlithic “Big Brother” mediated message).</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4000" spc="-1" strike="noStrike">
                <a:latin typeface="Noto Sans"/>
              </a:rPr>
              <a:t>We call it multi-modal </a:t>
            </a:r>
            <a:r>
              <a:rPr b="0" lang="en-US" sz="4000" spc="-1" strike="noStrike">
                <a:latin typeface="Noto Sans"/>
              </a:rPr>
              <a:t>re</a:t>
            </a:r>
            <a:r>
              <a:rPr b="0" lang="en-US" sz="4000" spc="-1" strike="noStrike">
                <a:latin typeface="Noto Sans"/>
              </a:rPr>
              <a:t>-search!</a:t>
            </a:r>
            <a:endParaRPr b="0" lang="de-AT" sz="4000" spc="-1" strike="noStrike">
              <a:latin typeface="Noto Sans"/>
            </a:endParaRPr>
          </a:p>
        </p:txBody>
      </p:sp>
    </p:spTree>
  </p:cSld>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53">
                                  <p:stCondLst>
                                    <p:cond delay="0"/>
                                  </p:stCondLst>
                                  <p:childTnLst>
                                    <p:set>
                                      <p:cBhvr>
                                        <p:cTn id="61" dur="1" fill="hold">
                                          <p:stCondLst>
                                            <p:cond delay="0"/>
                                          </p:stCondLst>
                                        </p:cTn>
                                        <p:tgtEl>
                                          <p:spTgt spid="195">
                                            <p:txEl>
                                              <p:pRg st="2" end="2"/>
                                            </p:txEl>
                                          </p:spTgt>
                                        </p:tgtEl>
                                        <p:attrNameLst>
                                          <p:attrName>style.visibility</p:attrName>
                                        </p:attrNameLst>
                                      </p:cBhvr>
                                      <p:to>
                                        <p:strVal val="visible"/>
                                      </p:to>
                                    </p:set>
                                    <p:anim calcmode="lin" valueType="num">
                                      <p:cBhvr additive="repl">
                                        <p:cTn id="62" dur="500" fill="hold"/>
                                        <p:tgtEl>
                                          <p:spTgt spid="195">
                                            <p:txEl>
                                              <p:pRg st="2" end="2"/>
                                            </p:txEl>
                                          </p:spTgt>
                                        </p:tgtEl>
                                        <p:attrNameLst>
                                          <p:attrName>ppt_w</p:attrName>
                                        </p:attrNameLst>
                                      </p:cBhvr>
                                      <p:tavLst>
                                        <p:tav tm="0">
                                          <p:val>
                                            <p:strVal val="0"/>
                                          </p:val>
                                        </p:tav>
                                        <p:tav tm="100000">
                                          <p:val>
                                            <p:strVal val="#ppt_w"/>
                                          </p:val>
                                        </p:tav>
                                      </p:tavLst>
                                    </p:anim>
                                    <p:anim calcmode="lin" valueType="num">
                                      <p:cBhvr additive="repl">
                                        <p:cTn id="63" dur="500" fill="hold"/>
                                        <p:tgtEl>
                                          <p:spTgt spid="195">
                                            <p:txEl>
                                              <p:pRg st="2" end="2"/>
                                            </p:txEl>
                                          </p:spTgt>
                                        </p:tgtEl>
                                        <p:attrNameLst>
                                          <p:attrName>ppt_h</p:attrName>
                                        </p:attrNameLst>
                                      </p:cBhvr>
                                      <p:tavLst>
                                        <p:tav tm="0">
                                          <p:val>
                                            <p:strVal val="0"/>
                                          </p:val>
                                        </p:tav>
                                        <p:tav tm="100000">
                                          <p:val>
                                            <p:strVal val="#ppt_h"/>
                                          </p:val>
                                        </p:tav>
                                      </p:tavLst>
                                    </p:anim>
                                    <p:animEffect filter="fade" transition="in">
                                      <p:cBhvr additive="repl">
                                        <p:cTn id="64" dur="500"/>
                                        <p:tgtEl>
                                          <p:spTgt spid="19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ubTitle"/>
          </p:nvPr>
        </p:nvSpPr>
        <p:spPr>
          <a:xfrm>
            <a:off x="502920" y="630720"/>
            <a:ext cx="9071640" cy="4388760"/>
          </a:xfrm>
          <a:prstGeom prst="rect">
            <a:avLst/>
          </a:prstGeom>
          <a:noFill/>
          <a:ln w="0">
            <a:noFill/>
          </a:ln>
        </p:spPr>
        <p:txBody>
          <a:bodyPr lIns="0" rIns="0" tIns="0" bIns="0" anchor="ctr">
            <a:noAutofit/>
          </a:bodyPr>
          <a:p>
            <a:pPr algn="ctr"/>
            <a:r>
              <a:rPr b="1" lang="en-US" sz="4000" spc="-1" strike="noStrike">
                <a:solidFill>
                  <a:srgbClr val="009eda"/>
                </a:solidFill>
                <a:latin typeface="Noto Sans"/>
              </a:rPr>
              <a:t> </a:t>
            </a:r>
            <a:endParaRPr b="1" lang="de-AT" sz="4000" spc="-1" strike="noStrike">
              <a:solidFill>
                <a:srgbClr val="009eda"/>
              </a:solidFill>
              <a:latin typeface="Noto Sans"/>
            </a:endParaRPr>
          </a:p>
        </p:txBody>
      </p:sp>
      <p:sp>
        <p:nvSpPr>
          <p:cNvPr id="197" name=""/>
          <p:cNvSpPr txBox="1"/>
          <p:nvPr/>
        </p:nvSpPr>
        <p:spPr>
          <a:xfrm>
            <a:off x="228600" y="2059200"/>
            <a:ext cx="9144000" cy="1597320"/>
          </a:xfrm>
          <a:prstGeom prst="rect">
            <a:avLst/>
          </a:prstGeom>
          <a:noFill/>
          <a:ln w="18000">
            <a:noFill/>
          </a:ln>
        </p:spPr>
        <p:txBody>
          <a:bodyPr lIns="36000" rIns="36000" tIns="36000" bIns="36000" anchor="ctr">
            <a:noAutofit/>
          </a:bodyPr>
          <a:p>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a:p>
            <a:endParaRPr b="1" i="1" lang="de-AT" sz="2200" spc="-1" strike="noStrike">
              <a:latin typeface="Noto Sans"/>
            </a:endParaRPr>
          </a:p>
        </p:txBody>
      </p:sp>
      <p:pic>
        <p:nvPicPr>
          <p:cNvPr id="198" name="" descr=""/>
          <p:cNvPicPr/>
          <p:nvPr/>
        </p:nvPicPr>
        <p:blipFill>
          <a:blip r:embed="rId1"/>
          <a:stretch/>
        </p:blipFill>
        <p:spPr>
          <a:xfrm>
            <a:off x="457200" y="461520"/>
            <a:ext cx="6395040" cy="4796280"/>
          </a:xfrm>
          <a:prstGeom prst="rect">
            <a:avLst/>
          </a:prstGeom>
          <a:ln w="18000">
            <a:noFill/>
          </a:ln>
        </p:spPr>
      </p:pic>
      <p:sp>
        <p:nvSpPr>
          <p:cNvPr id="199" name=""/>
          <p:cNvSpPr txBox="1"/>
          <p:nvPr/>
        </p:nvSpPr>
        <p:spPr>
          <a:xfrm>
            <a:off x="6858000" y="205920"/>
            <a:ext cx="2971800" cy="4747680"/>
          </a:xfrm>
          <a:prstGeom prst="rect">
            <a:avLst/>
          </a:prstGeom>
          <a:noFill/>
          <a:ln w="18000">
            <a:noFill/>
          </a:ln>
        </p:spPr>
        <p:txBody>
          <a:bodyPr lIns="36000" rIns="36000" tIns="36000" bIns="36000" anchor="ctr">
            <a:noAutofit/>
          </a:bodyPr>
          <a:p>
            <a:r>
              <a:rPr b="1" i="1" lang="en-US" sz="2200" spc="-1" strike="noStrike">
                <a:latin typeface="Noto Sans"/>
              </a:rPr>
              <a:t>Exodus:Cross Search</a:t>
            </a:r>
            <a:endParaRPr b="1" i="1" lang="de-AT" sz="2200" spc="-1" strike="noStrike">
              <a:latin typeface="Noto Sans"/>
            </a:endParaRPr>
          </a:p>
          <a:p>
            <a:r>
              <a:rPr b="1" i="1" lang="en-US" sz="2200" spc="-1" strike="noStrike">
                <a:latin typeface="Noto Sans"/>
              </a:rPr>
              <a:t> </a:t>
            </a:r>
            <a:r>
              <a:rPr b="1" i="1" lang="en-US" sz="2200" spc="-1" strike="noStrike">
                <a:latin typeface="Noto Sans"/>
              </a:rPr>
              <a:t>ISEA 08 Singapore</a:t>
            </a:r>
            <a:endParaRPr b="1" i="1" lang="de-AT" sz="2200" spc="-1" strike="noStrike">
              <a:latin typeface="Noto Sans"/>
            </a:endParaRPr>
          </a:p>
          <a:p>
            <a:endParaRPr b="1" i="1" lang="de-AT" sz="2200" spc="-1" strike="noStrike">
              <a:latin typeface="Noto Sans"/>
            </a:endParaRPr>
          </a:p>
          <a:p>
            <a:r>
              <a:rPr b="1" i="1" lang="en-US" sz="2000" spc="-1" strike="noStrike">
                <a:latin typeface="Noto Sans"/>
              </a:rPr>
              <a:t>Artist: Metahaven (NL)</a:t>
            </a:r>
            <a:endParaRPr b="1" i="1" lang="de-AT" sz="2000" spc="-1" strike="noStrike">
              <a:latin typeface="Noto Sans"/>
            </a:endParaRPr>
          </a:p>
          <a:p>
            <a:r>
              <a:rPr b="1" i="1" lang="en-US" sz="1800" spc="-1" strike="noStrike">
                <a:latin typeface="Noto Sans"/>
              </a:rPr>
              <a:t>Collaborators</a:t>
            </a:r>
            <a:endParaRPr b="1" i="1" lang="de-AT" sz="1800" spc="-1" strike="noStrike">
              <a:latin typeface="Noto Sans"/>
            </a:endParaRPr>
          </a:p>
          <a:p>
            <a:r>
              <a:rPr b="1" i="1" lang="en-US" sz="1200" spc="-1" strike="noStrike">
                <a:latin typeface="Noto Sans"/>
              </a:rPr>
              <a:t>Tsila Hassine</a:t>
            </a:r>
            <a:endParaRPr b="1" i="1" lang="de-AT" sz="1200" spc="-1" strike="noStrike">
              <a:latin typeface="Noto Sans"/>
            </a:endParaRPr>
          </a:p>
          <a:p>
            <a:r>
              <a:rPr b="1" i="1" lang="en-US" sz="1200" spc="-1" strike="noStrike">
                <a:latin typeface="Noto Sans"/>
              </a:rPr>
              <a:t>Maurits de Bruijn</a:t>
            </a:r>
            <a:endParaRPr b="1" i="1" lang="de-AT" sz="1200" spc="-1" strike="noStrike">
              <a:latin typeface="Noto Sans"/>
            </a:endParaRPr>
          </a:p>
          <a:p>
            <a:r>
              <a:rPr b="1" i="1" lang="en-US" sz="1200" spc="-1" strike="noStrike">
                <a:latin typeface="Noto Sans"/>
              </a:rPr>
              <a:t>Edward Zimmerman</a:t>
            </a:r>
            <a:endParaRPr b="1" i="1" lang="de-AT" sz="1200" spc="-1" strike="noStrike">
              <a:latin typeface="Noto Sans"/>
            </a:endParaRPr>
          </a:p>
          <a:p>
            <a:r>
              <a:rPr b="1" i="1" lang="en-US" sz="1200" spc="-1" strike="noStrike">
                <a:latin typeface="Noto Sans"/>
              </a:rPr>
              <a:t>Norbert Poëllmann</a:t>
            </a:r>
            <a:endParaRPr b="1" i="1" lang="de-AT" sz="1200" spc="-1" strike="noStrike">
              <a:latin typeface="Noto Sans"/>
            </a:endParaRPr>
          </a:p>
          <a:p>
            <a:r>
              <a:rPr b="1" i="1" lang="en-US" sz="1200" spc="-1" strike="noStrike">
                <a:latin typeface="Noto Sans"/>
              </a:rPr>
              <a:t>Florian Schneider - KEING.ORG</a:t>
            </a:r>
            <a:endParaRPr b="1" i="1" lang="de-AT" sz="1200" spc="-1" strike="noStrike">
              <a:latin typeface="Noto Sans"/>
            </a:endParaRPr>
          </a:p>
          <a:p>
            <a:r>
              <a:rPr b="1" i="1" lang="en-US" sz="1200" spc="-1" strike="noStrike">
                <a:latin typeface="Noto Sans"/>
              </a:rPr>
              <a:t>Zhou Xiangdong - Fudan University</a:t>
            </a:r>
            <a:endParaRPr b="1" i="1" lang="de-AT" sz="1200" spc="-1" strike="noStrike">
              <a:latin typeface="Noto Sans"/>
            </a:endParaRPr>
          </a:p>
          <a:p>
            <a:endParaRPr b="1" i="1" lang="de-AT" sz="1200" spc="-1" strike="noStrike">
              <a:latin typeface="Noto Sans"/>
            </a:endParaRPr>
          </a:p>
          <a:p>
            <a:endParaRPr b="1" i="1" lang="de-AT" sz="1200" spc="-1" strike="noStrike">
              <a:latin typeface="Noto Sans"/>
            </a:endParaRPr>
          </a:p>
          <a:p>
            <a:endParaRPr b="1" i="1" lang="de-AT" sz="1200" spc="-1" strike="noStrike">
              <a:latin typeface="Noto Sans"/>
            </a:endParaRPr>
          </a:p>
        </p:txBody>
      </p:sp>
      <p:sp>
        <p:nvSpPr>
          <p:cNvPr id="200" name=""/>
          <p:cNvSpPr txBox="1"/>
          <p:nvPr/>
        </p:nvSpPr>
        <p:spPr>
          <a:xfrm>
            <a:off x="228600" y="5029200"/>
            <a:ext cx="9851400" cy="685800"/>
          </a:xfrm>
          <a:prstGeom prst="rect">
            <a:avLst/>
          </a:prstGeom>
          <a:noFill/>
          <a:ln w="18000">
            <a:noFill/>
          </a:ln>
        </p:spPr>
        <p:txBody>
          <a:bodyPr lIns="36000" rIns="36000" tIns="36000" bIns="36000" anchor="ctr">
            <a:noAutofit/>
          </a:bodyPr>
          <a:p>
            <a:r>
              <a:rPr b="1" i="1" lang="en-US" sz="2000" spc="-1" strike="noStrike">
                <a:latin typeface="Noto Sans"/>
              </a:rPr>
              <a:t>https://isea-archives.siggraph.org/art-events/metahaven-exodus-cross-search/  </a:t>
            </a:r>
            <a:endParaRPr b="1" i="1" lang="de-AT" sz="2000" spc="-1" strike="noStrike">
              <a:latin typeface="Noto Sans"/>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r>
              <a:rPr b="0" lang="en-US" sz="4500" spc="-1" strike="noStrike">
                <a:solidFill>
                  <a:srgbClr val="ffffff"/>
                </a:solidFill>
                <a:latin typeface="Noto Sans"/>
              </a:rPr>
              <a:t>You said “Beyond Text” ? </a:t>
            </a:r>
            <a:endParaRPr b="0" lang="de-AT" sz="4500" spc="-1" strike="noStrike">
              <a:solidFill>
                <a:srgbClr val="ffffff"/>
              </a:solidFill>
              <a:latin typeface="Noto Sans"/>
            </a:endParaRPr>
          </a:p>
        </p:txBody>
      </p:sp>
      <p:sp>
        <p:nvSpPr>
          <p:cNvPr id="202" name="PlaceHolder 2"/>
          <p:cNvSpPr>
            <a:spLocks noGrp="1"/>
          </p:cNvSpPr>
          <p:nvPr>
            <p:ph/>
          </p:nvPr>
        </p:nvSpPr>
        <p:spPr>
          <a:xfrm>
            <a:off x="228600" y="1302840"/>
            <a:ext cx="9021960" cy="4367160"/>
          </a:xfrm>
          <a:prstGeom prst="rect">
            <a:avLst/>
          </a:prstGeom>
          <a:noFill/>
          <a:ln w="0">
            <a:noFill/>
          </a:ln>
        </p:spPr>
        <p:txBody>
          <a:bodyPr lIns="0" rIns="0" tIns="0" bIns="0" anchor="t">
            <a:normAutofit fontScale="93000"/>
          </a:bodyPr>
          <a:p>
            <a:pPr marL="432000" indent="-324000">
              <a:spcAft>
                <a:spcPts val="1054"/>
              </a:spcAft>
              <a:buClr>
                <a:srgbClr val="009eda"/>
              </a:buClr>
              <a:buSzPct val="45000"/>
              <a:buFont typeface="Wingdings" charset="2"/>
              <a:buChar char=""/>
            </a:pPr>
            <a:r>
              <a:rPr b="0" lang="en-US" sz="2400" spc="-1" strike="noStrike">
                <a:latin typeface="Noto Sans"/>
              </a:rPr>
              <a:t>Like the original, it is not just about textual words but the design contains a large number of objects: numerical, range, geospatial etc.</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2400" spc="-1" strike="noStrike">
                <a:latin typeface="Noto Sans"/>
              </a:rPr>
              <a:t>These objects don't even have to be part of any document but may be available via interface glue into other systems via ODBC, CORBA or object embedding. This allows indexing content to be stored in and searched from other systems. This is useful in many dynamic applications in commerce and trading...</a:t>
            </a:r>
            <a:endParaRPr b="0" lang="de-AT" sz="2400" spc="-1" strike="noStrike">
              <a:latin typeface="Noto Sans"/>
            </a:endParaRPr>
          </a:p>
          <a:p>
            <a:pPr marL="432000" indent="-324000">
              <a:spcAft>
                <a:spcPts val="1054"/>
              </a:spcAft>
              <a:buClr>
                <a:srgbClr val="009eda"/>
              </a:buClr>
              <a:buSzPct val="45000"/>
              <a:buFont typeface="Wingdings" charset="2"/>
              <a:buChar char=""/>
            </a:pPr>
            <a:r>
              <a:rPr b="0" lang="en-US" sz="4000" spc="-1" strike="noStrike">
                <a:latin typeface="Noto Sans"/>
              </a:rPr>
              <a:t>OK.. I’m impressed.. But unique? </a:t>
            </a:r>
            <a:endParaRPr b="0" lang="de-AT" sz="4000" spc="-1" strike="noStrike">
              <a:latin typeface="Noto Sans"/>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9">
                                  <p:stCondLst>
                                    <p:cond delay="0"/>
                                  </p:stCondLst>
                                  <p:childTnLst>
                                    <p:set>
                                      <p:cBhvr>
                                        <p:cTn id="70" dur="1" fill="hold">
                                          <p:stCondLst>
                                            <p:cond delay="0"/>
                                          </p:stCondLst>
                                        </p:cTn>
                                        <p:tgtEl>
                                          <p:spTgt spid="202">
                                            <p:txEl>
                                              <p:pRg st="2" end="2"/>
                                            </p:txEl>
                                          </p:spTgt>
                                        </p:tgtEl>
                                        <p:attrNameLst>
                                          <p:attrName>style.visibility</p:attrName>
                                        </p:attrNameLst>
                                      </p:cBhvr>
                                      <p:to>
                                        <p:strVal val="visible"/>
                                      </p:to>
                                    </p:set>
                                    <p:anim calcmode="lin" valueType="num">
                                      <p:cBhvr additive="repl">
                                        <p:cTn id="71" dur="1000" fill="hold"/>
                                        <p:tgtEl>
                                          <p:spTgt spid="202">
                                            <p:txEl>
                                              <p:pRg st="2" end="2"/>
                                            </p:txEl>
                                          </p:spTgt>
                                        </p:tgtEl>
                                        <p:attrNameLst>
                                          <p:attrName>ppt_x</p:attrName>
                                        </p:attrNameLst>
                                      </p:cBhvr>
                                      <p:tavLst>
                                        <p:tav tm="0">
                                          <p:val>
                                            <p:strVal val="#ppt_x-.2"/>
                                          </p:val>
                                        </p:tav>
                                        <p:tav tm="100000">
                                          <p:val>
                                            <p:strVal val="#ppt_x"/>
                                          </p:val>
                                        </p:tav>
                                      </p:tavLst>
                                    </p:anim>
                                    <p:anim calcmode="lin" valueType="num">
                                      <p:cBhvr additive="repl">
                                        <p:cTn id="72" dur="1000" fill="hold"/>
                                        <p:tgtEl>
                                          <p:spTgt spid="202">
                                            <p:txEl>
                                              <p:pRg st="2" end="2"/>
                                            </p:txEl>
                                          </p:spTgt>
                                        </p:tgtEl>
                                        <p:attrNameLst>
                                          <p:attrName>ppt_y</p:attrName>
                                        </p:attrNameLst>
                                      </p:cBhvr>
                                      <p:tavLst>
                                        <p:tav tm="0">
                                          <p:val>
                                            <p:strVal val="#ppt_y"/>
                                          </p:val>
                                        </p:tav>
                                        <p:tav tm="100000">
                                          <p:val>
                                            <p:strVal val="#ppt_y"/>
                                          </p:val>
                                        </p:tav>
                                      </p:tavLst>
                                    </p:anim>
                                    <p:animEffect filter="wipe(right)" transition="in">
                                      <p:cBhvr additive="repl">
                                        <p:cTn id="73" dur="1000"/>
                                        <p:tgtEl>
                                          <p:spTgt spid="202">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53">
                                  <p:stCondLst>
                                    <p:cond delay="0"/>
                                  </p:stCondLst>
                                  <p:childTnLst>
                                    <p:set>
                                      <p:cBhvr>
                                        <p:cTn id="77" dur="1" fill="hold">
                                          <p:stCondLst>
                                            <p:cond delay="0"/>
                                          </p:stCondLst>
                                        </p:cTn>
                                        <p:tgtEl>
                                          <p:spTgt spid="202">
                                            <p:txEl>
                                              <p:pRg st="1" end="1"/>
                                            </p:txEl>
                                          </p:spTgt>
                                        </p:tgtEl>
                                        <p:attrNameLst>
                                          <p:attrName>style.visibility</p:attrName>
                                        </p:attrNameLst>
                                      </p:cBhvr>
                                      <p:to>
                                        <p:strVal val="visible"/>
                                      </p:to>
                                    </p:set>
                                    <p:anim calcmode="lin" valueType="num">
                                      <p:cBhvr additive="repl">
                                        <p:cTn id="78" dur="500" fill="hold"/>
                                        <p:tgtEl>
                                          <p:spTgt spid="202">
                                            <p:txEl>
                                              <p:pRg st="1" end="1"/>
                                            </p:txEl>
                                          </p:spTgt>
                                        </p:tgtEl>
                                        <p:attrNameLst>
                                          <p:attrName>ppt_w</p:attrName>
                                        </p:attrNameLst>
                                      </p:cBhvr>
                                      <p:tavLst>
                                        <p:tav tm="0">
                                          <p:val>
                                            <p:strVal val="0"/>
                                          </p:val>
                                        </p:tav>
                                        <p:tav tm="100000">
                                          <p:val>
                                            <p:strVal val="#ppt_w"/>
                                          </p:val>
                                        </p:tav>
                                      </p:tavLst>
                                    </p:anim>
                                    <p:anim calcmode="lin" valueType="num">
                                      <p:cBhvr additive="repl">
                                        <p:cTn id="79" dur="500" fill="hold"/>
                                        <p:tgtEl>
                                          <p:spTgt spid="202">
                                            <p:txEl>
                                              <p:pRg st="1" end="1"/>
                                            </p:txEl>
                                          </p:spTgt>
                                        </p:tgtEl>
                                        <p:attrNameLst>
                                          <p:attrName>ppt_h</p:attrName>
                                        </p:attrNameLst>
                                      </p:cBhvr>
                                      <p:tavLst>
                                        <p:tav tm="0">
                                          <p:val>
                                            <p:strVal val="0"/>
                                          </p:val>
                                        </p:tav>
                                        <p:tav tm="100000">
                                          <p:val>
                                            <p:strVal val="#ppt_h"/>
                                          </p:val>
                                        </p:tav>
                                      </p:tavLst>
                                    </p:anim>
                                    <p:animEffect filter="fade" transition="in">
                                      <p:cBhvr additive="repl">
                                        <p:cTn id="80" dur="500"/>
                                        <p:tgtEl>
                                          <p:spTgt spid="20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725</TotalTime>
  <Application>LibreOffice/7.2.2.2$Linux_X86_64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2021-11-16T15:45:41Z</dcterms:created>
  <dc:creator/>
  <dc:description/>
  <cp:keywords>fulltext fulltext XML SGML search retrieval</cp:keywords>
  <dc:language>en-US</dc:language>
  <cp:lastModifiedBy/>
  <dcterms:modified xsi:type="dcterms:W3CDTF">2021-11-17T22:43:46Z</dcterms:modified>
  <cp:revision>68</cp:revision>
  <dc:subject>Project re-Isearch</dc:subject>
  <dc:title>Project re-Isearch: the 27 year old new kid on the search block</dc:title>
</cp:coreProperties>
</file>