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D80000"/>
    <a:srgbClr val="450163"/>
    <a:srgbClr val="004070"/>
    <a:srgbClr val="6A0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76FDC-B256-495E-8A5A-5AC912FCD16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53565-4BFB-4EDA-B9E7-48F6DA95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9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DAAB-CEBA-4839-9013-AF22E6860BC2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AE1-7A9C-42D4-B0EF-6E743A1CD32E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050D-0DB3-4FEA-8AFF-89DC94F8E42C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C37A-A54E-40D7-A96B-6BAC4C906673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501A-1299-4DDD-A8CD-73C11ACFB7D4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E271-9965-4328-AB77-59211537B12F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E630-402F-43ED-B5B5-EDCFE01C686C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E114-7A9D-4D9C-A391-B5AD97772435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B14-EE9F-41B6-AA5C-2EF2F7FFC142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1CE1-FBAE-40CB-9D95-388F8EAF3537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6AB1-DCA4-426F-8304-B337E1F17D30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F381-43E4-4B6A-888F-969EC093F1E3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0699-6438-4CB8-B888-FCA00BABD9C1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74C-A686-4F54-A877-F51F90C33A20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84CE-072C-4E1B-8855-770058603478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706A-A7D4-4C60-B49E-C3EF568B5ACA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F1AA-9785-471D-A1C1-6BDD97DC1F15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986EC27-A699-4BED-B582-6006C459F013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F6BF01-8235-4E0A-9970-D74E7A768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>
                  <a:glow rad="101600">
                    <a:schemeClr val="bg1">
                      <a:alpha val="60000"/>
                    </a:schemeClr>
                  </a:glow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Grid Based Tactical Shooter Game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40861E-1E13-4614-BB7D-DA1E7ABF3A02}"/>
              </a:ext>
            </a:extLst>
          </p:cNvPr>
          <p:cNvSpPr/>
          <p:nvPr/>
        </p:nvSpPr>
        <p:spPr>
          <a:xfrm>
            <a:off x="3003166" y="2675009"/>
            <a:ext cx="6175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Attack on Defender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58E13-2405-4264-AC3F-570EDBE2D5AB}"/>
              </a:ext>
            </a:extLst>
          </p:cNvPr>
          <p:cNvSpPr txBox="1"/>
          <p:nvPr/>
        </p:nvSpPr>
        <p:spPr>
          <a:xfrm>
            <a:off x="8141818" y="4949505"/>
            <a:ext cx="36995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		Presented By:</a:t>
            </a:r>
          </a:p>
          <a:p>
            <a:endParaRPr lang="en-US" sz="1200" i="1" dirty="0"/>
          </a:p>
          <a:p>
            <a:r>
              <a:rPr lang="en-US" sz="1200" i="1" dirty="0"/>
              <a:t>Nafiul Alam</a:t>
            </a:r>
          </a:p>
          <a:p>
            <a:r>
              <a:rPr lang="en-US" sz="1200" i="1" dirty="0"/>
              <a:t>Roll: 1807005</a:t>
            </a:r>
          </a:p>
          <a:p>
            <a:r>
              <a:rPr lang="en-US" sz="1200" i="1" dirty="0" err="1"/>
              <a:t>Partho</a:t>
            </a:r>
            <a:r>
              <a:rPr lang="en-US" sz="1200" i="1" dirty="0"/>
              <a:t> Choudhury </a:t>
            </a:r>
            <a:r>
              <a:rPr lang="en-US" sz="1200" i="1" dirty="0" err="1"/>
              <a:t>Shoumya</a:t>
            </a:r>
            <a:endParaRPr lang="en-US" sz="1200" i="1" dirty="0"/>
          </a:p>
          <a:p>
            <a:r>
              <a:rPr lang="en-US" sz="1200" i="1" dirty="0"/>
              <a:t>Roll: 1807021</a:t>
            </a:r>
          </a:p>
          <a:p>
            <a:r>
              <a:rPr lang="en-US" sz="1200" i="1" dirty="0"/>
              <a:t>Dept. of Computer Science and Engineering</a:t>
            </a:r>
          </a:p>
          <a:p>
            <a:r>
              <a:rPr lang="en-US" sz="1200" i="1" dirty="0"/>
              <a:t>Khulna University of Engineering and Technology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4A0F0C-39C6-4AEB-898C-E02DFEDB5B54}"/>
              </a:ext>
            </a:extLst>
          </p:cNvPr>
          <p:cNvSpPr/>
          <p:nvPr/>
        </p:nvSpPr>
        <p:spPr>
          <a:xfrm>
            <a:off x="2406272" y="338835"/>
            <a:ext cx="73688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CSE4110:  	Artificial Intelligence Laboratory 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BBC27F-7CEC-4ECE-92F1-71FC7FAE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6BD1-4FDC-4083-9EFD-0E6343D1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572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2. Gameplay &amp; Mechanics (Cont’d)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Gameplay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FBA11-3D0D-4159-AD99-BDA7F55A5321}"/>
              </a:ext>
            </a:extLst>
          </p:cNvPr>
          <p:cNvSpPr/>
          <p:nvPr/>
        </p:nvSpPr>
        <p:spPr>
          <a:xfrm>
            <a:off x="1666270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F95E6-C234-4244-8890-7189EB1C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70" y="2254373"/>
            <a:ext cx="3353405" cy="25961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B41D29-A461-45EC-A946-864C06016384}"/>
              </a:ext>
            </a:extLst>
          </p:cNvPr>
          <p:cNvSpPr/>
          <p:nvPr/>
        </p:nvSpPr>
        <p:spPr>
          <a:xfrm>
            <a:off x="7172325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4495B-74B4-4797-97C5-0BB36FBD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2254373"/>
            <a:ext cx="3353405" cy="2596185"/>
          </a:xfrm>
          <a:prstGeom prst="rect">
            <a:avLst/>
          </a:prstGeom>
        </p:spPr>
      </p:pic>
      <p:pic>
        <p:nvPicPr>
          <p:cNvPr id="8" name="Graphic 7" descr="Crown">
            <a:extLst>
              <a:ext uri="{FF2B5EF4-FFF2-40B4-BE49-F238E27FC236}">
                <a16:creationId xmlns:a16="http://schemas.microsoft.com/office/drawing/2014/main" id="{99A1A7D1-C1F3-426D-8A81-178DB14BB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3251" y="4058283"/>
            <a:ext cx="195208" cy="195208"/>
          </a:xfrm>
          <a:prstGeom prst="rect">
            <a:avLst/>
          </a:prstGeom>
        </p:spPr>
      </p:pic>
      <p:pic>
        <p:nvPicPr>
          <p:cNvPr id="11" name="Graphic 10" descr="Crown">
            <a:extLst>
              <a:ext uri="{FF2B5EF4-FFF2-40B4-BE49-F238E27FC236}">
                <a16:creationId xmlns:a16="http://schemas.microsoft.com/office/drawing/2014/main" id="{091A5373-8A9F-40D3-B465-AA4B235D3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20834" y="2788416"/>
            <a:ext cx="195208" cy="195208"/>
          </a:xfrm>
          <a:prstGeom prst="rect">
            <a:avLst/>
          </a:prstGeom>
        </p:spPr>
      </p:pic>
      <p:sp>
        <p:nvSpPr>
          <p:cNvPr id="18" name="Trapezoid 17">
            <a:extLst>
              <a:ext uri="{FF2B5EF4-FFF2-40B4-BE49-F238E27FC236}">
                <a16:creationId xmlns:a16="http://schemas.microsoft.com/office/drawing/2014/main" id="{2C4F7EA8-90C0-425C-9B58-2BC2115BACC7}"/>
              </a:ext>
            </a:extLst>
          </p:cNvPr>
          <p:cNvSpPr/>
          <p:nvPr/>
        </p:nvSpPr>
        <p:spPr>
          <a:xfrm rot="10800000">
            <a:off x="1666875" y="2263895"/>
            <a:ext cx="651802" cy="1794387"/>
          </a:xfrm>
          <a:custGeom>
            <a:avLst/>
            <a:gdLst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556553"/>
              <a:gd name="connsiteY0" fmla="*/ 1550920 h 2074795"/>
              <a:gd name="connsiteX1" fmla="*/ 103420 w 556553"/>
              <a:gd name="connsiteY1" fmla="*/ 0 h 2074795"/>
              <a:gd name="connsiteX2" fmla="*/ 405509 w 556553"/>
              <a:gd name="connsiteY2" fmla="*/ 0 h 2074795"/>
              <a:gd name="connsiteX3" fmla="*/ 556553 w 556553"/>
              <a:gd name="connsiteY3" fmla="*/ 2074795 h 2074795"/>
              <a:gd name="connsiteX4" fmla="*/ 0 w 556553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0 w 623228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550920 h 2074795"/>
              <a:gd name="connsiteX0" fmla="*/ 0 w 623228"/>
              <a:gd name="connsiteY0" fmla="*/ 149377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493770 h 2074795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08902 w 733669"/>
              <a:gd name="connsiteY4" fmla="*/ 1500242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53078 w 733669"/>
              <a:gd name="connsiteY4" fmla="*/ 1471667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42034 w 733669"/>
              <a:gd name="connsiteY4" fmla="*/ 1340113 h 2065270"/>
              <a:gd name="connsiteX5" fmla="*/ 0 w 733669"/>
              <a:gd name="connsiteY5" fmla="*/ 1493770 h 2065270"/>
              <a:gd name="connsiteX0" fmla="*/ 0 w 755757"/>
              <a:gd name="connsiteY0" fmla="*/ 1329327 h 2065270"/>
              <a:gd name="connsiteX1" fmla="*/ 125508 w 755757"/>
              <a:gd name="connsiteY1" fmla="*/ 0 h 2065270"/>
              <a:gd name="connsiteX2" fmla="*/ 427597 w 755757"/>
              <a:gd name="connsiteY2" fmla="*/ 0 h 2065270"/>
              <a:gd name="connsiteX3" fmla="*/ 755757 w 755757"/>
              <a:gd name="connsiteY3" fmla="*/ 2065270 h 2065270"/>
              <a:gd name="connsiteX4" fmla="*/ 364122 w 755757"/>
              <a:gd name="connsiteY4" fmla="*/ 1340113 h 2065270"/>
              <a:gd name="connsiteX5" fmla="*/ 0 w 755757"/>
              <a:gd name="connsiteY5" fmla="*/ 1329327 h 206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757" h="2065270">
                <a:moveTo>
                  <a:pt x="0" y="1329327"/>
                </a:moveTo>
                <a:lnTo>
                  <a:pt x="125508" y="0"/>
                </a:lnTo>
                <a:lnTo>
                  <a:pt x="427597" y="0"/>
                </a:lnTo>
                <a:lnTo>
                  <a:pt x="755757" y="2065270"/>
                </a:lnTo>
                <a:cubicBezTo>
                  <a:pt x="647807" y="1981702"/>
                  <a:pt x="472072" y="1423681"/>
                  <a:pt x="364122" y="1340113"/>
                </a:cubicBezTo>
                <a:lnTo>
                  <a:pt x="0" y="1329327"/>
                </a:lnTo>
                <a:close/>
              </a:path>
            </a:pathLst>
          </a:cu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4E1D608-D709-4B60-BA13-FC37A67B5070}"/>
              </a:ext>
            </a:extLst>
          </p:cNvPr>
          <p:cNvSpPr/>
          <p:nvPr/>
        </p:nvSpPr>
        <p:spPr>
          <a:xfrm>
            <a:off x="8963327" y="3027476"/>
            <a:ext cx="514048" cy="1823081"/>
          </a:xfrm>
          <a:custGeom>
            <a:avLst/>
            <a:gdLst>
              <a:gd name="connsiteX0" fmla="*/ 0 w 590248"/>
              <a:gd name="connsiteY0" fmla="*/ 2062142 h 2062142"/>
              <a:gd name="connsiteX1" fmla="*/ 147562 w 590248"/>
              <a:gd name="connsiteY1" fmla="*/ 0 h 2062142"/>
              <a:gd name="connsiteX2" fmla="*/ 442686 w 590248"/>
              <a:gd name="connsiteY2" fmla="*/ 0 h 2062142"/>
              <a:gd name="connsiteX3" fmla="*/ 590248 w 590248"/>
              <a:gd name="connsiteY3" fmla="*/ 2062142 h 2062142"/>
              <a:gd name="connsiteX4" fmla="*/ 0 w 590248"/>
              <a:gd name="connsiteY4" fmla="*/ 2062142 h 2062142"/>
              <a:gd name="connsiteX0" fmla="*/ 0 w 590248"/>
              <a:gd name="connsiteY0" fmla="*/ 2062142 h 2062142"/>
              <a:gd name="connsiteX1" fmla="*/ 133048 w 590248"/>
              <a:gd name="connsiteY1" fmla="*/ 926334 h 2062142"/>
              <a:gd name="connsiteX2" fmla="*/ 147562 w 590248"/>
              <a:gd name="connsiteY2" fmla="*/ 0 h 2062142"/>
              <a:gd name="connsiteX3" fmla="*/ 442686 w 590248"/>
              <a:gd name="connsiteY3" fmla="*/ 0 h 2062142"/>
              <a:gd name="connsiteX4" fmla="*/ 590248 w 590248"/>
              <a:gd name="connsiteY4" fmla="*/ 2062142 h 2062142"/>
              <a:gd name="connsiteX5" fmla="*/ 0 w 590248"/>
              <a:gd name="connsiteY5" fmla="*/ 2062142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32838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27123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514048"/>
              <a:gd name="connsiteY0" fmla="*/ 2052617 h 2062142"/>
              <a:gd name="connsiteX1" fmla="*/ 18748 w 514048"/>
              <a:gd name="connsiteY1" fmla="*/ 926334 h 2062142"/>
              <a:gd name="connsiteX2" fmla="*/ 33262 w 514048"/>
              <a:gd name="connsiteY2" fmla="*/ 0 h 2062142"/>
              <a:gd name="connsiteX3" fmla="*/ 271236 w 514048"/>
              <a:gd name="connsiteY3" fmla="*/ 0 h 2062142"/>
              <a:gd name="connsiteX4" fmla="*/ 514048 w 514048"/>
              <a:gd name="connsiteY4" fmla="*/ 2062142 h 2062142"/>
              <a:gd name="connsiteX5" fmla="*/ 0 w 514048"/>
              <a:gd name="connsiteY5" fmla="*/ 2052617 h 20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048" h="2062142">
                <a:moveTo>
                  <a:pt x="0" y="2052617"/>
                </a:moveTo>
                <a:cubicBezTo>
                  <a:pt x="25299" y="1674014"/>
                  <a:pt x="-6551" y="1304937"/>
                  <a:pt x="18748" y="926334"/>
                </a:cubicBezTo>
                <a:lnTo>
                  <a:pt x="33262" y="0"/>
                </a:lnTo>
                <a:lnTo>
                  <a:pt x="271236" y="0"/>
                </a:lnTo>
                <a:lnTo>
                  <a:pt x="514048" y="2062142"/>
                </a:lnTo>
                <a:lnTo>
                  <a:pt x="0" y="2052617"/>
                </a:lnTo>
                <a:close/>
              </a:path>
            </a:pathLst>
          </a:custGeom>
          <a:solidFill>
            <a:srgbClr val="0000FF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B42C2-F1E6-4E2D-AD8E-90BFFA406367}"/>
              </a:ext>
            </a:extLst>
          </p:cNvPr>
          <p:cNvSpPr txBox="1"/>
          <p:nvPr/>
        </p:nvSpPr>
        <p:spPr>
          <a:xfrm>
            <a:off x="1799922" y="5769917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Attacker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32A4CE-7B43-4F09-B943-0388C863145A}"/>
              </a:ext>
            </a:extLst>
          </p:cNvPr>
          <p:cNvSpPr txBox="1"/>
          <p:nvPr/>
        </p:nvSpPr>
        <p:spPr>
          <a:xfrm>
            <a:off x="7305980" y="5769916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rgbClr val="0000FF">
                      <a:alpha val="60000"/>
                    </a:srgbClr>
                  </a:glow>
                </a:effectLst>
              </a:rPr>
              <a:t>Defender 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C72879-2120-4A4D-9009-48E8D384D9B6}"/>
              </a:ext>
            </a:extLst>
          </p:cNvPr>
          <p:cNvSpPr/>
          <p:nvPr/>
        </p:nvSpPr>
        <p:spPr>
          <a:xfrm>
            <a:off x="1750482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3C00D4-8D7C-4113-9CD6-CAD8F440EED4}"/>
              </a:ext>
            </a:extLst>
          </p:cNvPr>
          <p:cNvSpPr/>
          <p:nvPr/>
        </p:nvSpPr>
        <p:spPr>
          <a:xfrm>
            <a:off x="284646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C321C4-AC34-4B91-A15A-FE8434D75ADC}"/>
              </a:ext>
            </a:extLst>
          </p:cNvPr>
          <p:cNvSpPr/>
          <p:nvPr/>
        </p:nvSpPr>
        <p:spPr>
          <a:xfrm>
            <a:off x="394244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F89767-74B7-491E-8940-6FCD1EEEA64E}"/>
              </a:ext>
            </a:extLst>
          </p:cNvPr>
          <p:cNvSpPr txBox="1"/>
          <p:nvPr/>
        </p:nvSpPr>
        <p:spPr>
          <a:xfrm>
            <a:off x="1893659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12B67-C42F-4919-81AB-4C322EBF7DB2}"/>
              </a:ext>
            </a:extLst>
          </p:cNvPr>
          <p:cNvSpPr txBox="1"/>
          <p:nvPr/>
        </p:nvSpPr>
        <p:spPr>
          <a:xfrm>
            <a:off x="297595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F67073-9CB2-43F2-96D3-908A3205342C}"/>
              </a:ext>
            </a:extLst>
          </p:cNvPr>
          <p:cNvSpPr txBox="1"/>
          <p:nvPr/>
        </p:nvSpPr>
        <p:spPr>
          <a:xfrm>
            <a:off x="407193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41B070-DEE3-4A15-924F-FAA714491698}"/>
              </a:ext>
            </a:extLst>
          </p:cNvPr>
          <p:cNvSpPr/>
          <p:nvPr/>
        </p:nvSpPr>
        <p:spPr>
          <a:xfrm>
            <a:off x="7305978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2">
                <a:lumMod val="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FC99AC-B647-4674-8F54-CBBA85E69E7E}"/>
              </a:ext>
            </a:extLst>
          </p:cNvPr>
          <p:cNvSpPr/>
          <p:nvPr/>
        </p:nvSpPr>
        <p:spPr>
          <a:xfrm>
            <a:off x="840195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8CA208-F7A2-4175-A446-AD06D5598196}"/>
              </a:ext>
            </a:extLst>
          </p:cNvPr>
          <p:cNvSpPr/>
          <p:nvPr/>
        </p:nvSpPr>
        <p:spPr>
          <a:xfrm>
            <a:off x="949793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4E86F-022B-40F0-8AD1-35CECC113D11}"/>
              </a:ext>
            </a:extLst>
          </p:cNvPr>
          <p:cNvSpPr txBox="1"/>
          <p:nvPr/>
        </p:nvSpPr>
        <p:spPr>
          <a:xfrm>
            <a:off x="7449155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7EBAFD-AAC0-416A-8C7F-D473FA2191E7}"/>
              </a:ext>
            </a:extLst>
          </p:cNvPr>
          <p:cNvSpPr txBox="1"/>
          <p:nvPr/>
        </p:nvSpPr>
        <p:spPr>
          <a:xfrm>
            <a:off x="853145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41A5A3-3F29-4784-8925-C52429B05AD4}"/>
              </a:ext>
            </a:extLst>
          </p:cNvPr>
          <p:cNvSpPr txBox="1"/>
          <p:nvPr/>
        </p:nvSpPr>
        <p:spPr>
          <a:xfrm>
            <a:off x="962743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7FA3CF33-D7CD-4664-8514-71525EC40877}"/>
              </a:ext>
            </a:extLst>
          </p:cNvPr>
          <p:cNvSpPr/>
          <p:nvPr/>
        </p:nvSpPr>
        <p:spPr>
          <a:xfrm rot="10800000">
            <a:off x="10767969" y="3362809"/>
            <a:ext cx="419100" cy="576207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348F4E-9390-4BE5-81C0-7B8DB41B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83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6BD1-4FDC-4083-9EFD-0E6343D1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572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2. Gameplay &amp; Mechanics (Cont’d)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Gameplay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FBA11-3D0D-4159-AD99-BDA7F55A5321}"/>
              </a:ext>
            </a:extLst>
          </p:cNvPr>
          <p:cNvSpPr/>
          <p:nvPr/>
        </p:nvSpPr>
        <p:spPr>
          <a:xfrm>
            <a:off x="1666270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F95E6-C234-4244-8890-7189EB1C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70" y="2254373"/>
            <a:ext cx="3353405" cy="25961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B41D29-A461-45EC-A946-864C06016384}"/>
              </a:ext>
            </a:extLst>
          </p:cNvPr>
          <p:cNvSpPr/>
          <p:nvPr/>
        </p:nvSpPr>
        <p:spPr>
          <a:xfrm>
            <a:off x="7172325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4495B-74B4-4797-97C5-0BB36FBD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2254373"/>
            <a:ext cx="3353405" cy="2596185"/>
          </a:xfrm>
          <a:prstGeom prst="rect">
            <a:avLst/>
          </a:prstGeom>
        </p:spPr>
      </p:pic>
      <p:pic>
        <p:nvPicPr>
          <p:cNvPr id="8" name="Graphic 7" descr="Crown">
            <a:extLst>
              <a:ext uri="{FF2B5EF4-FFF2-40B4-BE49-F238E27FC236}">
                <a16:creationId xmlns:a16="http://schemas.microsoft.com/office/drawing/2014/main" id="{99A1A7D1-C1F3-426D-8A81-178DB14BB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3251" y="4058283"/>
            <a:ext cx="195208" cy="195208"/>
          </a:xfrm>
          <a:prstGeom prst="rect">
            <a:avLst/>
          </a:prstGeom>
        </p:spPr>
      </p:pic>
      <p:pic>
        <p:nvPicPr>
          <p:cNvPr id="11" name="Graphic 10" descr="Crown">
            <a:extLst>
              <a:ext uri="{FF2B5EF4-FFF2-40B4-BE49-F238E27FC236}">
                <a16:creationId xmlns:a16="http://schemas.microsoft.com/office/drawing/2014/main" id="{091A5373-8A9F-40D3-B465-AA4B235D3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20834" y="2788416"/>
            <a:ext cx="195208" cy="195208"/>
          </a:xfrm>
          <a:prstGeom prst="rect">
            <a:avLst/>
          </a:prstGeom>
        </p:spPr>
      </p:pic>
      <p:sp>
        <p:nvSpPr>
          <p:cNvPr id="18" name="Trapezoid 17">
            <a:extLst>
              <a:ext uri="{FF2B5EF4-FFF2-40B4-BE49-F238E27FC236}">
                <a16:creationId xmlns:a16="http://schemas.microsoft.com/office/drawing/2014/main" id="{2C4F7EA8-90C0-425C-9B58-2BC2115BACC7}"/>
              </a:ext>
            </a:extLst>
          </p:cNvPr>
          <p:cNvSpPr/>
          <p:nvPr/>
        </p:nvSpPr>
        <p:spPr>
          <a:xfrm rot="10800000">
            <a:off x="1666875" y="2263895"/>
            <a:ext cx="651802" cy="1794387"/>
          </a:xfrm>
          <a:custGeom>
            <a:avLst/>
            <a:gdLst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556553"/>
              <a:gd name="connsiteY0" fmla="*/ 1550920 h 2074795"/>
              <a:gd name="connsiteX1" fmla="*/ 103420 w 556553"/>
              <a:gd name="connsiteY1" fmla="*/ 0 h 2074795"/>
              <a:gd name="connsiteX2" fmla="*/ 405509 w 556553"/>
              <a:gd name="connsiteY2" fmla="*/ 0 h 2074795"/>
              <a:gd name="connsiteX3" fmla="*/ 556553 w 556553"/>
              <a:gd name="connsiteY3" fmla="*/ 2074795 h 2074795"/>
              <a:gd name="connsiteX4" fmla="*/ 0 w 556553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0 w 623228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550920 h 2074795"/>
              <a:gd name="connsiteX0" fmla="*/ 0 w 623228"/>
              <a:gd name="connsiteY0" fmla="*/ 149377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493770 h 2074795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08902 w 733669"/>
              <a:gd name="connsiteY4" fmla="*/ 1500242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53078 w 733669"/>
              <a:gd name="connsiteY4" fmla="*/ 1471667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42034 w 733669"/>
              <a:gd name="connsiteY4" fmla="*/ 1340113 h 2065270"/>
              <a:gd name="connsiteX5" fmla="*/ 0 w 733669"/>
              <a:gd name="connsiteY5" fmla="*/ 1493770 h 2065270"/>
              <a:gd name="connsiteX0" fmla="*/ 0 w 755757"/>
              <a:gd name="connsiteY0" fmla="*/ 1329327 h 2065270"/>
              <a:gd name="connsiteX1" fmla="*/ 125508 w 755757"/>
              <a:gd name="connsiteY1" fmla="*/ 0 h 2065270"/>
              <a:gd name="connsiteX2" fmla="*/ 427597 w 755757"/>
              <a:gd name="connsiteY2" fmla="*/ 0 h 2065270"/>
              <a:gd name="connsiteX3" fmla="*/ 755757 w 755757"/>
              <a:gd name="connsiteY3" fmla="*/ 2065270 h 2065270"/>
              <a:gd name="connsiteX4" fmla="*/ 364122 w 755757"/>
              <a:gd name="connsiteY4" fmla="*/ 1340113 h 2065270"/>
              <a:gd name="connsiteX5" fmla="*/ 0 w 755757"/>
              <a:gd name="connsiteY5" fmla="*/ 1329327 h 206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757" h="2065270">
                <a:moveTo>
                  <a:pt x="0" y="1329327"/>
                </a:moveTo>
                <a:lnTo>
                  <a:pt x="125508" y="0"/>
                </a:lnTo>
                <a:lnTo>
                  <a:pt x="427597" y="0"/>
                </a:lnTo>
                <a:lnTo>
                  <a:pt x="755757" y="2065270"/>
                </a:lnTo>
                <a:cubicBezTo>
                  <a:pt x="647807" y="1981702"/>
                  <a:pt x="472072" y="1423681"/>
                  <a:pt x="364122" y="1340113"/>
                </a:cubicBezTo>
                <a:lnTo>
                  <a:pt x="0" y="1329327"/>
                </a:lnTo>
                <a:close/>
              </a:path>
            </a:pathLst>
          </a:cu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4E1D608-D709-4B60-BA13-FC37A67B5070}"/>
              </a:ext>
            </a:extLst>
          </p:cNvPr>
          <p:cNvSpPr/>
          <p:nvPr/>
        </p:nvSpPr>
        <p:spPr>
          <a:xfrm>
            <a:off x="8963327" y="3027476"/>
            <a:ext cx="514048" cy="1823081"/>
          </a:xfrm>
          <a:custGeom>
            <a:avLst/>
            <a:gdLst>
              <a:gd name="connsiteX0" fmla="*/ 0 w 590248"/>
              <a:gd name="connsiteY0" fmla="*/ 2062142 h 2062142"/>
              <a:gd name="connsiteX1" fmla="*/ 147562 w 590248"/>
              <a:gd name="connsiteY1" fmla="*/ 0 h 2062142"/>
              <a:gd name="connsiteX2" fmla="*/ 442686 w 590248"/>
              <a:gd name="connsiteY2" fmla="*/ 0 h 2062142"/>
              <a:gd name="connsiteX3" fmla="*/ 590248 w 590248"/>
              <a:gd name="connsiteY3" fmla="*/ 2062142 h 2062142"/>
              <a:gd name="connsiteX4" fmla="*/ 0 w 590248"/>
              <a:gd name="connsiteY4" fmla="*/ 2062142 h 2062142"/>
              <a:gd name="connsiteX0" fmla="*/ 0 w 590248"/>
              <a:gd name="connsiteY0" fmla="*/ 2062142 h 2062142"/>
              <a:gd name="connsiteX1" fmla="*/ 133048 w 590248"/>
              <a:gd name="connsiteY1" fmla="*/ 926334 h 2062142"/>
              <a:gd name="connsiteX2" fmla="*/ 147562 w 590248"/>
              <a:gd name="connsiteY2" fmla="*/ 0 h 2062142"/>
              <a:gd name="connsiteX3" fmla="*/ 442686 w 590248"/>
              <a:gd name="connsiteY3" fmla="*/ 0 h 2062142"/>
              <a:gd name="connsiteX4" fmla="*/ 590248 w 590248"/>
              <a:gd name="connsiteY4" fmla="*/ 2062142 h 2062142"/>
              <a:gd name="connsiteX5" fmla="*/ 0 w 590248"/>
              <a:gd name="connsiteY5" fmla="*/ 2062142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32838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27123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514048"/>
              <a:gd name="connsiteY0" fmla="*/ 2052617 h 2062142"/>
              <a:gd name="connsiteX1" fmla="*/ 18748 w 514048"/>
              <a:gd name="connsiteY1" fmla="*/ 926334 h 2062142"/>
              <a:gd name="connsiteX2" fmla="*/ 33262 w 514048"/>
              <a:gd name="connsiteY2" fmla="*/ 0 h 2062142"/>
              <a:gd name="connsiteX3" fmla="*/ 271236 w 514048"/>
              <a:gd name="connsiteY3" fmla="*/ 0 h 2062142"/>
              <a:gd name="connsiteX4" fmla="*/ 514048 w 514048"/>
              <a:gd name="connsiteY4" fmla="*/ 2062142 h 2062142"/>
              <a:gd name="connsiteX5" fmla="*/ 0 w 514048"/>
              <a:gd name="connsiteY5" fmla="*/ 2052617 h 20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048" h="2062142">
                <a:moveTo>
                  <a:pt x="0" y="2052617"/>
                </a:moveTo>
                <a:cubicBezTo>
                  <a:pt x="25299" y="1674014"/>
                  <a:pt x="-6551" y="1304937"/>
                  <a:pt x="18748" y="926334"/>
                </a:cubicBezTo>
                <a:lnTo>
                  <a:pt x="33262" y="0"/>
                </a:lnTo>
                <a:lnTo>
                  <a:pt x="271236" y="0"/>
                </a:lnTo>
                <a:lnTo>
                  <a:pt x="514048" y="2062142"/>
                </a:lnTo>
                <a:lnTo>
                  <a:pt x="0" y="2052617"/>
                </a:lnTo>
                <a:close/>
              </a:path>
            </a:pathLst>
          </a:custGeom>
          <a:solidFill>
            <a:srgbClr val="0000FF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B42C2-F1E6-4E2D-AD8E-90BFFA406367}"/>
              </a:ext>
            </a:extLst>
          </p:cNvPr>
          <p:cNvSpPr txBox="1"/>
          <p:nvPr/>
        </p:nvSpPr>
        <p:spPr>
          <a:xfrm>
            <a:off x="1799922" y="5769917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Attacker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32A4CE-7B43-4F09-B943-0388C863145A}"/>
              </a:ext>
            </a:extLst>
          </p:cNvPr>
          <p:cNvSpPr txBox="1"/>
          <p:nvPr/>
        </p:nvSpPr>
        <p:spPr>
          <a:xfrm>
            <a:off x="7305980" y="5769916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rgbClr val="0000FF">
                      <a:alpha val="60000"/>
                    </a:srgbClr>
                  </a:glow>
                </a:effectLst>
              </a:rPr>
              <a:t>Defender 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C72879-2120-4A4D-9009-48E8D384D9B6}"/>
              </a:ext>
            </a:extLst>
          </p:cNvPr>
          <p:cNvSpPr/>
          <p:nvPr/>
        </p:nvSpPr>
        <p:spPr>
          <a:xfrm>
            <a:off x="1750482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3C00D4-8D7C-4113-9CD6-CAD8F440EED4}"/>
              </a:ext>
            </a:extLst>
          </p:cNvPr>
          <p:cNvSpPr/>
          <p:nvPr/>
        </p:nvSpPr>
        <p:spPr>
          <a:xfrm>
            <a:off x="284646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C321C4-AC34-4B91-A15A-FE8434D75ADC}"/>
              </a:ext>
            </a:extLst>
          </p:cNvPr>
          <p:cNvSpPr/>
          <p:nvPr/>
        </p:nvSpPr>
        <p:spPr>
          <a:xfrm>
            <a:off x="394244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F89767-74B7-491E-8940-6FCD1EEEA64E}"/>
              </a:ext>
            </a:extLst>
          </p:cNvPr>
          <p:cNvSpPr txBox="1"/>
          <p:nvPr/>
        </p:nvSpPr>
        <p:spPr>
          <a:xfrm>
            <a:off x="1893659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12B67-C42F-4919-81AB-4C322EBF7DB2}"/>
              </a:ext>
            </a:extLst>
          </p:cNvPr>
          <p:cNvSpPr txBox="1"/>
          <p:nvPr/>
        </p:nvSpPr>
        <p:spPr>
          <a:xfrm>
            <a:off x="297595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F67073-9CB2-43F2-96D3-908A3205342C}"/>
              </a:ext>
            </a:extLst>
          </p:cNvPr>
          <p:cNvSpPr txBox="1"/>
          <p:nvPr/>
        </p:nvSpPr>
        <p:spPr>
          <a:xfrm>
            <a:off x="407193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41B070-DEE3-4A15-924F-FAA714491698}"/>
              </a:ext>
            </a:extLst>
          </p:cNvPr>
          <p:cNvSpPr/>
          <p:nvPr/>
        </p:nvSpPr>
        <p:spPr>
          <a:xfrm>
            <a:off x="7305978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FC99AC-B647-4674-8F54-CBBA85E69E7E}"/>
              </a:ext>
            </a:extLst>
          </p:cNvPr>
          <p:cNvSpPr/>
          <p:nvPr/>
        </p:nvSpPr>
        <p:spPr>
          <a:xfrm>
            <a:off x="840195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8CA208-F7A2-4175-A446-AD06D5598196}"/>
              </a:ext>
            </a:extLst>
          </p:cNvPr>
          <p:cNvSpPr/>
          <p:nvPr/>
        </p:nvSpPr>
        <p:spPr>
          <a:xfrm>
            <a:off x="949793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4E86F-022B-40F0-8AD1-35CECC113D11}"/>
              </a:ext>
            </a:extLst>
          </p:cNvPr>
          <p:cNvSpPr txBox="1"/>
          <p:nvPr/>
        </p:nvSpPr>
        <p:spPr>
          <a:xfrm>
            <a:off x="7449155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7EBAFD-AAC0-416A-8C7F-D473FA2191E7}"/>
              </a:ext>
            </a:extLst>
          </p:cNvPr>
          <p:cNvSpPr txBox="1"/>
          <p:nvPr/>
        </p:nvSpPr>
        <p:spPr>
          <a:xfrm>
            <a:off x="853145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41A5A3-3F29-4784-8925-C52429B05AD4}"/>
              </a:ext>
            </a:extLst>
          </p:cNvPr>
          <p:cNvSpPr txBox="1"/>
          <p:nvPr/>
        </p:nvSpPr>
        <p:spPr>
          <a:xfrm>
            <a:off x="962743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5D14C5-F1C0-4D08-85D3-C1C30527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95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6BD1-4FDC-4083-9EFD-0E6343D1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572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2. Gameplay &amp; Mechanics (Cont’d)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Gameplay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FBA11-3D0D-4159-AD99-BDA7F55A5321}"/>
              </a:ext>
            </a:extLst>
          </p:cNvPr>
          <p:cNvSpPr/>
          <p:nvPr/>
        </p:nvSpPr>
        <p:spPr>
          <a:xfrm>
            <a:off x="1666270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F95E6-C234-4244-8890-7189EB1C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70" y="2254373"/>
            <a:ext cx="3353405" cy="25961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B41D29-A461-45EC-A946-864C06016384}"/>
              </a:ext>
            </a:extLst>
          </p:cNvPr>
          <p:cNvSpPr/>
          <p:nvPr/>
        </p:nvSpPr>
        <p:spPr>
          <a:xfrm>
            <a:off x="7172325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4495B-74B4-4797-97C5-0BB36FBD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2254373"/>
            <a:ext cx="3353405" cy="2596185"/>
          </a:xfrm>
          <a:prstGeom prst="rect">
            <a:avLst/>
          </a:prstGeom>
        </p:spPr>
      </p:pic>
      <p:pic>
        <p:nvPicPr>
          <p:cNvPr id="8" name="Graphic 7" descr="Crown">
            <a:extLst>
              <a:ext uri="{FF2B5EF4-FFF2-40B4-BE49-F238E27FC236}">
                <a16:creationId xmlns:a16="http://schemas.microsoft.com/office/drawing/2014/main" id="{99A1A7D1-C1F3-426D-8A81-178DB14BB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2776" y="3806299"/>
            <a:ext cx="195208" cy="195208"/>
          </a:xfrm>
          <a:prstGeom prst="rect">
            <a:avLst/>
          </a:prstGeom>
        </p:spPr>
      </p:pic>
      <p:pic>
        <p:nvPicPr>
          <p:cNvPr id="11" name="Graphic 10" descr="Crown">
            <a:extLst>
              <a:ext uri="{FF2B5EF4-FFF2-40B4-BE49-F238E27FC236}">
                <a16:creationId xmlns:a16="http://schemas.microsoft.com/office/drawing/2014/main" id="{091A5373-8A9F-40D3-B465-AA4B235D3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20834" y="2788416"/>
            <a:ext cx="195208" cy="195208"/>
          </a:xfrm>
          <a:prstGeom prst="rect">
            <a:avLst/>
          </a:prstGeom>
        </p:spPr>
      </p:pic>
      <p:sp>
        <p:nvSpPr>
          <p:cNvPr id="18" name="Trapezoid 17">
            <a:extLst>
              <a:ext uri="{FF2B5EF4-FFF2-40B4-BE49-F238E27FC236}">
                <a16:creationId xmlns:a16="http://schemas.microsoft.com/office/drawing/2014/main" id="{2C4F7EA8-90C0-425C-9B58-2BC2115BACC7}"/>
              </a:ext>
            </a:extLst>
          </p:cNvPr>
          <p:cNvSpPr/>
          <p:nvPr/>
        </p:nvSpPr>
        <p:spPr>
          <a:xfrm rot="10800000">
            <a:off x="1666875" y="2263895"/>
            <a:ext cx="651802" cy="1542404"/>
          </a:xfrm>
          <a:custGeom>
            <a:avLst/>
            <a:gdLst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556553"/>
              <a:gd name="connsiteY0" fmla="*/ 1550920 h 2074795"/>
              <a:gd name="connsiteX1" fmla="*/ 103420 w 556553"/>
              <a:gd name="connsiteY1" fmla="*/ 0 h 2074795"/>
              <a:gd name="connsiteX2" fmla="*/ 405509 w 556553"/>
              <a:gd name="connsiteY2" fmla="*/ 0 h 2074795"/>
              <a:gd name="connsiteX3" fmla="*/ 556553 w 556553"/>
              <a:gd name="connsiteY3" fmla="*/ 2074795 h 2074795"/>
              <a:gd name="connsiteX4" fmla="*/ 0 w 556553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0 w 623228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550920 h 2074795"/>
              <a:gd name="connsiteX0" fmla="*/ 0 w 623228"/>
              <a:gd name="connsiteY0" fmla="*/ 149377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493770 h 2074795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08902 w 733669"/>
              <a:gd name="connsiteY4" fmla="*/ 1500242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53078 w 733669"/>
              <a:gd name="connsiteY4" fmla="*/ 1471667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42034 w 733669"/>
              <a:gd name="connsiteY4" fmla="*/ 1340113 h 2065270"/>
              <a:gd name="connsiteX5" fmla="*/ 0 w 733669"/>
              <a:gd name="connsiteY5" fmla="*/ 1493770 h 2065270"/>
              <a:gd name="connsiteX0" fmla="*/ 0 w 755757"/>
              <a:gd name="connsiteY0" fmla="*/ 1329327 h 2065270"/>
              <a:gd name="connsiteX1" fmla="*/ 125508 w 755757"/>
              <a:gd name="connsiteY1" fmla="*/ 0 h 2065270"/>
              <a:gd name="connsiteX2" fmla="*/ 427597 w 755757"/>
              <a:gd name="connsiteY2" fmla="*/ 0 h 2065270"/>
              <a:gd name="connsiteX3" fmla="*/ 755757 w 755757"/>
              <a:gd name="connsiteY3" fmla="*/ 2065270 h 2065270"/>
              <a:gd name="connsiteX4" fmla="*/ 364122 w 755757"/>
              <a:gd name="connsiteY4" fmla="*/ 1340113 h 2065270"/>
              <a:gd name="connsiteX5" fmla="*/ 0 w 755757"/>
              <a:gd name="connsiteY5" fmla="*/ 1329327 h 206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757" h="2065270">
                <a:moveTo>
                  <a:pt x="0" y="1329327"/>
                </a:moveTo>
                <a:lnTo>
                  <a:pt x="125508" y="0"/>
                </a:lnTo>
                <a:lnTo>
                  <a:pt x="427597" y="0"/>
                </a:lnTo>
                <a:lnTo>
                  <a:pt x="755757" y="2065270"/>
                </a:lnTo>
                <a:cubicBezTo>
                  <a:pt x="647807" y="1981702"/>
                  <a:pt x="472072" y="1423681"/>
                  <a:pt x="364122" y="1340113"/>
                </a:cubicBezTo>
                <a:lnTo>
                  <a:pt x="0" y="1329327"/>
                </a:lnTo>
                <a:close/>
              </a:path>
            </a:pathLst>
          </a:cu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4E1D608-D709-4B60-BA13-FC37A67B5070}"/>
              </a:ext>
            </a:extLst>
          </p:cNvPr>
          <p:cNvSpPr/>
          <p:nvPr/>
        </p:nvSpPr>
        <p:spPr>
          <a:xfrm>
            <a:off x="8963327" y="3027476"/>
            <a:ext cx="514048" cy="1823081"/>
          </a:xfrm>
          <a:custGeom>
            <a:avLst/>
            <a:gdLst>
              <a:gd name="connsiteX0" fmla="*/ 0 w 590248"/>
              <a:gd name="connsiteY0" fmla="*/ 2062142 h 2062142"/>
              <a:gd name="connsiteX1" fmla="*/ 147562 w 590248"/>
              <a:gd name="connsiteY1" fmla="*/ 0 h 2062142"/>
              <a:gd name="connsiteX2" fmla="*/ 442686 w 590248"/>
              <a:gd name="connsiteY2" fmla="*/ 0 h 2062142"/>
              <a:gd name="connsiteX3" fmla="*/ 590248 w 590248"/>
              <a:gd name="connsiteY3" fmla="*/ 2062142 h 2062142"/>
              <a:gd name="connsiteX4" fmla="*/ 0 w 590248"/>
              <a:gd name="connsiteY4" fmla="*/ 2062142 h 2062142"/>
              <a:gd name="connsiteX0" fmla="*/ 0 w 590248"/>
              <a:gd name="connsiteY0" fmla="*/ 2062142 h 2062142"/>
              <a:gd name="connsiteX1" fmla="*/ 133048 w 590248"/>
              <a:gd name="connsiteY1" fmla="*/ 926334 h 2062142"/>
              <a:gd name="connsiteX2" fmla="*/ 147562 w 590248"/>
              <a:gd name="connsiteY2" fmla="*/ 0 h 2062142"/>
              <a:gd name="connsiteX3" fmla="*/ 442686 w 590248"/>
              <a:gd name="connsiteY3" fmla="*/ 0 h 2062142"/>
              <a:gd name="connsiteX4" fmla="*/ 590248 w 590248"/>
              <a:gd name="connsiteY4" fmla="*/ 2062142 h 2062142"/>
              <a:gd name="connsiteX5" fmla="*/ 0 w 590248"/>
              <a:gd name="connsiteY5" fmla="*/ 2062142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32838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27123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514048"/>
              <a:gd name="connsiteY0" fmla="*/ 2052617 h 2062142"/>
              <a:gd name="connsiteX1" fmla="*/ 18748 w 514048"/>
              <a:gd name="connsiteY1" fmla="*/ 926334 h 2062142"/>
              <a:gd name="connsiteX2" fmla="*/ 33262 w 514048"/>
              <a:gd name="connsiteY2" fmla="*/ 0 h 2062142"/>
              <a:gd name="connsiteX3" fmla="*/ 271236 w 514048"/>
              <a:gd name="connsiteY3" fmla="*/ 0 h 2062142"/>
              <a:gd name="connsiteX4" fmla="*/ 514048 w 514048"/>
              <a:gd name="connsiteY4" fmla="*/ 2062142 h 2062142"/>
              <a:gd name="connsiteX5" fmla="*/ 0 w 514048"/>
              <a:gd name="connsiteY5" fmla="*/ 2052617 h 20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048" h="2062142">
                <a:moveTo>
                  <a:pt x="0" y="2052617"/>
                </a:moveTo>
                <a:cubicBezTo>
                  <a:pt x="25299" y="1674014"/>
                  <a:pt x="-6551" y="1304937"/>
                  <a:pt x="18748" y="926334"/>
                </a:cubicBezTo>
                <a:lnTo>
                  <a:pt x="33262" y="0"/>
                </a:lnTo>
                <a:lnTo>
                  <a:pt x="271236" y="0"/>
                </a:lnTo>
                <a:lnTo>
                  <a:pt x="514048" y="2062142"/>
                </a:lnTo>
                <a:lnTo>
                  <a:pt x="0" y="2052617"/>
                </a:lnTo>
                <a:close/>
              </a:path>
            </a:pathLst>
          </a:custGeom>
          <a:solidFill>
            <a:srgbClr val="0000FF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B42C2-F1E6-4E2D-AD8E-90BFFA406367}"/>
              </a:ext>
            </a:extLst>
          </p:cNvPr>
          <p:cNvSpPr txBox="1"/>
          <p:nvPr/>
        </p:nvSpPr>
        <p:spPr>
          <a:xfrm>
            <a:off x="1799922" y="5769917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Attacker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32A4CE-7B43-4F09-B943-0388C863145A}"/>
              </a:ext>
            </a:extLst>
          </p:cNvPr>
          <p:cNvSpPr txBox="1"/>
          <p:nvPr/>
        </p:nvSpPr>
        <p:spPr>
          <a:xfrm>
            <a:off x="7305980" y="5769916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rgbClr val="0000FF">
                      <a:alpha val="60000"/>
                    </a:srgbClr>
                  </a:glow>
                </a:effectLst>
              </a:rPr>
              <a:t>Defender 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C72879-2120-4A4D-9009-48E8D384D9B6}"/>
              </a:ext>
            </a:extLst>
          </p:cNvPr>
          <p:cNvSpPr/>
          <p:nvPr/>
        </p:nvSpPr>
        <p:spPr>
          <a:xfrm>
            <a:off x="1750482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2">
                <a:lumMod val="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3C00D4-8D7C-4113-9CD6-CAD8F440EED4}"/>
              </a:ext>
            </a:extLst>
          </p:cNvPr>
          <p:cNvSpPr/>
          <p:nvPr/>
        </p:nvSpPr>
        <p:spPr>
          <a:xfrm>
            <a:off x="284646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C321C4-AC34-4B91-A15A-FE8434D75ADC}"/>
              </a:ext>
            </a:extLst>
          </p:cNvPr>
          <p:cNvSpPr/>
          <p:nvPr/>
        </p:nvSpPr>
        <p:spPr>
          <a:xfrm>
            <a:off x="394244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F89767-74B7-491E-8940-6FCD1EEEA64E}"/>
              </a:ext>
            </a:extLst>
          </p:cNvPr>
          <p:cNvSpPr txBox="1"/>
          <p:nvPr/>
        </p:nvSpPr>
        <p:spPr>
          <a:xfrm>
            <a:off x="1893659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12B67-C42F-4919-81AB-4C322EBF7DB2}"/>
              </a:ext>
            </a:extLst>
          </p:cNvPr>
          <p:cNvSpPr txBox="1"/>
          <p:nvPr/>
        </p:nvSpPr>
        <p:spPr>
          <a:xfrm>
            <a:off x="297595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F67073-9CB2-43F2-96D3-908A3205342C}"/>
              </a:ext>
            </a:extLst>
          </p:cNvPr>
          <p:cNvSpPr txBox="1"/>
          <p:nvPr/>
        </p:nvSpPr>
        <p:spPr>
          <a:xfrm>
            <a:off x="407193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41B070-DEE3-4A15-924F-FAA714491698}"/>
              </a:ext>
            </a:extLst>
          </p:cNvPr>
          <p:cNvSpPr/>
          <p:nvPr/>
        </p:nvSpPr>
        <p:spPr>
          <a:xfrm>
            <a:off x="7305978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FC99AC-B647-4674-8F54-CBBA85E69E7E}"/>
              </a:ext>
            </a:extLst>
          </p:cNvPr>
          <p:cNvSpPr/>
          <p:nvPr/>
        </p:nvSpPr>
        <p:spPr>
          <a:xfrm>
            <a:off x="840195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8CA208-F7A2-4175-A446-AD06D5598196}"/>
              </a:ext>
            </a:extLst>
          </p:cNvPr>
          <p:cNvSpPr/>
          <p:nvPr/>
        </p:nvSpPr>
        <p:spPr>
          <a:xfrm>
            <a:off x="949793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4E86F-022B-40F0-8AD1-35CECC113D11}"/>
              </a:ext>
            </a:extLst>
          </p:cNvPr>
          <p:cNvSpPr txBox="1"/>
          <p:nvPr/>
        </p:nvSpPr>
        <p:spPr>
          <a:xfrm>
            <a:off x="7449155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7EBAFD-AAC0-416A-8C7F-D473FA2191E7}"/>
              </a:ext>
            </a:extLst>
          </p:cNvPr>
          <p:cNvSpPr txBox="1"/>
          <p:nvPr/>
        </p:nvSpPr>
        <p:spPr>
          <a:xfrm>
            <a:off x="853145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41A5A3-3F29-4784-8925-C52429B05AD4}"/>
              </a:ext>
            </a:extLst>
          </p:cNvPr>
          <p:cNvSpPr txBox="1"/>
          <p:nvPr/>
        </p:nvSpPr>
        <p:spPr>
          <a:xfrm>
            <a:off x="962743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99046C57-57E2-43AE-A6F1-565388001627}"/>
              </a:ext>
            </a:extLst>
          </p:cNvPr>
          <p:cNvSpPr/>
          <p:nvPr/>
        </p:nvSpPr>
        <p:spPr>
          <a:xfrm>
            <a:off x="919119" y="3243280"/>
            <a:ext cx="419100" cy="576207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E8CF8B-C623-419B-831A-420EE119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53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6BD1-4FDC-4083-9EFD-0E6343D1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572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2. Gameplay &amp; Mechanics (Cont’d)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Gameplay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FBA11-3D0D-4159-AD99-BDA7F55A5321}"/>
              </a:ext>
            </a:extLst>
          </p:cNvPr>
          <p:cNvSpPr/>
          <p:nvPr/>
        </p:nvSpPr>
        <p:spPr>
          <a:xfrm>
            <a:off x="1666270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F95E6-C234-4244-8890-7189EB1C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70" y="2254373"/>
            <a:ext cx="3353405" cy="25961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B41D29-A461-45EC-A946-864C06016384}"/>
              </a:ext>
            </a:extLst>
          </p:cNvPr>
          <p:cNvSpPr/>
          <p:nvPr/>
        </p:nvSpPr>
        <p:spPr>
          <a:xfrm>
            <a:off x="7172325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4495B-74B4-4797-97C5-0BB36FBD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2254373"/>
            <a:ext cx="3353405" cy="2596185"/>
          </a:xfrm>
          <a:prstGeom prst="rect">
            <a:avLst/>
          </a:prstGeom>
        </p:spPr>
      </p:pic>
      <p:pic>
        <p:nvPicPr>
          <p:cNvPr id="8" name="Graphic 7" descr="Crown">
            <a:extLst>
              <a:ext uri="{FF2B5EF4-FFF2-40B4-BE49-F238E27FC236}">
                <a16:creationId xmlns:a16="http://schemas.microsoft.com/office/drawing/2014/main" id="{99A1A7D1-C1F3-426D-8A81-178DB14BB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2776" y="3806299"/>
            <a:ext cx="195208" cy="195208"/>
          </a:xfrm>
          <a:prstGeom prst="rect">
            <a:avLst/>
          </a:prstGeom>
        </p:spPr>
      </p:pic>
      <p:pic>
        <p:nvPicPr>
          <p:cNvPr id="11" name="Graphic 10" descr="Crown">
            <a:extLst>
              <a:ext uri="{FF2B5EF4-FFF2-40B4-BE49-F238E27FC236}">
                <a16:creationId xmlns:a16="http://schemas.microsoft.com/office/drawing/2014/main" id="{091A5373-8A9F-40D3-B465-AA4B235D3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20834" y="2788416"/>
            <a:ext cx="195208" cy="195208"/>
          </a:xfrm>
          <a:prstGeom prst="rect">
            <a:avLst/>
          </a:prstGeom>
        </p:spPr>
      </p:pic>
      <p:sp>
        <p:nvSpPr>
          <p:cNvPr id="18" name="Trapezoid 17">
            <a:extLst>
              <a:ext uri="{FF2B5EF4-FFF2-40B4-BE49-F238E27FC236}">
                <a16:creationId xmlns:a16="http://schemas.microsoft.com/office/drawing/2014/main" id="{2C4F7EA8-90C0-425C-9B58-2BC2115BACC7}"/>
              </a:ext>
            </a:extLst>
          </p:cNvPr>
          <p:cNvSpPr/>
          <p:nvPr/>
        </p:nvSpPr>
        <p:spPr>
          <a:xfrm rot="10800000">
            <a:off x="1666875" y="2263895"/>
            <a:ext cx="651802" cy="1542404"/>
          </a:xfrm>
          <a:custGeom>
            <a:avLst/>
            <a:gdLst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556553"/>
              <a:gd name="connsiteY0" fmla="*/ 1550920 h 2074795"/>
              <a:gd name="connsiteX1" fmla="*/ 103420 w 556553"/>
              <a:gd name="connsiteY1" fmla="*/ 0 h 2074795"/>
              <a:gd name="connsiteX2" fmla="*/ 405509 w 556553"/>
              <a:gd name="connsiteY2" fmla="*/ 0 h 2074795"/>
              <a:gd name="connsiteX3" fmla="*/ 556553 w 556553"/>
              <a:gd name="connsiteY3" fmla="*/ 2074795 h 2074795"/>
              <a:gd name="connsiteX4" fmla="*/ 0 w 556553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0 w 623228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550920 h 2074795"/>
              <a:gd name="connsiteX0" fmla="*/ 0 w 623228"/>
              <a:gd name="connsiteY0" fmla="*/ 149377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493770 h 2074795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08902 w 733669"/>
              <a:gd name="connsiteY4" fmla="*/ 1500242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53078 w 733669"/>
              <a:gd name="connsiteY4" fmla="*/ 1471667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42034 w 733669"/>
              <a:gd name="connsiteY4" fmla="*/ 1340113 h 2065270"/>
              <a:gd name="connsiteX5" fmla="*/ 0 w 733669"/>
              <a:gd name="connsiteY5" fmla="*/ 1493770 h 2065270"/>
              <a:gd name="connsiteX0" fmla="*/ 0 w 755757"/>
              <a:gd name="connsiteY0" fmla="*/ 1329327 h 2065270"/>
              <a:gd name="connsiteX1" fmla="*/ 125508 w 755757"/>
              <a:gd name="connsiteY1" fmla="*/ 0 h 2065270"/>
              <a:gd name="connsiteX2" fmla="*/ 427597 w 755757"/>
              <a:gd name="connsiteY2" fmla="*/ 0 h 2065270"/>
              <a:gd name="connsiteX3" fmla="*/ 755757 w 755757"/>
              <a:gd name="connsiteY3" fmla="*/ 2065270 h 2065270"/>
              <a:gd name="connsiteX4" fmla="*/ 364122 w 755757"/>
              <a:gd name="connsiteY4" fmla="*/ 1340113 h 2065270"/>
              <a:gd name="connsiteX5" fmla="*/ 0 w 755757"/>
              <a:gd name="connsiteY5" fmla="*/ 1329327 h 206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757" h="2065270">
                <a:moveTo>
                  <a:pt x="0" y="1329327"/>
                </a:moveTo>
                <a:lnTo>
                  <a:pt x="125508" y="0"/>
                </a:lnTo>
                <a:lnTo>
                  <a:pt x="427597" y="0"/>
                </a:lnTo>
                <a:lnTo>
                  <a:pt x="755757" y="2065270"/>
                </a:lnTo>
                <a:cubicBezTo>
                  <a:pt x="647807" y="1981702"/>
                  <a:pt x="472072" y="1423681"/>
                  <a:pt x="364122" y="1340113"/>
                </a:cubicBezTo>
                <a:lnTo>
                  <a:pt x="0" y="1329327"/>
                </a:lnTo>
                <a:close/>
              </a:path>
            </a:pathLst>
          </a:cu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4E1D608-D709-4B60-BA13-FC37A67B5070}"/>
              </a:ext>
            </a:extLst>
          </p:cNvPr>
          <p:cNvSpPr/>
          <p:nvPr/>
        </p:nvSpPr>
        <p:spPr>
          <a:xfrm>
            <a:off x="8963327" y="3027476"/>
            <a:ext cx="514048" cy="1823081"/>
          </a:xfrm>
          <a:custGeom>
            <a:avLst/>
            <a:gdLst>
              <a:gd name="connsiteX0" fmla="*/ 0 w 590248"/>
              <a:gd name="connsiteY0" fmla="*/ 2062142 h 2062142"/>
              <a:gd name="connsiteX1" fmla="*/ 147562 w 590248"/>
              <a:gd name="connsiteY1" fmla="*/ 0 h 2062142"/>
              <a:gd name="connsiteX2" fmla="*/ 442686 w 590248"/>
              <a:gd name="connsiteY2" fmla="*/ 0 h 2062142"/>
              <a:gd name="connsiteX3" fmla="*/ 590248 w 590248"/>
              <a:gd name="connsiteY3" fmla="*/ 2062142 h 2062142"/>
              <a:gd name="connsiteX4" fmla="*/ 0 w 590248"/>
              <a:gd name="connsiteY4" fmla="*/ 2062142 h 2062142"/>
              <a:gd name="connsiteX0" fmla="*/ 0 w 590248"/>
              <a:gd name="connsiteY0" fmla="*/ 2062142 h 2062142"/>
              <a:gd name="connsiteX1" fmla="*/ 133048 w 590248"/>
              <a:gd name="connsiteY1" fmla="*/ 926334 h 2062142"/>
              <a:gd name="connsiteX2" fmla="*/ 147562 w 590248"/>
              <a:gd name="connsiteY2" fmla="*/ 0 h 2062142"/>
              <a:gd name="connsiteX3" fmla="*/ 442686 w 590248"/>
              <a:gd name="connsiteY3" fmla="*/ 0 h 2062142"/>
              <a:gd name="connsiteX4" fmla="*/ 590248 w 590248"/>
              <a:gd name="connsiteY4" fmla="*/ 2062142 h 2062142"/>
              <a:gd name="connsiteX5" fmla="*/ 0 w 590248"/>
              <a:gd name="connsiteY5" fmla="*/ 2062142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32838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27123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514048"/>
              <a:gd name="connsiteY0" fmla="*/ 2052617 h 2062142"/>
              <a:gd name="connsiteX1" fmla="*/ 18748 w 514048"/>
              <a:gd name="connsiteY1" fmla="*/ 926334 h 2062142"/>
              <a:gd name="connsiteX2" fmla="*/ 33262 w 514048"/>
              <a:gd name="connsiteY2" fmla="*/ 0 h 2062142"/>
              <a:gd name="connsiteX3" fmla="*/ 271236 w 514048"/>
              <a:gd name="connsiteY3" fmla="*/ 0 h 2062142"/>
              <a:gd name="connsiteX4" fmla="*/ 514048 w 514048"/>
              <a:gd name="connsiteY4" fmla="*/ 2062142 h 2062142"/>
              <a:gd name="connsiteX5" fmla="*/ 0 w 514048"/>
              <a:gd name="connsiteY5" fmla="*/ 2052617 h 20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048" h="2062142">
                <a:moveTo>
                  <a:pt x="0" y="2052617"/>
                </a:moveTo>
                <a:cubicBezTo>
                  <a:pt x="25299" y="1674014"/>
                  <a:pt x="-6551" y="1304937"/>
                  <a:pt x="18748" y="926334"/>
                </a:cubicBezTo>
                <a:lnTo>
                  <a:pt x="33262" y="0"/>
                </a:lnTo>
                <a:lnTo>
                  <a:pt x="271236" y="0"/>
                </a:lnTo>
                <a:lnTo>
                  <a:pt x="514048" y="2062142"/>
                </a:lnTo>
                <a:lnTo>
                  <a:pt x="0" y="2052617"/>
                </a:lnTo>
                <a:close/>
              </a:path>
            </a:pathLst>
          </a:custGeom>
          <a:solidFill>
            <a:srgbClr val="0000FF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B42C2-F1E6-4E2D-AD8E-90BFFA406367}"/>
              </a:ext>
            </a:extLst>
          </p:cNvPr>
          <p:cNvSpPr txBox="1"/>
          <p:nvPr/>
        </p:nvSpPr>
        <p:spPr>
          <a:xfrm>
            <a:off x="1799922" y="5769917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Attacker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32A4CE-7B43-4F09-B943-0388C863145A}"/>
              </a:ext>
            </a:extLst>
          </p:cNvPr>
          <p:cNvSpPr txBox="1"/>
          <p:nvPr/>
        </p:nvSpPr>
        <p:spPr>
          <a:xfrm>
            <a:off x="7305980" y="5769916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rgbClr val="0000FF">
                      <a:alpha val="60000"/>
                    </a:srgbClr>
                  </a:glow>
                </a:effectLst>
              </a:rPr>
              <a:t>Defender 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C72879-2120-4A4D-9009-48E8D384D9B6}"/>
              </a:ext>
            </a:extLst>
          </p:cNvPr>
          <p:cNvSpPr/>
          <p:nvPr/>
        </p:nvSpPr>
        <p:spPr>
          <a:xfrm>
            <a:off x="1750482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3C00D4-8D7C-4113-9CD6-CAD8F440EED4}"/>
              </a:ext>
            </a:extLst>
          </p:cNvPr>
          <p:cNvSpPr/>
          <p:nvPr/>
        </p:nvSpPr>
        <p:spPr>
          <a:xfrm>
            <a:off x="284646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C321C4-AC34-4B91-A15A-FE8434D75ADC}"/>
              </a:ext>
            </a:extLst>
          </p:cNvPr>
          <p:cNvSpPr/>
          <p:nvPr/>
        </p:nvSpPr>
        <p:spPr>
          <a:xfrm>
            <a:off x="394244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F89767-74B7-491E-8940-6FCD1EEEA64E}"/>
              </a:ext>
            </a:extLst>
          </p:cNvPr>
          <p:cNvSpPr txBox="1"/>
          <p:nvPr/>
        </p:nvSpPr>
        <p:spPr>
          <a:xfrm>
            <a:off x="1893659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12B67-C42F-4919-81AB-4C322EBF7DB2}"/>
              </a:ext>
            </a:extLst>
          </p:cNvPr>
          <p:cNvSpPr txBox="1"/>
          <p:nvPr/>
        </p:nvSpPr>
        <p:spPr>
          <a:xfrm>
            <a:off x="297595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F67073-9CB2-43F2-96D3-908A3205342C}"/>
              </a:ext>
            </a:extLst>
          </p:cNvPr>
          <p:cNvSpPr txBox="1"/>
          <p:nvPr/>
        </p:nvSpPr>
        <p:spPr>
          <a:xfrm>
            <a:off x="407193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41B070-DEE3-4A15-924F-FAA714491698}"/>
              </a:ext>
            </a:extLst>
          </p:cNvPr>
          <p:cNvSpPr/>
          <p:nvPr/>
        </p:nvSpPr>
        <p:spPr>
          <a:xfrm>
            <a:off x="7305978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FC99AC-B647-4674-8F54-CBBA85E69E7E}"/>
              </a:ext>
            </a:extLst>
          </p:cNvPr>
          <p:cNvSpPr/>
          <p:nvPr/>
        </p:nvSpPr>
        <p:spPr>
          <a:xfrm>
            <a:off x="840195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8CA208-F7A2-4175-A446-AD06D5598196}"/>
              </a:ext>
            </a:extLst>
          </p:cNvPr>
          <p:cNvSpPr/>
          <p:nvPr/>
        </p:nvSpPr>
        <p:spPr>
          <a:xfrm>
            <a:off x="949793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4E86F-022B-40F0-8AD1-35CECC113D11}"/>
              </a:ext>
            </a:extLst>
          </p:cNvPr>
          <p:cNvSpPr txBox="1"/>
          <p:nvPr/>
        </p:nvSpPr>
        <p:spPr>
          <a:xfrm>
            <a:off x="7449155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7EBAFD-AAC0-416A-8C7F-D473FA2191E7}"/>
              </a:ext>
            </a:extLst>
          </p:cNvPr>
          <p:cNvSpPr txBox="1"/>
          <p:nvPr/>
        </p:nvSpPr>
        <p:spPr>
          <a:xfrm>
            <a:off x="853145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41A5A3-3F29-4784-8925-C52429B05AD4}"/>
              </a:ext>
            </a:extLst>
          </p:cNvPr>
          <p:cNvSpPr txBox="1"/>
          <p:nvPr/>
        </p:nvSpPr>
        <p:spPr>
          <a:xfrm>
            <a:off x="962743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4FD16B-D541-4BBB-942D-2CF05085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05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6BD1-4FDC-4083-9EFD-0E6343D1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572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2. Gameplay &amp; Mechanics (Cont’d)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Gameplay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FBA11-3D0D-4159-AD99-BDA7F55A5321}"/>
              </a:ext>
            </a:extLst>
          </p:cNvPr>
          <p:cNvSpPr/>
          <p:nvPr/>
        </p:nvSpPr>
        <p:spPr>
          <a:xfrm>
            <a:off x="1666270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F95E6-C234-4244-8890-7189EB1C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70" y="2254373"/>
            <a:ext cx="3353405" cy="25961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B41D29-A461-45EC-A946-864C06016384}"/>
              </a:ext>
            </a:extLst>
          </p:cNvPr>
          <p:cNvSpPr/>
          <p:nvPr/>
        </p:nvSpPr>
        <p:spPr>
          <a:xfrm>
            <a:off x="7172325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4495B-74B4-4797-97C5-0BB36FBD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2254373"/>
            <a:ext cx="3353405" cy="2596185"/>
          </a:xfrm>
          <a:prstGeom prst="rect">
            <a:avLst/>
          </a:prstGeom>
        </p:spPr>
      </p:pic>
      <p:pic>
        <p:nvPicPr>
          <p:cNvPr id="8" name="Graphic 7" descr="Crown">
            <a:extLst>
              <a:ext uri="{FF2B5EF4-FFF2-40B4-BE49-F238E27FC236}">
                <a16:creationId xmlns:a16="http://schemas.microsoft.com/office/drawing/2014/main" id="{99A1A7D1-C1F3-426D-8A81-178DB14BB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2776" y="3806299"/>
            <a:ext cx="195208" cy="195208"/>
          </a:xfrm>
          <a:prstGeom prst="rect">
            <a:avLst/>
          </a:prstGeom>
        </p:spPr>
      </p:pic>
      <p:pic>
        <p:nvPicPr>
          <p:cNvPr id="11" name="Graphic 10" descr="Crown">
            <a:extLst>
              <a:ext uri="{FF2B5EF4-FFF2-40B4-BE49-F238E27FC236}">
                <a16:creationId xmlns:a16="http://schemas.microsoft.com/office/drawing/2014/main" id="{091A5373-8A9F-40D3-B465-AA4B235D3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20834" y="3070741"/>
            <a:ext cx="195208" cy="195208"/>
          </a:xfrm>
          <a:prstGeom prst="rect">
            <a:avLst/>
          </a:prstGeom>
        </p:spPr>
      </p:pic>
      <p:sp>
        <p:nvSpPr>
          <p:cNvPr id="18" name="Trapezoid 17">
            <a:extLst>
              <a:ext uri="{FF2B5EF4-FFF2-40B4-BE49-F238E27FC236}">
                <a16:creationId xmlns:a16="http://schemas.microsoft.com/office/drawing/2014/main" id="{2C4F7EA8-90C0-425C-9B58-2BC2115BACC7}"/>
              </a:ext>
            </a:extLst>
          </p:cNvPr>
          <p:cNvSpPr/>
          <p:nvPr/>
        </p:nvSpPr>
        <p:spPr>
          <a:xfrm rot="10800000">
            <a:off x="1666875" y="2263895"/>
            <a:ext cx="651802" cy="1542404"/>
          </a:xfrm>
          <a:custGeom>
            <a:avLst/>
            <a:gdLst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556553"/>
              <a:gd name="connsiteY0" fmla="*/ 1550920 h 2074795"/>
              <a:gd name="connsiteX1" fmla="*/ 103420 w 556553"/>
              <a:gd name="connsiteY1" fmla="*/ 0 h 2074795"/>
              <a:gd name="connsiteX2" fmla="*/ 405509 w 556553"/>
              <a:gd name="connsiteY2" fmla="*/ 0 h 2074795"/>
              <a:gd name="connsiteX3" fmla="*/ 556553 w 556553"/>
              <a:gd name="connsiteY3" fmla="*/ 2074795 h 2074795"/>
              <a:gd name="connsiteX4" fmla="*/ 0 w 556553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0 w 623228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550920 h 2074795"/>
              <a:gd name="connsiteX0" fmla="*/ 0 w 623228"/>
              <a:gd name="connsiteY0" fmla="*/ 149377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493770 h 2074795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08902 w 733669"/>
              <a:gd name="connsiteY4" fmla="*/ 1500242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53078 w 733669"/>
              <a:gd name="connsiteY4" fmla="*/ 1471667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42034 w 733669"/>
              <a:gd name="connsiteY4" fmla="*/ 1340113 h 2065270"/>
              <a:gd name="connsiteX5" fmla="*/ 0 w 733669"/>
              <a:gd name="connsiteY5" fmla="*/ 1493770 h 2065270"/>
              <a:gd name="connsiteX0" fmla="*/ 0 w 755757"/>
              <a:gd name="connsiteY0" fmla="*/ 1329327 h 2065270"/>
              <a:gd name="connsiteX1" fmla="*/ 125508 w 755757"/>
              <a:gd name="connsiteY1" fmla="*/ 0 h 2065270"/>
              <a:gd name="connsiteX2" fmla="*/ 427597 w 755757"/>
              <a:gd name="connsiteY2" fmla="*/ 0 h 2065270"/>
              <a:gd name="connsiteX3" fmla="*/ 755757 w 755757"/>
              <a:gd name="connsiteY3" fmla="*/ 2065270 h 2065270"/>
              <a:gd name="connsiteX4" fmla="*/ 364122 w 755757"/>
              <a:gd name="connsiteY4" fmla="*/ 1340113 h 2065270"/>
              <a:gd name="connsiteX5" fmla="*/ 0 w 755757"/>
              <a:gd name="connsiteY5" fmla="*/ 1329327 h 206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757" h="2065270">
                <a:moveTo>
                  <a:pt x="0" y="1329327"/>
                </a:moveTo>
                <a:lnTo>
                  <a:pt x="125508" y="0"/>
                </a:lnTo>
                <a:lnTo>
                  <a:pt x="427597" y="0"/>
                </a:lnTo>
                <a:lnTo>
                  <a:pt x="755757" y="2065270"/>
                </a:lnTo>
                <a:cubicBezTo>
                  <a:pt x="647807" y="1981702"/>
                  <a:pt x="472072" y="1423681"/>
                  <a:pt x="364122" y="1340113"/>
                </a:cubicBezTo>
                <a:lnTo>
                  <a:pt x="0" y="1329327"/>
                </a:lnTo>
                <a:close/>
              </a:path>
            </a:pathLst>
          </a:cu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4E1D608-D709-4B60-BA13-FC37A67B5070}"/>
              </a:ext>
            </a:extLst>
          </p:cNvPr>
          <p:cNvSpPr/>
          <p:nvPr/>
        </p:nvSpPr>
        <p:spPr>
          <a:xfrm>
            <a:off x="8963327" y="3309804"/>
            <a:ext cx="514048" cy="1540753"/>
          </a:xfrm>
          <a:custGeom>
            <a:avLst/>
            <a:gdLst>
              <a:gd name="connsiteX0" fmla="*/ 0 w 590248"/>
              <a:gd name="connsiteY0" fmla="*/ 2062142 h 2062142"/>
              <a:gd name="connsiteX1" fmla="*/ 147562 w 590248"/>
              <a:gd name="connsiteY1" fmla="*/ 0 h 2062142"/>
              <a:gd name="connsiteX2" fmla="*/ 442686 w 590248"/>
              <a:gd name="connsiteY2" fmla="*/ 0 h 2062142"/>
              <a:gd name="connsiteX3" fmla="*/ 590248 w 590248"/>
              <a:gd name="connsiteY3" fmla="*/ 2062142 h 2062142"/>
              <a:gd name="connsiteX4" fmla="*/ 0 w 590248"/>
              <a:gd name="connsiteY4" fmla="*/ 2062142 h 2062142"/>
              <a:gd name="connsiteX0" fmla="*/ 0 w 590248"/>
              <a:gd name="connsiteY0" fmla="*/ 2062142 h 2062142"/>
              <a:gd name="connsiteX1" fmla="*/ 133048 w 590248"/>
              <a:gd name="connsiteY1" fmla="*/ 926334 h 2062142"/>
              <a:gd name="connsiteX2" fmla="*/ 147562 w 590248"/>
              <a:gd name="connsiteY2" fmla="*/ 0 h 2062142"/>
              <a:gd name="connsiteX3" fmla="*/ 442686 w 590248"/>
              <a:gd name="connsiteY3" fmla="*/ 0 h 2062142"/>
              <a:gd name="connsiteX4" fmla="*/ 590248 w 590248"/>
              <a:gd name="connsiteY4" fmla="*/ 2062142 h 2062142"/>
              <a:gd name="connsiteX5" fmla="*/ 0 w 590248"/>
              <a:gd name="connsiteY5" fmla="*/ 2062142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32838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27123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514048"/>
              <a:gd name="connsiteY0" fmla="*/ 2052617 h 2062142"/>
              <a:gd name="connsiteX1" fmla="*/ 18748 w 514048"/>
              <a:gd name="connsiteY1" fmla="*/ 926334 h 2062142"/>
              <a:gd name="connsiteX2" fmla="*/ 33262 w 514048"/>
              <a:gd name="connsiteY2" fmla="*/ 0 h 2062142"/>
              <a:gd name="connsiteX3" fmla="*/ 271236 w 514048"/>
              <a:gd name="connsiteY3" fmla="*/ 0 h 2062142"/>
              <a:gd name="connsiteX4" fmla="*/ 514048 w 514048"/>
              <a:gd name="connsiteY4" fmla="*/ 2062142 h 2062142"/>
              <a:gd name="connsiteX5" fmla="*/ 0 w 514048"/>
              <a:gd name="connsiteY5" fmla="*/ 2052617 h 20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048" h="2062142">
                <a:moveTo>
                  <a:pt x="0" y="2052617"/>
                </a:moveTo>
                <a:cubicBezTo>
                  <a:pt x="25299" y="1674014"/>
                  <a:pt x="-6551" y="1304937"/>
                  <a:pt x="18748" y="926334"/>
                </a:cubicBezTo>
                <a:lnTo>
                  <a:pt x="33262" y="0"/>
                </a:lnTo>
                <a:lnTo>
                  <a:pt x="271236" y="0"/>
                </a:lnTo>
                <a:lnTo>
                  <a:pt x="514048" y="2062142"/>
                </a:lnTo>
                <a:lnTo>
                  <a:pt x="0" y="2052617"/>
                </a:lnTo>
                <a:close/>
              </a:path>
            </a:pathLst>
          </a:custGeom>
          <a:solidFill>
            <a:srgbClr val="0000FF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B42C2-F1E6-4E2D-AD8E-90BFFA406367}"/>
              </a:ext>
            </a:extLst>
          </p:cNvPr>
          <p:cNvSpPr txBox="1"/>
          <p:nvPr/>
        </p:nvSpPr>
        <p:spPr>
          <a:xfrm>
            <a:off x="1799922" y="5769917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Attacker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32A4CE-7B43-4F09-B943-0388C863145A}"/>
              </a:ext>
            </a:extLst>
          </p:cNvPr>
          <p:cNvSpPr txBox="1"/>
          <p:nvPr/>
        </p:nvSpPr>
        <p:spPr>
          <a:xfrm>
            <a:off x="7305980" y="5769916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rgbClr val="0000FF">
                      <a:alpha val="60000"/>
                    </a:srgbClr>
                  </a:glow>
                </a:effectLst>
              </a:rPr>
              <a:t>Defender 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C72879-2120-4A4D-9009-48E8D384D9B6}"/>
              </a:ext>
            </a:extLst>
          </p:cNvPr>
          <p:cNvSpPr/>
          <p:nvPr/>
        </p:nvSpPr>
        <p:spPr>
          <a:xfrm>
            <a:off x="1750482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3C00D4-8D7C-4113-9CD6-CAD8F440EED4}"/>
              </a:ext>
            </a:extLst>
          </p:cNvPr>
          <p:cNvSpPr/>
          <p:nvPr/>
        </p:nvSpPr>
        <p:spPr>
          <a:xfrm>
            <a:off x="284646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C321C4-AC34-4B91-A15A-FE8434D75ADC}"/>
              </a:ext>
            </a:extLst>
          </p:cNvPr>
          <p:cNvSpPr/>
          <p:nvPr/>
        </p:nvSpPr>
        <p:spPr>
          <a:xfrm>
            <a:off x="394244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F89767-74B7-491E-8940-6FCD1EEEA64E}"/>
              </a:ext>
            </a:extLst>
          </p:cNvPr>
          <p:cNvSpPr txBox="1"/>
          <p:nvPr/>
        </p:nvSpPr>
        <p:spPr>
          <a:xfrm>
            <a:off x="1893659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12B67-C42F-4919-81AB-4C322EBF7DB2}"/>
              </a:ext>
            </a:extLst>
          </p:cNvPr>
          <p:cNvSpPr txBox="1"/>
          <p:nvPr/>
        </p:nvSpPr>
        <p:spPr>
          <a:xfrm>
            <a:off x="297595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F67073-9CB2-43F2-96D3-908A3205342C}"/>
              </a:ext>
            </a:extLst>
          </p:cNvPr>
          <p:cNvSpPr txBox="1"/>
          <p:nvPr/>
        </p:nvSpPr>
        <p:spPr>
          <a:xfrm>
            <a:off x="407193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41B070-DEE3-4A15-924F-FAA714491698}"/>
              </a:ext>
            </a:extLst>
          </p:cNvPr>
          <p:cNvSpPr/>
          <p:nvPr/>
        </p:nvSpPr>
        <p:spPr>
          <a:xfrm>
            <a:off x="7305978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2">
                <a:lumMod val="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FC99AC-B647-4674-8F54-CBBA85E69E7E}"/>
              </a:ext>
            </a:extLst>
          </p:cNvPr>
          <p:cNvSpPr/>
          <p:nvPr/>
        </p:nvSpPr>
        <p:spPr>
          <a:xfrm>
            <a:off x="840195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8CA208-F7A2-4175-A446-AD06D5598196}"/>
              </a:ext>
            </a:extLst>
          </p:cNvPr>
          <p:cNvSpPr/>
          <p:nvPr/>
        </p:nvSpPr>
        <p:spPr>
          <a:xfrm>
            <a:off x="949793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4E86F-022B-40F0-8AD1-35CECC113D11}"/>
              </a:ext>
            </a:extLst>
          </p:cNvPr>
          <p:cNvSpPr txBox="1"/>
          <p:nvPr/>
        </p:nvSpPr>
        <p:spPr>
          <a:xfrm>
            <a:off x="7449155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7EBAFD-AAC0-416A-8C7F-D473FA2191E7}"/>
              </a:ext>
            </a:extLst>
          </p:cNvPr>
          <p:cNvSpPr txBox="1"/>
          <p:nvPr/>
        </p:nvSpPr>
        <p:spPr>
          <a:xfrm>
            <a:off x="853145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41A5A3-3F29-4784-8925-C52429B05AD4}"/>
              </a:ext>
            </a:extLst>
          </p:cNvPr>
          <p:cNvSpPr txBox="1"/>
          <p:nvPr/>
        </p:nvSpPr>
        <p:spPr>
          <a:xfrm>
            <a:off x="962743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C13BF506-CA5B-4AEF-822E-AFAB7B9460BB}"/>
              </a:ext>
            </a:extLst>
          </p:cNvPr>
          <p:cNvSpPr/>
          <p:nvPr/>
        </p:nvSpPr>
        <p:spPr>
          <a:xfrm rot="10800000">
            <a:off x="11058827" y="3327696"/>
            <a:ext cx="419100" cy="576207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F5488C-A717-4093-BE11-684C6139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89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6BD1-4FDC-4083-9EFD-0E6343D1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572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2. Gameplay &amp; Mechanics (Cont’d)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Gameplay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FBA11-3D0D-4159-AD99-BDA7F55A5321}"/>
              </a:ext>
            </a:extLst>
          </p:cNvPr>
          <p:cNvSpPr/>
          <p:nvPr/>
        </p:nvSpPr>
        <p:spPr>
          <a:xfrm>
            <a:off x="1666270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F95E6-C234-4244-8890-7189EB1C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70" y="2254373"/>
            <a:ext cx="3353405" cy="25961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B41D29-A461-45EC-A946-864C06016384}"/>
              </a:ext>
            </a:extLst>
          </p:cNvPr>
          <p:cNvSpPr/>
          <p:nvPr/>
        </p:nvSpPr>
        <p:spPr>
          <a:xfrm>
            <a:off x="7172325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4495B-74B4-4797-97C5-0BB36FBD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2254373"/>
            <a:ext cx="3353405" cy="2596185"/>
          </a:xfrm>
          <a:prstGeom prst="rect">
            <a:avLst/>
          </a:prstGeom>
        </p:spPr>
      </p:pic>
      <p:pic>
        <p:nvPicPr>
          <p:cNvPr id="8" name="Graphic 7" descr="Crown">
            <a:extLst>
              <a:ext uri="{FF2B5EF4-FFF2-40B4-BE49-F238E27FC236}">
                <a16:creationId xmlns:a16="http://schemas.microsoft.com/office/drawing/2014/main" id="{99A1A7D1-C1F3-426D-8A81-178DB14BB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2776" y="3806299"/>
            <a:ext cx="195208" cy="195208"/>
          </a:xfrm>
          <a:prstGeom prst="rect">
            <a:avLst/>
          </a:prstGeom>
        </p:spPr>
      </p:pic>
      <p:pic>
        <p:nvPicPr>
          <p:cNvPr id="11" name="Graphic 10" descr="Crown">
            <a:extLst>
              <a:ext uri="{FF2B5EF4-FFF2-40B4-BE49-F238E27FC236}">
                <a16:creationId xmlns:a16="http://schemas.microsoft.com/office/drawing/2014/main" id="{091A5373-8A9F-40D3-B465-AA4B235D3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20834" y="3070741"/>
            <a:ext cx="195208" cy="195208"/>
          </a:xfrm>
          <a:prstGeom prst="rect">
            <a:avLst/>
          </a:prstGeom>
        </p:spPr>
      </p:pic>
      <p:sp>
        <p:nvSpPr>
          <p:cNvPr id="18" name="Trapezoid 17">
            <a:extLst>
              <a:ext uri="{FF2B5EF4-FFF2-40B4-BE49-F238E27FC236}">
                <a16:creationId xmlns:a16="http://schemas.microsoft.com/office/drawing/2014/main" id="{2C4F7EA8-90C0-425C-9B58-2BC2115BACC7}"/>
              </a:ext>
            </a:extLst>
          </p:cNvPr>
          <p:cNvSpPr/>
          <p:nvPr/>
        </p:nvSpPr>
        <p:spPr>
          <a:xfrm rot="10800000">
            <a:off x="1666875" y="2263895"/>
            <a:ext cx="651802" cy="1542404"/>
          </a:xfrm>
          <a:custGeom>
            <a:avLst/>
            <a:gdLst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556553"/>
              <a:gd name="connsiteY0" fmla="*/ 1550920 h 2074795"/>
              <a:gd name="connsiteX1" fmla="*/ 103420 w 556553"/>
              <a:gd name="connsiteY1" fmla="*/ 0 h 2074795"/>
              <a:gd name="connsiteX2" fmla="*/ 405509 w 556553"/>
              <a:gd name="connsiteY2" fmla="*/ 0 h 2074795"/>
              <a:gd name="connsiteX3" fmla="*/ 556553 w 556553"/>
              <a:gd name="connsiteY3" fmla="*/ 2074795 h 2074795"/>
              <a:gd name="connsiteX4" fmla="*/ 0 w 556553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0 w 623228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550920 h 2074795"/>
              <a:gd name="connsiteX0" fmla="*/ 0 w 623228"/>
              <a:gd name="connsiteY0" fmla="*/ 149377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493770 h 2074795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08902 w 733669"/>
              <a:gd name="connsiteY4" fmla="*/ 1500242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53078 w 733669"/>
              <a:gd name="connsiteY4" fmla="*/ 1471667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42034 w 733669"/>
              <a:gd name="connsiteY4" fmla="*/ 1340113 h 2065270"/>
              <a:gd name="connsiteX5" fmla="*/ 0 w 733669"/>
              <a:gd name="connsiteY5" fmla="*/ 1493770 h 2065270"/>
              <a:gd name="connsiteX0" fmla="*/ 0 w 755757"/>
              <a:gd name="connsiteY0" fmla="*/ 1329327 h 2065270"/>
              <a:gd name="connsiteX1" fmla="*/ 125508 w 755757"/>
              <a:gd name="connsiteY1" fmla="*/ 0 h 2065270"/>
              <a:gd name="connsiteX2" fmla="*/ 427597 w 755757"/>
              <a:gd name="connsiteY2" fmla="*/ 0 h 2065270"/>
              <a:gd name="connsiteX3" fmla="*/ 755757 w 755757"/>
              <a:gd name="connsiteY3" fmla="*/ 2065270 h 2065270"/>
              <a:gd name="connsiteX4" fmla="*/ 364122 w 755757"/>
              <a:gd name="connsiteY4" fmla="*/ 1340113 h 2065270"/>
              <a:gd name="connsiteX5" fmla="*/ 0 w 755757"/>
              <a:gd name="connsiteY5" fmla="*/ 1329327 h 206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757" h="2065270">
                <a:moveTo>
                  <a:pt x="0" y="1329327"/>
                </a:moveTo>
                <a:lnTo>
                  <a:pt x="125508" y="0"/>
                </a:lnTo>
                <a:lnTo>
                  <a:pt x="427597" y="0"/>
                </a:lnTo>
                <a:lnTo>
                  <a:pt x="755757" y="2065270"/>
                </a:lnTo>
                <a:cubicBezTo>
                  <a:pt x="647807" y="1981702"/>
                  <a:pt x="472072" y="1423681"/>
                  <a:pt x="364122" y="1340113"/>
                </a:cubicBezTo>
                <a:lnTo>
                  <a:pt x="0" y="1329327"/>
                </a:lnTo>
                <a:close/>
              </a:path>
            </a:pathLst>
          </a:cu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4E1D608-D709-4B60-BA13-FC37A67B5070}"/>
              </a:ext>
            </a:extLst>
          </p:cNvPr>
          <p:cNvSpPr/>
          <p:nvPr/>
        </p:nvSpPr>
        <p:spPr>
          <a:xfrm>
            <a:off x="8963327" y="3309804"/>
            <a:ext cx="514048" cy="1540753"/>
          </a:xfrm>
          <a:custGeom>
            <a:avLst/>
            <a:gdLst>
              <a:gd name="connsiteX0" fmla="*/ 0 w 590248"/>
              <a:gd name="connsiteY0" fmla="*/ 2062142 h 2062142"/>
              <a:gd name="connsiteX1" fmla="*/ 147562 w 590248"/>
              <a:gd name="connsiteY1" fmla="*/ 0 h 2062142"/>
              <a:gd name="connsiteX2" fmla="*/ 442686 w 590248"/>
              <a:gd name="connsiteY2" fmla="*/ 0 h 2062142"/>
              <a:gd name="connsiteX3" fmla="*/ 590248 w 590248"/>
              <a:gd name="connsiteY3" fmla="*/ 2062142 h 2062142"/>
              <a:gd name="connsiteX4" fmla="*/ 0 w 590248"/>
              <a:gd name="connsiteY4" fmla="*/ 2062142 h 2062142"/>
              <a:gd name="connsiteX0" fmla="*/ 0 w 590248"/>
              <a:gd name="connsiteY0" fmla="*/ 2062142 h 2062142"/>
              <a:gd name="connsiteX1" fmla="*/ 133048 w 590248"/>
              <a:gd name="connsiteY1" fmla="*/ 926334 h 2062142"/>
              <a:gd name="connsiteX2" fmla="*/ 147562 w 590248"/>
              <a:gd name="connsiteY2" fmla="*/ 0 h 2062142"/>
              <a:gd name="connsiteX3" fmla="*/ 442686 w 590248"/>
              <a:gd name="connsiteY3" fmla="*/ 0 h 2062142"/>
              <a:gd name="connsiteX4" fmla="*/ 590248 w 590248"/>
              <a:gd name="connsiteY4" fmla="*/ 2062142 h 2062142"/>
              <a:gd name="connsiteX5" fmla="*/ 0 w 590248"/>
              <a:gd name="connsiteY5" fmla="*/ 2062142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32838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27123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514048"/>
              <a:gd name="connsiteY0" fmla="*/ 2052617 h 2062142"/>
              <a:gd name="connsiteX1" fmla="*/ 18748 w 514048"/>
              <a:gd name="connsiteY1" fmla="*/ 926334 h 2062142"/>
              <a:gd name="connsiteX2" fmla="*/ 33262 w 514048"/>
              <a:gd name="connsiteY2" fmla="*/ 0 h 2062142"/>
              <a:gd name="connsiteX3" fmla="*/ 271236 w 514048"/>
              <a:gd name="connsiteY3" fmla="*/ 0 h 2062142"/>
              <a:gd name="connsiteX4" fmla="*/ 514048 w 514048"/>
              <a:gd name="connsiteY4" fmla="*/ 2062142 h 2062142"/>
              <a:gd name="connsiteX5" fmla="*/ 0 w 514048"/>
              <a:gd name="connsiteY5" fmla="*/ 2052617 h 20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048" h="2062142">
                <a:moveTo>
                  <a:pt x="0" y="2052617"/>
                </a:moveTo>
                <a:cubicBezTo>
                  <a:pt x="25299" y="1674014"/>
                  <a:pt x="-6551" y="1304937"/>
                  <a:pt x="18748" y="926334"/>
                </a:cubicBezTo>
                <a:lnTo>
                  <a:pt x="33262" y="0"/>
                </a:lnTo>
                <a:lnTo>
                  <a:pt x="271236" y="0"/>
                </a:lnTo>
                <a:lnTo>
                  <a:pt x="514048" y="2062142"/>
                </a:lnTo>
                <a:lnTo>
                  <a:pt x="0" y="2052617"/>
                </a:lnTo>
                <a:close/>
              </a:path>
            </a:pathLst>
          </a:custGeom>
          <a:solidFill>
            <a:srgbClr val="0000FF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B42C2-F1E6-4E2D-AD8E-90BFFA406367}"/>
              </a:ext>
            </a:extLst>
          </p:cNvPr>
          <p:cNvSpPr txBox="1"/>
          <p:nvPr/>
        </p:nvSpPr>
        <p:spPr>
          <a:xfrm>
            <a:off x="1799922" y="5769917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Attacker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32A4CE-7B43-4F09-B943-0388C863145A}"/>
              </a:ext>
            </a:extLst>
          </p:cNvPr>
          <p:cNvSpPr txBox="1"/>
          <p:nvPr/>
        </p:nvSpPr>
        <p:spPr>
          <a:xfrm>
            <a:off x="7305980" y="5769916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rgbClr val="0000FF">
                      <a:alpha val="60000"/>
                    </a:srgbClr>
                  </a:glow>
                </a:effectLst>
              </a:rPr>
              <a:t>Defender 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C72879-2120-4A4D-9009-48E8D384D9B6}"/>
              </a:ext>
            </a:extLst>
          </p:cNvPr>
          <p:cNvSpPr/>
          <p:nvPr/>
        </p:nvSpPr>
        <p:spPr>
          <a:xfrm>
            <a:off x="1750482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3C00D4-8D7C-4113-9CD6-CAD8F440EED4}"/>
              </a:ext>
            </a:extLst>
          </p:cNvPr>
          <p:cNvSpPr/>
          <p:nvPr/>
        </p:nvSpPr>
        <p:spPr>
          <a:xfrm>
            <a:off x="284646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C321C4-AC34-4B91-A15A-FE8434D75ADC}"/>
              </a:ext>
            </a:extLst>
          </p:cNvPr>
          <p:cNvSpPr/>
          <p:nvPr/>
        </p:nvSpPr>
        <p:spPr>
          <a:xfrm>
            <a:off x="394244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F89767-74B7-491E-8940-6FCD1EEEA64E}"/>
              </a:ext>
            </a:extLst>
          </p:cNvPr>
          <p:cNvSpPr txBox="1"/>
          <p:nvPr/>
        </p:nvSpPr>
        <p:spPr>
          <a:xfrm>
            <a:off x="1893659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12B67-C42F-4919-81AB-4C322EBF7DB2}"/>
              </a:ext>
            </a:extLst>
          </p:cNvPr>
          <p:cNvSpPr txBox="1"/>
          <p:nvPr/>
        </p:nvSpPr>
        <p:spPr>
          <a:xfrm>
            <a:off x="297595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F67073-9CB2-43F2-96D3-908A3205342C}"/>
              </a:ext>
            </a:extLst>
          </p:cNvPr>
          <p:cNvSpPr txBox="1"/>
          <p:nvPr/>
        </p:nvSpPr>
        <p:spPr>
          <a:xfrm>
            <a:off x="407193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41B070-DEE3-4A15-924F-FAA714491698}"/>
              </a:ext>
            </a:extLst>
          </p:cNvPr>
          <p:cNvSpPr/>
          <p:nvPr/>
        </p:nvSpPr>
        <p:spPr>
          <a:xfrm>
            <a:off x="7305978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FC99AC-B647-4674-8F54-CBBA85E69E7E}"/>
              </a:ext>
            </a:extLst>
          </p:cNvPr>
          <p:cNvSpPr/>
          <p:nvPr/>
        </p:nvSpPr>
        <p:spPr>
          <a:xfrm>
            <a:off x="840195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8CA208-F7A2-4175-A446-AD06D5598196}"/>
              </a:ext>
            </a:extLst>
          </p:cNvPr>
          <p:cNvSpPr/>
          <p:nvPr/>
        </p:nvSpPr>
        <p:spPr>
          <a:xfrm>
            <a:off x="949793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4E86F-022B-40F0-8AD1-35CECC113D11}"/>
              </a:ext>
            </a:extLst>
          </p:cNvPr>
          <p:cNvSpPr txBox="1"/>
          <p:nvPr/>
        </p:nvSpPr>
        <p:spPr>
          <a:xfrm>
            <a:off x="7449155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7EBAFD-AAC0-416A-8C7F-D473FA2191E7}"/>
              </a:ext>
            </a:extLst>
          </p:cNvPr>
          <p:cNvSpPr txBox="1"/>
          <p:nvPr/>
        </p:nvSpPr>
        <p:spPr>
          <a:xfrm>
            <a:off x="853145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41A5A3-3F29-4784-8925-C52429B05AD4}"/>
              </a:ext>
            </a:extLst>
          </p:cNvPr>
          <p:cNvSpPr txBox="1"/>
          <p:nvPr/>
        </p:nvSpPr>
        <p:spPr>
          <a:xfrm>
            <a:off x="962743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76A48A-3356-4354-845C-C63B5362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08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6BD1-4FDC-4083-9EFD-0E6343D1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572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2. Gameplay &amp; Mechanics (Cont’d)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Gameplay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FBA11-3D0D-4159-AD99-BDA7F55A5321}"/>
              </a:ext>
            </a:extLst>
          </p:cNvPr>
          <p:cNvSpPr/>
          <p:nvPr/>
        </p:nvSpPr>
        <p:spPr>
          <a:xfrm>
            <a:off x="1666270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F95E6-C234-4244-8890-7189EB1C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70" y="2254373"/>
            <a:ext cx="3353405" cy="25961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B41D29-A461-45EC-A946-864C06016384}"/>
              </a:ext>
            </a:extLst>
          </p:cNvPr>
          <p:cNvSpPr/>
          <p:nvPr/>
        </p:nvSpPr>
        <p:spPr>
          <a:xfrm>
            <a:off x="7172325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4495B-74B4-4797-97C5-0BB36FBD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2254373"/>
            <a:ext cx="3353405" cy="2596185"/>
          </a:xfrm>
          <a:prstGeom prst="rect">
            <a:avLst/>
          </a:prstGeom>
        </p:spPr>
      </p:pic>
      <p:pic>
        <p:nvPicPr>
          <p:cNvPr id="8" name="Graphic 7" descr="Crown">
            <a:extLst>
              <a:ext uri="{FF2B5EF4-FFF2-40B4-BE49-F238E27FC236}">
                <a16:creationId xmlns:a16="http://schemas.microsoft.com/office/drawing/2014/main" id="{99A1A7D1-C1F3-426D-8A81-178DB14BB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2318" y="3806299"/>
            <a:ext cx="195208" cy="195208"/>
          </a:xfrm>
          <a:prstGeom prst="rect">
            <a:avLst/>
          </a:prstGeom>
        </p:spPr>
      </p:pic>
      <p:pic>
        <p:nvPicPr>
          <p:cNvPr id="11" name="Graphic 10" descr="Crown">
            <a:extLst>
              <a:ext uri="{FF2B5EF4-FFF2-40B4-BE49-F238E27FC236}">
                <a16:creationId xmlns:a16="http://schemas.microsoft.com/office/drawing/2014/main" id="{091A5373-8A9F-40D3-B465-AA4B235D3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20834" y="3070741"/>
            <a:ext cx="195208" cy="195208"/>
          </a:xfrm>
          <a:prstGeom prst="rect">
            <a:avLst/>
          </a:prstGeom>
        </p:spPr>
      </p:pic>
      <p:sp>
        <p:nvSpPr>
          <p:cNvPr id="18" name="Trapezoid 17">
            <a:extLst>
              <a:ext uri="{FF2B5EF4-FFF2-40B4-BE49-F238E27FC236}">
                <a16:creationId xmlns:a16="http://schemas.microsoft.com/office/drawing/2014/main" id="{2C4F7EA8-90C0-425C-9B58-2BC2115BACC7}"/>
              </a:ext>
            </a:extLst>
          </p:cNvPr>
          <p:cNvSpPr/>
          <p:nvPr/>
        </p:nvSpPr>
        <p:spPr>
          <a:xfrm rot="10800000">
            <a:off x="1662705" y="2254372"/>
            <a:ext cx="347070" cy="1562996"/>
          </a:xfrm>
          <a:custGeom>
            <a:avLst/>
            <a:gdLst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556553"/>
              <a:gd name="connsiteY0" fmla="*/ 1550920 h 2074795"/>
              <a:gd name="connsiteX1" fmla="*/ 103420 w 556553"/>
              <a:gd name="connsiteY1" fmla="*/ 0 h 2074795"/>
              <a:gd name="connsiteX2" fmla="*/ 405509 w 556553"/>
              <a:gd name="connsiteY2" fmla="*/ 0 h 2074795"/>
              <a:gd name="connsiteX3" fmla="*/ 556553 w 556553"/>
              <a:gd name="connsiteY3" fmla="*/ 2074795 h 2074795"/>
              <a:gd name="connsiteX4" fmla="*/ 0 w 556553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0 w 623228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550920 h 2074795"/>
              <a:gd name="connsiteX0" fmla="*/ 0 w 623228"/>
              <a:gd name="connsiteY0" fmla="*/ 149377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493770 h 2074795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08902 w 733669"/>
              <a:gd name="connsiteY4" fmla="*/ 1500242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53078 w 733669"/>
              <a:gd name="connsiteY4" fmla="*/ 1471667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42034 w 733669"/>
              <a:gd name="connsiteY4" fmla="*/ 1340113 h 2065270"/>
              <a:gd name="connsiteX5" fmla="*/ 0 w 733669"/>
              <a:gd name="connsiteY5" fmla="*/ 1493770 h 2065270"/>
              <a:gd name="connsiteX0" fmla="*/ 0 w 755757"/>
              <a:gd name="connsiteY0" fmla="*/ 1329327 h 2065270"/>
              <a:gd name="connsiteX1" fmla="*/ 125508 w 755757"/>
              <a:gd name="connsiteY1" fmla="*/ 0 h 2065270"/>
              <a:gd name="connsiteX2" fmla="*/ 427597 w 755757"/>
              <a:gd name="connsiteY2" fmla="*/ 0 h 2065270"/>
              <a:gd name="connsiteX3" fmla="*/ 755757 w 755757"/>
              <a:gd name="connsiteY3" fmla="*/ 2065270 h 2065270"/>
              <a:gd name="connsiteX4" fmla="*/ 364122 w 755757"/>
              <a:gd name="connsiteY4" fmla="*/ 1340113 h 2065270"/>
              <a:gd name="connsiteX5" fmla="*/ 0 w 755757"/>
              <a:gd name="connsiteY5" fmla="*/ 1329327 h 2065270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364122 w 446521"/>
              <a:gd name="connsiteY4" fmla="*/ 1340113 h 2027008"/>
              <a:gd name="connsiteX5" fmla="*/ 0 w 446521"/>
              <a:gd name="connsiteY5" fmla="*/ 1329327 h 2027008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364122 w 446521"/>
              <a:gd name="connsiteY4" fmla="*/ 1340113 h 2027008"/>
              <a:gd name="connsiteX5" fmla="*/ 0 w 446521"/>
              <a:gd name="connsiteY5" fmla="*/ 1329327 h 2027008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29327 h 2027008"/>
              <a:gd name="connsiteX0" fmla="*/ 0 w 446521"/>
              <a:gd name="connsiteY0" fmla="*/ 1316573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16573 h 2027008"/>
              <a:gd name="connsiteX0" fmla="*/ 0 w 446521"/>
              <a:gd name="connsiteY0" fmla="*/ 1316573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16573 h 2027008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32196 w 479653"/>
              <a:gd name="connsiteY4" fmla="*/ 1990563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124787 w 479653"/>
              <a:gd name="connsiteY5" fmla="*/ 1599480 h 2103532"/>
              <a:gd name="connsiteX6" fmla="*/ 0 w 479653"/>
              <a:gd name="connsiteY6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124787 w 479653"/>
              <a:gd name="connsiteY5" fmla="*/ 1599480 h 2103532"/>
              <a:gd name="connsiteX6" fmla="*/ 0 w 479653"/>
              <a:gd name="connsiteY6" fmla="*/ 1316573 h 2103532"/>
              <a:gd name="connsiteX0" fmla="*/ 0 w 454696"/>
              <a:gd name="connsiteY0" fmla="*/ 1201202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99830 w 454696"/>
              <a:gd name="connsiteY5" fmla="*/ 1599480 h 2103532"/>
              <a:gd name="connsiteX6" fmla="*/ 0 w 454696"/>
              <a:gd name="connsiteY6" fmla="*/ 1201202 h 2103532"/>
              <a:gd name="connsiteX0" fmla="*/ 0 w 454696"/>
              <a:gd name="connsiteY0" fmla="*/ 1201202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1201202 h 210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96" h="2103532">
                <a:moveTo>
                  <a:pt x="0" y="1201202"/>
                </a:moveTo>
                <a:lnTo>
                  <a:pt x="100551" y="0"/>
                </a:lnTo>
                <a:lnTo>
                  <a:pt x="402640" y="0"/>
                </a:lnTo>
                <a:lnTo>
                  <a:pt x="454696" y="2103532"/>
                </a:lnTo>
                <a:cubicBezTo>
                  <a:pt x="346746" y="2019964"/>
                  <a:pt x="193101" y="2150655"/>
                  <a:pt x="85151" y="2067087"/>
                </a:cubicBezTo>
                <a:cubicBezTo>
                  <a:pt x="32246" y="1983078"/>
                  <a:pt x="93223" y="1724566"/>
                  <a:pt x="74872" y="1599480"/>
                </a:cubicBezTo>
                <a:cubicBezTo>
                  <a:pt x="69000" y="1102641"/>
                  <a:pt x="6119" y="1467782"/>
                  <a:pt x="0" y="1201202"/>
                </a:cubicBezTo>
                <a:close/>
              </a:path>
            </a:pathLst>
          </a:cu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4E1D608-D709-4B60-BA13-FC37A67B5070}"/>
              </a:ext>
            </a:extLst>
          </p:cNvPr>
          <p:cNvSpPr/>
          <p:nvPr/>
        </p:nvSpPr>
        <p:spPr>
          <a:xfrm>
            <a:off x="8963327" y="3309804"/>
            <a:ext cx="514048" cy="1540753"/>
          </a:xfrm>
          <a:custGeom>
            <a:avLst/>
            <a:gdLst>
              <a:gd name="connsiteX0" fmla="*/ 0 w 590248"/>
              <a:gd name="connsiteY0" fmla="*/ 2062142 h 2062142"/>
              <a:gd name="connsiteX1" fmla="*/ 147562 w 590248"/>
              <a:gd name="connsiteY1" fmla="*/ 0 h 2062142"/>
              <a:gd name="connsiteX2" fmla="*/ 442686 w 590248"/>
              <a:gd name="connsiteY2" fmla="*/ 0 h 2062142"/>
              <a:gd name="connsiteX3" fmla="*/ 590248 w 590248"/>
              <a:gd name="connsiteY3" fmla="*/ 2062142 h 2062142"/>
              <a:gd name="connsiteX4" fmla="*/ 0 w 590248"/>
              <a:gd name="connsiteY4" fmla="*/ 2062142 h 2062142"/>
              <a:gd name="connsiteX0" fmla="*/ 0 w 590248"/>
              <a:gd name="connsiteY0" fmla="*/ 2062142 h 2062142"/>
              <a:gd name="connsiteX1" fmla="*/ 133048 w 590248"/>
              <a:gd name="connsiteY1" fmla="*/ 926334 h 2062142"/>
              <a:gd name="connsiteX2" fmla="*/ 147562 w 590248"/>
              <a:gd name="connsiteY2" fmla="*/ 0 h 2062142"/>
              <a:gd name="connsiteX3" fmla="*/ 442686 w 590248"/>
              <a:gd name="connsiteY3" fmla="*/ 0 h 2062142"/>
              <a:gd name="connsiteX4" fmla="*/ 590248 w 590248"/>
              <a:gd name="connsiteY4" fmla="*/ 2062142 h 2062142"/>
              <a:gd name="connsiteX5" fmla="*/ 0 w 590248"/>
              <a:gd name="connsiteY5" fmla="*/ 2062142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32838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27123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514048"/>
              <a:gd name="connsiteY0" fmla="*/ 2052617 h 2062142"/>
              <a:gd name="connsiteX1" fmla="*/ 18748 w 514048"/>
              <a:gd name="connsiteY1" fmla="*/ 926334 h 2062142"/>
              <a:gd name="connsiteX2" fmla="*/ 33262 w 514048"/>
              <a:gd name="connsiteY2" fmla="*/ 0 h 2062142"/>
              <a:gd name="connsiteX3" fmla="*/ 271236 w 514048"/>
              <a:gd name="connsiteY3" fmla="*/ 0 h 2062142"/>
              <a:gd name="connsiteX4" fmla="*/ 514048 w 514048"/>
              <a:gd name="connsiteY4" fmla="*/ 2062142 h 2062142"/>
              <a:gd name="connsiteX5" fmla="*/ 0 w 514048"/>
              <a:gd name="connsiteY5" fmla="*/ 2052617 h 20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048" h="2062142">
                <a:moveTo>
                  <a:pt x="0" y="2052617"/>
                </a:moveTo>
                <a:cubicBezTo>
                  <a:pt x="25299" y="1674014"/>
                  <a:pt x="-6551" y="1304937"/>
                  <a:pt x="18748" y="926334"/>
                </a:cubicBezTo>
                <a:lnTo>
                  <a:pt x="33262" y="0"/>
                </a:lnTo>
                <a:lnTo>
                  <a:pt x="271236" y="0"/>
                </a:lnTo>
                <a:lnTo>
                  <a:pt x="514048" y="2062142"/>
                </a:lnTo>
                <a:lnTo>
                  <a:pt x="0" y="2052617"/>
                </a:lnTo>
                <a:close/>
              </a:path>
            </a:pathLst>
          </a:custGeom>
          <a:solidFill>
            <a:srgbClr val="0000FF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B42C2-F1E6-4E2D-AD8E-90BFFA406367}"/>
              </a:ext>
            </a:extLst>
          </p:cNvPr>
          <p:cNvSpPr txBox="1"/>
          <p:nvPr/>
        </p:nvSpPr>
        <p:spPr>
          <a:xfrm>
            <a:off x="1799922" y="5769917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Attacker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32A4CE-7B43-4F09-B943-0388C863145A}"/>
              </a:ext>
            </a:extLst>
          </p:cNvPr>
          <p:cNvSpPr txBox="1"/>
          <p:nvPr/>
        </p:nvSpPr>
        <p:spPr>
          <a:xfrm>
            <a:off x="7305980" y="5769916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rgbClr val="0000FF">
                      <a:alpha val="60000"/>
                    </a:srgbClr>
                  </a:glow>
                </a:effectLst>
              </a:rPr>
              <a:t>Defender 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C72879-2120-4A4D-9009-48E8D384D9B6}"/>
              </a:ext>
            </a:extLst>
          </p:cNvPr>
          <p:cNvSpPr/>
          <p:nvPr/>
        </p:nvSpPr>
        <p:spPr>
          <a:xfrm>
            <a:off x="1750482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2">
                <a:lumMod val="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3C00D4-8D7C-4113-9CD6-CAD8F440EED4}"/>
              </a:ext>
            </a:extLst>
          </p:cNvPr>
          <p:cNvSpPr/>
          <p:nvPr/>
        </p:nvSpPr>
        <p:spPr>
          <a:xfrm>
            <a:off x="284646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C321C4-AC34-4B91-A15A-FE8434D75ADC}"/>
              </a:ext>
            </a:extLst>
          </p:cNvPr>
          <p:cNvSpPr/>
          <p:nvPr/>
        </p:nvSpPr>
        <p:spPr>
          <a:xfrm>
            <a:off x="394244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F89767-74B7-491E-8940-6FCD1EEEA64E}"/>
              </a:ext>
            </a:extLst>
          </p:cNvPr>
          <p:cNvSpPr txBox="1"/>
          <p:nvPr/>
        </p:nvSpPr>
        <p:spPr>
          <a:xfrm>
            <a:off x="1893659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12B67-C42F-4919-81AB-4C322EBF7DB2}"/>
              </a:ext>
            </a:extLst>
          </p:cNvPr>
          <p:cNvSpPr txBox="1"/>
          <p:nvPr/>
        </p:nvSpPr>
        <p:spPr>
          <a:xfrm>
            <a:off x="297595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F67073-9CB2-43F2-96D3-908A3205342C}"/>
              </a:ext>
            </a:extLst>
          </p:cNvPr>
          <p:cNvSpPr txBox="1"/>
          <p:nvPr/>
        </p:nvSpPr>
        <p:spPr>
          <a:xfrm>
            <a:off x="407193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41B070-DEE3-4A15-924F-FAA714491698}"/>
              </a:ext>
            </a:extLst>
          </p:cNvPr>
          <p:cNvSpPr/>
          <p:nvPr/>
        </p:nvSpPr>
        <p:spPr>
          <a:xfrm>
            <a:off x="7305978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FC99AC-B647-4674-8F54-CBBA85E69E7E}"/>
              </a:ext>
            </a:extLst>
          </p:cNvPr>
          <p:cNvSpPr/>
          <p:nvPr/>
        </p:nvSpPr>
        <p:spPr>
          <a:xfrm>
            <a:off x="840195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8CA208-F7A2-4175-A446-AD06D5598196}"/>
              </a:ext>
            </a:extLst>
          </p:cNvPr>
          <p:cNvSpPr/>
          <p:nvPr/>
        </p:nvSpPr>
        <p:spPr>
          <a:xfrm>
            <a:off x="949793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4E86F-022B-40F0-8AD1-35CECC113D11}"/>
              </a:ext>
            </a:extLst>
          </p:cNvPr>
          <p:cNvSpPr txBox="1"/>
          <p:nvPr/>
        </p:nvSpPr>
        <p:spPr>
          <a:xfrm>
            <a:off x="7449155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7EBAFD-AAC0-416A-8C7F-D473FA2191E7}"/>
              </a:ext>
            </a:extLst>
          </p:cNvPr>
          <p:cNvSpPr txBox="1"/>
          <p:nvPr/>
        </p:nvSpPr>
        <p:spPr>
          <a:xfrm>
            <a:off x="853145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41A5A3-3F29-4784-8925-C52429B05AD4}"/>
              </a:ext>
            </a:extLst>
          </p:cNvPr>
          <p:cNvSpPr txBox="1"/>
          <p:nvPr/>
        </p:nvSpPr>
        <p:spPr>
          <a:xfrm>
            <a:off x="962743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6FEE83DD-D1D8-48A6-9EBA-82558D415D6A}"/>
              </a:ext>
            </a:extLst>
          </p:cNvPr>
          <p:cNvSpPr/>
          <p:nvPr/>
        </p:nvSpPr>
        <p:spPr>
          <a:xfrm rot="16200000">
            <a:off x="919119" y="3243280"/>
            <a:ext cx="419100" cy="576207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FDE0EA-0CD9-4F78-9104-3522F589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31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6BD1-4FDC-4083-9EFD-0E6343D1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572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2. Gameplay &amp; Mechanics (Cont’d)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Gameplay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FBA11-3D0D-4159-AD99-BDA7F55A5321}"/>
              </a:ext>
            </a:extLst>
          </p:cNvPr>
          <p:cNvSpPr/>
          <p:nvPr/>
        </p:nvSpPr>
        <p:spPr>
          <a:xfrm>
            <a:off x="1666270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F95E6-C234-4244-8890-7189EB1C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70" y="2254373"/>
            <a:ext cx="3353405" cy="25961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B41D29-A461-45EC-A946-864C06016384}"/>
              </a:ext>
            </a:extLst>
          </p:cNvPr>
          <p:cNvSpPr/>
          <p:nvPr/>
        </p:nvSpPr>
        <p:spPr>
          <a:xfrm>
            <a:off x="7172325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4495B-74B4-4797-97C5-0BB36FBD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2254373"/>
            <a:ext cx="3353405" cy="2596185"/>
          </a:xfrm>
          <a:prstGeom prst="rect">
            <a:avLst/>
          </a:prstGeom>
        </p:spPr>
      </p:pic>
      <p:pic>
        <p:nvPicPr>
          <p:cNvPr id="8" name="Graphic 7" descr="Crown">
            <a:extLst>
              <a:ext uri="{FF2B5EF4-FFF2-40B4-BE49-F238E27FC236}">
                <a16:creationId xmlns:a16="http://schemas.microsoft.com/office/drawing/2014/main" id="{99A1A7D1-C1F3-426D-8A81-178DB14BB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2318" y="3806299"/>
            <a:ext cx="195208" cy="195208"/>
          </a:xfrm>
          <a:prstGeom prst="rect">
            <a:avLst/>
          </a:prstGeom>
        </p:spPr>
      </p:pic>
      <p:pic>
        <p:nvPicPr>
          <p:cNvPr id="11" name="Graphic 10" descr="Crown">
            <a:extLst>
              <a:ext uri="{FF2B5EF4-FFF2-40B4-BE49-F238E27FC236}">
                <a16:creationId xmlns:a16="http://schemas.microsoft.com/office/drawing/2014/main" id="{091A5373-8A9F-40D3-B465-AA4B235D3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20834" y="3070741"/>
            <a:ext cx="195208" cy="195208"/>
          </a:xfrm>
          <a:prstGeom prst="rect">
            <a:avLst/>
          </a:prstGeom>
        </p:spPr>
      </p:pic>
      <p:sp>
        <p:nvSpPr>
          <p:cNvPr id="18" name="Trapezoid 17">
            <a:extLst>
              <a:ext uri="{FF2B5EF4-FFF2-40B4-BE49-F238E27FC236}">
                <a16:creationId xmlns:a16="http://schemas.microsoft.com/office/drawing/2014/main" id="{2C4F7EA8-90C0-425C-9B58-2BC2115BACC7}"/>
              </a:ext>
            </a:extLst>
          </p:cNvPr>
          <p:cNvSpPr/>
          <p:nvPr/>
        </p:nvSpPr>
        <p:spPr>
          <a:xfrm rot="10800000">
            <a:off x="1662705" y="2254372"/>
            <a:ext cx="347070" cy="1562996"/>
          </a:xfrm>
          <a:custGeom>
            <a:avLst/>
            <a:gdLst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556553"/>
              <a:gd name="connsiteY0" fmla="*/ 1550920 h 2074795"/>
              <a:gd name="connsiteX1" fmla="*/ 103420 w 556553"/>
              <a:gd name="connsiteY1" fmla="*/ 0 h 2074795"/>
              <a:gd name="connsiteX2" fmla="*/ 405509 w 556553"/>
              <a:gd name="connsiteY2" fmla="*/ 0 h 2074795"/>
              <a:gd name="connsiteX3" fmla="*/ 556553 w 556553"/>
              <a:gd name="connsiteY3" fmla="*/ 2074795 h 2074795"/>
              <a:gd name="connsiteX4" fmla="*/ 0 w 556553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0 w 623228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550920 h 2074795"/>
              <a:gd name="connsiteX0" fmla="*/ 0 w 623228"/>
              <a:gd name="connsiteY0" fmla="*/ 149377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493770 h 2074795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08902 w 733669"/>
              <a:gd name="connsiteY4" fmla="*/ 1500242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53078 w 733669"/>
              <a:gd name="connsiteY4" fmla="*/ 1471667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42034 w 733669"/>
              <a:gd name="connsiteY4" fmla="*/ 1340113 h 2065270"/>
              <a:gd name="connsiteX5" fmla="*/ 0 w 733669"/>
              <a:gd name="connsiteY5" fmla="*/ 1493770 h 2065270"/>
              <a:gd name="connsiteX0" fmla="*/ 0 w 755757"/>
              <a:gd name="connsiteY0" fmla="*/ 1329327 h 2065270"/>
              <a:gd name="connsiteX1" fmla="*/ 125508 w 755757"/>
              <a:gd name="connsiteY1" fmla="*/ 0 h 2065270"/>
              <a:gd name="connsiteX2" fmla="*/ 427597 w 755757"/>
              <a:gd name="connsiteY2" fmla="*/ 0 h 2065270"/>
              <a:gd name="connsiteX3" fmla="*/ 755757 w 755757"/>
              <a:gd name="connsiteY3" fmla="*/ 2065270 h 2065270"/>
              <a:gd name="connsiteX4" fmla="*/ 364122 w 755757"/>
              <a:gd name="connsiteY4" fmla="*/ 1340113 h 2065270"/>
              <a:gd name="connsiteX5" fmla="*/ 0 w 755757"/>
              <a:gd name="connsiteY5" fmla="*/ 1329327 h 2065270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364122 w 446521"/>
              <a:gd name="connsiteY4" fmla="*/ 1340113 h 2027008"/>
              <a:gd name="connsiteX5" fmla="*/ 0 w 446521"/>
              <a:gd name="connsiteY5" fmla="*/ 1329327 h 2027008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364122 w 446521"/>
              <a:gd name="connsiteY4" fmla="*/ 1340113 h 2027008"/>
              <a:gd name="connsiteX5" fmla="*/ 0 w 446521"/>
              <a:gd name="connsiteY5" fmla="*/ 1329327 h 2027008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29327 h 2027008"/>
              <a:gd name="connsiteX0" fmla="*/ 0 w 446521"/>
              <a:gd name="connsiteY0" fmla="*/ 1316573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16573 h 2027008"/>
              <a:gd name="connsiteX0" fmla="*/ 0 w 446521"/>
              <a:gd name="connsiteY0" fmla="*/ 1316573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16573 h 2027008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32196 w 479653"/>
              <a:gd name="connsiteY4" fmla="*/ 1990563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124787 w 479653"/>
              <a:gd name="connsiteY5" fmla="*/ 1599480 h 2103532"/>
              <a:gd name="connsiteX6" fmla="*/ 0 w 479653"/>
              <a:gd name="connsiteY6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124787 w 479653"/>
              <a:gd name="connsiteY5" fmla="*/ 1599480 h 2103532"/>
              <a:gd name="connsiteX6" fmla="*/ 0 w 479653"/>
              <a:gd name="connsiteY6" fmla="*/ 1316573 h 2103532"/>
              <a:gd name="connsiteX0" fmla="*/ 0 w 454696"/>
              <a:gd name="connsiteY0" fmla="*/ 1201202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99830 w 454696"/>
              <a:gd name="connsiteY5" fmla="*/ 1599480 h 2103532"/>
              <a:gd name="connsiteX6" fmla="*/ 0 w 454696"/>
              <a:gd name="connsiteY6" fmla="*/ 1201202 h 2103532"/>
              <a:gd name="connsiteX0" fmla="*/ 0 w 454696"/>
              <a:gd name="connsiteY0" fmla="*/ 1201202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1201202 h 210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96" h="2103532">
                <a:moveTo>
                  <a:pt x="0" y="1201202"/>
                </a:moveTo>
                <a:lnTo>
                  <a:pt x="100551" y="0"/>
                </a:lnTo>
                <a:lnTo>
                  <a:pt x="402640" y="0"/>
                </a:lnTo>
                <a:lnTo>
                  <a:pt x="454696" y="2103532"/>
                </a:lnTo>
                <a:cubicBezTo>
                  <a:pt x="346746" y="2019964"/>
                  <a:pt x="193101" y="2150655"/>
                  <a:pt x="85151" y="2067087"/>
                </a:cubicBezTo>
                <a:cubicBezTo>
                  <a:pt x="32246" y="1983078"/>
                  <a:pt x="93223" y="1724566"/>
                  <a:pt x="74872" y="1599480"/>
                </a:cubicBezTo>
                <a:cubicBezTo>
                  <a:pt x="69000" y="1102641"/>
                  <a:pt x="6119" y="1467782"/>
                  <a:pt x="0" y="1201202"/>
                </a:cubicBezTo>
                <a:close/>
              </a:path>
            </a:pathLst>
          </a:cu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4E1D608-D709-4B60-BA13-FC37A67B5070}"/>
              </a:ext>
            </a:extLst>
          </p:cNvPr>
          <p:cNvSpPr/>
          <p:nvPr/>
        </p:nvSpPr>
        <p:spPr>
          <a:xfrm>
            <a:off x="8963327" y="3309804"/>
            <a:ext cx="514048" cy="1540753"/>
          </a:xfrm>
          <a:custGeom>
            <a:avLst/>
            <a:gdLst>
              <a:gd name="connsiteX0" fmla="*/ 0 w 590248"/>
              <a:gd name="connsiteY0" fmla="*/ 2062142 h 2062142"/>
              <a:gd name="connsiteX1" fmla="*/ 147562 w 590248"/>
              <a:gd name="connsiteY1" fmla="*/ 0 h 2062142"/>
              <a:gd name="connsiteX2" fmla="*/ 442686 w 590248"/>
              <a:gd name="connsiteY2" fmla="*/ 0 h 2062142"/>
              <a:gd name="connsiteX3" fmla="*/ 590248 w 590248"/>
              <a:gd name="connsiteY3" fmla="*/ 2062142 h 2062142"/>
              <a:gd name="connsiteX4" fmla="*/ 0 w 590248"/>
              <a:gd name="connsiteY4" fmla="*/ 2062142 h 2062142"/>
              <a:gd name="connsiteX0" fmla="*/ 0 w 590248"/>
              <a:gd name="connsiteY0" fmla="*/ 2062142 h 2062142"/>
              <a:gd name="connsiteX1" fmla="*/ 133048 w 590248"/>
              <a:gd name="connsiteY1" fmla="*/ 926334 h 2062142"/>
              <a:gd name="connsiteX2" fmla="*/ 147562 w 590248"/>
              <a:gd name="connsiteY2" fmla="*/ 0 h 2062142"/>
              <a:gd name="connsiteX3" fmla="*/ 442686 w 590248"/>
              <a:gd name="connsiteY3" fmla="*/ 0 h 2062142"/>
              <a:gd name="connsiteX4" fmla="*/ 590248 w 590248"/>
              <a:gd name="connsiteY4" fmla="*/ 2062142 h 2062142"/>
              <a:gd name="connsiteX5" fmla="*/ 0 w 590248"/>
              <a:gd name="connsiteY5" fmla="*/ 2062142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32838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27123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514048"/>
              <a:gd name="connsiteY0" fmla="*/ 2052617 h 2062142"/>
              <a:gd name="connsiteX1" fmla="*/ 18748 w 514048"/>
              <a:gd name="connsiteY1" fmla="*/ 926334 h 2062142"/>
              <a:gd name="connsiteX2" fmla="*/ 33262 w 514048"/>
              <a:gd name="connsiteY2" fmla="*/ 0 h 2062142"/>
              <a:gd name="connsiteX3" fmla="*/ 271236 w 514048"/>
              <a:gd name="connsiteY3" fmla="*/ 0 h 2062142"/>
              <a:gd name="connsiteX4" fmla="*/ 514048 w 514048"/>
              <a:gd name="connsiteY4" fmla="*/ 2062142 h 2062142"/>
              <a:gd name="connsiteX5" fmla="*/ 0 w 514048"/>
              <a:gd name="connsiteY5" fmla="*/ 2052617 h 20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048" h="2062142">
                <a:moveTo>
                  <a:pt x="0" y="2052617"/>
                </a:moveTo>
                <a:cubicBezTo>
                  <a:pt x="25299" y="1674014"/>
                  <a:pt x="-6551" y="1304937"/>
                  <a:pt x="18748" y="926334"/>
                </a:cubicBezTo>
                <a:lnTo>
                  <a:pt x="33262" y="0"/>
                </a:lnTo>
                <a:lnTo>
                  <a:pt x="271236" y="0"/>
                </a:lnTo>
                <a:lnTo>
                  <a:pt x="514048" y="2062142"/>
                </a:lnTo>
                <a:lnTo>
                  <a:pt x="0" y="2052617"/>
                </a:lnTo>
                <a:close/>
              </a:path>
            </a:pathLst>
          </a:custGeom>
          <a:solidFill>
            <a:srgbClr val="0000FF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B42C2-F1E6-4E2D-AD8E-90BFFA406367}"/>
              </a:ext>
            </a:extLst>
          </p:cNvPr>
          <p:cNvSpPr txBox="1"/>
          <p:nvPr/>
        </p:nvSpPr>
        <p:spPr>
          <a:xfrm>
            <a:off x="1799922" y="5769917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Attacker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32A4CE-7B43-4F09-B943-0388C863145A}"/>
              </a:ext>
            </a:extLst>
          </p:cNvPr>
          <p:cNvSpPr txBox="1"/>
          <p:nvPr/>
        </p:nvSpPr>
        <p:spPr>
          <a:xfrm>
            <a:off x="7305980" y="5769916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rgbClr val="0000FF">
                      <a:alpha val="60000"/>
                    </a:srgbClr>
                  </a:glow>
                </a:effectLst>
              </a:rPr>
              <a:t>Defender 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C72879-2120-4A4D-9009-48E8D384D9B6}"/>
              </a:ext>
            </a:extLst>
          </p:cNvPr>
          <p:cNvSpPr/>
          <p:nvPr/>
        </p:nvSpPr>
        <p:spPr>
          <a:xfrm>
            <a:off x="1750482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3C00D4-8D7C-4113-9CD6-CAD8F440EED4}"/>
              </a:ext>
            </a:extLst>
          </p:cNvPr>
          <p:cNvSpPr/>
          <p:nvPr/>
        </p:nvSpPr>
        <p:spPr>
          <a:xfrm>
            <a:off x="284646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C321C4-AC34-4B91-A15A-FE8434D75ADC}"/>
              </a:ext>
            </a:extLst>
          </p:cNvPr>
          <p:cNvSpPr/>
          <p:nvPr/>
        </p:nvSpPr>
        <p:spPr>
          <a:xfrm>
            <a:off x="394244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F89767-74B7-491E-8940-6FCD1EEEA64E}"/>
              </a:ext>
            </a:extLst>
          </p:cNvPr>
          <p:cNvSpPr txBox="1"/>
          <p:nvPr/>
        </p:nvSpPr>
        <p:spPr>
          <a:xfrm>
            <a:off x="1893659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12B67-C42F-4919-81AB-4C322EBF7DB2}"/>
              </a:ext>
            </a:extLst>
          </p:cNvPr>
          <p:cNvSpPr txBox="1"/>
          <p:nvPr/>
        </p:nvSpPr>
        <p:spPr>
          <a:xfrm>
            <a:off x="297595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F67073-9CB2-43F2-96D3-908A3205342C}"/>
              </a:ext>
            </a:extLst>
          </p:cNvPr>
          <p:cNvSpPr txBox="1"/>
          <p:nvPr/>
        </p:nvSpPr>
        <p:spPr>
          <a:xfrm>
            <a:off x="407193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41B070-DEE3-4A15-924F-FAA714491698}"/>
              </a:ext>
            </a:extLst>
          </p:cNvPr>
          <p:cNvSpPr/>
          <p:nvPr/>
        </p:nvSpPr>
        <p:spPr>
          <a:xfrm>
            <a:off x="7305978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FC99AC-B647-4674-8F54-CBBA85E69E7E}"/>
              </a:ext>
            </a:extLst>
          </p:cNvPr>
          <p:cNvSpPr/>
          <p:nvPr/>
        </p:nvSpPr>
        <p:spPr>
          <a:xfrm>
            <a:off x="840195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8CA208-F7A2-4175-A446-AD06D5598196}"/>
              </a:ext>
            </a:extLst>
          </p:cNvPr>
          <p:cNvSpPr/>
          <p:nvPr/>
        </p:nvSpPr>
        <p:spPr>
          <a:xfrm>
            <a:off x="949793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4E86F-022B-40F0-8AD1-35CECC113D11}"/>
              </a:ext>
            </a:extLst>
          </p:cNvPr>
          <p:cNvSpPr txBox="1"/>
          <p:nvPr/>
        </p:nvSpPr>
        <p:spPr>
          <a:xfrm>
            <a:off x="7449155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7EBAFD-AAC0-416A-8C7F-D473FA2191E7}"/>
              </a:ext>
            </a:extLst>
          </p:cNvPr>
          <p:cNvSpPr txBox="1"/>
          <p:nvPr/>
        </p:nvSpPr>
        <p:spPr>
          <a:xfrm>
            <a:off x="853145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41A5A3-3F29-4784-8925-C52429B05AD4}"/>
              </a:ext>
            </a:extLst>
          </p:cNvPr>
          <p:cNvSpPr txBox="1"/>
          <p:nvPr/>
        </p:nvSpPr>
        <p:spPr>
          <a:xfrm>
            <a:off x="962743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64A79-20C1-40ED-ACAA-E0EAA27F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50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6BD1-4FDC-4083-9EFD-0E6343D1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572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2. Gameplay &amp; Mechanics (Cont’d)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Gameplay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FBA11-3D0D-4159-AD99-BDA7F55A5321}"/>
              </a:ext>
            </a:extLst>
          </p:cNvPr>
          <p:cNvSpPr/>
          <p:nvPr/>
        </p:nvSpPr>
        <p:spPr>
          <a:xfrm>
            <a:off x="1666270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F95E6-C234-4244-8890-7189EB1C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70" y="2254373"/>
            <a:ext cx="3353405" cy="25961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B41D29-A461-45EC-A946-864C06016384}"/>
              </a:ext>
            </a:extLst>
          </p:cNvPr>
          <p:cNvSpPr/>
          <p:nvPr/>
        </p:nvSpPr>
        <p:spPr>
          <a:xfrm>
            <a:off x="7172325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4495B-74B4-4797-97C5-0BB36FBD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2254373"/>
            <a:ext cx="3353405" cy="2596185"/>
          </a:xfrm>
          <a:prstGeom prst="rect">
            <a:avLst/>
          </a:prstGeom>
        </p:spPr>
      </p:pic>
      <p:pic>
        <p:nvPicPr>
          <p:cNvPr id="8" name="Graphic 7" descr="Crown">
            <a:extLst>
              <a:ext uri="{FF2B5EF4-FFF2-40B4-BE49-F238E27FC236}">
                <a16:creationId xmlns:a16="http://schemas.microsoft.com/office/drawing/2014/main" id="{99A1A7D1-C1F3-426D-8A81-178DB14BB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2318" y="3806299"/>
            <a:ext cx="195208" cy="195208"/>
          </a:xfrm>
          <a:prstGeom prst="rect">
            <a:avLst/>
          </a:prstGeom>
        </p:spPr>
      </p:pic>
      <p:pic>
        <p:nvPicPr>
          <p:cNvPr id="11" name="Graphic 10" descr="Crown">
            <a:extLst>
              <a:ext uri="{FF2B5EF4-FFF2-40B4-BE49-F238E27FC236}">
                <a16:creationId xmlns:a16="http://schemas.microsoft.com/office/drawing/2014/main" id="{091A5373-8A9F-40D3-B465-AA4B235D3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20834" y="3070741"/>
            <a:ext cx="195208" cy="195208"/>
          </a:xfrm>
          <a:prstGeom prst="rect">
            <a:avLst/>
          </a:prstGeom>
        </p:spPr>
      </p:pic>
      <p:sp>
        <p:nvSpPr>
          <p:cNvPr id="18" name="Trapezoid 17">
            <a:extLst>
              <a:ext uri="{FF2B5EF4-FFF2-40B4-BE49-F238E27FC236}">
                <a16:creationId xmlns:a16="http://schemas.microsoft.com/office/drawing/2014/main" id="{2C4F7EA8-90C0-425C-9B58-2BC2115BACC7}"/>
              </a:ext>
            </a:extLst>
          </p:cNvPr>
          <p:cNvSpPr/>
          <p:nvPr/>
        </p:nvSpPr>
        <p:spPr>
          <a:xfrm rot="10800000">
            <a:off x="1662705" y="2254372"/>
            <a:ext cx="347070" cy="1562996"/>
          </a:xfrm>
          <a:custGeom>
            <a:avLst/>
            <a:gdLst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556553"/>
              <a:gd name="connsiteY0" fmla="*/ 1550920 h 2074795"/>
              <a:gd name="connsiteX1" fmla="*/ 103420 w 556553"/>
              <a:gd name="connsiteY1" fmla="*/ 0 h 2074795"/>
              <a:gd name="connsiteX2" fmla="*/ 405509 w 556553"/>
              <a:gd name="connsiteY2" fmla="*/ 0 h 2074795"/>
              <a:gd name="connsiteX3" fmla="*/ 556553 w 556553"/>
              <a:gd name="connsiteY3" fmla="*/ 2074795 h 2074795"/>
              <a:gd name="connsiteX4" fmla="*/ 0 w 556553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0 w 623228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550920 h 2074795"/>
              <a:gd name="connsiteX0" fmla="*/ 0 w 623228"/>
              <a:gd name="connsiteY0" fmla="*/ 149377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493770 h 2074795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08902 w 733669"/>
              <a:gd name="connsiteY4" fmla="*/ 1500242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53078 w 733669"/>
              <a:gd name="connsiteY4" fmla="*/ 1471667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42034 w 733669"/>
              <a:gd name="connsiteY4" fmla="*/ 1340113 h 2065270"/>
              <a:gd name="connsiteX5" fmla="*/ 0 w 733669"/>
              <a:gd name="connsiteY5" fmla="*/ 1493770 h 2065270"/>
              <a:gd name="connsiteX0" fmla="*/ 0 w 755757"/>
              <a:gd name="connsiteY0" fmla="*/ 1329327 h 2065270"/>
              <a:gd name="connsiteX1" fmla="*/ 125508 w 755757"/>
              <a:gd name="connsiteY1" fmla="*/ 0 h 2065270"/>
              <a:gd name="connsiteX2" fmla="*/ 427597 w 755757"/>
              <a:gd name="connsiteY2" fmla="*/ 0 h 2065270"/>
              <a:gd name="connsiteX3" fmla="*/ 755757 w 755757"/>
              <a:gd name="connsiteY3" fmla="*/ 2065270 h 2065270"/>
              <a:gd name="connsiteX4" fmla="*/ 364122 w 755757"/>
              <a:gd name="connsiteY4" fmla="*/ 1340113 h 2065270"/>
              <a:gd name="connsiteX5" fmla="*/ 0 w 755757"/>
              <a:gd name="connsiteY5" fmla="*/ 1329327 h 2065270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364122 w 446521"/>
              <a:gd name="connsiteY4" fmla="*/ 1340113 h 2027008"/>
              <a:gd name="connsiteX5" fmla="*/ 0 w 446521"/>
              <a:gd name="connsiteY5" fmla="*/ 1329327 h 2027008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364122 w 446521"/>
              <a:gd name="connsiteY4" fmla="*/ 1340113 h 2027008"/>
              <a:gd name="connsiteX5" fmla="*/ 0 w 446521"/>
              <a:gd name="connsiteY5" fmla="*/ 1329327 h 2027008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29327 h 2027008"/>
              <a:gd name="connsiteX0" fmla="*/ 0 w 446521"/>
              <a:gd name="connsiteY0" fmla="*/ 1316573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16573 h 2027008"/>
              <a:gd name="connsiteX0" fmla="*/ 0 w 446521"/>
              <a:gd name="connsiteY0" fmla="*/ 1316573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16573 h 2027008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32196 w 479653"/>
              <a:gd name="connsiteY4" fmla="*/ 1990563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124787 w 479653"/>
              <a:gd name="connsiteY5" fmla="*/ 1599480 h 2103532"/>
              <a:gd name="connsiteX6" fmla="*/ 0 w 479653"/>
              <a:gd name="connsiteY6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124787 w 479653"/>
              <a:gd name="connsiteY5" fmla="*/ 1599480 h 2103532"/>
              <a:gd name="connsiteX6" fmla="*/ 0 w 479653"/>
              <a:gd name="connsiteY6" fmla="*/ 1316573 h 2103532"/>
              <a:gd name="connsiteX0" fmla="*/ 0 w 454696"/>
              <a:gd name="connsiteY0" fmla="*/ 1201202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99830 w 454696"/>
              <a:gd name="connsiteY5" fmla="*/ 1599480 h 2103532"/>
              <a:gd name="connsiteX6" fmla="*/ 0 w 454696"/>
              <a:gd name="connsiteY6" fmla="*/ 1201202 h 2103532"/>
              <a:gd name="connsiteX0" fmla="*/ 0 w 454696"/>
              <a:gd name="connsiteY0" fmla="*/ 1201202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1201202 h 210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96" h="2103532">
                <a:moveTo>
                  <a:pt x="0" y="1201202"/>
                </a:moveTo>
                <a:lnTo>
                  <a:pt x="100551" y="0"/>
                </a:lnTo>
                <a:lnTo>
                  <a:pt x="402640" y="0"/>
                </a:lnTo>
                <a:lnTo>
                  <a:pt x="454696" y="2103532"/>
                </a:lnTo>
                <a:cubicBezTo>
                  <a:pt x="346746" y="2019964"/>
                  <a:pt x="193101" y="2150655"/>
                  <a:pt x="85151" y="2067087"/>
                </a:cubicBezTo>
                <a:cubicBezTo>
                  <a:pt x="32246" y="1983078"/>
                  <a:pt x="93223" y="1724566"/>
                  <a:pt x="74872" y="1599480"/>
                </a:cubicBezTo>
                <a:cubicBezTo>
                  <a:pt x="69000" y="1102641"/>
                  <a:pt x="6119" y="1467782"/>
                  <a:pt x="0" y="1201202"/>
                </a:cubicBezTo>
                <a:close/>
              </a:path>
            </a:pathLst>
          </a:cu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4E1D608-D709-4B60-BA13-FC37A67B5070}"/>
              </a:ext>
            </a:extLst>
          </p:cNvPr>
          <p:cNvSpPr/>
          <p:nvPr/>
        </p:nvSpPr>
        <p:spPr>
          <a:xfrm rot="5400000">
            <a:off x="7900495" y="2216367"/>
            <a:ext cx="343337" cy="1850891"/>
          </a:xfrm>
          <a:custGeom>
            <a:avLst/>
            <a:gdLst>
              <a:gd name="connsiteX0" fmla="*/ 0 w 590248"/>
              <a:gd name="connsiteY0" fmla="*/ 2062142 h 2062142"/>
              <a:gd name="connsiteX1" fmla="*/ 147562 w 590248"/>
              <a:gd name="connsiteY1" fmla="*/ 0 h 2062142"/>
              <a:gd name="connsiteX2" fmla="*/ 442686 w 590248"/>
              <a:gd name="connsiteY2" fmla="*/ 0 h 2062142"/>
              <a:gd name="connsiteX3" fmla="*/ 590248 w 590248"/>
              <a:gd name="connsiteY3" fmla="*/ 2062142 h 2062142"/>
              <a:gd name="connsiteX4" fmla="*/ 0 w 590248"/>
              <a:gd name="connsiteY4" fmla="*/ 2062142 h 2062142"/>
              <a:gd name="connsiteX0" fmla="*/ 0 w 590248"/>
              <a:gd name="connsiteY0" fmla="*/ 2062142 h 2062142"/>
              <a:gd name="connsiteX1" fmla="*/ 133048 w 590248"/>
              <a:gd name="connsiteY1" fmla="*/ 926334 h 2062142"/>
              <a:gd name="connsiteX2" fmla="*/ 147562 w 590248"/>
              <a:gd name="connsiteY2" fmla="*/ 0 h 2062142"/>
              <a:gd name="connsiteX3" fmla="*/ 442686 w 590248"/>
              <a:gd name="connsiteY3" fmla="*/ 0 h 2062142"/>
              <a:gd name="connsiteX4" fmla="*/ 590248 w 590248"/>
              <a:gd name="connsiteY4" fmla="*/ 2062142 h 2062142"/>
              <a:gd name="connsiteX5" fmla="*/ 0 w 590248"/>
              <a:gd name="connsiteY5" fmla="*/ 2062142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32838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27123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514048"/>
              <a:gd name="connsiteY0" fmla="*/ 2052617 h 2062142"/>
              <a:gd name="connsiteX1" fmla="*/ 18748 w 514048"/>
              <a:gd name="connsiteY1" fmla="*/ 926334 h 2062142"/>
              <a:gd name="connsiteX2" fmla="*/ 33262 w 514048"/>
              <a:gd name="connsiteY2" fmla="*/ 0 h 2062142"/>
              <a:gd name="connsiteX3" fmla="*/ 271236 w 514048"/>
              <a:gd name="connsiteY3" fmla="*/ 0 h 2062142"/>
              <a:gd name="connsiteX4" fmla="*/ 514048 w 514048"/>
              <a:gd name="connsiteY4" fmla="*/ 2062142 h 2062142"/>
              <a:gd name="connsiteX5" fmla="*/ 0 w 514048"/>
              <a:gd name="connsiteY5" fmla="*/ 2052617 h 2062142"/>
              <a:gd name="connsiteX0" fmla="*/ 0 w 271236"/>
              <a:gd name="connsiteY0" fmla="*/ 2052617 h 2112869"/>
              <a:gd name="connsiteX1" fmla="*/ 18748 w 271236"/>
              <a:gd name="connsiteY1" fmla="*/ 926334 h 2112869"/>
              <a:gd name="connsiteX2" fmla="*/ 33262 w 271236"/>
              <a:gd name="connsiteY2" fmla="*/ 0 h 2112869"/>
              <a:gd name="connsiteX3" fmla="*/ 271236 w 271236"/>
              <a:gd name="connsiteY3" fmla="*/ 0 h 2112869"/>
              <a:gd name="connsiteX4" fmla="*/ 258259 w 271236"/>
              <a:gd name="connsiteY4" fmla="*/ 2112869 h 2112869"/>
              <a:gd name="connsiteX5" fmla="*/ 0 w 271236"/>
              <a:gd name="connsiteY5" fmla="*/ 2052617 h 2112869"/>
              <a:gd name="connsiteX0" fmla="*/ 0 w 271236"/>
              <a:gd name="connsiteY0" fmla="*/ 2052617 h 2052617"/>
              <a:gd name="connsiteX1" fmla="*/ 18748 w 271236"/>
              <a:gd name="connsiteY1" fmla="*/ 926334 h 2052617"/>
              <a:gd name="connsiteX2" fmla="*/ 33262 w 271236"/>
              <a:gd name="connsiteY2" fmla="*/ 0 h 2052617"/>
              <a:gd name="connsiteX3" fmla="*/ 271236 w 271236"/>
              <a:gd name="connsiteY3" fmla="*/ 0 h 2052617"/>
              <a:gd name="connsiteX4" fmla="*/ 258259 w 271236"/>
              <a:gd name="connsiteY4" fmla="*/ 1950542 h 2052617"/>
              <a:gd name="connsiteX5" fmla="*/ 0 w 271236"/>
              <a:gd name="connsiteY5" fmla="*/ 2052617 h 2052617"/>
              <a:gd name="connsiteX0" fmla="*/ 0 w 271234"/>
              <a:gd name="connsiteY0" fmla="*/ 1951162 h 1951162"/>
              <a:gd name="connsiteX1" fmla="*/ 18746 w 271234"/>
              <a:gd name="connsiteY1" fmla="*/ 926334 h 1951162"/>
              <a:gd name="connsiteX2" fmla="*/ 33260 w 271234"/>
              <a:gd name="connsiteY2" fmla="*/ 0 h 1951162"/>
              <a:gd name="connsiteX3" fmla="*/ 271234 w 271234"/>
              <a:gd name="connsiteY3" fmla="*/ 0 h 1951162"/>
              <a:gd name="connsiteX4" fmla="*/ 258257 w 271234"/>
              <a:gd name="connsiteY4" fmla="*/ 1950542 h 1951162"/>
              <a:gd name="connsiteX5" fmla="*/ 0 w 271234"/>
              <a:gd name="connsiteY5" fmla="*/ 1951162 h 1951162"/>
              <a:gd name="connsiteX0" fmla="*/ 27917 w 257895"/>
              <a:gd name="connsiteY0" fmla="*/ 1971453 h 1971453"/>
              <a:gd name="connsiteX1" fmla="*/ 5407 w 257895"/>
              <a:gd name="connsiteY1" fmla="*/ 926334 h 1971453"/>
              <a:gd name="connsiteX2" fmla="*/ 19921 w 257895"/>
              <a:gd name="connsiteY2" fmla="*/ 0 h 1971453"/>
              <a:gd name="connsiteX3" fmla="*/ 257895 w 257895"/>
              <a:gd name="connsiteY3" fmla="*/ 0 h 1971453"/>
              <a:gd name="connsiteX4" fmla="*/ 244918 w 257895"/>
              <a:gd name="connsiteY4" fmla="*/ 1950542 h 1971453"/>
              <a:gd name="connsiteX5" fmla="*/ 27917 w 257895"/>
              <a:gd name="connsiteY5" fmla="*/ 1971453 h 1971453"/>
              <a:gd name="connsiteX0" fmla="*/ 67445 w 297423"/>
              <a:gd name="connsiteY0" fmla="*/ 1971453 h 1971453"/>
              <a:gd name="connsiteX1" fmla="*/ 3679 w 297423"/>
              <a:gd name="connsiteY1" fmla="*/ 946625 h 1971453"/>
              <a:gd name="connsiteX2" fmla="*/ 59449 w 297423"/>
              <a:gd name="connsiteY2" fmla="*/ 0 h 1971453"/>
              <a:gd name="connsiteX3" fmla="*/ 297423 w 297423"/>
              <a:gd name="connsiteY3" fmla="*/ 0 h 1971453"/>
              <a:gd name="connsiteX4" fmla="*/ 284446 w 297423"/>
              <a:gd name="connsiteY4" fmla="*/ 1950542 h 1971453"/>
              <a:gd name="connsiteX5" fmla="*/ 67445 w 297423"/>
              <a:gd name="connsiteY5" fmla="*/ 1971453 h 197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423" h="1971453">
                <a:moveTo>
                  <a:pt x="67445" y="1971453"/>
                </a:moveTo>
                <a:cubicBezTo>
                  <a:pt x="92744" y="1592850"/>
                  <a:pt x="-21620" y="1325228"/>
                  <a:pt x="3679" y="946625"/>
                </a:cubicBezTo>
                <a:lnTo>
                  <a:pt x="59449" y="0"/>
                </a:lnTo>
                <a:lnTo>
                  <a:pt x="297423" y="0"/>
                </a:lnTo>
                <a:cubicBezTo>
                  <a:pt x="293097" y="704290"/>
                  <a:pt x="288772" y="1246252"/>
                  <a:pt x="284446" y="1950542"/>
                </a:cubicBezTo>
                <a:lnTo>
                  <a:pt x="67445" y="1971453"/>
                </a:lnTo>
                <a:close/>
              </a:path>
            </a:pathLst>
          </a:custGeom>
          <a:solidFill>
            <a:srgbClr val="0000FF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B42C2-F1E6-4E2D-AD8E-90BFFA406367}"/>
              </a:ext>
            </a:extLst>
          </p:cNvPr>
          <p:cNvSpPr txBox="1"/>
          <p:nvPr/>
        </p:nvSpPr>
        <p:spPr>
          <a:xfrm>
            <a:off x="1799922" y="5769917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Attacker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32A4CE-7B43-4F09-B943-0388C863145A}"/>
              </a:ext>
            </a:extLst>
          </p:cNvPr>
          <p:cNvSpPr txBox="1"/>
          <p:nvPr/>
        </p:nvSpPr>
        <p:spPr>
          <a:xfrm>
            <a:off x="7305980" y="5769916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rgbClr val="0000FF">
                      <a:alpha val="60000"/>
                    </a:srgbClr>
                  </a:glow>
                </a:effectLst>
              </a:rPr>
              <a:t>Defender 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C72879-2120-4A4D-9009-48E8D384D9B6}"/>
              </a:ext>
            </a:extLst>
          </p:cNvPr>
          <p:cNvSpPr/>
          <p:nvPr/>
        </p:nvSpPr>
        <p:spPr>
          <a:xfrm>
            <a:off x="1750482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3C00D4-8D7C-4113-9CD6-CAD8F440EED4}"/>
              </a:ext>
            </a:extLst>
          </p:cNvPr>
          <p:cNvSpPr/>
          <p:nvPr/>
        </p:nvSpPr>
        <p:spPr>
          <a:xfrm>
            <a:off x="284646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C321C4-AC34-4B91-A15A-FE8434D75ADC}"/>
              </a:ext>
            </a:extLst>
          </p:cNvPr>
          <p:cNvSpPr/>
          <p:nvPr/>
        </p:nvSpPr>
        <p:spPr>
          <a:xfrm>
            <a:off x="394244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F89767-74B7-491E-8940-6FCD1EEEA64E}"/>
              </a:ext>
            </a:extLst>
          </p:cNvPr>
          <p:cNvSpPr txBox="1"/>
          <p:nvPr/>
        </p:nvSpPr>
        <p:spPr>
          <a:xfrm>
            <a:off x="1893659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12B67-C42F-4919-81AB-4C322EBF7DB2}"/>
              </a:ext>
            </a:extLst>
          </p:cNvPr>
          <p:cNvSpPr txBox="1"/>
          <p:nvPr/>
        </p:nvSpPr>
        <p:spPr>
          <a:xfrm>
            <a:off x="297595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F67073-9CB2-43F2-96D3-908A3205342C}"/>
              </a:ext>
            </a:extLst>
          </p:cNvPr>
          <p:cNvSpPr txBox="1"/>
          <p:nvPr/>
        </p:nvSpPr>
        <p:spPr>
          <a:xfrm>
            <a:off x="407193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41B070-DEE3-4A15-924F-FAA714491698}"/>
              </a:ext>
            </a:extLst>
          </p:cNvPr>
          <p:cNvSpPr/>
          <p:nvPr/>
        </p:nvSpPr>
        <p:spPr>
          <a:xfrm>
            <a:off x="7305978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FC99AC-B647-4674-8F54-CBBA85E69E7E}"/>
              </a:ext>
            </a:extLst>
          </p:cNvPr>
          <p:cNvSpPr/>
          <p:nvPr/>
        </p:nvSpPr>
        <p:spPr>
          <a:xfrm>
            <a:off x="840195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2">
                <a:lumMod val="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8CA208-F7A2-4175-A446-AD06D5598196}"/>
              </a:ext>
            </a:extLst>
          </p:cNvPr>
          <p:cNvSpPr/>
          <p:nvPr/>
        </p:nvSpPr>
        <p:spPr>
          <a:xfrm>
            <a:off x="949793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4E86F-022B-40F0-8AD1-35CECC113D11}"/>
              </a:ext>
            </a:extLst>
          </p:cNvPr>
          <p:cNvSpPr txBox="1"/>
          <p:nvPr/>
        </p:nvSpPr>
        <p:spPr>
          <a:xfrm>
            <a:off x="7449155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7EBAFD-AAC0-416A-8C7F-D473FA2191E7}"/>
              </a:ext>
            </a:extLst>
          </p:cNvPr>
          <p:cNvSpPr txBox="1"/>
          <p:nvPr/>
        </p:nvSpPr>
        <p:spPr>
          <a:xfrm>
            <a:off x="853145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41A5A3-3F29-4784-8925-C52429B05AD4}"/>
              </a:ext>
            </a:extLst>
          </p:cNvPr>
          <p:cNvSpPr txBox="1"/>
          <p:nvPr/>
        </p:nvSpPr>
        <p:spPr>
          <a:xfrm>
            <a:off x="962743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3589DC2E-9FD3-4738-8404-AA893B920BA4}"/>
              </a:ext>
            </a:extLst>
          </p:cNvPr>
          <p:cNvSpPr/>
          <p:nvPr/>
        </p:nvSpPr>
        <p:spPr>
          <a:xfrm>
            <a:off x="10991850" y="3265949"/>
            <a:ext cx="419100" cy="639301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FA5D8-97E5-45E4-AAFB-0A3676ED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4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6BD1-4FDC-4083-9EFD-0E6343D1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572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2. Gameplay &amp; Mechanics (Cont’d)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Gameplay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FBA11-3D0D-4159-AD99-BDA7F55A5321}"/>
              </a:ext>
            </a:extLst>
          </p:cNvPr>
          <p:cNvSpPr/>
          <p:nvPr/>
        </p:nvSpPr>
        <p:spPr>
          <a:xfrm>
            <a:off x="1666270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F95E6-C234-4244-8890-7189EB1C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70" y="2254373"/>
            <a:ext cx="3353405" cy="25961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B41D29-A461-45EC-A946-864C06016384}"/>
              </a:ext>
            </a:extLst>
          </p:cNvPr>
          <p:cNvSpPr/>
          <p:nvPr/>
        </p:nvSpPr>
        <p:spPr>
          <a:xfrm>
            <a:off x="7172325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4495B-74B4-4797-97C5-0BB36FBD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2254373"/>
            <a:ext cx="3353405" cy="2596185"/>
          </a:xfrm>
          <a:prstGeom prst="rect">
            <a:avLst/>
          </a:prstGeom>
        </p:spPr>
      </p:pic>
      <p:pic>
        <p:nvPicPr>
          <p:cNvPr id="8" name="Graphic 7" descr="Crown">
            <a:extLst>
              <a:ext uri="{FF2B5EF4-FFF2-40B4-BE49-F238E27FC236}">
                <a16:creationId xmlns:a16="http://schemas.microsoft.com/office/drawing/2014/main" id="{99A1A7D1-C1F3-426D-8A81-178DB14BB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2318" y="3806299"/>
            <a:ext cx="195208" cy="195208"/>
          </a:xfrm>
          <a:prstGeom prst="rect">
            <a:avLst/>
          </a:prstGeom>
        </p:spPr>
      </p:pic>
      <p:pic>
        <p:nvPicPr>
          <p:cNvPr id="11" name="Graphic 10" descr="Crown">
            <a:extLst>
              <a:ext uri="{FF2B5EF4-FFF2-40B4-BE49-F238E27FC236}">
                <a16:creationId xmlns:a16="http://schemas.microsoft.com/office/drawing/2014/main" id="{091A5373-8A9F-40D3-B465-AA4B235D3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20834" y="3070741"/>
            <a:ext cx="195208" cy="195208"/>
          </a:xfrm>
          <a:prstGeom prst="rect">
            <a:avLst/>
          </a:prstGeom>
        </p:spPr>
      </p:pic>
      <p:sp>
        <p:nvSpPr>
          <p:cNvPr id="18" name="Trapezoid 17">
            <a:extLst>
              <a:ext uri="{FF2B5EF4-FFF2-40B4-BE49-F238E27FC236}">
                <a16:creationId xmlns:a16="http://schemas.microsoft.com/office/drawing/2014/main" id="{2C4F7EA8-90C0-425C-9B58-2BC2115BACC7}"/>
              </a:ext>
            </a:extLst>
          </p:cNvPr>
          <p:cNvSpPr/>
          <p:nvPr/>
        </p:nvSpPr>
        <p:spPr>
          <a:xfrm rot="10800000">
            <a:off x="1662705" y="2254372"/>
            <a:ext cx="347070" cy="1562996"/>
          </a:xfrm>
          <a:custGeom>
            <a:avLst/>
            <a:gdLst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556553"/>
              <a:gd name="connsiteY0" fmla="*/ 1550920 h 2074795"/>
              <a:gd name="connsiteX1" fmla="*/ 103420 w 556553"/>
              <a:gd name="connsiteY1" fmla="*/ 0 h 2074795"/>
              <a:gd name="connsiteX2" fmla="*/ 405509 w 556553"/>
              <a:gd name="connsiteY2" fmla="*/ 0 h 2074795"/>
              <a:gd name="connsiteX3" fmla="*/ 556553 w 556553"/>
              <a:gd name="connsiteY3" fmla="*/ 2074795 h 2074795"/>
              <a:gd name="connsiteX4" fmla="*/ 0 w 556553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0 w 623228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550920 h 2074795"/>
              <a:gd name="connsiteX0" fmla="*/ 0 w 623228"/>
              <a:gd name="connsiteY0" fmla="*/ 149377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493770 h 2074795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08902 w 733669"/>
              <a:gd name="connsiteY4" fmla="*/ 1500242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53078 w 733669"/>
              <a:gd name="connsiteY4" fmla="*/ 1471667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42034 w 733669"/>
              <a:gd name="connsiteY4" fmla="*/ 1340113 h 2065270"/>
              <a:gd name="connsiteX5" fmla="*/ 0 w 733669"/>
              <a:gd name="connsiteY5" fmla="*/ 1493770 h 2065270"/>
              <a:gd name="connsiteX0" fmla="*/ 0 w 755757"/>
              <a:gd name="connsiteY0" fmla="*/ 1329327 h 2065270"/>
              <a:gd name="connsiteX1" fmla="*/ 125508 w 755757"/>
              <a:gd name="connsiteY1" fmla="*/ 0 h 2065270"/>
              <a:gd name="connsiteX2" fmla="*/ 427597 w 755757"/>
              <a:gd name="connsiteY2" fmla="*/ 0 h 2065270"/>
              <a:gd name="connsiteX3" fmla="*/ 755757 w 755757"/>
              <a:gd name="connsiteY3" fmla="*/ 2065270 h 2065270"/>
              <a:gd name="connsiteX4" fmla="*/ 364122 w 755757"/>
              <a:gd name="connsiteY4" fmla="*/ 1340113 h 2065270"/>
              <a:gd name="connsiteX5" fmla="*/ 0 w 755757"/>
              <a:gd name="connsiteY5" fmla="*/ 1329327 h 2065270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364122 w 446521"/>
              <a:gd name="connsiteY4" fmla="*/ 1340113 h 2027008"/>
              <a:gd name="connsiteX5" fmla="*/ 0 w 446521"/>
              <a:gd name="connsiteY5" fmla="*/ 1329327 h 2027008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364122 w 446521"/>
              <a:gd name="connsiteY4" fmla="*/ 1340113 h 2027008"/>
              <a:gd name="connsiteX5" fmla="*/ 0 w 446521"/>
              <a:gd name="connsiteY5" fmla="*/ 1329327 h 2027008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29327 h 2027008"/>
              <a:gd name="connsiteX0" fmla="*/ 0 w 446521"/>
              <a:gd name="connsiteY0" fmla="*/ 1316573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16573 h 2027008"/>
              <a:gd name="connsiteX0" fmla="*/ 0 w 446521"/>
              <a:gd name="connsiteY0" fmla="*/ 1316573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16573 h 2027008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32196 w 479653"/>
              <a:gd name="connsiteY4" fmla="*/ 1990563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124787 w 479653"/>
              <a:gd name="connsiteY5" fmla="*/ 1599480 h 2103532"/>
              <a:gd name="connsiteX6" fmla="*/ 0 w 479653"/>
              <a:gd name="connsiteY6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124787 w 479653"/>
              <a:gd name="connsiteY5" fmla="*/ 1599480 h 2103532"/>
              <a:gd name="connsiteX6" fmla="*/ 0 w 479653"/>
              <a:gd name="connsiteY6" fmla="*/ 1316573 h 2103532"/>
              <a:gd name="connsiteX0" fmla="*/ 0 w 454696"/>
              <a:gd name="connsiteY0" fmla="*/ 1201202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99830 w 454696"/>
              <a:gd name="connsiteY5" fmla="*/ 1599480 h 2103532"/>
              <a:gd name="connsiteX6" fmla="*/ 0 w 454696"/>
              <a:gd name="connsiteY6" fmla="*/ 1201202 h 2103532"/>
              <a:gd name="connsiteX0" fmla="*/ 0 w 454696"/>
              <a:gd name="connsiteY0" fmla="*/ 1201202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1201202 h 210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96" h="2103532">
                <a:moveTo>
                  <a:pt x="0" y="1201202"/>
                </a:moveTo>
                <a:lnTo>
                  <a:pt x="100551" y="0"/>
                </a:lnTo>
                <a:lnTo>
                  <a:pt x="402640" y="0"/>
                </a:lnTo>
                <a:lnTo>
                  <a:pt x="454696" y="2103532"/>
                </a:lnTo>
                <a:cubicBezTo>
                  <a:pt x="346746" y="2019964"/>
                  <a:pt x="193101" y="2150655"/>
                  <a:pt x="85151" y="2067087"/>
                </a:cubicBezTo>
                <a:cubicBezTo>
                  <a:pt x="32246" y="1983078"/>
                  <a:pt x="93223" y="1724566"/>
                  <a:pt x="74872" y="1599480"/>
                </a:cubicBezTo>
                <a:cubicBezTo>
                  <a:pt x="69000" y="1102641"/>
                  <a:pt x="6119" y="1467782"/>
                  <a:pt x="0" y="1201202"/>
                </a:cubicBezTo>
                <a:close/>
              </a:path>
            </a:pathLst>
          </a:cu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4E1D608-D709-4B60-BA13-FC37A67B5070}"/>
              </a:ext>
            </a:extLst>
          </p:cNvPr>
          <p:cNvSpPr/>
          <p:nvPr/>
        </p:nvSpPr>
        <p:spPr>
          <a:xfrm rot="5400000">
            <a:off x="7900495" y="2216367"/>
            <a:ext cx="343337" cy="1850891"/>
          </a:xfrm>
          <a:custGeom>
            <a:avLst/>
            <a:gdLst>
              <a:gd name="connsiteX0" fmla="*/ 0 w 590248"/>
              <a:gd name="connsiteY0" fmla="*/ 2062142 h 2062142"/>
              <a:gd name="connsiteX1" fmla="*/ 147562 w 590248"/>
              <a:gd name="connsiteY1" fmla="*/ 0 h 2062142"/>
              <a:gd name="connsiteX2" fmla="*/ 442686 w 590248"/>
              <a:gd name="connsiteY2" fmla="*/ 0 h 2062142"/>
              <a:gd name="connsiteX3" fmla="*/ 590248 w 590248"/>
              <a:gd name="connsiteY3" fmla="*/ 2062142 h 2062142"/>
              <a:gd name="connsiteX4" fmla="*/ 0 w 590248"/>
              <a:gd name="connsiteY4" fmla="*/ 2062142 h 2062142"/>
              <a:gd name="connsiteX0" fmla="*/ 0 w 590248"/>
              <a:gd name="connsiteY0" fmla="*/ 2062142 h 2062142"/>
              <a:gd name="connsiteX1" fmla="*/ 133048 w 590248"/>
              <a:gd name="connsiteY1" fmla="*/ 926334 h 2062142"/>
              <a:gd name="connsiteX2" fmla="*/ 147562 w 590248"/>
              <a:gd name="connsiteY2" fmla="*/ 0 h 2062142"/>
              <a:gd name="connsiteX3" fmla="*/ 442686 w 590248"/>
              <a:gd name="connsiteY3" fmla="*/ 0 h 2062142"/>
              <a:gd name="connsiteX4" fmla="*/ 590248 w 590248"/>
              <a:gd name="connsiteY4" fmla="*/ 2062142 h 2062142"/>
              <a:gd name="connsiteX5" fmla="*/ 0 w 590248"/>
              <a:gd name="connsiteY5" fmla="*/ 2062142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32838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27123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514048"/>
              <a:gd name="connsiteY0" fmla="*/ 2052617 h 2062142"/>
              <a:gd name="connsiteX1" fmla="*/ 18748 w 514048"/>
              <a:gd name="connsiteY1" fmla="*/ 926334 h 2062142"/>
              <a:gd name="connsiteX2" fmla="*/ 33262 w 514048"/>
              <a:gd name="connsiteY2" fmla="*/ 0 h 2062142"/>
              <a:gd name="connsiteX3" fmla="*/ 271236 w 514048"/>
              <a:gd name="connsiteY3" fmla="*/ 0 h 2062142"/>
              <a:gd name="connsiteX4" fmla="*/ 514048 w 514048"/>
              <a:gd name="connsiteY4" fmla="*/ 2062142 h 2062142"/>
              <a:gd name="connsiteX5" fmla="*/ 0 w 514048"/>
              <a:gd name="connsiteY5" fmla="*/ 2052617 h 2062142"/>
              <a:gd name="connsiteX0" fmla="*/ 0 w 271236"/>
              <a:gd name="connsiteY0" fmla="*/ 2052617 h 2112869"/>
              <a:gd name="connsiteX1" fmla="*/ 18748 w 271236"/>
              <a:gd name="connsiteY1" fmla="*/ 926334 h 2112869"/>
              <a:gd name="connsiteX2" fmla="*/ 33262 w 271236"/>
              <a:gd name="connsiteY2" fmla="*/ 0 h 2112869"/>
              <a:gd name="connsiteX3" fmla="*/ 271236 w 271236"/>
              <a:gd name="connsiteY3" fmla="*/ 0 h 2112869"/>
              <a:gd name="connsiteX4" fmla="*/ 258259 w 271236"/>
              <a:gd name="connsiteY4" fmla="*/ 2112869 h 2112869"/>
              <a:gd name="connsiteX5" fmla="*/ 0 w 271236"/>
              <a:gd name="connsiteY5" fmla="*/ 2052617 h 2112869"/>
              <a:gd name="connsiteX0" fmla="*/ 0 w 271236"/>
              <a:gd name="connsiteY0" fmla="*/ 2052617 h 2052617"/>
              <a:gd name="connsiteX1" fmla="*/ 18748 w 271236"/>
              <a:gd name="connsiteY1" fmla="*/ 926334 h 2052617"/>
              <a:gd name="connsiteX2" fmla="*/ 33262 w 271236"/>
              <a:gd name="connsiteY2" fmla="*/ 0 h 2052617"/>
              <a:gd name="connsiteX3" fmla="*/ 271236 w 271236"/>
              <a:gd name="connsiteY3" fmla="*/ 0 h 2052617"/>
              <a:gd name="connsiteX4" fmla="*/ 258259 w 271236"/>
              <a:gd name="connsiteY4" fmla="*/ 1950542 h 2052617"/>
              <a:gd name="connsiteX5" fmla="*/ 0 w 271236"/>
              <a:gd name="connsiteY5" fmla="*/ 2052617 h 2052617"/>
              <a:gd name="connsiteX0" fmla="*/ 0 w 271234"/>
              <a:gd name="connsiteY0" fmla="*/ 1951162 h 1951162"/>
              <a:gd name="connsiteX1" fmla="*/ 18746 w 271234"/>
              <a:gd name="connsiteY1" fmla="*/ 926334 h 1951162"/>
              <a:gd name="connsiteX2" fmla="*/ 33260 w 271234"/>
              <a:gd name="connsiteY2" fmla="*/ 0 h 1951162"/>
              <a:gd name="connsiteX3" fmla="*/ 271234 w 271234"/>
              <a:gd name="connsiteY3" fmla="*/ 0 h 1951162"/>
              <a:gd name="connsiteX4" fmla="*/ 258257 w 271234"/>
              <a:gd name="connsiteY4" fmla="*/ 1950542 h 1951162"/>
              <a:gd name="connsiteX5" fmla="*/ 0 w 271234"/>
              <a:gd name="connsiteY5" fmla="*/ 1951162 h 1951162"/>
              <a:gd name="connsiteX0" fmla="*/ 27917 w 257895"/>
              <a:gd name="connsiteY0" fmla="*/ 1971453 h 1971453"/>
              <a:gd name="connsiteX1" fmla="*/ 5407 w 257895"/>
              <a:gd name="connsiteY1" fmla="*/ 926334 h 1971453"/>
              <a:gd name="connsiteX2" fmla="*/ 19921 w 257895"/>
              <a:gd name="connsiteY2" fmla="*/ 0 h 1971453"/>
              <a:gd name="connsiteX3" fmla="*/ 257895 w 257895"/>
              <a:gd name="connsiteY3" fmla="*/ 0 h 1971453"/>
              <a:gd name="connsiteX4" fmla="*/ 244918 w 257895"/>
              <a:gd name="connsiteY4" fmla="*/ 1950542 h 1971453"/>
              <a:gd name="connsiteX5" fmla="*/ 27917 w 257895"/>
              <a:gd name="connsiteY5" fmla="*/ 1971453 h 1971453"/>
              <a:gd name="connsiteX0" fmla="*/ 67445 w 297423"/>
              <a:gd name="connsiteY0" fmla="*/ 1971453 h 1971453"/>
              <a:gd name="connsiteX1" fmla="*/ 3679 w 297423"/>
              <a:gd name="connsiteY1" fmla="*/ 946625 h 1971453"/>
              <a:gd name="connsiteX2" fmla="*/ 59449 w 297423"/>
              <a:gd name="connsiteY2" fmla="*/ 0 h 1971453"/>
              <a:gd name="connsiteX3" fmla="*/ 297423 w 297423"/>
              <a:gd name="connsiteY3" fmla="*/ 0 h 1971453"/>
              <a:gd name="connsiteX4" fmla="*/ 284446 w 297423"/>
              <a:gd name="connsiteY4" fmla="*/ 1950542 h 1971453"/>
              <a:gd name="connsiteX5" fmla="*/ 67445 w 297423"/>
              <a:gd name="connsiteY5" fmla="*/ 1971453 h 197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423" h="1971453">
                <a:moveTo>
                  <a:pt x="67445" y="1971453"/>
                </a:moveTo>
                <a:cubicBezTo>
                  <a:pt x="92744" y="1592850"/>
                  <a:pt x="-21620" y="1325228"/>
                  <a:pt x="3679" y="946625"/>
                </a:cubicBezTo>
                <a:lnTo>
                  <a:pt x="59449" y="0"/>
                </a:lnTo>
                <a:lnTo>
                  <a:pt x="297423" y="0"/>
                </a:lnTo>
                <a:cubicBezTo>
                  <a:pt x="293097" y="704290"/>
                  <a:pt x="288772" y="1246252"/>
                  <a:pt x="284446" y="1950542"/>
                </a:cubicBezTo>
                <a:lnTo>
                  <a:pt x="67445" y="1971453"/>
                </a:lnTo>
                <a:close/>
              </a:path>
            </a:pathLst>
          </a:custGeom>
          <a:solidFill>
            <a:srgbClr val="0000FF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B42C2-F1E6-4E2D-AD8E-90BFFA406367}"/>
              </a:ext>
            </a:extLst>
          </p:cNvPr>
          <p:cNvSpPr txBox="1"/>
          <p:nvPr/>
        </p:nvSpPr>
        <p:spPr>
          <a:xfrm>
            <a:off x="1799922" y="5769917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Attacker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32A4CE-7B43-4F09-B943-0388C863145A}"/>
              </a:ext>
            </a:extLst>
          </p:cNvPr>
          <p:cNvSpPr txBox="1"/>
          <p:nvPr/>
        </p:nvSpPr>
        <p:spPr>
          <a:xfrm>
            <a:off x="7305980" y="5769916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rgbClr val="0000FF">
                      <a:alpha val="60000"/>
                    </a:srgbClr>
                  </a:glow>
                </a:effectLst>
              </a:rPr>
              <a:t>Defender 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C72879-2120-4A4D-9009-48E8D384D9B6}"/>
              </a:ext>
            </a:extLst>
          </p:cNvPr>
          <p:cNvSpPr/>
          <p:nvPr/>
        </p:nvSpPr>
        <p:spPr>
          <a:xfrm>
            <a:off x="1750482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3C00D4-8D7C-4113-9CD6-CAD8F440EED4}"/>
              </a:ext>
            </a:extLst>
          </p:cNvPr>
          <p:cNvSpPr/>
          <p:nvPr/>
        </p:nvSpPr>
        <p:spPr>
          <a:xfrm>
            <a:off x="284646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C321C4-AC34-4B91-A15A-FE8434D75ADC}"/>
              </a:ext>
            </a:extLst>
          </p:cNvPr>
          <p:cNvSpPr/>
          <p:nvPr/>
        </p:nvSpPr>
        <p:spPr>
          <a:xfrm>
            <a:off x="394244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F89767-74B7-491E-8940-6FCD1EEEA64E}"/>
              </a:ext>
            </a:extLst>
          </p:cNvPr>
          <p:cNvSpPr txBox="1"/>
          <p:nvPr/>
        </p:nvSpPr>
        <p:spPr>
          <a:xfrm>
            <a:off x="1893659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12B67-C42F-4919-81AB-4C322EBF7DB2}"/>
              </a:ext>
            </a:extLst>
          </p:cNvPr>
          <p:cNvSpPr txBox="1"/>
          <p:nvPr/>
        </p:nvSpPr>
        <p:spPr>
          <a:xfrm>
            <a:off x="297595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F67073-9CB2-43F2-96D3-908A3205342C}"/>
              </a:ext>
            </a:extLst>
          </p:cNvPr>
          <p:cNvSpPr txBox="1"/>
          <p:nvPr/>
        </p:nvSpPr>
        <p:spPr>
          <a:xfrm>
            <a:off x="407193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41B070-DEE3-4A15-924F-FAA714491698}"/>
              </a:ext>
            </a:extLst>
          </p:cNvPr>
          <p:cNvSpPr/>
          <p:nvPr/>
        </p:nvSpPr>
        <p:spPr>
          <a:xfrm>
            <a:off x="7305978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FC99AC-B647-4674-8F54-CBBA85E69E7E}"/>
              </a:ext>
            </a:extLst>
          </p:cNvPr>
          <p:cNvSpPr/>
          <p:nvPr/>
        </p:nvSpPr>
        <p:spPr>
          <a:xfrm>
            <a:off x="840195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8CA208-F7A2-4175-A446-AD06D5598196}"/>
              </a:ext>
            </a:extLst>
          </p:cNvPr>
          <p:cNvSpPr/>
          <p:nvPr/>
        </p:nvSpPr>
        <p:spPr>
          <a:xfrm>
            <a:off x="949793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4E86F-022B-40F0-8AD1-35CECC113D11}"/>
              </a:ext>
            </a:extLst>
          </p:cNvPr>
          <p:cNvSpPr txBox="1"/>
          <p:nvPr/>
        </p:nvSpPr>
        <p:spPr>
          <a:xfrm>
            <a:off x="7449155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7EBAFD-AAC0-416A-8C7F-D473FA2191E7}"/>
              </a:ext>
            </a:extLst>
          </p:cNvPr>
          <p:cNvSpPr txBox="1"/>
          <p:nvPr/>
        </p:nvSpPr>
        <p:spPr>
          <a:xfrm>
            <a:off x="853145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41A5A3-3F29-4784-8925-C52429B05AD4}"/>
              </a:ext>
            </a:extLst>
          </p:cNvPr>
          <p:cNvSpPr txBox="1"/>
          <p:nvPr/>
        </p:nvSpPr>
        <p:spPr>
          <a:xfrm>
            <a:off x="962743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14878E-B7A0-40FB-BDA4-4C91505F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68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78A0CF5-2FF9-430E-8EA3-D8DB39F8EB3C}"/>
              </a:ext>
            </a:extLst>
          </p:cNvPr>
          <p:cNvSpPr txBox="1"/>
          <p:nvPr/>
        </p:nvSpPr>
        <p:spPr>
          <a:xfrm>
            <a:off x="4267200" y="43032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glow rad="101600">
                    <a:schemeClr val="bg1">
                      <a:lumMod val="95000"/>
                      <a:lumOff val="5000"/>
                      <a:alpha val="60000"/>
                    </a:schemeClr>
                  </a:glow>
                </a:effectLst>
              </a:rPr>
              <a:t>OUTLINES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8839606-63C2-4764-B51E-831E06D7B457}"/>
              </a:ext>
            </a:extLst>
          </p:cNvPr>
          <p:cNvGrpSpPr/>
          <p:nvPr/>
        </p:nvGrpSpPr>
        <p:grpSpPr>
          <a:xfrm>
            <a:off x="912307" y="1820150"/>
            <a:ext cx="3865573" cy="1019783"/>
            <a:chOff x="912307" y="1820150"/>
            <a:chExt cx="3865573" cy="101978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40EC76-F540-4271-B95F-51AC902344DB}"/>
                </a:ext>
              </a:extLst>
            </p:cNvPr>
            <p:cNvSpPr txBox="1"/>
            <p:nvPr/>
          </p:nvSpPr>
          <p:spPr>
            <a:xfrm>
              <a:off x="912307" y="2145375"/>
              <a:ext cx="181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effectLst>
                    <a:glow rad="101600">
                      <a:srgbClr val="0070C0">
                        <a:alpha val="60000"/>
                      </a:srgbClr>
                    </a:glow>
                  </a:effectLst>
                </a:rPr>
                <a:t>1. Game Theory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DA0962-7AE2-445A-922B-41E11FCEE576}"/>
                </a:ext>
              </a:extLst>
            </p:cNvPr>
            <p:cNvCxnSpPr/>
            <p:nvPr/>
          </p:nvCxnSpPr>
          <p:spPr>
            <a:xfrm>
              <a:off x="3775046" y="2330041"/>
              <a:ext cx="8808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C3A29AC-7390-4D28-B27C-549C4C1D9A31}"/>
                </a:ext>
              </a:extLst>
            </p:cNvPr>
            <p:cNvSpPr/>
            <p:nvPr/>
          </p:nvSpPr>
          <p:spPr>
            <a:xfrm>
              <a:off x="2755263" y="1820150"/>
              <a:ext cx="1019783" cy="10197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Playbook">
              <a:extLst>
                <a:ext uri="{FF2B5EF4-FFF2-40B4-BE49-F238E27FC236}">
                  <a16:creationId xmlns:a16="http://schemas.microsoft.com/office/drawing/2014/main" id="{204EE9C3-4B21-42B1-9FB7-A96779B53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86543" y="1872842"/>
              <a:ext cx="914400" cy="914400"/>
            </a:xfrm>
            <a:prstGeom prst="rect">
              <a:avLst/>
            </a:prstGeom>
            <a:effectLst>
              <a:glow rad="139700">
                <a:srgbClr val="0070C0">
                  <a:alpha val="40000"/>
                </a:srgbClr>
              </a:glow>
            </a:effectLst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98D8454-BB54-4926-B953-D15957A6481E}"/>
                </a:ext>
              </a:extLst>
            </p:cNvPr>
            <p:cNvSpPr/>
            <p:nvPr/>
          </p:nvSpPr>
          <p:spPr>
            <a:xfrm>
              <a:off x="4655890" y="2269046"/>
              <a:ext cx="121990" cy="1219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C6E9280-55A8-4A9F-8315-CE4319E99703}"/>
              </a:ext>
            </a:extLst>
          </p:cNvPr>
          <p:cNvGrpSpPr/>
          <p:nvPr/>
        </p:nvGrpSpPr>
        <p:grpSpPr>
          <a:xfrm>
            <a:off x="973302" y="3998160"/>
            <a:ext cx="3804578" cy="1019783"/>
            <a:chOff x="973302" y="3998160"/>
            <a:chExt cx="3804578" cy="101978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A323EA-4654-408B-BA0A-9F8FD42CBC84}"/>
                </a:ext>
              </a:extLst>
            </p:cNvPr>
            <p:cNvSpPr txBox="1"/>
            <p:nvPr/>
          </p:nvSpPr>
          <p:spPr>
            <a:xfrm>
              <a:off x="973302" y="4323385"/>
              <a:ext cx="1911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ffectLst>
                    <a:glow rad="101600">
                      <a:srgbClr val="450163"/>
                    </a:glow>
                  </a:effectLst>
                </a:rPr>
                <a:t>2. Gameplay </a:t>
              </a:r>
            </a:p>
            <a:p>
              <a:pPr algn="ctr"/>
              <a:r>
                <a:rPr lang="en-US" dirty="0">
                  <a:effectLst>
                    <a:glow rad="101600">
                      <a:srgbClr val="450163"/>
                    </a:glow>
                  </a:effectLst>
                </a:rPr>
                <a:t>&amp; Mechanics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EC64255-759A-4836-BE8F-92DA774E0757}"/>
                </a:ext>
              </a:extLst>
            </p:cNvPr>
            <p:cNvCxnSpPr/>
            <p:nvPr/>
          </p:nvCxnSpPr>
          <p:spPr>
            <a:xfrm>
              <a:off x="3775046" y="4508051"/>
              <a:ext cx="8808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4E81D3C-1812-498F-8DCD-1D189D3F62AD}"/>
                </a:ext>
              </a:extLst>
            </p:cNvPr>
            <p:cNvSpPr/>
            <p:nvPr/>
          </p:nvSpPr>
          <p:spPr>
            <a:xfrm>
              <a:off x="2755263" y="3998160"/>
              <a:ext cx="1019783" cy="10197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0542CC-14AE-47F3-91C5-444940418790}"/>
                </a:ext>
              </a:extLst>
            </p:cNvPr>
            <p:cNvSpPr/>
            <p:nvPr/>
          </p:nvSpPr>
          <p:spPr>
            <a:xfrm>
              <a:off x="4655890" y="4447056"/>
              <a:ext cx="121990" cy="1219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Gears">
              <a:extLst>
                <a:ext uri="{FF2B5EF4-FFF2-40B4-BE49-F238E27FC236}">
                  <a16:creationId xmlns:a16="http://schemas.microsoft.com/office/drawing/2014/main" id="{BA920872-29EB-4E8D-8D6C-AC3D49749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22308" y="4053235"/>
              <a:ext cx="885692" cy="885692"/>
            </a:xfrm>
            <a:prstGeom prst="rect">
              <a:avLst/>
            </a:prstGeom>
            <a:effectLst>
              <a:glow rad="101600">
                <a:srgbClr val="450163">
                  <a:alpha val="60000"/>
                </a:srgbClr>
              </a:glow>
            </a:effectLst>
          </p:spPr>
        </p:pic>
      </p:grpSp>
      <p:grpSp>
        <p:nvGrpSpPr>
          <p:cNvPr id="45" name="Graphic 4" descr="Circles with lines">
            <a:extLst>
              <a:ext uri="{FF2B5EF4-FFF2-40B4-BE49-F238E27FC236}">
                <a16:creationId xmlns:a16="http://schemas.microsoft.com/office/drawing/2014/main" id="{DA3BB7CF-2077-49CC-B849-C9ECDC14DB41}"/>
              </a:ext>
            </a:extLst>
          </p:cNvPr>
          <p:cNvGrpSpPr/>
          <p:nvPr/>
        </p:nvGrpSpPr>
        <p:grpSpPr>
          <a:xfrm>
            <a:off x="3897036" y="1230036"/>
            <a:ext cx="4397928" cy="4397928"/>
            <a:chOff x="3897036" y="1230036"/>
            <a:chExt cx="4397928" cy="4397928"/>
          </a:xfrm>
          <a:effectLst/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E173C4A-5FD3-4862-BDF4-F9218B2E9E5D}"/>
                </a:ext>
              </a:extLst>
            </p:cNvPr>
            <p:cNvSpPr/>
            <p:nvPr/>
          </p:nvSpPr>
          <p:spPr>
            <a:xfrm>
              <a:off x="6441807" y="2049995"/>
              <a:ext cx="1053670" cy="1053670"/>
            </a:xfrm>
            <a:custGeom>
              <a:avLst/>
              <a:gdLst>
                <a:gd name="connsiteX0" fmla="*/ 717484 w 1053670"/>
                <a:gd name="connsiteY0" fmla="*/ 889278 h 1053670"/>
                <a:gd name="connsiteX1" fmla="*/ 903479 w 1053670"/>
                <a:gd name="connsiteY1" fmla="*/ 852628 h 1053670"/>
                <a:gd name="connsiteX2" fmla="*/ 203934 w 1053670"/>
                <a:gd name="connsiteY2" fmla="*/ 164994 h 1053670"/>
                <a:gd name="connsiteX3" fmla="*/ 164994 w 1053670"/>
                <a:gd name="connsiteY3" fmla="*/ 348241 h 1053670"/>
                <a:gd name="connsiteX4" fmla="*/ 717484 w 1053670"/>
                <a:gd name="connsiteY4" fmla="*/ 889278 h 105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670" h="1053670">
                  <a:moveTo>
                    <a:pt x="717484" y="889278"/>
                  </a:moveTo>
                  <a:cubicBezTo>
                    <a:pt x="776869" y="866312"/>
                    <a:pt x="839819" y="853906"/>
                    <a:pt x="903479" y="852628"/>
                  </a:cubicBezTo>
                  <a:cubicBezTo>
                    <a:pt x="762214" y="545598"/>
                    <a:pt x="513346" y="300968"/>
                    <a:pt x="203934" y="164994"/>
                  </a:cubicBezTo>
                  <a:cubicBezTo>
                    <a:pt x="201707" y="227875"/>
                    <a:pt x="188532" y="289886"/>
                    <a:pt x="164994" y="348241"/>
                  </a:cubicBezTo>
                  <a:cubicBezTo>
                    <a:pt x="403897" y="462555"/>
                    <a:pt x="598190" y="652820"/>
                    <a:pt x="717484" y="889278"/>
                  </a:cubicBezTo>
                  <a:close/>
                </a:path>
              </a:pathLst>
            </a:custGeom>
            <a:noFill/>
            <a:ln w="45740" cap="flat">
              <a:solidFill>
                <a:schemeClr val="tx1"/>
              </a:solidFill>
              <a:prstDash val="solid"/>
              <a:miter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2478DA0-D396-49AF-B739-CA290C788959}"/>
                </a:ext>
              </a:extLst>
            </p:cNvPr>
            <p:cNvSpPr/>
            <p:nvPr/>
          </p:nvSpPr>
          <p:spPr>
            <a:xfrm>
              <a:off x="4681720" y="2049995"/>
              <a:ext cx="1053670" cy="1053670"/>
            </a:xfrm>
            <a:custGeom>
              <a:avLst/>
              <a:gdLst>
                <a:gd name="connsiteX0" fmla="*/ 164994 w 1053670"/>
                <a:gd name="connsiteY0" fmla="*/ 852628 h 1053670"/>
                <a:gd name="connsiteX1" fmla="*/ 350990 w 1053670"/>
                <a:gd name="connsiteY1" fmla="*/ 889278 h 1053670"/>
                <a:gd name="connsiteX2" fmla="*/ 904854 w 1053670"/>
                <a:gd name="connsiteY2" fmla="*/ 348241 h 1053670"/>
                <a:gd name="connsiteX3" fmla="*/ 865914 w 1053670"/>
                <a:gd name="connsiteY3" fmla="*/ 164994 h 1053670"/>
                <a:gd name="connsiteX4" fmla="*/ 164994 w 1053670"/>
                <a:gd name="connsiteY4" fmla="*/ 852628 h 105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670" h="1053670">
                  <a:moveTo>
                    <a:pt x="164994" y="852628"/>
                  </a:moveTo>
                  <a:cubicBezTo>
                    <a:pt x="228654" y="853906"/>
                    <a:pt x="291604" y="866312"/>
                    <a:pt x="350990" y="889278"/>
                  </a:cubicBezTo>
                  <a:cubicBezTo>
                    <a:pt x="470636" y="652596"/>
                    <a:pt x="665437" y="462308"/>
                    <a:pt x="904854" y="348241"/>
                  </a:cubicBezTo>
                  <a:cubicBezTo>
                    <a:pt x="881316" y="289886"/>
                    <a:pt x="868140" y="227875"/>
                    <a:pt x="865914" y="164994"/>
                  </a:cubicBezTo>
                  <a:cubicBezTo>
                    <a:pt x="555988" y="300693"/>
                    <a:pt x="306598" y="545355"/>
                    <a:pt x="164994" y="852628"/>
                  </a:cubicBezTo>
                  <a:close/>
                </a:path>
              </a:pathLst>
            </a:custGeom>
            <a:noFill/>
            <a:ln w="45740" cap="flat">
              <a:solidFill>
                <a:schemeClr val="tx1"/>
              </a:solidFill>
              <a:prstDash val="solid"/>
              <a:miter/>
            </a:ln>
            <a:effectLst>
              <a:glow rad="101600">
                <a:srgbClr val="004070">
                  <a:alpha val="60000"/>
                </a:srgbClr>
              </a:glo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FAE71CE-5295-4ACF-825E-42A9C86C541B}"/>
                </a:ext>
              </a:extLst>
            </p:cNvPr>
            <p:cNvSpPr/>
            <p:nvPr/>
          </p:nvSpPr>
          <p:spPr>
            <a:xfrm>
              <a:off x="6454634" y="3806417"/>
              <a:ext cx="1053670" cy="1053670"/>
            </a:xfrm>
            <a:custGeom>
              <a:avLst/>
              <a:gdLst>
                <a:gd name="connsiteX0" fmla="*/ 723439 w 1053670"/>
                <a:gd name="connsiteY0" fmla="*/ 164994 h 1053670"/>
                <a:gd name="connsiteX1" fmla="*/ 164994 w 1053670"/>
                <a:gd name="connsiteY1" fmla="*/ 738099 h 1053670"/>
                <a:gd name="connsiteX2" fmla="*/ 191107 w 1053670"/>
                <a:gd name="connsiteY2" fmla="*/ 905312 h 1053670"/>
                <a:gd name="connsiteX3" fmla="*/ 191107 w 1053670"/>
                <a:gd name="connsiteY3" fmla="*/ 928218 h 1053670"/>
                <a:gd name="connsiteX4" fmla="*/ 912183 w 1053670"/>
                <a:gd name="connsiteY4" fmla="*/ 195230 h 1053670"/>
                <a:gd name="connsiteX5" fmla="*/ 901189 w 1053670"/>
                <a:gd name="connsiteY5" fmla="*/ 195230 h 1053670"/>
                <a:gd name="connsiteX6" fmla="*/ 723439 w 1053670"/>
                <a:gd name="connsiteY6" fmla="*/ 164994 h 105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3670" h="1053670">
                  <a:moveTo>
                    <a:pt x="723439" y="164994"/>
                  </a:moveTo>
                  <a:cubicBezTo>
                    <a:pt x="608447" y="414366"/>
                    <a:pt x="411305" y="616689"/>
                    <a:pt x="164994" y="738099"/>
                  </a:cubicBezTo>
                  <a:cubicBezTo>
                    <a:pt x="182343" y="792139"/>
                    <a:pt x="191152" y="848556"/>
                    <a:pt x="191107" y="905312"/>
                  </a:cubicBezTo>
                  <a:cubicBezTo>
                    <a:pt x="191107" y="913100"/>
                    <a:pt x="191107" y="920430"/>
                    <a:pt x="191107" y="928218"/>
                  </a:cubicBezTo>
                  <a:cubicBezTo>
                    <a:pt x="516704" y="785592"/>
                    <a:pt x="774913" y="523118"/>
                    <a:pt x="912183" y="195230"/>
                  </a:cubicBezTo>
                  <a:lnTo>
                    <a:pt x="901189" y="195230"/>
                  </a:lnTo>
                  <a:cubicBezTo>
                    <a:pt x="840671" y="195106"/>
                    <a:pt x="780594" y="184885"/>
                    <a:pt x="723439" y="164994"/>
                  </a:cubicBezTo>
                  <a:close/>
                </a:path>
              </a:pathLst>
            </a:custGeom>
            <a:noFill/>
            <a:ln w="45740" cap="flat">
              <a:solidFill>
                <a:schemeClr val="tx1"/>
              </a:solidFill>
              <a:prstDash val="solid"/>
              <a:miter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F9C6F65-0B81-4A43-BF2D-37586D9F053A}"/>
                </a:ext>
              </a:extLst>
            </p:cNvPr>
            <p:cNvSpPr/>
            <p:nvPr/>
          </p:nvSpPr>
          <p:spPr>
            <a:xfrm>
              <a:off x="4661563" y="3806417"/>
              <a:ext cx="1053670" cy="1053670"/>
            </a:xfrm>
            <a:custGeom>
              <a:avLst/>
              <a:gdLst>
                <a:gd name="connsiteX0" fmla="*/ 352364 w 1053670"/>
                <a:gd name="connsiteY0" fmla="*/ 164994 h 1053670"/>
                <a:gd name="connsiteX1" fmla="*/ 174614 w 1053670"/>
                <a:gd name="connsiteY1" fmla="*/ 195230 h 1053670"/>
                <a:gd name="connsiteX2" fmla="*/ 164994 w 1053670"/>
                <a:gd name="connsiteY2" fmla="*/ 195230 h 1053670"/>
                <a:gd name="connsiteX3" fmla="*/ 884696 w 1053670"/>
                <a:gd name="connsiteY3" fmla="*/ 928218 h 1053670"/>
                <a:gd name="connsiteX4" fmla="*/ 884696 w 1053670"/>
                <a:gd name="connsiteY4" fmla="*/ 905312 h 1053670"/>
                <a:gd name="connsiteX5" fmla="*/ 910809 w 1053670"/>
                <a:gd name="connsiteY5" fmla="*/ 738099 h 1053670"/>
                <a:gd name="connsiteX6" fmla="*/ 352364 w 1053670"/>
                <a:gd name="connsiteY6" fmla="*/ 164994 h 105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3670" h="1053670">
                  <a:moveTo>
                    <a:pt x="352364" y="164994"/>
                  </a:moveTo>
                  <a:cubicBezTo>
                    <a:pt x="295209" y="184885"/>
                    <a:pt x="235132" y="195106"/>
                    <a:pt x="174614" y="195230"/>
                  </a:cubicBezTo>
                  <a:lnTo>
                    <a:pt x="164994" y="195230"/>
                  </a:lnTo>
                  <a:cubicBezTo>
                    <a:pt x="301939" y="522866"/>
                    <a:pt x="559616" y="785303"/>
                    <a:pt x="884696" y="928218"/>
                  </a:cubicBezTo>
                  <a:cubicBezTo>
                    <a:pt x="884696" y="920430"/>
                    <a:pt x="884696" y="913100"/>
                    <a:pt x="884696" y="905312"/>
                  </a:cubicBezTo>
                  <a:cubicBezTo>
                    <a:pt x="884651" y="848556"/>
                    <a:pt x="893460" y="792139"/>
                    <a:pt x="910809" y="738099"/>
                  </a:cubicBezTo>
                  <a:cubicBezTo>
                    <a:pt x="664498" y="616689"/>
                    <a:pt x="467356" y="414366"/>
                    <a:pt x="352364" y="164994"/>
                  </a:cubicBezTo>
                  <a:close/>
                </a:path>
              </a:pathLst>
            </a:custGeom>
            <a:noFill/>
            <a:ln w="45740" cap="flat">
              <a:solidFill>
                <a:schemeClr val="tx1"/>
              </a:solidFill>
              <a:prstDash val="solid"/>
              <a:miter/>
            </a:ln>
            <a:effectLst>
              <a:glow rad="101600">
                <a:srgbClr val="450163">
                  <a:alpha val="60000"/>
                </a:srgbClr>
              </a:glo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704D7C6-A29F-48BF-952B-D1173177C882}"/>
                </a:ext>
              </a:extLst>
            </p:cNvPr>
            <p:cNvSpPr/>
            <p:nvPr/>
          </p:nvSpPr>
          <p:spPr>
            <a:xfrm>
              <a:off x="4304689" y="2920418"/>
              <a:ext cx="1053670" cy="1053670"/>
            </a:xfrm>
            <a:custGeom>
              <a:avLst/>
              <a:gdLst>
                <a:gd name="connsiteX0" fmla="*/ 897982 w 1053670"/>
                <a:gd name="connsiteY0" fmla="*/ 531488 h 1053670"/>
                <a:gd name="connsiteX1" fmla="*/ 531488 w 1053670"/>
                <a:gd name="connsiteY1" fmla="*/ 897982 h 1053670"/>
                <a:gd name="connsiteX2" fmla="*/ 164994 w 1053670"/>
                <a:gd name="connsiteY2" fmla="*/ 531488 h 1053670"/>
                <a:gd name="connsiteX3" fmla="*/ 531488 w 1053670"/>
                <a:gd name="connsiteY3" fmla="*/ 164994 h 1053670"/>
                <a:gd name="connsiteX4" fmla="*/ 897982 w 1053670"/>
                <a:gd name="connsiteY4" fmla="*/ 531488 h 105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670" h="1053670">
                  <a:moveTo>
                    <a:pt x="897982" y="531488"/>
                  </a:moveTo>
                  <a:cubicBezTo>
                    <a:pt x="897982" y="733897"/>
                    <a:pt x="733897" y="897982"/>
                    <a:pt x="531488" y="897982"/>
                  </a:cubicBezTo>
                  <a:cubicBezTo>
                    <a:pt x="329079" y="897982"/>
                    <a:pt x="164994" y="733897"/>
                    <a:pt x="164994" y="531488"/>
                  </a:cubicBezTo>
                  <a:cubicBezTo>
                    <a:pt x="164994" y="329079"/>
                    <a:pt x="329079" y="164994"/>
                    <a:pt x="531488" y="164994"/>
                  </a:cubicBezTo>
                  <a:cubicBezTo>
                    <a:pt x="733897" y="164994"/>
                    <a:pt x="897982" y="329079"/>
                    <a:pt x="897982" y="531488"/>
                  </a:cubicBezTo>
                  <a:close/>
                </a:path>
              </a:pathLst>
            </a:custGeom>
            <a:noFill/>
            <a:ln w="45740" cap="flat">
              <a:solidFill>
                <a:schemeClr val="tx1"/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C205216-DE1D-4214-ADB3-C52F556CCB44}"/>
                </a:ext>
              </a:extLst>
            </p:cNvPr>
            <p:cNvSpPr/>
            <p:nvPr/>
          </p:nvSpPr>
          <p:spPr>
            <a:xfrm>
              <a:off x="6824335" y="2920418"/>
              <a:ext cx="1053670" cy="1053670"/>
            </a:xfrm>
            <a:custGeom>
              <a:avLst/>
              <a:gdLst>
                <a:gd name="connsiteX0" fmla="*/ 897982 w 1053670"/>
                <a:gd name="connsiteY0" fmla="*/ 531488 h 1053670"/>
                <a:gd name="connsiteX1" fmla="*/ 531488 w 1053670"/>
                <a:gd name="connsiteY1" fmla="*/ 897982 h 1053670"/>
                <a:gd name="connsiteX2" fmla="*/ 164994 w 1053670"/>
                <a:gd name="connsiteY2" fmla="*/ 531488 h 1053670"/>
                <a:gd name="connsiteX3" fmla="*/ 531488 w 1053670"/>
                <a:gd name="connsiteY3" fmla="*/ 164994 h 1053670"/>
                <a:gd name="connsiteX4" fmla="*/ 897982 w 1053670"/>
                <a:gd name="connsiteY4" fmla="*/ 531488 h 105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670" h="1053670">
                  <a:moveTo>
                    <a:pt x="897982" y="531488"/>
                  </a:moveTo>
                  <a:cubicBezTo>
                    <a:pt x="897982" y="733897"/>
                    <a:pt x="733897" y="897982"/>
                    <a:pt x="531488" y="897982"/>
                  </a:cubicBezTo>
                  <a:cubicBezTo>
                    <a:pt x="329079" y="897982"/>
                    <a:pt x="164994" y="733897"/>
                    <a:pt x="164994" y="531488"/>
                  </a:cubicBezTo>
                  <a:cubicBezTo>
                    <a:pt x="164994" y="329079"/>
                    <a:pt x="329079" y="164994"/>
                    <a:pt x="531488" y="164994"/>
                  </a:cubicBezTo>
                  <a:cubicBezTo>
                    <a:pt x="733897" y="164994"/>
                    <a:pt x="897982" y="329079"/>
                    <a:pt x="897982" y="531488"/>
                  </a:cubicBezTo>
                  <a:close/>
                </a:path>
              </a:pathLst>
            </a:custGeom>
            <a:noFill/>
            <a:ln w="45740" cap="flat">
              <a:solidFill>
                <a:schemeClr val="tx1"/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AC668F3-D2F9-4CA8-B42C-5ED27E1D03B2}"/>
                </a:ext>
              </a:extLst>
            </p:cNvPr>
            <p:cNvSpPr/>
            <p:nvPr/>
          </p:nvSpPr>
          <p:spPr>
            <a:xfrm>
              <a:off x="5564512" y="4180241"/>
              <a:ext cx="1053670" cy="1053670"/>
            </a:xfrm>
            <a:custGeom>
              <a:avLst/>
              <a:gdLst>
                <a:gd name="connsiteX0" fmla="*/ 897982 w 1053670"/>
                <a:gd name="connsiteY0" fmla="*/ 531488 h 1053670"/>
                <a:gd name="connsiteX1" fmla="*/ 531488 w 1053670"/>
                <a:gd name="connsiteY1" fmla="*/ 897982 h 1053670"/>
                <a:gd name="connsiteX2" fmla="*/ 164994 w 1053670"/>
                <a:gd name="connsiteY2" fmla="*/ 531488 h 1053670"/>
                <a:gd name="connsiteX3" fmla="*/ 531488 w 1053670"/>
                <a:gd name="connsiteY3" fmla="*/ 164994 h 1053670"/>
                <a:gd name="connsiteX4" fmla="*/ 897982 w 1053670"/>
                <a:gd name="connsiteY4" fmla="*/ 531488 h 105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670" h="1053670">
                  <a:moveTo>
                    <a:pt x="897982" y="531488"/>
                  </a:moveTo>
                  <a:cubicBezTo>
                    <a:pt x="897982" y="733897"/>
                    <a:pt x="733897" y="897982"/>
                    <a:pt x="531488" y="897982"/>
                  </a:cubicBezTo>
                  <a:cubicBezTo>
                    <a:pt x="329079" y="897982"/>
                    <a:pt x="164994" y="733897"/>
                    <a:pt x="164994" y="531488"/>
                  </a:cubicBezTo>
                  <a:cubicBezTo>
                    <a:pt x="164994" y="329079"/>
                    <a:pt x="329079" y="164994"/>
                    <a:pt x="531488" y="164994"/>
                  </a:cubicBezTo>
                  <a:cubicBezTo>
                    <a:pt x="733897" y="164994"/>
                    <a:pt x="897982" y="329079"/>
                    <a:pt x="897982" y="531488"/>
                  </a:cubicBezTo>
                  <a:close/>
                </a:path>
              </a:pathLst>
            </a:custGeom>
            <a:noFill/>
            <a:ln w="45740" cap="flat">
              <a:solidFill>
                <a:schemeClr val="tx1"/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F72AF2F-7837-4BB2-B0AB-5A581CDD9A5B}"/>
                </a:ext>
              </a:extLst>
            </p:cNvPr>
            <p:cNvSpPr/>
            <p:nvPr/>
          </p:nvSpPr>
          <p:spPr>
            <a:xfrm>
              <a:off x="5564512" y="1660595"/>
              <a:ext cx="1053670" cy="1053670"/>
            </a:xfrm>
            <a:custGeom>
              <a:avLst/>
              <a:gdLst>
                <a:gd name="connsiteX0" fmla="*/ 897982 w 1053670"/>
                <a:gd name="connsiteY0" fmla="*/ 531488 h 1053670"/>
                <a:gd name="connsiteX1" fmla="*/ 531488 w 1053670"/>
                <a:gd name="connsiteY1" fmla="*/ 897982 h 1053670"/>
                <a:gd name="connsiteX2" fmla="*/ 164994 w 1053670"/>
                <a:gd name="connsiteY2" fmla="*/ 531488 h 1053670"/>
                <a:gd name="connsiteX3" fmla="*/ 531488 w 1053670"/>
                <a:gd name="connsiteY3" fmla="*/ 164994 h 1053670"/>
                <a:gd name="connsiteX4" fmla="*/ 897982 w 1053670"/>
                <a:gd name="connsiteY4" fmla="*/ 531488 h 105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670" h="1053670">
                  <a:moveTo>
                    <a:pt x="897982" y="531488"/>
                  </a:moveTo>
                  <a:cubicBezTo>
                    <a:pt x="897982" y="733897"/>
                    <a:pt x="733897" y="897982"/>
                    <a:pt x="531488" y="897982"/>
                  </a:cubicBezTo>
                  <a:cubicBezTo>
                    <a:pt x="329079" y="897982"/>
                    <a:pt x="164994" y="733897"/>
                    <a:pt x="164994" y="531488"/>
                  </a:cubicBezTo>
                  <a:cubicBezTo>
                    <a:pt x="164994" y="329079"/>
                    <a:pt x="329079" y="164994"/>
                    <a:pt x="531488" y="164994"/>
                  </a:cubicBezTo>
                  <a:cubicBezTo>
                    <a:pt x="733897" y="164994"/>
                    <a:pt x="897982" y="329079"/>
                    <a:pt x="897982" y="531488"/>
                  </a:cubicBezTo>
                  <a:close/>
                </a:path>
              </a:pathLst>
            </a:custGeom>
            <a:noFill/>
            <a:ln w="45740" cap="flat">
              <a:solidFill>
                <a:schemeClr val="tx1"/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0BC1F23-C485-4834-BFD3-A470324C2C37}"/>
              </a:ext>
            </a:extLst>
          </p:cNvPr>
          <p:cNvGrpSpPr/>
          <p:nvPr/>
        </p:nvGrpSpPr>
        <p:grpSpPr>
          <a:xfrm>
            <a:off x="7531223" y="1821025"/>
            <a:ext cx="4203577" cy="1019783"/>
            <a:chOff x="7531223" y="1821025"/>
            <a:chExt cx="4203577" cy="101978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9BBFEC9-86B8-4986-9E6A-2868F6CC3BC0}"/>
                </a:ext>
              </a:extLst>
            </p:cNvPr>
            <p:cNvSpPr txBox="1"/>
            <p:nvPr/>
          </p:nvSpPr>
          <p:spPr>
            <a:xfrm>
              <a:off x="9616401" y="2157871"/>
              <a:ext cx="2118399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>
                  <a:effectLst>
                    <a:glow rad="635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3. Unity Demo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A37CD2-9B4F-47ED-85CD-871D4213B201}"/>
                </a:ext>
              </a:extLst>
            </p:cNvPr>
            <p:cNvCxnSpPr>
              <a:cxnSpLocks/>
            </p:cNvCxnSpPr>
            <p:nvPr/>
          </p:nvCxnSpPr>
          <p:spPr>
            <a:xfrm>
              <a:off x="7668853" y="2342537"/>
              <a:ext cx="8808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9B1AA08-38D3-49D6-8FB7-405D0B379A61}"/>
                </a:ext>
              </a:extLst>
            </p:cNvPr>
            <p:cNvSpPr/>
            <p:nvPr/>
          </p:nvSpPr>
          <p:spPr>
            <a:xfrm>
              <a:off x="8565338" y="1821025"/>
              <a:ext cx="1019783" cy="10197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290A9F8-7C74-424A-A255-66363E8A66F9}"/>
                </a:ext>
              </a:extLst>
            </p:cNvPr>
            <p:cNvSpPr/>
            <p:nvPr/>
          </p:nvSpPr>
          <p:spPr>
            <a:xfrm>
              <a:off x="7531223" y="2281542"/>
              <a:ext cx="121990" cy="1219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Game controller">
              <a:extLst>
                <a:ext uri="{FF2B5EF4-FFF2-40B4-BE49-F238E27FC236}">
                  <a16:creationId xmlns:a16="http://schemas.microsoft.com/office/drawing/2014/main" id="{82E96FDE-9AA4-4F1B-BBF4-53BF83FF0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53332" y="1908144"/>
              <a:ext cx="843793" cy="843793"/>
            </a:xfrm>
            <a:prstGeom prst="rect">
              <a:avLst/>
            </a:prstGeom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FD9876E-BFBE-4A30-A8E8-0F91CCA16267}"/>
              </a:ext>
            </a:extLst>
          </p:cNvPr>
          <p:cNvGrpSpPr/>
          <p:nvPr/>
        </p:nvGrpSpPr>
        <p:grpSpPr>
          <a:xfrm>
            <a:off x="7531223" y="3945468"/>
            <a:ext cx="3687475" cy="1019783"/>
            <a:chOff x="7531223" y="3945468"/>
            <a:chExt cx="3687475" cy="101978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FFE5FB-9CA0-4E63-ABE0-AE9B1C6A0FB6}"/>
                </a:ext>
              </a:extLst>
            </p:cNvPr>
            <p:cNvSpPr txBox="1"/>
            <p:nvPr/>
          </p:nvSpPr>
          <p:spPr>
            <a:xfrm>
              <a:off x="9616401" y="4282314"/>
              <a:ext cx="1602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4. Conclusion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21A9D6-4C70-4F33-80CA-5FC018D94699}"/>
                </a:ext>
              </a:extLst>
            </p:cNvPr>
            <p:cNvCxnSpPr>
              <a:cxnSpLocks/>
            </p:cNvCxnSpPr>
            <p:nvPr/>
          </p:nvCxnSpPr>
          <p:spPr>
            <a:xfrm>
              <a:off x="7668853" y="4466980"/>
              <a:ext cx="8808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568EED1-5D9C-4EC3-97AD-D562F5056755}"/>
                </a:ext>
              </a:extLst>
            </p:cNvPr>
            <p:cNvSpPr/>
            <p:nvPr/>
          </p:nvSpPr>
          <p:spPr>
            <a:xfrm>
              <a:off x="8565338" y="3945468"/>
              <a:ext cx="1019783" cy="10197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648B86-FC99-4173-9155-6545CB5333F0}"/>
                </a:ext>
              </a:extLst>
            </p:cNvPr>
            <p:cNvSpPr/>
            <p:nvPr/>
          </p:nvSpPr>
          <p:spPr>
            <a:xfrm>
              <a:off x="7531223" y="4405985"/>
              <a:ext cx="121990" cy="1219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Graphic 56" descr="Bullseye">
              <a:extLst>
                <a:ext uri="{FF2B5EF4-FFF2-40B4-BE49-F238E27FC236}">
                  <a16:creationId xmlns:a16="http://schemas.microsoft.com/office/drawing/2014/main" id="{08300B96-1D64-4353-9143-5A83C14A6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57919" y="4021713"/>
              <a:ext cx="834617" cy="834617"/>
            </a:xfrm>
            <a:prstGeom prst="rect">
              <a:avLst/>
            </a:prstGeo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887410-B74F-4018-AD20-727178F3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7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8" fill="hold" nodeType="after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12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13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2" presetClass="entr" presetSubtype="2" fill="hold" nodeType="after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17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18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0" presetID="2" presetClass="entr" presetSubtype="2" fill="hold" nodeType="after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22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23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6BD1-4FDC-4083-9EFD-0E6343D1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572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2. Gameplay &amp; Mechanics (Cont’d)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Gameplay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FBA11-3D0D-4159-AD99-BDA7F55A5321}"/>
              </a:ext>
            </a:extLst>
          </p:cNvPr>
          <p:cNvSpPr/>
          <p:nvPr/>
        </p:nvSpPr>
        <p:spPr>
          <a:xfrm>
            <a:off x="1666270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F95E6-C234-4244-8890-7189EB1C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70" y="2254373"/>
            <a:ext cx="3353405" cy="25961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B41D29-A461-45EC-A946-864C06016384}"/>
              </a:ext>
            </a:extLst>
          </p:cNvPr>
          <p:cNvSpPr/>
          <p:nvPr/>
        </p:nvSpPr>
        <p:spPr>
          <a:xfrm>
            <a:off x="7172325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4495B-74B4-4797-97C5-0BB36FBD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2254373"/>
            <a:ext cx="3353405" cy="2596185"/>
          </a:xfrm>
          <a:prstGeom prst="rect">
            <a:avLst/>
          </a:prstGeom>
        </p:spPr>
      </p:pic>
      <p:pic>
        <p:nvPicPr>
          <p:cNvPr id="8" name="Graphic 7" descr="Crown">
            <a:extLst>
              <a:ext uri="{FF2B5EF4-FFF2-40B4-BE49-F238E27FC236}">
                <a16:creationId xmlns:a16="http://schemas.microsoft.com/office/drawing/2014/main" id="{99A1A7D1-C1F3-426D-8A81-178DB14BB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2079" y="3576489"/>
            <a:ext cx="195208" cy="195208"/>
          </a:xfrm>
          <a:prstGeom prst="rect">
            <a:avLst/>
          </a:prstGeom>
        </p:spPr>
      </p:pic>
      <p:pic>
        <p:nvPicPr>
          <p:cNvPr id="11" name="Graphic 10" descr="Crown">
            <a:extLst>
              <a:ext uri="{FF2B5EF4-FFF2-40B4-BE49-F238E27FC236}">
                <a16:creationId xmlns:a16="http://schemas.microsoft.com/office/drawing/2014/main" id="{091A5373-8A9F-40D3-B465-AA4B235D3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20834" y="3070741"/>
            <a:ext cx="195208" cy="195208"/>
          </a:xfrm>
          <a:prstGeom prst="rect">
            <a:avLst/>
          </a:prstGeom>
        </p:spPr>
      </p:pic>
      <p:sp>
        <p:nvSpPr>
          <p:cNvPr id="18" name="Trapezoid 17">
            <a:extLst>
              <a:ext uri="{FF2B5EF4-FFF2-40B4-BE49-F238E27FC236}">
                <a16:creationId xmlns:a16="http://schemas.microsoft.com/office/drawing/2014/main" id="{2C4F7EA8-90C0-425C-9B58-2BC2115BACC7}"/>
              </a:ext>
            </a:extLst>
          </p:cNvPr>
          <p:cNvSpPr/>
          <p:nvPr/>
        </p:nvSpPr>
        <p:spPr>
          <a:xfrm rot="10800000">
            <a:off x="1662703" y="2254371"/>
            <a:ext cx="337545" cy="1322117"/>
          </a:xfrm>
          <a:custGeom>
            <a:avLst/>
            <a:gdLst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556553"/>
              <a:gd name="connsiteY0" fmla="*/ 1550920 h 2074795"/>
              <a:gd name="connsiteX1" fmla="*/ 103420 w 556553"/>
              <a:gd name="connsiteY1" fmla="*/ 0 h 2074795"/>
              <a:gd name="connsiteX2" fmla="*/ 405509 w 556553"/>
              <a:gd name="connsiteY2" fmla="*/ 0 h 2074795"/>
              <a:gd name="connsiteX3" fmla="*/ 556553 w 556553"/>
              <a:gd name="connsiteY3" fmla="*/ 2074795 h 2074795"/>
              <a:gd name="connsiteX4" fmla="*/ 0 w 556553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0 w 623228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550920 h 2074795"/>
              <a:gd name="connsiteX0" fmla="*/ 0 w 623228"/>
              <a:gd name="connsiteY0" fmla="*/ 149377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493770 h 2074795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08902 w 733669"/>
              <a:gd name="connsiteY4" fmla="*/ 1500242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53078 w 733669"/>
              <a:gd name="connsiteY4" fmla="*/ 1471667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42034 w 733669"/>
              <a:gd name="connsiteY4" fmla="*/ 1340113 h 2065270"/>
              <a:gd name="connsiteX5" fmla="*/ 0 w 733669"/>
              <a:gd name="connsiteY5" fmla="*/ 1493770 h 2065270"/>
              <a:gd name="connsiteX0" fmla="*/ 0 w 755757"/>
              <a:gd name="connsiteY0" fmla="*/ 1329327 h 2065270"/>
              <a:gd name="connsiteX1" fmla="*/ 125508 w 755757"/>
              <a:gd name="connsiteY1" fmla="*/ 0 h 2065270"/>
              <a:gd name="connsiteX2" fmla="*/ 427597 w 755757"/>
              <a:gd name="connsiteY2" fmla="*/ 0 h 2065270"/>
              <a:gd name="connsiteX3" fmla="*/ 755757 w 755757"/>
              <a:gd name="connsiteY3" fmla="*/ 2065270 h 2065270"/>
              <a:gd name="connsiteX4" fmla="*/ 364122 w 755757"/>
              <a:gd name="connsiteY4" fmla="*/ 1340113 h 2065270"/>
              <a:gd name="connsiteX5" fmla="*/ 0 w 755757"/>
              <a:gd name="connsiteY5" fmla="*/ 1329327 h 2065270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364122 w 446521"/>
              <a:gd name="connsiteY4" fmla="*/ 1340113 h 2027008"/>
              <a:gd name="connsiteX5" fmla="*/ 0 w 446521"/>
              <a:gd name="connsiteY5" fmla="*/ 1329327 h 2027008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364122 w 446521"/>
              <a:gd name="connsiteY4" fmla="*/ 1340113 h 2027008"/>
              <a:gd name="connsiteX5" fmla="*/ 0 w 446521"/>
              <a:gd name="connsiteY5" fmla="*/ 1329327 h 2027008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29327 h 2027008"/>
              <a:gd name="connsiteX0" fmla="*/ 0 w 446521"/>
              <a:gd name="connsiteY0" fmla="*/ 1316573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16573 h 2027008"/>
              <a:gd name="connsiteX0" fmla="*/ 0 w 446521"/>
              <a:gd name="connsiteY0" fmla="*/ 1316573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16573 h 2027008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32196 w 479653"/>
              <a:gd name="connsiteY4" fmla="*/ 1990563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124787 w 479653"/>
              <a:gd name="connsiteY5" fmla="*/ 1599480 h 2103532"/>
              <a:gd name="connsiteX6" fmla="*/ 0 w 479653"/>
              <a:gd name="connsiteY6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124787 w 479653"/>
              <a:gd name="connsiteY5" fmla="*/ 1599480 h 2103532"/>
              <a:gd name="connsiteX6" fmla="*/ 0 w 479653"/>
              <a:gd name="connsiteY6" fmla="*/ 1316573 h 2103532"/>
              <a:gd name="connsiteX0" fmla="*/ 0 w 454696"/>
              <a:gd name="connsiteY0" fmla="*/ 1201202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99830 w 454696"/>
              <a:gd name="connsiteY5" fmla="*/ 1599480 h 2103532"/>
              <a:gd name="connsiteX6" fmla="*/ 0 w 454696"/>
              <a:gd name="connsiteY6" fmla="*/ 1201202 h 2103532"/>
              <a:gd name="connsiteX0" fmla="*/ 0 w 454696"/>
              <a:gd name="connsiteY0" fmla="*/ 1201202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1201202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96" h="2103532">
                <a:moveTo>
                  <a:pt x="0" y="994069"/>
                </a:moveTo>
                <a:lnTo>
                  <a:pt x="100551" y="0"/>
                </a:lnTo>
                <a:lnTo>
                  <a:pt x="402640" y="0"/>
                </a:lnTo>
                <a:lnTo>
                  <a:pt x="454696" y="2103532"/>
                </a:lnTo>
                <a:cubicBezTo>
                  <a:pt x="346746" y="2019964"/>
                  <a:pt x="193101" y="2150655"/>
                  <a:pt x="85151" y="2067087"/>
                </a:cubicBezTo>
                <a:cubicBezTo>
                  <a:pt x="32246" y="1983078"/>
                  <a:pt x="93223" y="1724566"/>
                  <a:pt x="74872" y="1599480"/>
                </a:cubicBezTo>
                <a:cubicBezTo>
                  <a:pt x="69000" y="1102641"/>
                  <a:pt x="83103" y="1245853"/>
                  <a:pt x="0" y="994069"/>
                </a:cubicBezTo>
                <a:close/>
              </a:path>
            </a:pathLst>
          </a:cu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4E1D608-D709-4B60-BA13-FC37A67B5070}"/>
              </a:ext>
            </a:extLst>
          </p:cNvPr>
          <p:cNvSpPr/>
          <p:nvPr/>
        </p:nvSpPr>
        <p:spPr>
          <a:xfrm rot="5400000">
            <a:off x="7900495" y="2216367"/>
            <a:ext cx="343337" cy="1850891"/>
          </a:xfrm>
          <a:custGeom>
            <a:avLst/>
            <a:gdLst>
              <a:gd name="connsiteX0" fmla="*/ 0 w 590248"/>
              <a:gd name="connsiteY0" fmla="*/ 2062142 h 2062142"/>
              <a:gd name="connsiteX1" fmla="*/ 147562 w 590248"/>
              <a:gd name="connsiteY1" fmla="*/ 0 h 2062142"/>
              <a:gd name="connsiteX2" fmla="*/ 442686 w 590248"/>
              <a:gd name="connsiteY2" fmla="*/ 0 h 2062142"/>
              <a:gd name="connsiteX3" fmla="*/ 590248 w 590248"/>
              <a:gd name="connsiteY3" fmla="*/ 2062142 h 2062142"/>
              <a:gd name="connsiteX4" fmla="*/ 0 w 590248"/>
              <a:gd name="connsiteY4" fmla="*/ 2062142 h 2062142"/>
              <a:gd name="connsiteX0" fmla="*/ 0 w 590248"/>
              <a:gd name="connsiteY0" fmla="*/ 2062142 h 2062142"/>
              <a:gd name="connsiteX1" fmla="*/ 133048 w 590248"/>
              <a:gd name="connsiteY1" fmla="*/ 926334 h 2062142"/>
              <a:gd name="connsiteX2" fmla="*/ 147562 w 590248"/>
              <a:gd name="connsiteY2" fmla="*/ 0 h 2062142"/>
              <a:gd name="connsiteX3" fmla="*/ 442686 w 590248"/>
              <a:gd name="connsiteY3" fmla="*/ 0 h 2062142"/>
              <a:gd name="connsiteX4" fmla="*/ 590248 w 590248"/>
              <a:gd name="connsiteY4" fmla="*/ 2062142 h 2062142"/>
              <a:gd name="connsiteX5" fmla="*/ 0 w 590248"/>
              <a:gd name="connsiteY5" fmla="*/ 2062142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32838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27123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514048"/>
              <a:gd name="connsiteY0" fmla="*/ 2052617 h 2062142"/>
              <a:gd name="connsiteX1" fmla="*/ 18748 w 514048"/>
              <a:gd name="connsiteY1" fmla="*/ 926334 h 2062142"/>
              <a:gd name="connsiteX2" fmla="*/ 33262 w 514048"/>
              <a:gd name="connsiteY2" fmla="*/ 0 h 2062142"/>
              <a:gd name="connsiteX3" fmla="*/ 271236 w 514048"/>
              <a:gd name="connsiteY3" fmla="*/ 0 h 2062142"/>
              <a:gd name="connsiteX4" fmla="*/ 514048 w 514048"/>
              <a:gd name="connsiteY4" fmla="*/ 2062142 h 2062142"/>
              <a:gd name="connsiteX5" fmla="*/ 0 w 514048"/>
              <a:gd name="connsiteY5" fmla="*/ 2052617 h 2062142"/>
              <a:gd name="connsiteX0" fmla="*/ 0 w 271236"/>
              <a:gd name="connsiteY0" fmla="*/ 2052617 h 2112869"/>
              <a:gd name="connsiteX1" fmla="*/ 18748 w 271236"/>
              <a:gd name="connsiteY1" fmla="*/ 926334 h 2112869"/>
              <a:gd name="connsiteX2" fmla="*/ 33262 w 271236"/>
              <a:gd name="connsiteY2" fmla="*/ 0 h 2112869"/>
              <a:gd name="connsiteX3" fmla="*/ 271236 w 271236"/>
              <a:gd name="connsiteY3" fmla="*/ 0 h 2112869"/>
              <a:gd name="connsiteX4" fmla="*/ 258259 w 271236"/>
              <a:gd name="connsiteY4" fmla="*/ 2112869 h 2112869"/>
              <a:gd name="connsiteX5" fmla="*/ 0 w 271236"/>
              <a:gd name="connsiteY5" fmla="*/ 2052617 h 2112869"/>
              <a:gd name="connsiteX0" fmla="*/ 0 w 271236"/>
              <a:gd name="connsiteY0" fmla="*/ 2052617 h 2052617"/>
              <a:gd name="connsiteX1" fmla="*/ 18748 w 271236"/>
              <a:gd name="connsiteY1" fmla="*/ 926334 h 2052617"/>
              <a:gd name="connsiteX2" fmla="*/ 33262 w 271236"/>
              <a:gd name="connsiteY2" fmla="*/ 0 h 2052617"/>
              <a:gd name="connsiteX3" fmla="*/ 271236 w 271236"/>
              <a:gd name="connsiteY3" fmla="*/ 0 h 2052617"/>
              <a:gd name="connsiteX4" fmla="*/ 258259 w 271236"/>
              <a:gd name="connsiteY4" fmla="*/ 1950542 h 2052617"/>
              <a:gd name="connsiteX5" fmla="*/ 0 w 271236"/>
              <a:gd name="connsiteY5" fmla="*/ 2052617 h 2052617"/>
              <a:gd name="connsiteX0" fmla="*/ 0 w 271234"/>
              <a:gd name="connsiteY0" fmla="*/ 1951162 h 1951162"/>
              <a:gd name="connsiteX1" fmla="*/ 18746 w 271234"/>
              <a:gd name="connsiteY1" fmla="*/ 926334 h 1951162"/>
              <a:gd name="connsiteX2" fmla="*/ 33260 w 271234"/>
              <a:gd name="connsiteY2" fmla="*/ 0 h 1951162"/>
              <a:gd name="connsiteX3" fmla="*/ 271234 w 271234"/>
              <a:gd name="connsiteY3" fmla="*/ 0 h 1951162"/>
              <a:gd name="connsiteX4" fmla="*/ 258257 w 271234"/>
              <a:gd name="connsiteY4" fmla="*/ 1950542 h 1951162"/>
              <a:gd name="connsiteX5" fmla="*/ 0 w 271234"/>
              <a:gd name="connsiteY5" fmla="*/ 1951162 h 1951162"/>
              <a:gd name="connsiteX0" fmla="*/ 27917 w 257895"/>
              <a:gd name="connsiteY0" fmla="*/ 1971453 h 1971453"/>
              <a:gd name="connsiteX1" fmla="*/ 5407 w 257895"/>
              <a:gd name="connsiteY1" fmla="*/ 926334 h 1971453"/>
              <a:gd name="connsiteX2" fmla="*/ 19921 w 257895"/>
              <a:gd name="connsiteY2" fmla="*/ 0 h 1971453"/>
              <a:gd name="connsiteX3" fmla="*/ 257895 w 257895"/>
              <a:gd name="connsiteY3" fmla="*/ 0 h 1971453"/>
              <a:gd name="connsiteX4" fmla="*/ 244918 w 257895"/>
              <a:gd name="connsiteY4" fmla="*/ 1950542 h 1971453"/>
              <a:gd name="connsiteX5" fmla="*/ 27917 w 257895"/>
              <a:gd name="connsiteY5" fmla="*/ 1971453 h 1971453"/>
              <a:gd name="connsiteX0" fmla="*/ 67445 w 297423"/>
              <a:gd name="connsiteY0" fmla="*/ 1971453 h 1971453"/>
              <a:gd name="connsiteX1" fmla="*/ 3679 w 297423"/>
              <a:gd name="connsiteY1" fmla="*/ 946625 h 1971453"/>
              <a:gd name="connsiteX2" fmla="*/ 59449 w 297423"/>
              <a:gd name="connsiteY2" fmla="*/ 0 h 1971453"/>
              <a:gd name="connsiteX3" fmla="*/ 297423 w 297423"/>
              <a:gd name="connsiteY3" fmla="*/ 0 h 1971453"/>
              <a:gd name="connsiteX4" fmla="*/ 284446 w 297423"/>
              <a:gd name="connsiteY4" fmla="*/ 1950542 h 1971453"/>
              <a:gd name="connsiteX5" fmla="*/ 67445 w 297423"/>
              <a:gd name="connsiteY5" fmla="*/ 1971453 h 197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423" h="1971453">
                <a:moveTo>
                  <a:pt x="67445" y="1971453"/>
                </a:moveTo>
                <a:cubicBezTo>
                  <a:pt x="92744" y="1592850"/>
                  <a:pt x="-21620" y="1325228"/>
                  <a:pt x="3679" y="946625"/>
                </a:cubicBezTo>
                <a:lnTo>
                  <a:pt x="59449" y="0"/>
                </a:lnTo>
                <a:lnTo>
                  <a:pt x="297423" y="0"/>
                </a:lnTo>
                <a:cubicBezTo>
                  <a:pt x="293097" y="704290"/>
                  <a:pt x="288772" y="1246252"/>
                  <a:pt x="284446" y="1950542"/>
                </a:cubicBezTo>
                <a:lnTo>
                  <a:pt x="67445" y="1971453"/>
                </a:lnTo>
                <a:close/>
              </a:path>
            </a:pathLst>
          </a:custGeom>
          <a:solidFill>
            <a:srgbClr val="0000FF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B42C2-F1E6-4E2D-AD8E-90BFFA406367}"/>
              </a:ext>
            </a:extLst>
          </p:cNvPr>
          <p:cNvSpPr txBox="1"/>
          <p:nvPr/>
        </p:nvSpPr>
        <p:spPr>
          <a:xfrm>
            <a:off x="1799922" y="5769917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Attacker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32A4CE-7B43-4F09-B943-0388C863145A}"/>
              </a:ext>
            </a:extLst>
          </p:cNvPr>
          <p:cNvSpPr txBox="1"/>
          <p:nvPr/>
        </p:nvSpPr>
        <p:spPr>
          <a:xfrm>
            <a:off x="7305980" y="5769916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rgbClr val="0000FF">
                      <a:alpha val="60000"/>
                    </a:srgbClr>
                  </a:glow>
                </a:effectLst>
              </a:rPr>
              <a:t>Defender 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C72879-2120-4A4D-9009-48E8D384D9B6}"/>
              </a:ext>
            </a:extLst>
          </p:cNvPr>
          <p:cNvSpPr/>
          <p:nvPr/>
        </p:nvSpPr>
        <p:spPr>
          <a:xfrm>
            <a:off x="1750482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2">
                <a:lumMod val="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3C00D4-8D7C-4113-9CD6-CAD8F440EED4}"/>
              </a:ext>
            </a:extLst>
          </p:cNvPr>
          <p:cNvSpPr/>
          <p:nvPr/>
        </p:nvSpPr>
        <p:spPr>
          <a:xfrm>
            <a:off x="284646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C321C4-AC34-4B91-A15A-FE8434D75ADC}"/>
              </a:ext>
            </a:extLst>
          </p:cNvPr>
          <p:cNvSpPr/>
          <p:nvPr/>
        </p:nvSpPr>
        <p:spPr>
          <a:xfrm>
            <a:off x="394244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F89767-74B7-491E-8940-6FCD1EEEA64E}"/>
              </a:ext>
            </a:extLst>
          </p:cNvPr>
          <p:cNvSpPr txBox="1"/>
          <p:nvPr/>
        </p:nvSpPr>
        <p:spPr>
          <a:xfrm>
            <a:off x="1893659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12B67-C42F-4919-81AB-4C322EBF7DB2}"/>
              </a:ext>
            </a:extLst>
          </p:cNvPr>
          <p:cNvSpPr txBox="1"/>
          <p:nvPr/>
        </p:nvSpPr>
        <p:spPr>
          <a:xfrm>
            <a:off x="297595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F67073-9CB2-43F2-96D3-908A3205342C}"/>
              </a:ext>
            </a:extLst>
          </p:cNvPr>
          <p:cNvSpPr txBox="1"/>
          <p:nvPr/>
        </p:nvSpPr>
        <p:spPr>
          <a:xfrm>
            <a:off x="407193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41B070-DEE3-4A15-924F-FAA714491698}"/>
              </a:ext>
            </a:extLst>
          </p:cNvPr>
          <p:cNvSpPr/>
          <p:nvPr/>
        </p:nvSpPr>
        <p:spPr>
          <a:xfrm>
            <a:off x="7305978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FC99AC-B647-4674-8F54-CBBA85E69E7E}"/>
              </a:ext>
            </a:extLst>
          </p:cNvPr>
          <p:cNvSpPr/>
          <p:nvPr/>
        </p:nvSpPr>
        <p:spPr>
          <a:xfrm>
            <a:off x="840195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8CA208-F7A2-4175-A446-AD06D5598196}"/>
              </a:ext>
            </a:extLst>
          </p:cNvPr>
          <p:cNvSpPr/>
          <p:nvPr/>
        </p:nvSpPr>
        <p:spPr>
          <a:xfrm>
            <a:off x="949793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4E86F-022B-40F0-8AD1-35CECC113D11}"/>
              </a:ext>
            </a:extLst>
          </p:cNvPr>
          <p:cNvSpPr txBox="1"/>
          <p:nvPr/>
        </p:nvSpPr>
        <p:spPr>
          <a:xfrm>
            <a:off x="7449155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7EBAFD-AAC0-416A-8C7F-D473FA2191E7}"/>
              </a:ext>
            </a:extLst>
          </p:cNvPr>
          <p:cNvSpPr txBox="1"/>
          <p:nvPr/>
        </p:nvSpPr>
        <p:spPr>
          <a:xfrm>
            <a:off x="853145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41A5A3-3F29-4784-8925-C52429B05AD4}"/>
              </a:ext>
            </a:extLst>
          </p:cNvPr>
          <p:cNvSpPr txBox="1"/>
          <p:nvPr/>
        </p:nvSpPr>
        <p:spPr>
          <a:xfrm>
            <a:off x="962743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C3A4B361-816C-4777-9DAC-965D16170653}"/>
              </a:ext>
            </a:extLst>
          </p:cNvPr>
          <p:cNvSpPr/>
          <p:nvPr/>
        </p:nvSpPr>
        <p:spPr>
          <a:xfrm>
            <a:off x="919119" y="3243280"/>
            <a:ext cx="419100" cy="576207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D8C793-8811-4BD1-BFEE-5CD465F8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75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6BD1-4FDC-4083-9EFD-0E6343D1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572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2. Gameplay &amp; Mechanics (Cont’d)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Gameplay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FBA11-3D0D-4159-AD99-BDA7F55A5321}"/>
              </a:ext>
            </a:extLst>
          </p:cNvPr>
          <p:cNvSpPr/>
          <p:nvPr/>
        </p:nvSpPr>
        <p:spPr>
          <a:xfrm>
            <a:off x="1666270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F95E6-C234-4244-8890-7189EB1C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70" y="2254373"/>
            <a:ext cx="3353405" cy="25961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B41D29-A461-45EC-A946-864C06016384}"/>
              </a:ext>
            </a:extLst>
          </p:cNvPr>
          <p:cNvSpPr/>
          <p:nvPr/>
        </p:nvSpPr>
        <p:spPr>
          <a:xfrm>
            <a:off x="7172325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4495B-74B4-4797-97C5-0BB36FBD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2254373"/>
            <a:ext cx="3353405" cy="2596185"/>
          </a:xfrm>
          <a:prstGeom prst="rect">
            <a:avLst/>
          </a:prstGeom>
        </p:spPr>
      </p:pic>
      <p:pic>
        <p:nvPicPr>
          <p:cNvPr id="8" name="Graphic 7" descr="Crown">
            <a:extLst>
              <a:ext uri="{FF2B5EF4-FFF2-40B4-BE49-F238E27FC236}">
                <a16:creationId xmlns:a16="http://schemas.microsoft.com/office/drawing/2014/main" id="{99A1A7D1-C1F3-426D-8A81-178DB14BB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2079" y="3576489"/>
            <a:ext cx="195208" cy="195208"/>
          </a:xfrm>
          <a:prstGeom prst="rect">
            <a:avLst/>
          </a:prstGeom>
        </p:spPr>
      </p:pic>
      <p:pic>
        <p:nvPicPr>
          <p:cNvPr id="11" name="Graphic 10" descr="Crown">
            <a:extLst>
              <a:ext uri="{FF2B5EF4-FFF2-40B4-BE49-F238E27FC236}">
                <a16:creationId xmlns:a16="http://schemas.microsoft.com/office/drawing/2014/main" id="{091A5373-8A9F-40D3-B465-AA4B235D3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20834" y="3070741"/>
            <a:ext cx="195208" cy="195208"/>
          </a:xfrm>
          <a:prstGeom prst="rect">
            <a:avLst/>
          </a:prstGeom>
        </p:spPr>
      </p:pic>
      <p:sp>
        <p:nvSpPr>
          <p:cNvPr id="18" name="Trapezoid 17">
            <a:extLst>
              <a:ext uri="{FF2B5EF4-FFF2-40B4-BE49-F238E27FC236}">
                <a16:creationId xmlns:a16="http://schemas.microsoft.com/office/drawing/2014/main" id="{2C4F7EA8-90C0-425C-9B58-2BC2115BACC7}"/>
              </a:ext>
            </a:extLst>
          </p:cNvPr>
          <p:cNvSpPr/>
          <p:nvPr/>
        </p:nvSpPr>
        <p:spPr>
          <a:xfrm rot="10800000">
            <a:off x="1662703" y="2254371"/>
            <a:ext cx="337545" cy="1322117"/>
          </a:xfrm>
          <a:custGeom>
            <a:avLst/>
            <a:gdLst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556553"/>
              <a:gd name="connsiteY0" fmla="*/ 1550920 h 2074795"/>
              <a:gd name="connsiteX1" fmla="*/ 103420 w 556553"/>
              <a:gd name="connsiteY1" fmla="*/ 0 h 2074795"/>
              <a:gd name="connsiteX2" fmla="*/ 405509 w 556553"/>
              <a:gd name="connsiteY2" fmla="*/ 0 h 2074795"/>
              <a:gd name="connsiteX3" fmla="*/ 556553 w 556553"/>
              <a:gd name="connsiteY3" fmla="*/ 2074795 h 2074795"/>
              <a:gd name="connsiteX4" fmla="*/ 0 w 556553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0 w 623228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550920 h 2074795"/>
              <a:gd name="connsiteX0" fmla="*/ 0 w 623228"/>
              <a:gd name="connsiteY0" fmla="*/ 149377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493770 h 2074795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08902 w 733669"/>
              <a:gd name="connsiteY4" fmla="*/ 1500242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53078 w 733669"/>
              <a:gd name="connsiteY4" fmla="*/ 1471667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42034 w 733669"/>
              <a:gd name="connsiteY4" fmla="*/ 1340113 h 2065270"/>
              <a:gd name="connsiteX5" fmla="*/ 0 w 733669"/>
              <a:gd name="connsiteY5" fmla="*/ 1493770 h 2065270"/>
              <a:gd name="connsiteX0" fmla="*/ 0 w 755757"/>
              <a:gd name="connsiteY0" fmla="*/ 1329327 h 2065270"/>
              <a:gd name="connsiteX1" fmla="*/ 125508 w 755757"/>
              <a:gd name="connsiteY1" fmla="*/ 0 h 2065270"/>
              <a:gd name="connsiteX2" fmla="*/ 427597 w 755757"/>
              <a:gd name="connsiteY2" fmla="*/ 0 h 2065270"/>
              <a:gd name="connsiteX3" fmla="*/ 755757 w 755757"/>
              <a:gd name="connsiteY3" fmla="*/ 2065270 h 2065270"/>
              <a:gd name="connsiteX4" fmla="*/ 364122 w 755757"/>
              <a:gd name="connsiteY4" fmla="*/ 1340113 h 2065270"/>
              <a:gd name="connsiteX5" fmla="*/ 0 w 755757"/>
              <a:gd name="connsiteY5" fmla="*/ 1329327 h 2065270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364122 w 446521"/>
              <a:gd name="connsiteY4" fmla="*/ 1340113 h 2027008"/>
              <a:gd name="connsiteX5" fmla="*/ 0 w 446521"/>
              <a:gd name="connsiteY5" fmla="*/ 1329327 h 2027008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364122 w 446521"/>
              <a:gd name="connsiteY4" fmla="*/ 1340113 h 2027008"/>
              <a:gd name="connsiteX5" fmla="*/ 0 w 446521"/>
              <a:gd name="connsiteY5" fmla="*/ 1329327 h 2027008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29327 h 2027008"/>
              <a:gd name="connsiteX0" fmla="*/ 0 w 446521"/>
              <a:gd name="connsiteY0" fmla="*/ 1316573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16573 h 2027008"/>
              <a:gd name="connsiteX0" fmla="*/ 0 w 446521"/>
              <a:gd name="connsiteY0" fmla="*/ 1316573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16573 h 2027008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32196 w 479653"/>
              <a:gd name="connsiteY4" fmla="*/ 1990563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124787 w 479653"/>
              <a:gd name="connsiteY5" fmla="*/ 1599480 h 2103532"/>
              <a:gd name="connsiteX6" fmla="*/ 0 w 479653"/>
              <a:gd name="connsiteY6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124787 w 479653"/>
              <a:gd name="connsiteY5" fmla="*/ 1599480 h 2103532"/>
              <a:gd name="connsiteX6" fmla="*/ 0 w 479653"/>
              <a:gd name="connsiteY6" fmla="*/ 1316573 h 2103532"/>
              <a:gd name="connsiteX0" fmla="*/ 0 w 454696"/>
              <a:gd name="connsiteY0" fmla="*/ 1201202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99830 w 454696"/>
              <a:gd name="connsiteY5" fmla="*/ 1599480 h 2103532"/>
              <a:gd name="connsiteX6" fmla="*/ 0 w 454696"/>
              <a:gd name="connsiteY6" fmla="*/ 1201202 h 2103532"/>
              <a:gd name="connsiteX0" fmla="*/ 0 w 454696"/>
              <a:gd name="connsiteY0" fmla="*/ 1201202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1201202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96" h="2103532">
                <a:moveTo>
                  <a:pt x="0" y="994069"/>
                </a:moveTo>
                <a:lnTo>
                  <a:pt x="100551" y="0"/>
                </a:lnTo>
                <a:lnTo>
                  <a:pt x="402640" y="0"/>
                </a:lnTo>
                <a:lnTo>
                  <a:pt x="454696" y="2103532"/>
                </a:lnTo>
                <a:cubicBezTo>
                  <a:pt x="346746" y="2019964"/>
                  <a:pt x="193101" y="2150655"/>
                  <a:pt x="85151" y="2067087"/>
                </a:cubicBezTo>
                <a:cubicBezTo>
                  <a:pt x="32246" y="1983078"/>
                  <a:pt x="93223" y="1724566"/>
                  <a:pt x="74872" y="1599480"/>
                </a:cubicBezTo>
                <a:cubicBezTo>
                  <a:pt x="69000" y="1102641"/>
                  <a:pt x="83103" y="1245853"/>
                  <a:pt x="0" y="994069"/>
                </a:cubicBezTo>
                <a:close/>
              </a:path>
            </a:pathLst>
          </a:cu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4E1D608-D709-4B60-BA13-FC37A67B5070}"/>
              </a:ext>
            </a:extLst>
          </p:cNvPr>
          <p:cNvSpPr/>
          <p:nvPr/>
        </p:nvSpPr>
        <p:spPr>
          <a:xfrm rot="5400000">
            <a:off x="7900495" y="2216367"/>
            <a:ext cx="343337" cy="1850891"/>
          </a:xfrm>
          <a:custGeom>
            <a:avLst/>
            <a:gdLst>
              <a:gd name="connsiteX0" fmla="*/ 0 w 590248"/>
              <a:gd name="connsiteY0" fmla="*/ 2062142 h 2062142"/>
              <a:gd name="connsiteX1" fmla="*/ 147562 w 590248"/>
              <a:gd name="connsiteY1" fmla="*/ 0 h 2062142"/>
              <a:gd name="connsiteX2" fmla="*/ 442686 w 590248"/>
              <a:gd name="connsiteY2" fmla="*/ 0 h 2062142"/>
              <a:gd name="connsiteX3" fmla="*/ 590248 w 590248"/>
              <a:gd name="connsiteY3" fmla="*/ 2062142 h 2062142"/>
              <a:gd name="connsiteX4" fmla="*/ 0 w 590248"/>
              <a:gd name="connsiteY4" fmla="*/ 2062142 h 2062142"/>
              <a:gd name="connsiteX0" fmla="*/ 0 w 590248"/>
              <a:gd name="connsiteY0" fmla="*/ 2062142 h 2062142"/>
              <a:gd name="connsiteX1" fmla="*/ 133048 w 590248"/>
              <a:gd name="connsiteY1" fmla="*/ 926334 h 2062142"/>
              <a:gd name="connsiteX2" fmla="*/ 147562 w 590248"/>
              <a:gd name="connsiteY2" fmla="*/ 0 h 2062142"/>
              <a:gd name="connsiteX3" fmla="*/ 442686 w 590248"/>
              <a:gd name="connsiteY3" fmla="*/ 0 h 2062142"/>
              <a:gd name="connsiteX4" fmla="*/ 590248 w 590248"/>
              <a:gd name="connsiteY4" fmla="*/ 2062142 h 2062142"/>
              <a:gd name="connsiteX5" fmla="*/ 0 w 590248"/>
              <a:gd name="connsiteY5" fmla="*/ 2062142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32838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27123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514048"/>
              <a:gd name="connsiteY0" fmla="*/ 2052617 h 2062142"/>
              <a:gd name="connsiteX1" fmla="*/ 18748 w 514048"/>
              <a:gd name="connsiteY1" fmla="*/ 926334 h 2062142"/>
              <a:gd name="connsiteX2" fmla="*/ 33262 w 514048"/>
              <a:gd name="connsiteY2" fmla="*/ 0 h 2062142"/>
              <a:gd name="connsiteX3" fmla="*/ 271236 w 514048"/>
              <a:gd name="connsiteY3" fmla="*/ 0 h 2062142"/>
              <a:gd name="connsiteX4" fmla="*/ 514048 w 514048"/>
              <a:gd name="connsiteY4" fmla="*/ 2062142 h 2062142"/>
              <a:gd name="connsiteX5" fmla="*/ 0 w 514048"/>
              <a:gd name="connsiteY5" fmla="*/ 2052617 h 2062142"/>
              <a:gd name="connsiteX0" fmla="*/ 0 w 271236"/>
              <a:gd name="connsiteY0" fmla="*/ 2052617 h 2112869"/>
              <a:gd name="connsiteX1" fmla="*/ 18748 w 271236"/>
              <a:gd name="connsiteY1" fmla="*/ 926334 h 2112869"/>
              <a:gd name="connsiteX2" fmla="*/ 33262 w 271236"/>
              <a:gd name="connsiteY2" fmla="*/ 0 h 2112869"/>
              <a:gd name="connsiteX3" fmla="*/ 271236 w 271236"/>
              <a:gd name="connsiteY3" fmla="*/ 0 h 2112869"/>
              <a:gd name="connsiteX4" fmla="*/ 258259 w 271236"/>
              <a:gd name="connsiteY4" fmla="*/ 2112869 h 2112869"/>
              <a:gd name="connsiteX5" fmla="*/ 0 w 271236"/>
              <a:gd name="connsiteY5" fmla="*/ 2052617 h 2112869"/>
              <a:gd name="connsiteX0" fmla="*/ 0 w 271236"/>
              <a:gd name="connsiteY0" fmla="*/ 2052617 h 2052617"/>
              <a:gd name="connsiteX1" fmla="*/ 18748 w 271236"/>
              <a:gd name="connsiteY1" fmla="*/ 926334 h 2052617"/>
              <a:gd name="connsiteX2" fmla="*/ 33262 w 271236"/>
              <a:gd name="connsiteY2" fmla="*/ 0 h 2052617"/>
              <a:gd name="connsiteX3" fmla="*/ 271236 w 271236"/>
              <a:gd name="connsiteY3" fmla="*/ 0 h 2052617"/>
              <a:gd name="connsiteX4" fmla="*/ 258259 w 271236"/>
              <a:gd name="connsiteY4" fmla="*/ 1950542 h 2052617"/>
              <a:gd name="connsiteX5" fmla="*/ 0 w 271236"/>
              <a:gd name="connsiteY5" fmla="*/ 2052617 h 2052617"/>
              <a:gd name="connsiteX0" fmla="*/ 0 w 271234"/>
              <a:gd name="connsiteY0" fmla="*/ 1951162 h 1951162"/>
              <a:gd name="connsiteX1" fmla="*/ 18746 w 271234"/>
              <a:gd name="connsiteY1" fmla="*/ 926334 h 1951162"/>
              <a:gd name="connsiteX2" fmla="*/ 33260 w 271234"/>
              <a:gd name="connsiteY2" fmla="*/ 0 h 1951162"/>
              <a:gd name="connsiteX3" fmla="*/ 271234 w 271234"/>
              <a:gd name="connsiteY3" fmla="*/ 0 h 1951162"/>
              <a:gd name="connsiteX4" fmla="*/ 258257 w 271234"/>
              <a:gd name="connsiteY4" fmla="*/ 1950542 h 1951162"/>
              <a:gd name="connsiteX5" fmla="*/ 0 w 271234"/>
              <a:gd name="connsiteY5" fmla="*/ 1951162 h 1951162"/>
              <a:gd name="connsiteX0" fmla="*/ 27917 w 257895"/>
              <a:gd name="connsiteY0" fmla="*/ 1971453 h 1971453"/>
              <a:gd name="connsiteX1" fmla="*/ 5407 w 257895"/>
              <a:gd name="connsiteY1" fmla="*/ 926334 h 1971453"/>
              <a:gd name="connsiteX2" fmla="*/ 19921 w 257895"/>
              <a:gd name="connsiteY2" fmla="*/ 0 h 1971453"/>
              <a:gd name="connsiteX3" fmla="*/ 257895 w 257895"/>
              <a:gd name="connsiteY3" fmla="*/ 0 h 1971453"/>
              <a:gd name="connsiteX4" fmla="*/ 244918 w 257895"/>
              <a:gd name="connsiteY4" fmla="*/ 1950542 h 1971453"/>
              <a:gd name="connsiteX5" fmla="*/ 27917 w 257895"/>
              <a:gd name="connsiteY5" fmla="*/ 1971453 h 1971453"/>
              <a:gd name="connsiteX0" fmla="*/ 67445 w 297423"/>
              <a:gd name="connsiteY0" fmla="*/ 1971453 h 1971453"/>
              <a:gd name="connsiteX1" fmla="*/ 3679 w 297423"/>
              <a:gd name="connsiteY1" fmla="*/ 946625 h 1971453"/>
              <a:gd name="connsiteX2" fmla="*/ 59449 w 297423"/>
              <a:gd name="connsiteY2" fmla="*/ 0 h 1971453"/>
              <a:gd name="connsiteX3" fmla="*/ 297423 w 297423"/>
              <a:gd name="connsiteY3" fmla="*/ 0 h 1971453"/>
              <a:gd name="connsiteX4" fmla="*/ 284446 w 297423"/>
              <a:gd name="connsiteY4" fmla="*/ 1950542 h 1971453"/>
              <a:gd name="connsiteX5" fmla="*/ 67445 w 297423"/>
              <a:gd name="connsiteY5" fmla="*/ 1971453 h 197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423" h="1971453">
                <a:moveTo>
                  <a:pt x="67445" y="1971453"/>
                </a:moveTo>
                <a:cubicBezTo>
                  <a:pt x="92744" y="1592850"/>
                  <a:pt x="-21620" y="1325228"/>
                  <a:pt x="3679" y="946625"/>
                </a:cubicBezTo>
                <a:lnTo>
                  <a:pt x="59449" y="0"/>
                </a:lnTo>
                <a:lnTo>
                  <a:pt x="297423" y="0"/>
                </a:lnTo>
                <a:cubicBezTo>
                  <a:pt x="293097" y="704290"/>
                  <a:pt x="288772" y="1246252"/>
                  <a:pt x="284446" y="1950542"/>
                </a:cubicBezTo>
                <a:lnTo>
                  <a:pt x="67445" y="1971453"/>
                </a:lnTo>
                <a:close/>
              </a:path>
            </a:pathLst>
          </a:custGeom>
          <a:solidFill>
            <a:srgbClr val="0000FF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B42C2-F1E6-4E2D-AD8E-90BFFA406367}"/>
              </a:ext>
            </a:extLst>
          </p:cNvPr>
          <p:cNvSpPr txBox="1"/>
          <p:nvPr/>
        </p:nvSpPr>
        <p:spPr>
          <a:xfrm>
            <a:off x="1799922" y="5769917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Attacker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32A4CE-7B43-4F09-B943-0388C863145A}"/>
              </a:ext>
            </a:extLst>
          </p:cNvPr>
          <p:cNvSpPr txBox="1"/>
          <p:nvPr/>
        </p:nvSpPr>
        <p:spPr>
          <a:xfrm>
            <a:off x="7305980" y="5769916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rgbClr val="0000FF">
                      <a:alpha val="60000"/>
                    </a:srgbClr>
                  </a:glow>
                </a:effectLst>
              </a:rPr>
              <a:t>Defender 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C72879-2120-4A4D-9009-48E8D384D9B6}"/>
              </a:ext>
            </a:extLst>
          </p:cNvPr>
          <p:cNvSpPr/>
          <p:nvPr/>
        </p:nvSpPr>
        <p:spPr>
          <a:xfrm>
            <a:off x="1750482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3C00D4-8D7C-4113-9CD6-CAD8F440EED4}"/>
              </a:ext>
            </a:extLst>
          </p:cNvPr>
          <p:cNvSpPr/>
          <p:nvPr/>
        </p:nvSpPr>
        <p:spPr>
          <a:xfrm>
            <a:off x="284646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C321C4-AC34-4B91-A15A-FE8434D75ADC}"/>
              </a:ext>
            </a:extLst>
          </p:cNvPr>
          <p:cNvSpPr/>
          <p:nvPr/>
        </p:nvSpPr>
        <p:spPr>
          <a:xfrm>
            <a:off x="394244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F89767-74B7-491E-8940-6FCD1EEEA64E}"/>
              </a:ext>
            </a:extLst>
          </p:cNvPr>
          <p:cNvSpPr txBox="1"/>
          <p:nvPr/>
        </p:nvSpPr>
        <p:spPr>
          <a:xfrm>
            <a:off x="1893659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12B67-C42F-4919-81AB-4C322EBF7DB2}"/>
              </a:ext>
            </a:extLst>
          </p:cNvPr>
          <p:cNvSpPr txBox="1"/>
          <p:nvPr/>
        </p:nvSpPr>
        <p:spPr>
          <a:xfrm>
            <a:off x="297595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F67073-9CB2-43F2-96D3-908A3205342C}"/>
              </a:ext>
            </a:extLst>
          </p:cNvPr>
          <p:cNvSpPr txBox="1"/>
          <p:nvPr/>
        </p:nvSpPr>
        <p:spPr>
          <a:xfrm>
            <a:off x="407193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41B070-DEE3-4A15-924F-FAA714491698}"/>
              </a:ext>
            </a:extLst>
          </p:cNvPr>
          <p:cNvSpPr/>
          <p:nvPr/>
        </p:nvSpPr>
        <p:spPr>
          <a:xfrm>
            <a:off x="7305978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FC99AC-B647-4674-8F54-CBBA85E69E7E}"/>
              </a:ext>
            </a:extLst>
          </p:cNvPr>
          <p:cNvSpPr/>
          <p:nvPr/>
        </p:nvSpPr>
        <p:spPr>
          <a:xfrm>
            <a:off x="840195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8CA208-F7A2-4175-A446-AD06D5598196}"/>
              </a:ext>
            </a:extLst>
          </p:cNvPr>
          <p:cNvSpPr/>
          <p:nvPr/>
        </p:nvSpPr>
        <p:spPr>
          <a:xfrm>
            <a:off x="949793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4E86F-022B-40F0-8AD1-35CECC113D11}"/>
              </a:ext>
            </a:extLst>
          </p:cNvPr>
          <p:cNvSpPr txBox="1"/>
          <p:nvPr/>
        </p:nvSpPr>
        <p:spPr>
          <a:xfrm>
            <a:off x="7449155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7EBAFD-AAC0-416A-8C7F-D473FA2191E7}"/>
              </a:ext>
            </a:extLst>
          </p:cNvPr>
          <p:cNvSpPr txBox="1"/>
          <p:nvPr/>
        </p:nvSpPr>
        <p:spPr>
          <a:xfrm>
            <a:off x="853145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41A5A3-3F29-4784-8925-C52429B05AD4}"/>
              </a:ext>
            </a:extLst>
          </p:cNvPr>
          <p:cNvSpPr txBox="1"/>
          <p:nvPr/>
        </p:nvSpPr>
        <p:spPr>
          <a:xfrm>
            <a:off x="962743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E4DCB0-3F6E-4FAC-8751-BEB2EDBA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6BD1-4FDC-4083-9EFD-0E6343D1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572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2. Gameplay &amp; Mechanics (Cont’d)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Gameplay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FBA11-3D0D-4159-AD99-BDA7F55A5321}"/>
              </a:ext>
            </a:extLst>
          </p:cNvPr>
          <p:cNvSpPr/>
          <p:nvPr/>
        </p:nvSpPr>
        <p:spPr>
          <a:xfrm>
            <a:off x="1666270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F95E6-C234-4244-8890-7189EB1C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70" y="2254373"/>
            <a:ext cx="3353405" cy="25961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B41D29-A461-45EC-A946-864C06016384}"/>
              </a:ext>
            </a:extLst>
          </p:cNvPr>
          <p:cNvSpPr/>
          <p:nvPr/>
        </p:nvSpPr>
        <p:spPr>
          <a:xfrm>
            <a:off x="7172325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4495B-74B4-4797-97C5-0BB36FBD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2254373"/>
            <a:ext cx="3353405" cy="2596185"/>
          </a:xfrm>
          <a:prstGeom prst="rect">
            <a:avLst/>
          </a:prstGeom>
        </p:spPr>
      </p:pic>
      <p:pic>
        <p:nvPicPr>
          <p:cNvPr id="8" name="Graphic 7" descr="Crown">
            <a:extLst>
              <a:ext uri="{FF2B5EF4-FFF2-40B4-BE49-F238E27FC236}">
                <a16:creationId xmlns:a16="http://schemas.microsoft.com/office/drawing/2014/main" id="{99A1A7D1-C1F3-426D-8A81-178DB14BB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2079" y="3576489"/>
            <a:ext cx="195208" cy="195208"/>
          </a:xfrm>
          <a:prstGeom prst="rect">
            <a:avLst/>
          </a:prstGeom>
        </p:spPr>
      </p:pic>
      <p:pic>
        <p:nvPicPr>
          <p:cNvPr id="11" name="Graphic 10" descr="Crown">
            <a:extLst>
              <a:ext uri="{FF2B5EF4-FFF2-40B4-BE49-F238E27FC236}">
                <a16:creationId xmlns:a16="http://schemas.microsoft.com/office/drawing/2014/main" id="{091A5373-8A9F-40D3-B465-AA4B235D3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0032" y="3044208"/>
            <a:ext cx="195208" cy="195208"/>
          </a:xfrm>
          <a:prstGeom prst="rect">
            <a:avLst/>
          </a:prstGeom>
        </p:spPr>
      </p:pic>
      <p:sp>
        <p:nvSpPr>
          <p:cNvPr id="18" name="Trapezoid 17">
            <a:extLst>
              <a:ext uri="{FF2B5EF4-FFF2-40B4-BE49-F238E27FC236}">
                <a16:creationId xmlns:a16="http://schemas.microsoft.com/office/drawing/2014/main" id="{2C4F7EA8-90C0-425C-9B58-2BC2115BACC7}"/>
              </a:ext>
            </a:extLst>
          </p:cNvPr>
          <p:cNvSpPr/>
          <p:nvPr/>
        </p:nvSpPr>
        <p:spPr>
          <a:xfrm rot="10800000">
            <a:off x="1662703" y="2254371"/>
            <a:ext cx="337545" cy="1322117"/>
          </a:xfrm>
          <a:custGeom>
            <a:avLst/>
            <a:gdLst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556553"/>
              <a:gd name="connsiteY0" fmla="*/ 1550920 h 2074795"/>
              <a:gd name="connsiteX1" fmla="*/ 103420 w 556553"/>
              <a:gd name="connsiteY1" fmla="*/ 0 h 2074795"/>
              <a:gd name="connsiteX2" fmla="*/ 405509 w 556553"/>
              <a:gd name="connsiteY2" fmla="*/ 0 h 2074795"/>
              <a:gd name="connsiteX3" fmla="*/ 556553 w 556553"/>
              <a:gd name="connsiteY3" fmla="*/ 2074795 h 2074795"/>
              <a:gd name="connsiteX4" fmla="*/ 0 w 556553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0 w 623228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550920 h 2074795"/>
              <a:gd name="connsiteX0" fmla="*/ 0 w 623228"/>
              <a:gd name="connsiteY0" fmla="*/ 149377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493770 h 2074795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08902 w 733669"/>
              <a:gd name="connsiteY4" fmla="*/ 1500242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53078 w 733669"/>
              <a:gd name="connsiteY4" fmla="*/ 1471667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42034 w 733669"/>
              <a:gd name="connsiteY4" fmla="*/ 1340113 h 2065270"/>
              <a:gd name="connsiteX5" fmla="*/ 0 w 733669"/>
              <a:gd name="connsiteY5" fmla="*/ 1493770 h 2065270"/>
              <a:gd name="connsiteX0" fmla="*/ 0 w 755757"/>
              <a:gd name="connsiteY0" fmla="*/ 1329327 h 2065270"/>
              <a:gd name="connsiteX1" fmla="*/ 125508 w 755757"/>
              <a:gd name="connsiteY1" fmla="*/ 0 h 2065270"/>
              <a:gd name="connsiteX2" fmla="*/ 427597 w 755757"/>
              <a:gd name="connsiteY2" fmla="*/ 0 h 2065270"/>
              <a:gd name="connsiteX3" fmla="*/ 755757 w 755757"/>
              <a:gd name="connsiteY3" fmla="*/ 2065270 h 2065270"/>
              <a:gd name="connsiteX4" fmla="*/ 364122 w 755757"/>
              <a:gd name="connsiteY4" fmla="*/ 1340113 h 2065270"/>
              <a:gd name="connsiteX5" fmla="*/ 0 w 755757"/>
              <a:gd name="connsiteY5" fmla="*/ 1329327 h 2065270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364122 w 446521"/>
              <a:gd name="connsiteY4" fmla="*/ 1340113 h 2027008"/>
              <a:gd name="connsiteX5" fmla="*/ 0 w 446521"/>
              <a:gd name="connsiteY5" fmla="*/ 1329327 h 2027008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364122 w 446521"/>
              <a:gd name="connsiteY4" fmla="*/ 1340113 h 2027008"/>
              <a:gd name="connsiteX5" fmla="*/ 0 w 446521"/>
              <a:gd name="connsiteY5" fmla="*/ 1329327 h 2027008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29327 h 2027008"/>
              <a:gd name="connsiteX0" fmla="*/ 0 w 446521"/>
              <a:gd name="connsiteY0" fmla="*/ 1316573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16573 h 2027008"/>
              <a:gd name="connsiteX0" fmla="*/ 0 w 446521"/>
              <a:gd name="connsiteY0" fmla="*/ 1316573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16573 h 2027008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32196 w 479653"/>
              <a:gd name="connsiteY4" fmla="*/ 1990563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124787 w 479653"/>
              <a:gd name="connsiteY5" fmla="*/ 1599480 h 2103532"/>
              <a:gd name="connsiteX6" fmla="*/ 0 w 479653"/>
              <a:gd name="connsiteY6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124787 w 479653"/>
              <a:gd name="connsiteY5" fmla="*/ 1599480 h 2103532"/>
              <a:gd name="connsiteX6" fmla="*/ 0 w 479653"/>
              <a:gd name="connsiteY6" fmla="*/ 1316573 h 2103532"/>
              <a:gd name="connsiteX0" fmla="*/ 0 w 454696"/>
              <a:gd name="connsiteY0" fmla="*/ 1201202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99830 w 454696"/>
              <a:gd name="connsiteY5" fmla="*/ 1599480 h 2103532"/>
              <a:gd name="connsiteX6" fmla="*/ 0 w 454696"/>
              <a:gd name="connsiteY6" fmla="*/ 1201202 h 2103532"/>
              <a:gd name="connsiteX0" fmla="*/ 0 w 454696"/>
              <a:gd name="connsiteY0" fmla="*/ 1201202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1201202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96" h="2103532">
                <a:moveTo>
                  <a:pt x="0" y="994069"/>
                </a:moveTo>
                <a:lnTo>
                  <a:pt x="100551" y="0"/>
                </a:lnTo>
                <a:lnTo>
                  <a:pt x="402640" y="0"/>
                </a:lnTo>
                <a:lnTo>
                  <a:pt x="454696" y="2103532"/>
                </a:lnTo>
                <a:cubicBezTo>
                  <a:pt x="346746" y="2019964"/>
                  <a:pt x="193101" y="2150655"/>
                  <a:pt x="85151" y="2067087"/>
                </a:cubicBezTo>
                <a:cubicBezTo>
                  <a:pt x="32246" y="1983078"/>
                  <a:pt x="93223" y="1724566"/>
                  <a:pt x="74872" y="1599480"/>
                </a:cubicBezTo>
                <a:cubicBezTo>
                  <a:pt x="69000" y="1102641"/>
                  <a:pt x="83103" y="1245853"/>
                  <a:pt x="0" y="994069"/>
                </a:cubicBezTo>
                <a:close/>
              </a:path>
            </a:pathLst>
          </a:cu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4E1D608-D709-4B60-BA13-FC37A67B5070}"/>
              </a:ext>
            </a:extLst>
          </p:cNvPr>
          <p:cNvSpPr/>
          <p:nvPr/>
        </p:nvSpPr>
        <p:spPr>
          <a:xfrm rot="5400000">
            <a:off x="7768902" y="2347959"/>
            <a:ext cx="343337" cy="1587707"/>
          </a:xfrm>
          <a:custGeom>
            <a:avLst/>
            <a:gdLst>
              <a:gd name="connsiteX0" fmla="*/ 0 w 590248"/>
              <a:gd name="connsiteY0" fmla="*/ 2062142 h 2062142"/>
              <a:gd name="connsiteX1" fmla="*/ 147562 w 590248"/>
              <a:gd name="connsiteY1" fmla="*/ 0 h 2062142"/>
              <a:gd name="connsiteX2" fmla="*/ 442686 w 590248"/>
              <a:gd name="connsiteY2" fmla="*/ 0 h 2062142"/>
              <a:gd name="connsiteX3" fmla="*/ 590248 w 590248"/>
              <a:gd name="connsiteY3" fmla="*/ 2062142 h 2062142"/>
              <a:gd name="connsiteX4" fmla="*/ 0 w 590248"/>
              <a:gd name="connsiteY4" fmla="*/ 2062142 h 2062142"/>
              <a:gd name="connsiteX0" fmla="*/ 0 w 590248"/>
              <a:gd name="connsiteY0" fmla="*/ 2062142 h 2062142"/>
              <a:gd name="connsiteX1" fmla="*/ 133048 w 590248"/>
              <a:gd name="connsiteY1" fmla="*/ 926334 h 2062142"/>
              <a:gd name="connsiteX2" fmla="*/ 147562 w 590248"/>
              <a:gd name="connsiteY2" fmla="*/ 0 h 2062142"/>
              <a:gd name="connsiteX3" fmla="*/ 442686 w 590248"/>
              <a:gd name="connsiteY3" fmla="*/ 0 h 2062142"/>
              <a:gd name="connsiteX4" fmla="*/ 590248 w 590248"/>
              <a:gd name="connsiteY4" fmla="*/ 2062142 h 2062142"/>
              <a:gd name="connsiteX5" fmla="*/ 0 w 590248"/>
              <a:gd name="connsiteY5" fmla="*/ 2062142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32838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27123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514048"/>
              <a:gd name="connsiteY0" fmla="*/ 2052617 h 2062142"/>
              <a:gd name="connsiteX1" fmla="*/ 18748 w 514048"/>
              <a:gd name="connsiteY1" fmla="*/ 926334 h 2062142"/>
              <a:gd name="connsiteX2" fmla="*/ 33262 w 514048"/>
              <a:gd name="connsiteY2" fmla="*/ 0 h 2062142"/>
              <a:gd name="connsiteX3" fmla="*/ 271236 w 514048"/>
              <a:gd name="connsiteY3" fmla="*/ 0 h 2062142"/>
              <a:gd name="connsiteX4" fmla="*/ 514048 w 514048"/>
              <a:gd name="connsiteY4" fmla="*/ 2062142 h 2062142"/>
              <a:gd name="connsiteX5" fmla="*/ 0 w 514048"/>
              <a:gd name="connsiteY5" fmla="*/ 2052617 h 2062142"/>
              <a:gd name="connsiteX0" fmla="*/ 0 w 271236"/>
              <a:gd name="connsiteY0" fmla="*/ 2052617 h 2112869"/>
              <a:gd name="connsiteX1" fmla="*/ 18748 w 271236"/>
              <a:gd name="connsiteY1" fmla="*/ 926334 h 2112869"/>
              <a:gd name="connsiteX2" fmla="*/ 33262 w 271236"/>
              <a:gd name="connsiteY2" fmla="*/ 0 h 2112869"/>
              <a:gd name="connsiteX3" fmla="*/ 271236 w 271236"/>
              <a:gd name="connsiteY3" fmla="*/ 0 h 2112869"/>
              <a:gd name="connsiteX4" fmla="*/ 258259 w 271236"/>
              <a:gd name="connsiteY4" fmla="*/ 2112869 h 2112869"/>
              <a:gd name="connsiteX5" fmla="*/ 0 w 271236"/>
              <a:gd name="connsiteY5" fmla="*/ 2052617 h 2112869"/>
              <a:gd name="connsiteX0" fmla="*/ 0 w 271236"/>
              <a:gd name="connsiteY0" fmla="*/ 2052617 h 2052617"/>
              <a:gd name="connsiteX1" fmla="*/ 18748 w 271236"/>
              <a:gd name="connsiteY1" fmla="*/ 926334 h 2052617"/>
              <a:gd name="connsiteX2" fmla="*/ 33262 w 271236"/>
              <a:gd name="connsiteY2" fmla="*/ 0 h 2052617"/>
              <a:gd name="connsiteX3" fmla="*/ 271236 w 271236"/>
              <a:gd name="connsiteY3" fmla="*/ 0 h 2052617"/>
              <a:gd name="connsiteX4" fmla="*/ 258259 w 271236"/>
              <a:gd name="connsiteY4" fmla="*/ 1950542 h 2052617"/>
              <a:gd name="connsiteX5" fmla="*/ 0 w 271236"/>
              <a:gd name="connsiteY5" fmla="*/ 2052617 h 2052617"/>
              <a:gd name="connsiteX0" fmla="*/ 0 w 271234"/>
              <a:gd name="connsiteY0" fmla="*/ 1951162 h 1951162"/>
              <a:gd name="connsiteX1" fmla="*/ 18746 w 271234"/>
              <a:gd name="connsiteY1" fmla="*/ 926334 h 1951162"/>
              <a:gd name="connsiteX2" fmla="*/ 33260 w 271234"/>
              <a:gd name="connsiteY2" fmla="*/ 0 h 1951162"/>
              <a:gd name="connsiteX3" fmla="*/ 271234 w 271234"/>
              <a:gd name="connsiteY3" fmla="*/ 0 h 1951162"/>
              <a:gd name="connsiteX4" fmla="*/ 258257 w 271234"/>
              <a:gd name="connsiteY4" fmla="*/ 1950542 h 1951162"/>
              <a:gd name="connsiteX5" fmla="*/ 0 w 271234"/>
              <a:gd name="connsiteY5" fmla="*/ 1951162 h 1951162"/>
              <a:gd name="connsiteX0" fmla="*/ 27917 w 257895"/>
              <a:gd name="connsiteY0" fmla="*/ 1971453 h 1971453"/>
              <a:gd name="connsiteX1" fmla="*/ 5407 w 257895"/>
              <a:gd name="connsiteY1" fmla="*/ 926334 h 1971453"/>
              <a:gd name="connsiteX2" fmla="*/ 19921 w 257895"/>
              <a:gd name="connsiteY2" fmla="*/ 0 h 1971453"/>
              <a:gd name="connsiteX3" fmla="*/ 257895 w 257895"/>
              <a:gd name="connsiteY3" fmla="*/ 0 h 1971453"/>
              <a:gd name="connsiteX4" fmla="*/ 244918 w 257895"/>
              <a:gd name="connsiteY4" fmla="*/ 1950542 h 1971453"/>
              <a:gd name="connsiteX5" fmla="*/ 27917 w 257895"/>
              <a:gd name="connsiteY5" fmla="*/ 1971453 h 1971453"/>
              <a:gd name="connsiteX0" fmla="*/ 67445 w 297423"/>
              <a:gd name="connsiteY0" fmla="*/ 1971453 h 1971453"/>
              <a:gd name="connsiteX1" fmla="*/ 3679 w 297423"/>
              <a:gd name="connsiteY1" fmla="*/ 946625 h 1971453"/>
              <a:gd name="connsiteX2" fmla="*/ 59449 w 297423"/>
              <a:gd name="connsiteY2" fmla="*/ 0 h 1971453"/>
              <a:gd name="connsiteX3" fmla="*/ 297423 w 297423"/>
              <a:gd name="connsiteY3" fmla="*/ 0 h 1971453"/>
              <a:gd name="connsiteX4" fmla="*/ 284446 w 297423"/>
              <a:gd name="connsiteY4" fmla="*/ 1950542 h 1971453"/>
              <a:gd name="connsiteX5" fmla="*/ 67445 w 297423"/>
              <a:gd name="connsiteY5" fmla="*/ 1971453 h 197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423" h="1971453">
                <a:moveTo>
                  <a:pt x="67445" y="1971453"/>
                </a:moveTo>
                <a:cubicBezTo>
                  <a:pt x="92744" y="1592850"/>
                  <a:pt x="-21620" y="1325228"/>
                  <a:pt x="3679" y="946625"/>
                </a:cubicBezTo>
                <a:lnTo>
                  <a:pt x="59449" y="0"/>
                </a:lnTo>
                <a:lnTo>
                  <a:pt x="297423" y="0"/>
                </a:lnTo>
                <a:cubicBezTo>
                  <a:pt x="293097" y="704290"/>
                  <a:pt x="288772" y="1246252"/>
                  <a:pt x="284446" y="1950542"/>
                </a:cubicBezTo>
                <a:lnTo>
                  <a:pt x="67445" y="1971453"/>
                </a:lnTo>
                <a:close/>
              </a:path>
            </a:pathLst>
          </a:custGeom>
          <a:solidFill>
            <a:srgbClr val="0000FF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B42C2-F1E6-4E2D-AD8E-90BFFA406367}"/>
              </a:ext>
            </a:extLst>
          </p:cNvPr>
          <p:cNvSpPr txBox="1"/>
          <p:nvPr/>
        </p:nvSpPr>
        <p:spPr>
          <a:xfrm>
            <a:off x="1799922" y="5769917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Attacker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32A4CE-7B43-4F09-B943-0388C863145A}"/>
              </a:ext>
            </a:extLst>
          </p:cNvPr>
          <p:cNvSpPr txBox="1"/>
          <p:nvPr/>
        </p:nvSpPr>
        <p:spPr>
          <a:xfrm>
            <a:off x="7305980" y="5769916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rgbClr val="0000FF">
                      <a:alpha val="60000"/>
                    </a:srgbClr>
                  </a:glow>
                </a:effectLst>
              </a:rPr>
              <a:t>Defender 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C72879-2120-4A4D-9009-48E8D384D9B6}"/>
              </a:ext>
            </a:extLst>
          </p:cNvPr>
          <p:cNvSpPr/>
          <p:nvPr/>
        </p:nvSpPr>
        <p:spPr>
          <a:xfrm>
            <a:off x="1750482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3C00D4-8D7C-4113-9CD6-CAD8F440EED4}"/>
              </a:ext>
            </a:extLst>
          </p:cNvPr>
          <p:cNvSpPr/>
          <p:nvPr/>
        </p:nvSpPr>
        <p:spPr>
          <a:xfrm>
            <a:off x="284646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C321C4-AC34-4B91-A15A-FE8434D75ADC}"/>
              </a:ext>
            </a:extLst>
          </p:cNvPr>
          <p:cNvSpPr/>
          <p:nvPr/>
        </p:nvSpPr>
        <p:spPr>
          <a:xfrm>
            <a:off x="394244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F89767-74B7-491E-8940-6FCD1EEEA64E}"/>
              </a:ext>
            </a:extLst>
          </p:cNvPr>
          <p:cNvSpPr txBox="1"/>
          <p:nvPr/>
        </p:nvSpPr>
        <p:spPr>
          <a:xfrm>
            <a:off x="1893659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12B67-C42F-4919-81AB-4C322EBF7DB2}"/>
              </a:ext>
            </a:extLst>
          </p:cNvPr>
          <p:cNvSpPr txBox="1"/>
          <p:nvPr/>
        </p:nvSpPr>
        <p:spPr>
          <a:xfrm>
            <a:off x="297595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F67073-9CB2-43F2-96D3-908A3205342C}"/>
              </a:ext>
            </a:extLst>
          </p:cNvPr>
          <p:cNvSpPr txBox="1"/>
          <p:nvPr/>
        </p:nvSpPr>
        <p:spPr>
          <a:xfrm>
            <a:off x="407193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41B070-DEE3-4A15-924F-FAA714491698}"/>
              </a:ext>
            </a:extLst>
          </p:cNvPr>
          <p:cNvSpPr/>
          <p:nvPr/>
        </p:nvSpPr>
        <p:spPr>
          <a:xfrm>
            <a:off x="7305978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2">
                <a:lumMod val="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FC99AC-B647-4674-8F54-CBBA85E69E7E}"/>
              </a:ext>
            </a:extLst>
          </p:cNvPr>
          <p:cNvSpPr/>
          <p:nvPr/>
        </p:nvSpPr>
        <p:spPr>
          <a:xfrm>
            <a:off x="840195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8CA208-F7A2-4175-A446-AD06D5598196}"/>
              </a:ext>
            </a:extLst>
          </p:cNvPr>
          <p:cNvSpPr/>
          <p:nvPr/>
        </p:nvSpPr>
        <p:spPr>
          <a:xfrm>
            <a:off x="949793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4E86F-022B-40F0-8AD1-35CECC113D11}"/>
              </a:ext>
            </a:extLst>
          </p:cNvPr>
          <p:cNvSpPr txBox="1"/>
          <p:nvPr/>
        </p:nvSpPr>
        <p:spPr>
          <a:xfrm>
            <a:off x="7449155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7EBAFD-AAC0-416A-8C7F-D473FA2191E7}"/>
              </a:ext>
            </a:extLst>
          </p:cNvPr>
          <p:cNvSpPr txBox="1"/>
          <p:nvPr/>
        </p:nvSpPr>
        <p:spPr>
          <a:xfrm>
            <a:off x="853145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41A5A3-3F29-4784-8925-C52429B05AD4}"/>
              </a:ext>
            </a:extLst>
          </p:cNvPr>
          <p:cNvSpPr txBox="1"/>
          <p:nvPr/>
        </p:nvSpPr>
        <p:spPr>
          <a:xfrm>
            <a:off x="962743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13108927-FD95-4A22-9E91-09D1E540EE98}"/>
              </a:ext>
            </a:extLst>
          </p:cNvPr>
          <p:cNvSpPr/>
          <p:nvPr/>
        </p:nvSpPr>
        <p:spPr>
          <a:xfrm rot="16200000">
            <a:off x="10929982" y="3264361"/>
            <a:ext cx="419100" cy="576207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20E8E8-881E-494A-A076-C85F7A2C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25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6BD1-4FDC-4083-9EFD-0E6343D1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572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2. Gameplay &amp; Mechanics (Cont’d)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Gameplay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FBA11-3D0D-4159-AD99-BDA7F55A5321}"/>
              </a:ext>
            </a:extLst>
          </p:cNvPr>
          <p:cNvSpPr/>
          <p:nvPr/>
        </p:nvSpPr>
        <p:spPr>
          <a:xfrm>
            <a:off x="1666270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F95E6-C234-4244-8890-7189EB1C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70" y="2254373"/>
            <a:ext cx="3353405" cy="25961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B41D29-A461-45EC-A946-864C06016384}"/>
              </a:ext>
            </a:extLst>
          </p:cNvPr>
          <p:cNvSpPr/>
          <p:nvPr/>
        </p:nvSpPr>
        <p:spPr>
          <a:xfrm>
            <a:off x="7172325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4495B-74B4-4797-97C5-0BB36FBD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2254373"/>
            <a:ext cx="3353405" cy="2596185"/>
          </a:xfrm>
          <a:prstGeom prst="rect">
            <a:avLst/>
          </a:prstGeom>
        </p:spPr>
      </p:pic>
      <p:pic>
        <p:nvPicPr>
          <p:cNvPr id="8" name="Graphic 7" descr="Crown">
            <a:extLst>
              <a:ext uri="{FF2B5EF4-FFF2-40B4-BE49-F238E27FC236}">
                <a16:creationId xmlns:a16="http://schemas.microsoft.com/office/drawing/2014/main" id="{99A1A7D1-C1F3-426D-8A81-178DB14BB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2079" y="3576489"/>
            <a:ext cx="195208" cy="195208"/>
          </a:xfrm>
          <a:prstGeom prst="rect">
            <a:avLst/>
          </a:prstGeom>
        </p:spPr>
      </p:pic>
      <p:pic>
        <p:nvPicPr>
          <p:cNvPr id="11" name="Graphic 10" descr="Crown">
            <a:extLst>
              <a:ext uri="{FF2B5EF4-FFF2-40B4-BE49-F238E27FC236}">
                <a16:creationId xmlns:a16="http://schemas.microsoft.com/office/drawing/2014/main" id="{091A5373-8A9F-40D3-B465-AA4B235D3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0032" y="3044208"/>
            <a:ext cx="195208" cy="195208"/>
          </a:xfrm>
          <a:prstGeom prst="rect">
            <a:avLst/>
          </a:prstGeom>
        </p:spPr>
      </p:pic>
      <p:sp>
        <p:nvSpPr>
          <p:cNvPr id="18" name="Trapezoid 17">
            <a:extLst>
              <a:ext uri="{FF2B5EF4-FFF2-40B4-BE49-F238E27FC236}">
                <a16:creationId xmlns:a16="http://schemas.microsoft.com/office/drawing/2014/main" id="{2C4F7EA8-90C0-425C-9B58-2BC2115BACC7}"/>
              </a:ext>
            </a:extLst>
          </p:cNvPr>
          <p:cNvSpPr/>
          <p:nvPr/>
        </p:nvSpPr>
        <p:spPr>
          <a:xfrm rot="10800000">
            <a:off x="1662703" y="2254371"/>
            <a:ext cx="337545" cy="1322117"/>
          </a:xfrm>
          <a:custGeom>
            <a:avLst/>
            <a:gdLst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556553"/>
              <a:gd name="connsiteY0" fmla="*/ 1550920 h 2074795"/>
              <a:gd name="connsiteX1" fmla="*/ 103420 w 556553"/>
              <a:gd name="connsiteY1" fmla="*/ 0 h 2074795"/>
              <a:gd name="connsiteX2" fmla="*/ 405509 w 556553"/>
              <a:gd name="connsiteY2" fmla="*/ 0 h 2074795"/>
              <a:gd name="connsiteX3" fmla="*/ 556553 w 556553"/>
              <a:gd name="connsiteY3" fmla="*/ 2074795 h 2074795"/>
              <a:gd name="connsiteX4" fmla="*/ 0 w 556553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0 w 623228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550920 h 2074795"/>
              <a:gd name="connsiteX0" fmla="*/ 0 w 623228"/>
              <a:gd name="connsiteY0" fmla="*/ 149377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493770 h 2074795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08902 w 733669"/>
              <a:gd name="connsiteY4" fmla="*/ 1500242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53078 w 733669"/>
              <a:gd name="connsiteY4" fmla="*/ 1471667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42034 w 733669"/>
              <a:gd name="connsiteY4" fmla="*/ 1340113 h 2065270"/>
              <a:gd name="connsiteX5" fmla="*/ 0 w 733669"/>
              <a:gd name="connsiteY5" fmla="*/ 1493770 h 2065270"/>
              <a:gd name="connsiteX0" fmla="*/ 0 w 755757"/>
              <a:gd name="connsiteY0" fmla="*/ 1329327 h 2065270"/>
              <a:gd name="connsiteX1" fmla="*/ 125508 w 755757"/>
              <a:gd name="connsiteY1" fmla="*/ 0 h 2065270"/>
              <a:gd name="connsiteX2" fmla="*/ 427597 w 755757"/>
              <a:gd name="connsiteY2" fmla="*/ 0 h 2065270"/>
              <a:gd name="connsiteX3" fmla="*/ 755757 w 755757"/>
              <a:gd name="connsiteY3" fmla="*/ 2065270 h 2065270"/>
              <a:gd name="connsiteX4" fmla="*/ 364122 w 755757"/>
              <a:gd name="connsiteY4" fmla="*/ 1340113 h 2065270"/>
              <a:gd name="connsiteX5" fmla="*/ 0 w 755757"/>
              <a:gd name="connsiteY5" fmla="*/ 1329327 h 2065270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364122 w 446521"/>
              <a:gd name="connsiteY4" fmla="*/ 1340113 h 2027008"/>
              <a:gd name="connsiteX5" fmla="*/ 0 w 446521"/>
              <a:gd name="connsiteY5" fmla="*/ 1329327 h 2027008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364122 w 446521"/>
              <a:gd name="connsiteY4" fmla="*/ 1340113 h 2027008"/>
              <a:gd name="connsiteX5" fmla="*/ 0 w 446521"/>
              <a:gd name="connsiteY5" fmla="*/ 1329327 h 2027008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29327 h 2027008"/>
              <a:gd name="connsiteX0" fmla="*/ 0 w 446521"/>
              <a:gd name="connsiteY0" fmla="*/ 1316573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16573 h 2027008"/>
              <a:gd name="connsiteX0" fmla="*/ 0 w 446521"/>
              <a:gd name="connsiteY0" fmla="*/ 1316573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16573 h 2027008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32196 w 479653"/>
              <a:gd name="connsiteY4" fmla="*/ 1990563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124787 w 479653"/>
              <a:gd name="connsiteY5" fmla="*/ 1599480 h 2103532"/>
              <a:gd name="connsiteX6" fmla="*/ 0 w 479653"/>
              <a:gd name="connsiteY6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124787 w 479653"/>
              <a:gd name="connsiteY5" fmla="*/ 1599480 h 2103532"/>
              <a:gd name="connsiteX6" fmla="*/ 0 w 479653"/>
              <a:gd name="connsiteY6" fmla="*/ 1316573 h 2103532"/>
              <a:gd name="connsiteX0" fmla="*/ 0 w 454696"/>
              <a:gd name="connsiteY0" fmla="*/ 1201202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99830 w 454696"/>
              <a:gd name="connsiteY5" fmla="*/ 1599480 h 2103532"/>
              <a:gd name="connsiteX6" fmla="*/ 0 w 454696"/>
              <a:gd name="connsiteY6" fmla="*/ 1201202 h 2103532"/>
              <a:gd name="connsiteX0" fmla="*/ 0 w 454696"/>
              <a:gd name="connsiteY0" fmla="*/ 1201202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1201202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96" h="2103532">
                <a:moveTo>
                  <a:pt x="0" y="994069"/>
                </a:moveTo>
                <a:lnTo>
                  <a:pt x="100551" y="0"/>
                </a:lnTo>
                <a:lnTo>
                  <a:pt x="402640" y="0"/>
                </a:lnTo>
                <a:lnTo>
                  <a:pt x="454696" y="2103532"/>
                </a:lnTo>
                <a:cubicBezTo>
                  <a:pt x="346746" y="2019964"/>
                  <a:pt x="193101" y="2150655"/>
                  <a:pt x="85151" y="2067087"/>
                </a:cubicBezTo>
                <a:cubicBezTo>
                  <a:pt x="32246" y="1983078"/>
                  <a:pt x="93223" y="1724566"/>
                  <a:pt x="74872" y="1599480"/>
                </a:cubicBezTo>
                <a:cubicBezTo>
                  <a:pt x="69000" y="1102641"/>
                  <a:pt x="83103" y="1245853"/>
                  <a:pt x="0" y="994069"/>
                </a:cubicBezTo>
                <a:close/>
              </a:path>
            </a:pathLst>
          </a:cu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4E1D608-D709-4B60-BA13-FC37A67B5070}"/>
              </a:ext>
            </a:extLst>
          </p:cNvPr>
          <p:cNvSpPr/>
          <p:nvPr/>
        </p:nvSpPr>
        <p:spPr>
          <a:xfrm rot="5400000">
            <a:off x="7768902" y="2347959"/>
            <a:ext cx="343337" cy="1587707"/>
          </a:xfrm>
          <a:custGeom>
            <a:avLst/>
            <a:gdLst>
              <a:gd name="connsiteX0" fmla="*/ 0 w 590248"/>
              <a:gd name="connsiteY0" fmla="*/ 2062142 h 2062142"/>
              <a:gd name="connsiteX1" fmla="*/ 147562 w 590248"/>
              <a:gd name="connsiteY1" fmla="*/ 0 h 2062142"/>
              <a:gd name="connsiteX2" fmla="*/ 442686 w 590248"/>
              <a:gd name="connsiteY2" fmla="*/ 0 h 2062142"/>
              <a:gd name="connsiteX3" fmla="*/ 590248 w 590248"/>
              <a:gd name="connsiteY3" fmla="*/ 2062142 h 2062142"/>
              <a:gd name="connsiteX4" fmla="*/ 0 w 590248"/>
              <a:gd name="connsiteY4" fmla="*/ 2062142 h 2062142"/>
              <a:gd name="connsiteX0" fmla="*/ 0 w 590248"/>
              <a:gd name="connsiteY0" fmla="*/ 2062142 h 2062142"/>
              <a:gd name="connsiteX1" fmla="*/ 133048 w 590248"/>
              <a:gd name="connsiteY1" fmla="*/ 926334 h 2062142"/>
              <a:gd name="connsiteX2" fmla="*/ 147562 w 590248"/>
              <a:gd name="connsiteY2" fmla="*/ 0 h 2062142"/>
              <a:gd name="connsiteX3" fmla="*/ 442686 w 590248"/>
              <a:gd name="connsiteY3" fmla="*/ 0 h 2062142"/>
              <a:gd name="connsiteX4" fmla="*/ 590248 w 590248"/>
              <a:gd name="connsiteY4" fmla="*/ 2062142 h 2062142"/>
              <a:gd name="connsiteX5" fmla="*/ 0 w 590248"/>
              <a:gd name="connsiteY5" fmla="*/ 2062142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32838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27123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514048"/>
              <a:gd name="connsiteY0" fmla="*/ 2052617 h 2062142"/>
              <a:gd name="connsiteX1" fmla="*/ 18748 w 514048"/>
              <a:gd name="connsiteY1" fmla="*/ 926334 h 2062142"/>
              <a:gd name="connsiteX2" fmla="*/ 33262 w 514048"/>
              <a:gd name="connsiteY2" fmla="*/ 0 h 2062142"/>
              <a:gd name="connsiteX3" fmla="*/ 271236 w 514048"/>
              <a:gd name="connsiteY3" fmla="*/ 0 h 2062142"/>
              <a:gd name="connsiteX4" fmla="*/ 514048 w 514048"/>
              <a:gd name="connsiteY4" fmla="*/ 2062142 h 2062142"/>
              <a:gd name="connsiteX5" fmla="*/ 0 w 514048"/>
              <a:gd name="connsiteY5" fmla="*/ 2052617 h 2062142"/>
              <a:gd name="connsiteX0" fmla="*/ 0 w 271236"/>
              <a:gd name="connsiteY0" fmla="*/ 2052617 h 2112869"/>
              <a:gd name="connsiteX1" fmla="*/ 18748 w 271236"/>
              <a:gd name="connsiteY1" fmla="*/ 926334 h 2112869"/>
              <a:gd name="connsiteX2" fmla="*/ 33262 w 271236"/>
              <a:gd name="connsiteY2" fmla="*/ 0 h 2112869"/>
              <a:gd name="connsiteX3" fmla="*/ 271236 w 271236"/>
              <a:gd name="connsiteY3" fmla="*/ 0 h 2112869"/>
              <a:gd name="connsiteX4" fmla="*/ 258259 w 271236"/>
              <a:gd name="connsiteY4" fmla="*/ 2112869 h 2112869"/>
              <a:gd name="connsiteX5" fmla="*/ 0 w 271236"/>
              <a:gd name="connsiteY5" fmla="*/ 2052617 h 2112869"/>
              <a:gd name="connsiteX0" fmla="*/ 0 w 271236"/>
              <a:gd name="connsiteY0" fmla="*/ 2052617 h 2052617"/>
              <a:gd name="connsiteX1" fmla="*/ 18748 w 271236"/>
              <a:gd name="connsiteY1" fmla="*/ 926334 h 2052617"/>
              <a:gd name="connsiteX2" fmla="*/ 33262 w 271236"/>
              <a:gd name="connsiteY2" fmla="*/ 0 h 2052617"/>
              <a:gd name="connsiteX3" fmla="*/ 271236 w 271236"/>
              <a:gd name="connsiteY3" fmla="*/ 0 h 2052617"/>
              <a:gd name="connsiteX4" fmla="*/ 258259 w 271236"/>
              <a:gd name="connsiteY4" fmla="*/ 1950542 h 2052617"/>
              <a:gd name="connsiteX5" fmla="*/ 0 w 271236"/>
              <a:gd name="connsiteY5" fmla="*/ 2052617 h 2052617"/>
              <a:gd name="connsiteX0" fmla="*/ 0 w 271234"/>
              <a:gd name="connsiteY0" fmla="*/ 1951162 h 1951162"/>
              <a:gd name="connsiteX1" fmla="*/ 18746 w 271234"/>
              <a:gd name="connsiteY1" fmla="*/ 926334 h 1951162"/>
              <a:gd name="connsiteX2" fmla="*/ 33260 w 271234"/>
              <a:gd name="connsiteY2" fmla="*/ 0 h 1951162"/>
              <a:gd name="connsiteX3" fmla="*/ 271234 w 271234"/>
              <a:gd name="connsiteY3" fmla="*/ 0 h 1951162"/>
              <a:gd name="connsiteX4" fmla="*/ 258257 w 271234"/>
              <a:gd name="connsiteY4" fmla="*/ 1950542 h 1951162"/>
              <a:gd name="connsiteX5" fmla="*/ 0 w 271234"/>
              <a:gd name="connsiteY5" fmla="*/ 1951162 h 1951162"/>
              <a:gd name="connsiteX0" fmla="*/ 27917 w 257895"/>
              <a:gd name="connsiteY0" fmla="*/ 1971453 h 1971453"/>
              <a:gd name="connsiteX1" fmla="*/ 5407 w 257895"/>
              <a:gd name="connsiteY1" fmla="*/ 926334 h 1971453"/>
              <a:gd name="connsiteX2" fmla="*/ 19921 w 257895"/>
              <a:gd name="connsiteY2" fmla="*/ 0 h 1971453"/>
              <a:gd name="connsiteX3" fmla="*/ 257895 w 257895"/>
              <a:gd name="connsiteY3" fmla="*/ 0 h 1971453"/>
              <a:gd name="connsiteX4" fmla="*/ 244918 w 257895"/>
              <a:gd name="connsiteY4" fmla="*/ 1950542 h 1971453"/>
              <a:gd name="connsiteX5" fmla="*/ 27917 w 257895"/>
              <a:gd name="connsiteY5" fmla="*/ 1971453 h 1971453"/>
              <a:gd name="connsiteX0" fmla="*/ 67445 w 297423"/>
              <a:gd name="connsiteY0" fmla="*/ 1971453 h 1971453"/>
              <a:gd name="connsiteX1" fmla="*/ 3679 w 297423"/>
              <a:gd name="connsiteY1" fmla="*/ 946625 h 1971453"/>
              <a:gd name="connsiteX2" fmla="*/ 59449 w 297423"/>
              <a:gd name="connsiteY2" fmla="*/ 0 h 1971453"/>
              <a:gd name="connsiteX3" fmla="*/ 297423 w 297423"/>
              <a:gd name="connsiteY3" fmla="*/ 0 h 1971453"/>
              <a:gd name="connsiteX4" fmla="*/ 284446 w 297423"/>
              <a:gd name="connsiteY4" fmla="*/ 1950542 h 1971453"/>
              <a:gd name="connsiteX5" fmla="*/ 67445 w 297423"/>
              <a:gd name="connsiteY5" fmla="*/ 1971453 h 197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423" h="1971453">
                <a:moveTo>
                  <a:pt x="67445" y="1971453"/>
                </a:moveTo>
                <a:cubicBezTo>
                  <a:pt x="92744" y="1592850"/>
                  <a:pt x="-21620" y="1325228"/>
                  <a:pt x="3679" y="946625"/>
                </a:cubicBezTo>
                <a:lnTo>
                  <a:pt x="59449" y="0"/>
                </a:lnTo>
                <a:lnTo>
                  <a:pt x="297423" y="0"/>
                </a:lnTo>
                <a:cubicBezTo>
                  <a:pt x="293097" y="704290"/>
                  <a:pt x="288772" y="1246252"/>
                  <a:pt x="284446" y="1950542"/>
                </a:cubicBezTo>
                <a:lnTo>
                  <a:pt x="67445" y="1971453"/>
                </a:lnTo>
                <a:close/>
              </a:path>
            </a:pathLst>
          </a:custGeom>
          <a:solidFill>
            <a:srgbClr val="0000FF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B42C2-F1E6-4E2D-AD8E-90BFFA406367}"/>
              </a:ext>
            </a:extLst>
          </p:cNvPr>
          <p:cNvSpPr txBox="1"/>
          <p:nvPr/>
        </p:nvSpPr>
        <p:spPr>
          <a:xfrm>
            <a:off x="1799922" y="5769917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Attacker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32A4CE-7B43-4F09-B943-0388C863145A}"/>
              </a:ext>
            </a:extLst>
          </p:cNvPr>
          <p:cNvSpPr txBox="1"/>
          <p:nvPr/>
        </p:nvSpPr>
        <p:spPr>
          <a:xfrm>
            <a:off x="7305980" y="5769916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rgbClr val="0000FF">
                      <a:alpha val="60000"/>
                    </a:srgbClr>
                  </a:glow>
                </a:effectLst>
              </a:rPr>
              <a:t>Defender 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C72879-2120-4A4D-9009-48E8D384D9B6}"/>
              </a:ext>
            </a:extLst>
          </p:cNvPr>
          <p:cNvSpPr/>
          <p:nvPr/>
        </p:nvSpPr>
        <p:spPr>
          <a:xfrm>
            <a:off x="1750482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3C00D4-8D7C-4113-9CD6-CAD8F440EED4}"/>
              </a:ext>
            </a:extLst>
          </p:cNvPr>
          <p:cNvSpPr/>
          <p:nvPr/>
        </p:nvSpPr>
        <p:spPr>
          <a:xfrm>
            <a:off x="284646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C321C4-AC34-4B91-A15A-FE8434D75ADC}"/>
              </a:ext>
            </a:extLst>
          </p:cNvPr>
          <p:cNvSpPr/>
          <p:nvPr/>
        </p:nvSpPr>
        <p:spPr>
          <a:xfrm>
            <a:off x="394244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F89767-74B7-491E-8940-6FCD1EEEA64E}"/>
              </a:ext>
            </a:extLst>
          </p:cNvPr>
          <p:cNvSpPr txBox="1"/>
          <p:nvPr/>
        </p:nvSpPr>
        <p:spPr>
          <a:xfrm>
            <a:off x="1893659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12B67-C42F-4919-81AB-4C322EBF7DB2}"/>
              </a:ext>
            </a:extLst>
          </p:cNvPr>
          <p:cNvSpPr txBox="1"/>
          <p:nvPr/>
        </p:nvSpPr>
        <p:spPr>
          <a:xfrm>
            <a:off x="297595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F67073-9CB2-43F2-96D3-908A3205342C}"/>
              </a:ext>
            </a:extLst>
          </p:cNvPr>
          <p:cNvSpPr txBox="1"/>
          <p:nvPr/>
        </p:nvSpPr>
        <p:spPr>
          <a:xfrm>
            <a:off x="407193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41B070-DEE3-4A15-924F-FAA714491698}"/>
              </a:ext>
            </a:extLst>
          </p:cNvPr>
          <p:cNvSpPr/>
          <p:nvPr/>
        </p:nvSpPr>
        <p:spPr>
          <a:xfrm>
            <a:off x="7305978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FC99AC-B647-4674-8F54-CBBA85E69E7E}"/>
              </a:ext>
            </a:extLst>
          </p:cNvPr>
          <p:cNvSpPr/>
          <p:nvPr/>
        </p:nvSpPr>
        <p:spPr>
          <a:xfrm>
            <a:off x="840195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8CA208-F7A2-4175-A446-AD06D5598196}"/>
              </a:ext>
            </a:extLst>
          </p:cNvPr>
          <p:cNvSpPr/>
          <p:nvPr/>
        </p:nvSpPr>
        <p:spPr>
          <a:xfrm>
            <a:off x="949793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4E86F-022B-40F0-8AD1-35CECC113D11}"/>
              </a:ext>
            </a:extLst>
          </p:cNvPr>
          <p:cNvSpPr txBox="1"/>
          <p:nvPr/>
        </p:nvSpPr>
        <p:spPr>
          <a:xfrm>
            <a:off x="7449155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7EBAFD-AAC0-416A-8C7F-D473FA2191E7}"/>
              </a:ext>
            </a:extLst>
          </p:cNvPr>
          <p:cNvSpPr txBox="1"/>
          <p:nvPr/>
        </p:nvSpPr>
        <p:spPr>
          <a:xfrm>
            <a:off x="853145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41A5A3-3F29-4784-8925-C52429B05AD4}"/>
              </a:ext>
            </a:extLst>
          </p:cNvPr>
          <p:cNvSpPr txBox="1"/>
          <p:nvPr/>
        </p:nvSpPr>
        <p:spPr>
          <a:xfrm>
            <a:off x="962743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B7DFD1-91EF-4202-BAEC-F9EE9E69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40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6BD1-4FDC-4083-9EFD-0E6343D1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572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2. Gameplay &amp; Mechanics (Cont’d)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Gameplay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FBA11-3D0D-4159-AD99-BDA7F55A5321}"/>
              </a:ext>
            </a:extLst>
          </p:cNvPr>
          <p:cNvSpPr/>
          <p:nvPr/>
        </p:nvSpPr>
        <p:spPr>
          <a:xfrm>
            <a:off x="1666270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F95E6-C234-4244-8890-7189EB1C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70" y="2254373"/>
            <a:ext cx="3353405" cy="25961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B41D29-A461-45EC-A946-864C06016384}"/>
              </a:ext>
            </a:extLst>
          </p:cNvPr>
          <p:cNvSpPr/>
          <p:nvPr/>
        </p:nvSpPr>
        <p:spPr>
          <a:xfrm>
            <a:off x="7172325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4495B-74B4-4797-97C5-0BB36FBD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2254373"/>
            <a:ext cx="3353405" cy="2596185"/>
          </a:xfrm>
          <a:prstGeom prst="rect">
            <a:avLst/>
          </a:prstGeom>
        </p:spPr>
      </p:pic>
      <p:pic>
        <p:nvPicPr>
          <p:cNvPr id="8" name="Graphic 7" descr="Crown">
            <a:extLst>
              <a:ext uri="{FF2B5EF4-FFF2-40B4-BE49-F238E27FC236}">
                <a16:creationId xmlns:a16="http://schemas.microsoft.com/office/drawing/2014/main" id="{99A1A7D1-C1F3-426D-8A81-178DB14BB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0654" y="3315967"/>
            <a:ext cx="195208" cy="195208"/>
          </a:xfrm>
          <a:prstGeom prst="rect">
            <a:avLst/>
          </a:prstGeom>
        </p:spPr>
      </p:pic>
      <p:pic>
        <p:nvPicPr>
          <p:cNvPr id="11" name="Graphic 10" descr="Crown">
            <a:extLst>
              <a:ext uri="{FF2B5EF4-FFF2-40B4-BE49-F238E27FC236}">
                <a16:creationId xmlns:a16="http://schemas.microsoft.com/office/drawing/2014/main" id="{091A5373-8A9F-40D3-B465-AA4B235D3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0032" y="3044208"/>
            <a:ext cx="195208" cy="195208"/>
          </a:xfrm>
          <a:prstGeom prst="rect">
            <a:avLst/>
          </a:prstGeom>
        </p:spPr>
      </p:pic>
      <p:sp>
        <p:nvSpPr>
          <p:cNvPr id="18" name="Trapezoid 17">
            <a:extLst>
              <a:ext uri="{FF2B5EF4-FFF2-40B4-BE49-F238E27FC236}">
                <a16:creationId xmlns:a16="http://schemas.microsoft.com/office/drawing/2014/main" id="{2C4F7EA8-90C0-425C-9B58-2BC2115BACC7}"/>
              </a:ext>
            </a:extLst>
          </p:cNvPr>
          <p:cNvSpPr/>
          <p:nvPr/>
        </p:nvSpPr>
        <p:spPr>
          <a:xfrm rot="10800000">
            <a:off x="1662702" y="2254371"/>
            <a:ext cx="337545" cy="1059110"/>
          </a:xfrm>
          <a:custGeom>
            <a:avLst/>
            <a:gdLst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556553"/>
              <a:gd name="connsiteY0" fmla="*/ 1550920 h 2074795"/>
              <a:gd name="connsiteX1" fmla="*/ 103420 w 556553"/>
              <a:gd name="connsiteY1" fmla="*/ 0 h 2074795"/>
              <a:gd name="connsiteX2" fmla="*/ 405509 w 556553"/>
              <a:gd name="connsiteY2" fmla="*/ 0 h 2074795"/>
              <a:gd name="connsiteX3" fmla="*/ 556553 w 556553"/>
              <a:gd name="connsiteY3" fmla="*/ 2074795 h 2074795"/>
              <a:gd name="connsiteX4" fmla="*/ 0 w 556553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0 w 623228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550920 h 2074795"/>
              <a:gd name="connsiteX0" fmla="*/ 0 w 623228"/>
              <a:gd name="connsiteY0" fmla="*/ 149377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493770 h 2074795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08902 w 733669"/>
              <a:gd name="connsiteY4" fmla="*/ 1500242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53078 w 733669"/>
              <a:gd name="connsiteY4" fmla="*/ 1471667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42034 w 733669"/>
              <a:gd name="connsiteY4" fmla="*/ 1340113 h 2065270"/>
              <a:gd name="connsiteX5" fmla="*/ 0 w 733669"/>
              <a:gd name="connsiteY5" fmla="*/ 1493770 h 2065270"/>
              <a:gd name="connsiteX0" fmla="*/ 0 w 755757"/>
              <a:gd name="connsiteY0" fmla="*/ 1329327 h 2065270"/>
              <a:gd name="connsiteX1" fmla="*/ 125508 w 755757"/>
              <a:gd name="connsiteY1" fmla="*/ 0 h 2065270"/>
              <a:gd name="connsiteX2" fmla="*/ 427597 w 755757"/>
              <a:gd name="connsiteY2" fmla="*/ 0 h 2065270"/>
              <a:gd name="connsiteX3" fmla="*/ 755757 w 755757"/>
              <a:gd name="connsiteY3" fmla="*/ 2065270 h 2065270"/>
              <a:gd name="connsiteX4" fmla="*/ 364122 w 755757"/>
              <a:gd name="connsiteY4" fmla="*/ 1340113 h 2065270"/>
              <a:gd name="connsiteX5" fmla="*/ 0 w 755757"/>
              <a:gd name="connsiteY5" fmla="*/ 1329327 h 2065270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364122 w 446521"/>
              <a:gd name="connsiteY4" fmla="*/ 1340113 h 2027008"/>
              <a:gd name="connsiteX5" fmla="*/ 0 w 446521"/>
              <a:gd name="connsiteY5" fmla="*/ 1329327 h 2027008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364122 w 446521"/>
              <a:gd name="connsiteY4" fmla="*/ 1340113 h 2027008"/>
              <a:gd name="connsiteX5" fmla="*/ 0 w 446521"/>
              <a:gd name="connsiteY5" fmla="*/ 1329327 h 2027008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29327 h 2027008"/>
              <a:gd name="connsiteX0" fmla="*/ 0 w 446521"/>
              <a:gd name="connsiteY0" fmla="*/ 1316573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16573 h 2027008"/>
              <a:gd name="connsiteX0" fmla="*/ 0 w 446521"/>
              <a:gd name="connsiteY0" fmla="*/ 1316573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16573 h 2027008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32196 w 479653"/>
              <a:gd name="connsiteY4" fmla="*/ 1990563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124787 w 479653"/>
              <a:gd name="connsiteY5" fmla="*/ 1599480 h 2103532"/>
              <a:gd name="connsiteX6" fmla="*/ 0 w 479653"/>
              <a:gd name="connsiteY6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124787 w 479653"/>
              <a:gd name="connsiteY5" fmla="*/ 1599480 h 2103532"/>
              <a:gd name="connsiteX6" fmla="*/ 0 w 479653"/>
              <a:gd name="connsiteY6" fmla="*/ 1316573 h 2103532"/>
              <a:gd name="connsiteX0" fmla="*/ 0 w 454696"/>
              <a:gd name="connsiteY0" fmla="*/ 1201202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99830 w 454696"/>
              <a:gd name="connsiteY5" fmla="*/ 1599480 h 2103532"/>
              <a:gd name="connsiteX6" fmla="*/ 0 w 454696"/>
              <a:gd name="connsiteY6" fmla="*/ 1201202 h 2103532"/>
              <a:gd name="connsiteX0" fmla="*/ 0 w 454696"/>
              <a:gd name="connsiteY0" fmla="*/ 1201202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1201202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  <a:gd name="connsiteX0" fmla="*/ 0 w 454696"/>
              <a:gd name="connsiteY0" fmla="*/ 710300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710300 h 210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96" h="2103532">
                <a:moveTo>
                  <a:pt x="0" y="710300"/>
                </a:moveTo>
                <a:lnTo>
                  <a:pt x="100551" y="0"/>
                </a:lnTo>
                <a:lnTo>
                  <a:pt x="402640" y="0"/>
                </a:lnTo>
                <a:lnTo>
                  <a:pt x="454696" y="2103532"/>
                </a:lnTo>
                <a:cubicBezTo>
                  <a:pt x="346746" y="2019964"/>
                  <a:pt x="193101" y="2150655"/>
                  <a:pt x="85151" y="2067087"/>
                </a:cubicBezTo>
                <a:cubicBezTo>
                  <a:pt x="32246" y="1983078"/>
                  <a:pt x="93223" y="1724566"/>
                  <a:pt x="74872" y="1599480"/>
                </a:cubicBezTo>
                <a:cubicBezTo>
                  <a:pt x="69000" y="1102641"/>
                  <a:pt x="83103" y="962084"/>
                  <a:pt x="0" y="710300"/>
                </a:cubicBezTo>
                <a:close/>
              </a:path>
            </a:pathLst>
          </a:cu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4E1D608-D709-4B60-BA13-FC37A67B5070}"/>
              </a:ext>
            </a:extLst>
          </p:cNvPr>
          <p:cNvSpPr/>
          <p:nvPr/>
        </p:nvSpPr>
        <p:spPr>
          <a:xfrm rot="5400000">
            <a:off x="7768902" y="2347959"/>
            <a:ext cx="343337" cy="1587707"/>
          </a:xfrm>
          <a:custGeom>
            <a:avLst/>
            <a:gdLst>
              <a:gd name="connsiteX0" fmla="*/ 0 w 590248"/>
              <a:gd name="connsiteY0" fmla="*/ 2062142 h 2062142"/>
              <a:gd name="connsiteX1" fmla="*/ 147562 w 590248"/>
              <a:gd name="connsiteY1" fmla="*/ 0 h 2062142"/>
              <a:gd name="connsiteX2" fmla="*/ 442686 w 590248"/>
              <a:gd name="connsiteY2" fmla="*/ 0 h 2062142"/>
              <a:gd name="connsiteX3" fmla="*/ 590248 w 590248"/>
              <a:gd name="connsiteY3" fmla="*/ 2062142 h 2062142"/>
              <a:gd name="connsiteX4" fmla="*/ 0 w 590248"/>
              <a:gd name="connsiteY4" fmla="*/ 2062142 h 2062142"/>
              <a:gd name="connsiteX0" fmla="*/ 0 w 590248"/>
              <a:gd name="connsiteY0" fmla="*/ 2062142 h 2062142"/>
              <a:gd name="connsiteX1" fmla="*/ 133048 w 590248"/>
              <a:gd name="connsiteY1" fmla="*/ 926334 h 2062142"/>
              <a:gd name="connsiteX2" fmla="*/ 147562 w 590248"/>
              <a:gd name="connsiteY2" fmla="*/ 0 h 2062142"/>
              <a:gd name="connsiteX3" fmla="*/ 442686 w 590248"/>
              <a:gd name="connsiteY3" fmla="*/ 0 h 2062142"/>
              <a:gd name="connsiteX4" fmla="*/ 590248 w 590248"/>
              <a:gd name="connsiteY4" fmla="*/ 2062142 h 2062142"/>
              <a:gd name="connsiteX5" fmla="*/ 0 w 590248"/>
              <a:gd name="connsiteY5" fmla="*/ 2062142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32838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27123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514048"/>
              <a:gd name="connsiteY0" fmla="*/ 2052617 h 2062142"/>
              <a:gd name="connsiteX1" fmla="*/ 18748 w 514048"/>
              <a:gd name="connsiteY1" fmla="*/ 926334 h 2062142"/>
              <a:gd name="connsiteX2" fmla="*/ 33262 w 514048"/>
              <a:gd name="connsiteY2" fmla="*/ 0 h 2062142"/>
              <a:gd name="connsiteX3" fmla="*/ 271236 w 514048"/>
              <a:gd name="connsiteY3" fmla="*/ 0 h 2062142"/>
              <a:gd name="connsiteX4" fmla="*/ 514048 w 514048"/>
              <a:gd name="connsiteY4" fmla="*/ 2062142 h 2062142"/>
              <a:gd name="connsiteX5" fmla="*/ 0 w 514048"/>
              <a:gd name="connsiteY5" fmla="*/ 2052617 h 2062142"/>
              <a:gd name="connsiteX0" fmla="*/ 0 w 271236"/>
              <a:gd name="connsiteY0" fmla="*/ 2052617 h 2112869"/>
              <a:gd name="connsiteX1" fmla="*/ 18748 w 271236"/>
              <a:gd name="connsiteY1" fmla="*/ 926334 h 2112869"/>
              <a:gd name="connsiteX2" fmla="*/ 33262 w 271236"/>
              <a:gd name="connsiteY2" fmla="*/ 0 h 2112869"/>
              <a:gd name="connsiteX3" fmla="*/ 271236 w 271236"/>
              <a:gd name="connsiteY3" fmla="*/ 0 h 2112869"/>
              <a:gd name="connsiteX4" fmla="*/ 258259 w 271236"/>
              <a:gd name="connsiteY4" fmla="*/ 2112869 h 2112869"/>
              <a:gd name="connsiteX5" fmla="*/ 0 w 271236"/>
              <a:gd name="connsiteY5" fmla="*/ 2052617 h 2112869"/>
              <a:gd name="connsiteX0" fmla="*/ 0 w 271236"/>
              <a:gd name="connsiteY0" fmla="*/ 2052617 h 2052617"/>
              <a:gd name="connsiteX1" fmla="*/ 18748 w 271236"/>
              <a:gd name="connsiteY1" fmla="*/ 926334 h 2052617"/>
              <a:gd name="connsiteX2" fmla="*/ 33262 w 271236"/>
              <a:gd name="connsiteY2" fmla="*/ 0 h 2052617"/>
              <a:gd name="connsiteX3" fmla="*/ 271236 w 271236"/>
              <a:gd name="connsiteY3" fmla="*/ 0 h 2052617"/>
              <a:gd name="connsiteX4" fmla="*/ 258259 w 271236"/>
              <a:gd name="connsiteY4" fmla="*/ 1950542 h 2052617"/>
              <a:gd name="connsiteX5" fmla="*/ 0 w 271236"/>
              <a:gd name="connsiteY5" fmla="*/ 2052617 h 2052617"/>
              <a:gd name="connsiteX0" fmla="*/ 0 w 271234"/>
              <a:gd name="connsiteY0" fmla="*/ 1951162 h 1951162"/>
              <a:gd name="connsiteX1" fmla="*/ 18746 w 271234"/>
              <a:gd name="connsiteY1" fmla="*/ 926334 h 1951162"/>
              <a:gd name="connsiteX2" fmla="*/ 33260 w 271234"/>
              <a:gd name="connsiteY2" fmla="*/ 0 h 1951162"/>
              <a:gd name="connsiteX3" fmla="*/ 271234 w 271234"/>
              <a:gd name="connsiteY3" fmla="*/ 0 h 1951162"/>
              <a:gd name="connsiteX4" fmla="*/ 258257 w 271234"/>
              <a:gd name="connsiteY4" fmla="*/ 1950542 h 1951162"/>
              <a:gd name="connsiteX5" fmla="*/ 0 w 271234"/>
              <a:gd name="connsiteY5" fmla="*/ 1951162 h 1951162"/>
              <a:gd name="connsiteX0" fmla="*/ 27917 w 257895"/>
              <a:gd name="connsiteY0" fmla="*/ 1971453 h 1971453"/>
              <a:gd name="connsiteX1" fmla="*/ 5407 w 257895"/>
              <a:gd name="connsiteY1" fmla="*/ 926334 h 1971453"/>
              <a:gd name="connsiteX2" fmla="*/ 19921 w 257895"/>
              <a:gd name="connsiteY2" fmla="*/ 0 h 1971453"/>
              <a:gd name="connsiteX3" fmla="*/ 257895 w 257895"/>
              <a:gd name="connsiteY3" fmla="*/ 0 h 1971453"/>
              <a:gd name="connsiteX4" fmla="*/ 244918 w 257895"/>
              <a:gd name="connsiteY4" fmla="*/ 1950542 h 1971453"/>
              <a:gd name="connsiteX5" fmla="*/ 27917 w 257895"/>
              <a:gd name="connsiteY5" fmla="*/ 1971453 h 1971453"/>
              <a:gd name="connsiteX0" fmla="*/ 67445 w 297423"/>
              <a:gd name="connsiteY0" fmla="*/ 1971453 h 1971453"/>
              <a:gd name="connsiteX1" fmla="*/ 3679 w 297423"/>
              <a:gd name="connsiteY1" fmla="*/ 946625 h 1971453"/>
              <a:gd name="connsiteX2" fmla="*/ 59449 w 297423"/>
              <a:gd name="connsiteY2" fmla="*/ 0 h 1971453"/>
              <a:gd name="connsiteX3" fmla="*/ 297423 w 297423"/>
              <a:gd name="connsiteY3" fmla="*/ 0 h 1971453"/>
              <a:gd name="connsiteX4" fmla="*/ 284446 w 297423"/>
              <a:gd name="connsiteY4" fmla="*/ 1950542 h 1971453"/>
              <a:gd name="connsiteX5" fmla="*/ 67445 w 297423"/>
              <a:gd name="connsiteY5" fmla="*/ 1971453 h 197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423" h="1971453">
                <a:moveTo>
                  <a:pt x="67445" y="1971453"/>
                </a:moveTo>
                <a:cubicBezTo>
                  <a:pt x="92744" y="1592850"/>
                  <a:pt x="-21620" y="1325228"/>
                  <a:pt x="3679" y="946625"/>
                </a:cubicBezTo>
                <a:lnTo>
                  <a:pt x="59449" y="0"/>
                </a:lnTo>
                <a:lnTo>
                  <a:pt x="297423" y="0"/>
                </a:lnTo>
                <a:cubicBezTo>
                  <a:pt x="293097" y="704290"/>
                  <a:pt x="288772" y="1246252"/>
                  <a:pt x="284446" y="1950542"/>
                </a:cubicBezTo>
                <a:lnTo>
                  <a:pt x="67445" y="1971453"/>
                </a:lnTo>
                <a:close/>
              </a:path>
            </a:pathLst>
          </a:custGeom>
          <a:solidFill>
            <a:srgbClr val="0000FF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B42C2-F1E6-4E2D-AD8E-90BFFA406367}"/>
              </a:ext>
            </a:extLst>
          </p:cNvPr>
          <p:cNvSpPr txBox="1"/>
          <p:nvPr/>
        </p:nvSpPr>
        <p:spPr>
          <a:xfrm>
            <a:off x="1799922" y="5769917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Attacker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32A4CE-7B43-4F09-B943-0388C863145A}"/>
              </a:ext>
            </a:extLst>
          </p:cNvPr>
          <p:cNvSpPr txBox="1"/>
          <p:nvPr/>
        </p:nvSpPr>
        <p:spPr>
          <a:xfrm>
            <a:off x="7305980" y="5769916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rgbClr val="0000FF">
                      <a:alpha val="60000"/>
                    </a:srgbClr>
                  </a:glow>
                </a:effectLst>
              </a:rPr>
              <a:t>Defender 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C72879-2120-4A4D-9009-48E8D384D9B6}"/>
              </a:ext>
            </a:extLst>
          </p:cNvPr>
          <p:cNvSpPr/>
          <p:nvPr/>
        </p:nvSpPr>
        <p:spPr>
          <a:xfrm>
            <a:off x="1750482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2">
                <a:lumMod val="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3C00D4-8D7C-4113-9CD6-CAD8F440EED4}"/>
              </a:ext>
            </a:extLst>
          </p:cNvPr>
          <p:cNvSpPr/>
          <p:nvPr/>
        </p:nvSpPr>
        <p:spPr>
          <a:xfrm>
            <a:off x="284646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C321C4-AC34-4B91-A15A-FE8434D75ADC}"/>
              </a:ext>
            </a:extLst>
          </p:cNvPr>
          <p:cNvSpPr/>
          <p:nvPr/>
        </p:nvSpPr>
        <p:spPr>
          <a:xfrm>
            <a:off x="394244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F89767-74B7-491E-8940-6FCD1EEEA64E}"/>
              </a:ext>
            </a:extLst>
          </p:cNvPr>
          <p:cNvSpPr txBox="1"/>
          <p:nvPr/>
        </p:nvSpPr>
        <p:spPr>
          <a:xfrm>
            <a:off x="1893659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12B67-C42F-4919-81AB-4C322EBF7DB2}"/>
              </a:ext>
            </a:extLst>
          </p:cNvPr>
          <p:cNvSpPr txBox="1"/>
          <p:nvPr/>
        </p:nvSpPr>
        <p:spPr>
          <a:xfrm>
            <a:off x="297595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F67073-9CB2-43F2-96D3-908A3205342C}"/>
              </a:ext>
            </a:extLst>
          </p:cNvPr>
          <p:cNvSpPr txBox="1"/>
          <p:nvPr/>
        </p:nvSpPr>
        <p:spPr>
          <a:xfrm>
            <a:off x="407193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41B070-DEE3-4A15-924F-FAA714491698}"/>
              </a:ext>
            </a:extLst>
          </p:cNvPr>
          <p:cNvSpPr/>
          <p:nvPr/>
        </p:nvSpPr>
        <p:spPr>
          <a:xfrm>
            <a:off x="7305978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FC99AC-B647-4674-8F54-CBBA85E69E7E}"/>
              </a:ext>
            </a:extLst>
          </p:cNvPr>
          <p:cNvSpPr/>
          <p:nvPr/>
        </p:nvSpPr>
        <p:spPr>
          <a:xfrm>
            <a:off x="840195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8CA208-F7A2-4175-A446-AD06D5598196}"/>
              </a:ext>
            </a:extLst>
          </p:cNvPr>
          <p:cNvSpPr/>
          <p:nvPr/>
        </p:nvSpPr>
        <p:spPr>
          <a:xfrm>
            <a:off x="949793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4E86F-022B-40F0-8AD1-35CECC113D11}"/>
              </a:ext>
            </a:extLst>
          </p:cNvPr>
          <p:cNvSpPr txBox="1"/>
          <p:nvPr/>
        </p:nvSpPr>
        <p:spPr>
          <a:xfrm>
            <a:off x="7449155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7EBAFD-AAC0-416A-8C7F-D473FA2191E7}"/>
              </a:ext>
            </a:extLst>
          </p:cNvPr>
          <p:cNvSpPr txBox="1"/>
          <p:nvPr/>
        </p:nvSpPr>
        <p:spPr>
          <a:xfrm>
            <a:off x="853145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41A5A3-3F29-4784-8925-C52429B05AD4}"/>
              </a:ext>
            </a:extLst>
          </p:cNvPr>
          <p:cNvSpPr txBox="1"/>
          <p:nvPr/>
        </p:nvSpPr>
        <p:spPr>
          <a:xfrm>
            <a:off x="962743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723C8078-4F3C-49D6-96AF-514983B19B01}"/>
              </a:ext>
            </a:extLst>
          </p:cNvPr>
          <p:cNvSpPr/>
          <p:nvPr/>
        </p:nvSpPr>
        <p:spPr>
          <a:xfrm>
            <a:off x="919119" y="3243280"/>
            <a:ext cx="419100" cy="576207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FA3CFA-BE8C-4777-A00B-B23FC03E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64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6BD1-4FDC-4083-9EFD-0E6343D1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572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2. Gameplay &amp; Mechanics (Cont’d)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Gameplay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FBA11-3D0D-4159-AD99-BDA7F55A5321}"/>
              </a:ext>
            </a:extLst>
          </p:cNvPr>
          <p:cNvSpPr/>
          <p:nvPr/>
        </p:nvSpPr>
        <p:spPr>
          <a:xfrm>
            <a:off x="1666270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F95E6-C234-4244-8890-7189EB1C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70" y="2254373"/>
            <a:ext cx="3353405" cy="25961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B41D29-A461-45EC-A946-864C06016384}"/>
              </a:ext>
            </a:extLst>
          </p:cNvPr>
          <p:cNvSpPr/>
          <p:nvPr/>
        </p:nvSpPr>
        <p:spPr>
          <a:xfrm>
            <a:off x="7172325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4495B-74B4-4797-97C5-0BB36FBD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2254373"/>
            <a:ext cx="3353405" cy="2596185"/>
          </a:xfrm>
          <a:prstGeom prst="rect">
            <a:avLst/>
          </a:prstGeom>
        </p:spPr>
      </p:pic>
      <p:pic>
        <p:nvPicPr>
          <p:cNvPr id="8" name="Graphic 7" descr="Crown">
            <a:extLst>
              <a:ext uri="{FF2B5EF4-FFF2-40B4-BE49-F238E27FC236}">
                <a16:creationId xmlns:a16="http://schemas.microsoft.com/office/drawing/2014/main" id="{99A1A7D1-C1F3-426D-8A81-178DB14BB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0654" y="3315967"/>
            <a:ext cx="195208" cy="195208"/>
          </a:xfrm>
          <a:prstGeom prst="rect">
            <a:avLst/>
          </a:prstGeom>
        </p:spPr>
      </p:pic>
      <p:pic>
        <p:nvPicPr>
          <p:cNvPr id="11" name="Graphic 10" descr="Crown">
            <a:extLst>
              <a:ext uri="{FF2B5EF4-FFF2-40B4-BE49-F238E27FC236}">
                <a16:creationId xmlns:a16="http://schemas.microsoft.com/office/drawing/2014/main" id="{091A5373-8A9F-40D3-B465-AA4B235D3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0032" y="3044208"/>
            <a:ext cx="195208" cy="195208"/>
          </a:xfrm>
          <a:prstGeom prst="rect">
            <a:avLst/>
          </a:prstGeom>
        </p:spPr>
      </p:pic>
      <p:sp>
        <p:nvSpPr>
          <p:cNvPr id="18" name="Trapezoid 17">
            <a:extLst>
              <a:ext uri="{FF2B5EF4-FFF2-40B4-BE49-F238E27FC236}">
                <a16:creationId xmlns:a16="http://schemas.microsoft.com/office/drawing/2014/main" id="{2C4F7EA8-90C0-425C-9B58-2BC2115BACC7}"/>
              </a:ext>
            </a:extLst>
          </p:cNvPr>
          <p:cNvSpPr/>
          <p:nvPr/>
        </p:nvSpPr>
        <p:spPr>
          <a:xfrm rot="10800000">
            <a:off x="1662702" y="2254371"/>
            <a:ext cx="337545" cy="1059110"/>
          </a:xfrm>
          <a:custGeom>
            <a:avLst/>
            <a:gdLst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556553"/>
              <a:gd name="connsiteY0" fmla="*/ 1550920 h 2074795"/>
              <a:gd name="connsiteX1" fmla="*/ 103420 w 556553"/>
              <a:gd name="connsiteY1" fmla="*/ 0 h 2074795"/>
              <a:gd name="connsiteX2" fmla="*/ 405509 w 556553"/>
              <a:gd name="connsiteY2" fmla="*/ 0 h 2074795"/>
              <a:gd name="connsiteX3" fmla="*/ 556553 w 556553"/>
              <a:gd name="connsiteY3" fmla="*/ 2074795 h 2074795"/>
              <a:gd name="connsiteX4" fmla="*/ 0 w 556553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0 w 623228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550920 h 2074795"/>
              <a:gd name="connsiteX0" fmla="*/ 0 w 623228"/>
              <a:gd name="connsiteY0" fmla="*/ 149377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493770 h 2074795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08902 w 733669"/>
              <a:gd name="connsiteY4" fmla="*/ 1500242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53078 w 733669"/>
              <a:gd name="connsiteY4" fmla="*/ 1471667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42034 w 733669"/>
              <a:gd name="connsiteY4" fmla="*/ 1340113 h 2065270"/>
              <a:gd name="connsiteX5" fmla="*/ 0 w 733669"/>
              <a:gd name="connsiteY5" fmla="*/ 1493770 h 2065270"/>
              <a:gd name="connsiteX0" fmla="*/ 0 w 755757"/>
              <a:gd name="connsiteY0" fmla="*/ 1329327 h 2065270"/>
              <a:gd name="connsiteX1" fmla="*/ 125508 w 755757"/>
              <a:gd name="connsiteY1" fmla="*/ 0 h 2065270"/>
              <a:gd name="connsiteX2" fmla="*/ 427597 w 755757"/>
              <a:gd name="connsiteY2" fmla="*/ 0 h 2065270"/>
              <a:gd name="connsiteX3" fmla="*/ 755757 w 755757"/>
              <a:gd name="connsiteY3" fmla="*/ 2065270 h 2065270"/>
              <a:gd name="connsiteX4" fmla="*/ 364122 w 755757"/>
              <a:gd name="connsiteY4" fmla="*/ 1340113 h 2065270"/>
              <a:gd name="connsiteX5" fmla="*/ 0 w 755757"/>
              <a:gd name="connsiteY5" fmla="*/ 1329327 h 2065270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364122 w 446521"/>
              <a:gd name="connsiteY4" fmla="*/ 1340113 h 2027008"/>
              <a:gd name="connsiteX5" fmla="*/ 0 w 446521"/>
              <a:gd name="connsiteY5" fmla="*/ 1329327 h 2027008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364122 w 446521"/>
              <a:gd name="connsiteY4" fmla="*/ 1340113 h 2027008"/>
              <a:gd name="connsiteX5" fmla="*/ 0 w 446521"/>
              <a:gd name="connsiteY5" fmla="*/ 1329327 h 2027008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29327 h 2027008"/>
              <a:gd name="connsiteX0" fmla="*/ 0 w 446521"/>
              <a:gd name="connsiteY0" fmla="*/ 1316573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16573 h 2027008"/>
              <a:gd name="connsiteX0" fmla="*/ 0 w 446521"/>
              <a:gd name="connsiteY0" fmla="*/ 1316573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16573 h 2027008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32196 w 479653"/>
              <a:gd name="connsiteY4" fmla="*/ 1990563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124787 w 479653"/>
              <a:gd name="connsiteY5" fmla="*/ 1599480 h 2103532"/>
              <a:gd name="connsiteX6" fmla="*/ 0 w 479653"/>
              <a:gd name="connsiteY6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124787 w 479653"/>
              <a:gd name="connsiteY5" fmla="*/ 1599480 h 2103532"/>
              <a:gd name="connsiteX6" fmla="*/ 0 w 479653"/>
              <a:gd name="connsiteY6" fmla="*/ 1316573 h 2103532"/>
              <a:gd name="connsiteX0" fmla="*/ 0 w 454696"/>
              <a:gd name="connsiteY0" fmla="*/ 1201202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99830 w 454696"/>
              <a:gd name="connsiteY5" fmla="*/ 1599480 h 2103532"/>
              <a:gd name="connsiteX6" fmla="*/ 0 w 454696"/>
              <a:gd name="connsiteY6" fmla="*/ 1201202 h 2103532"/>
              <a:gd name="connsiteX0" fmla="*/ 0 w 454696"/>
              <a:gd name="connsiteY0" fmla="*/ 1201202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1201202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  <a:gd name="connsiteX0" fmla="*/ 0 w 454696"/>
              <a:gd name="connsiteY0" fmla="*/ 710300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710300 h 210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96" h="2103532">
                <a:moveTo>
                  <a:pt x="0" y="710300"/>
                </a:moveTo>
                <a:lnTo>
                  <a:pt x="100551" y="0"/>
                </a:lnTo>
                <a:lnTo>
                  <a:pt x="402640" y="0"/>
                </a:lnTo>
                <a:lnTo>
                  <a:pt x="454696" y="2103532"/>
                </a:lnTo>
                <a:cubicBezTo>
                  <a:pt x="346746" y="2019964"/>
                  <a:pt x="193101" y="2150655"/>
                  <a:pt x="85151" y="2067087"/>
                </a:cubicBezTo>
                <a:cubicBezTo>
                  <a:pt x="32246" y="1983078"/>
                  <a:pt x="93223" y="1724566"/>
                  <a:pt x="74872" y="1599480"/>
                </a:cubicBezTo>
                <a:cubicBezTo>
                  <a:pt x="69000" y="1102641"/>
                  <a:pt x="83103" y="962084"/>
                  <a:pt x="0" y="710300"/>
                </a:cubicBezTo>
                <a:close/>
              </a:path>
            </a:pathLst>
          </a:cu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4E1D608-D709-4B60-BA13-FC37A67B5070}"/>
              </a:ext>
            </a:extLst>
          </p:cNvPr>
          <p:cNvSpPr/>
          <p:nvPr/>
        </p:nvSpPr>
        <p:spPr>
          <a:xfrm rot="5400000">
            <a:off x="7768902" y="2347959"/>
            <a:ext cx="343337" cy="1587707"/>
          </a:xfrm>
          <a:custGeom>
            <a:avLst/>
            <a:gdLst>
              <a:gd name="connsiteX0" fmla="*/ 0 w 590248"/>
              <a:gd name="connsiteY0" fmla="*/ 2062142 h 2062142"/>
              <a:gd name="connsiteX1" fmla="*/ 147562 w 590248"/>
              <a:gd name="connsiteY1" fmla="*/ 0 h 2062142"/>
              <a:gd name="connsiteX2" fmla="*/ 442686 w 590248"/>
              <a:gd name="connsiteY2" fmla="*/ 0 h 2062142"/>
              <a:gd name="connsiteX3" fmla="*/ 590248 w 590248"/>
              <a:gd name="connsiteY3" fmla="*/ 2062142 h 2062142"/>
              <a:gd name="connsiteX4" fmla="*/ 0 w 590248"/>
              <a:gd name="connsiteY4" fmla="*/ 2062142 h 2062142"/>
              <a:gd name="connsiteX0" fmla="*/ 0 w 590248"/>
              <a:gd name="connsiteY0" fmla="*/ 2062142 h 2062142"/>
              <a:gd name="connsiteX1" fmla="*/ 133048 w 590248"/>
              <a:gd name="connsiteY1" fmla="*/ 926334 h 2062142"/>
              <a:gd name="connsiteX2" fmla="*/ 147562 w 590248"/>
              <a:gd name="connsiteY2" fmla="*/ 0 h 2062142"/>
              <a:gd name="connsiteX3" fmla="*/ 442686 w 590248"/>
              <a:gd name="connsiteY3" fmla="*/ 0 h 2062142"/>
              <a:gd name="connsiteX4" fmla="*/ 590248 w 590248"/>
              <a:gd name="connsiteY4" fmla="*/ 2062142 h 2062142"/>
              <a:gd name="connsiteX5" fmla="*/ 0 w 590248"/>
              <a:gd name="connsiteY5" fmla="*/ 2062142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32838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27123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514048"/>
              <a:gd name="connsiteY0" fmla="*/ 2052617 h 2062142"/>
              <a:gd name="connsiteX1" fmla="*/ 18748 w 514048"/>
              <a:gd name="connsiteY1" fmla="*/ 926334 h 2062142"/>
              <a:gd name="connsiteX2" fmla="*/ 33262 w 514048"/>
              <a:gd name="connsiteY2" fmla="*/ 0 h 2062142"/>
              <a:gd name="connsiteX3" fmla="*/ 271236 w 514048"/>
              <a:gd name="connsiteY3" fmla="*/ 0 h 2062142"/>
              <a:gd name="connsiteX4" fmla="*/ 514048 w 514048"/>
              <a:gd name="connsiteY4" fmla="*/ 2062142 h 2062142"/>
              <a:gd name="connsiteX5" fmla="*/ 0 w 514048"/>
              <a:gd name="connsiteY5" fmla="*/ 2052617 h 2062142"/>
              <a:gd name="connsiteX0" fmla="*/ 0 w 271236"/>
              <a:gd name="connsiteY0" fmla="*/ 2052617 h 2112869"/>
              <a:gd name="connsiteX1" fmla="*/ 18748 w 271236"/>
              <a:gd name="connsiteY1" fmla="*/ 926334 h 2112869"/>
              <a:gd name="connsiteX2" fmla="*/ 33262 w 271236"/>
              <a:gd name="connsiteY2" fmla="*/ 0 h 2112869"/>
              <a:gd name="connsiteX3" fmla="*/ 271236 w 271236"/>
              <a:gd name="connsiteY3" fmla="*/ 0 h 2112869"/>
              <a:gd name="connsiteX4" fmla="*/ 258259 w 271236"/>
              <a:gd name="connsiteY4" fmla="*/ 2112869 h 2112869"/>
              <a:gd name="connsiteX5" fmla="*/ 0 w 271236"/>
              <a:gd name="connsiteY5" fmla="*/ 2052617 h 2112869"/>
              <a:gd name="connsiteX0" fmla="*/ 0 w 271236"/>
              <a:gd name="connsiteY0" fmla="*/ 2052617 h 2052617"/>
              <a:gd name="connsiteX1" fmla="*/ 18748 w 271236"/>
              <a:gd name="connsiteY1" fmla="*/ 926334 h 2052617"/>
              <a:gd name="connsiteX2" fmla="*/ 33262 w 271236"/>
              <a:gd name="connsiteY2" fmla="*/ 0 h 2052617"/>
              <a:gd name="connsiteX3" fmla="*/ 271236 w 271236"/>
              <a:gd name="connsiteY3" fmla="*/ 0 h 2052617"/>
              <a:gd name="connsiteX4" fmla="*/ 258259 w 271236"/>
              <a:gd name="connsiteY4" fmla="*/ 1950542 h 2052617"/>
              <a:gd name="connsiteX5" fmla="*/ 0 w 271236"/>
              <a:gd name="connsiteY5" fmla="*/ 2052617 h 2052617"/>
              <a:gd name="connsiteX0" fmla="*/ 0 w 271234"/>
              <a:gd name="connsiteY0" fmla="*/ 1951162 h 1951162"/>
              <a:gd name="connsiteX1" fmla="*/ 18746 w 271234"/>
              <a:gd name="connsiteY1" fmla="*/ 926334 h 1951162"/>
              <a:gd name="connsiteX2" fmla="*/ 33260 w 271234"/>
              <a:gd name="connsiteY2" fmla="*/ 0 h 1951162"/>
              <a:gd name="connsiteX3" fmla="*/ 271234 w 271234"/>
              <a:gd name="connsiteY3" fmla="*/ 0 h 1951162"/>
              <a:gd name="connsiteX4" fmla="*/ 258257 w 271234"/>
              <a:gd name="connsiteY4" fmla="*/ 1950542 h 1951162"/>
              <a:gd name="connsiteX5" fmla="*/ 0 w 271234"/>
              <a:gd name="connsiteY5" fmla="*/ 1951162 h 1951162"/>
              <a:gd name="connsiteX0" fmla="*/ 27917 w 257895"/>
              <a:gd name="connsiteY0" fmla="*/ 1971453 h 1971453"/>
              <a:gd name="connsiteX1" fmla="*/ 5407 w 257895"/>
              <a:gd name="connsiteY1" fmla="*/ 926334 h 1971453"/>
              <a:gd name="connsiteX2" fmla="*/ 19921 w 257895"/>
              <a:gd name="connsiteY2" fmla="*/ 0 h 1971453"/>
              <a:gd name="connsiteX3" fmla="*/ 257895 w 257895"/>
              <a:gd name="connsiteY3" fmla="*/ 0 h 1971453"/>
              <a:gd name="connsiteX4" fmla="*/ 244918 w 257895"/>
              <a:gd name="connsiteY4" fmla="*/ 1950542 h 1971453"/>
              <a:gd name="connsiteX5" fmla="*/ 27917 w 257895"/>
              <a:gd name="connsiteY5" fmla="*/ 1971453 h 1971453"/>
              <a:gd name="connsiteX0" fmla="*/ 67445 w 297423"/>
              <a:gd name="connsiteY0" fmla="*/ 1971453 h 1971453"/>
              <a:gd name="connsiteX1" fmla="*/ 3679 w 297423"/>
              <a:gd name="connsiteY1" fmla="*/ 946625 h 1971453"/>
              <a:gd name="connsiteX2" fmla="*/ 59449 w 297423"/>
              <a:gd name="connsiteY2" fmla="*/ 0 h 1971453"/>
              <a:gd name="connsiteX3" fmla="*/ 297423 w 297423"/>
              <a:gd name="connsiteY3" fmla="*/ 0 h 1971453"/>
              <a:gd name="connsiteX4" fmla="*/ 284446 w 297423"/>
              <a:gd name="connsiteY4" fmla="*/ 1950542 h 1971453"/>
              <a:gd name="connsiteX5" fmla="*/ 67445 w 297423"/>
              <a:gd name="connsiteY5" fmla="*/ 1971453 h 197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423" h="1971453">
                <a:moveTo>
                  <a:pt x="67445" y="1971453"/>
                </a:moveTo>
                <a:cubicBezTo>
                  <a:pt x="92744" y="1592850"/>
                  <a:pt x="-21620" y="1325228"/>
                  <a:pt x="3679" y="946625"/>
                </a:cubicBezTo>
                <a:lnTo>
                  <a:pt x="59449" y="0"/>
                </a:lnTo>
                <a:lnTo>
                  <a:pt x="297423" y="0"/>
                </a:lnTo>
                <a:cubicBezTo>
                  <a:pt x="293097" y="704290"/>
                  <a:pt x="288772" y="1246252"/>
                  <a:pt x="284446" y="1950542"/>
                </a:cubicBezTo>
                <a:lnTo>
                  <a:pt x="67445" y="1971453"/>
                </a:lnTo>
                <a:close/>
              </a:path>
            </a:pathLst>
          </a:custGeom>
          <a:solidFill>
            <a:srgbClr val="0000FF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B42C2-F1E6-4E2D-AD8E-90BFFA406367}"/>
              </a:ext>
            </a:extLst>
          </p:cNvPr>
          <p:cNvSpPr txBox="1"/>
          <p:nvPr/>
        </p:nvSpPr>
        <p:spPr>
          <a:xfrm>
            <a:off x="1799922" y="5769917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Attacker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32A4CE-7B43-4F09-B943-0388C863145A}"/>
              </a:ext>
            </a:extLst>
          </p:cNvPr>
          <p:cNvSpPr txBox="1"/>
          <p:nvPr/>
        </p:nvSpPr>
        <p:spPr>
          <a:xfrm>
            <a:off x="7305980" y="5769916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rgbClr val="0000FF">
                      <a:alpha val="60000"/>
                    </a:srgbClr>
                  </a:glow>
                </a:effectLst>
              </a:rPr>
              <a:t>Defender 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C72879-2120-4A4D-9009-48E8D384D9B6}"/>
              </a:ext>
            </a:extLst>
          </p:cNvPr>
          <p:cNvSpPr/>
          <p:nvPr/>
        </p:nvSpPr>
        <p:spPr>
          <a:xfrm>
            <a:off x="1750482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3C00D4-8D7C-4113-9CD6-CAD8F440EED4}"/>
              </a:ext>
            </a:extLst>
          </p:cNvPr>
          <p:cNvSpPr/>
          <p:nvPr/>
        </p:nvSpPr>
        <p:spPr>
          <a:xfrm>
            <a:off x="284646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C321C4-AC34-4B91-A15A-FE8434D75ADC}"/>
              </a:ext>
            </a:extLst>
          </p:cNvPr>
          <p:cNvSpPr/>
          <p:nvPr/>
        </p:nvSpPr>
        <p:spPr>
          <a:xfrm>
            <a:off x="394244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F89767-74B7-491E-8940-6FCD1EEEA64E}"/>
              </a:ext>
            </a:extLst>
          </p:cNvPr>
          <p:cNvSpPr txBox="1"/>
          <p:nvPr/>
        </p:nvSpPr>
        <p:spPr>
          <a:xfrm>
            <a:off x="1893659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12B67-C42F-4919-81AB-4C322EBF7DB2}"/>
              </a:ext>
            </a:extLst>
          </p:cNvPr>
          <p:cNvSpPr txBox="1"/>
          <p:nvPr/>
        </p:nvSpPr>
        <p:spPr>
          <a:xfrm>
            <a:off x="297595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F67073-9CB2-43F2-96D3-908A3205342C}"/>
              </a:ext>
            </a:extLst>
          </p:cNvPr>
          <p:cNvSpPr txBox="1"/>
          <p:nvPr/>
        </p:nvSpPr>
        <p:spPr>
          <a:xfrm>
            <a:off x="407193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41B070-DEE3-4A15-924F-FAA714491698}"/>
              </a:ext>
            </a:extLst>
          </p:cNvPr>
          <p:cNvSpPr/>
          <p:nvPr/>
        </p:nvSpPr>
        <p:spPr>
          <a:xfrm>
            <a:off x="7305978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FC99AC-B647-4674-8F54-CBBA85E69E7E}"/>
              </a:ext>
            </a:extLst>
          </p:cNvPr>
          <p:cNvSpPr/>
          <p:nvPr/>
        </p:nvSpPr>
        <p:spPr>
          <a:xfrm>
            <a:off x="840195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8CA208-F7A2-4175-A446-AD06D5598196}"/>
              </a:ext>
            </a:extLst>
          </p:cNvPr>
          <p:cNvSpPr/>
          <p:nvPr/>
        </p:nvSpPr>
        <p:spPr>
          <a:xfrm>
            <a:off x="949793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4E86F-022B-40F0-8AD1-35CECC113D11}"/>
              </a:ext>
            </a:extLst>
          </p:cNvPr>
          <p:cNvSpPr txBox="1"/>
          <p:nvPr/>
        </p:nvSpPr>
        <p:spPr>
          <a:xfrm>
            <a:off x="7449155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7EBAFD-AAC0-416A-8C7F-D473FA2191E7}"/>
              </a:ext>
            </a:extLst>
          </p:cNvPr>
          <p:cNvSpPr txBox="1"/>
          <p:nvPr/>
        </p:nvSpPr>
        <p:spPr>
          <a:xfrm>
            <a:off x="853145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41A5A3-3F29-4784-8925-C52429B05AD4}"/>
              </a:ext>
            </a:extLst>
          </p:cNvPr>
          <p:cNvSpPr txBox="1"/>
          <p:nvPr/>
        </p:nvSpPr>
        <p:spPr>
          <a:xfrm>
            <a:off x="962743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EC98B-012E-4500-BADC-9B0671B8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5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6BD1-4FDC-4083-9EFD-0E6343D1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572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2. Gameplay &amp; Mechanics (Cont’d)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Gameplay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FBA11-3D0D-4159-AD99-BDA7F55A5321}"/>
              </a:ext>
            </a:extLst>
          </p:cNvPr>
          <p:cNvSpPr/>
          <p:nvPr/>
        </p:nvSpPr>
        <p:spPr>
          <a:xfrm>
            <a:off x="1666270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F95E6-C234-4244-8890-7189EB1C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70" y="2254373"/>
            <a:ext cx="3353405" cy="25961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B41D29-A461-45EC-A946-864C06016384}"/>
              </a:ext>
            </a:extLst>
          </p:cNvPr>
          <p:cNvSpPr/>
          <p:nvPr/>
        </p:nvSpPr>
        <p:spPr>
          <a:xfrm>
            <a:off x="7172325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4495B-74B4-4797-97C5-0BB36FBD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2254373"/>
            <a:ext cx="3353405" cy="2596185"/>
          </a:xfrm>
          <a:prstGeom prst="rect">
            <a:avLst/>
          </a:prstGeom>
        </p:spPr>
      </p:pic>
      <p:pic>
        <p:nvPicPr>
          <p:cNvPr id="8" name="Graphic 7" descr="Crown">
            <a:extLst>
              <a:ext uri="{FF2B5EF4-FFF2-40B4-BE49-F238E27FC236}">
                <a16:creationId xmlns:a16="http://schemas.microsoft.com/office/drawing/2014/main" id="{99A1A7D1-C1F3-426D-8A81-178DB14BB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0654" y="3315967"/>
            <a:ext cx="195208" cy="195208"/>
          </a:xfrm>
          <a:prstGeom prst="rect">
            <a:avLst/>
          </a:prstGeom>
        </p:spPr>
      </p:pic>
      <p:pic>
        <p:nvPicPr>
          <p:cNvPr id="11" name="Graphic 10" descr="Crown">
            <a:extLst>
              <a:ext uri="{FF2B5EF4-FFF2-40B4-BE49-F238E27FC236}">
                <a16:creationId xmlns:a16="http://schemas.microsoft.com/office/drawing/2014/main" id="{091A5373-8A9F-40D3-B465-AA4B235D3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31453" y="3044209"/>
            <a:ext cx="195208" cy="195208"/>
          </a:xfrm>
          <a:prstGeom prst="rect">
            <a:avLst/>
          </a:prstGeom>
        </p:spPr>
      </p:pic>
      <p:sp>
        <p:nvSpPr>
          <p:cNvPr id="18" name="Trapezoid 17">
            <a:extLst>
              <a:ext uri="{FF2B5EF4-FFF2-40B4-BE49-F238E27FC236}">
                <a16:creationId xmlns:a16="http://schemas.microsoft.com/office/drawing/2014/main" id="{2C4F7EA8-90C0-425C-9B58-2BC2115BACC7}"/>
              </a:ext>
            </a:extLst>
          </p:cNvPr>
          <p:cNvSpPr/>
          <p:nvPr/>
        </p:nvSpPr>
        <p:spPr>
          <a:xfrm rot="10800000">
            <a:off x="1662702" y="2254371"/>
            <a:ext cx="337545" cy="1059110"/>
          </a:xfrm>
          <a:custGeom>
            <a:avLst/>
            <a:gdLst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556553"/>
              <a:gd name="connsiteY0" fmla="*/ 1550920 h 2074795"/>
              <a:gd name="connsiteX1" fmla="*/ 103420 w 556553"/>
              <a:gd name="connsiteY1" fmla="*/ 0 h 2074795"/>
              <a:gd name="connsiteX2" fmla="*/ 405509 w 556553"/>
              <a:gd name="connsiteY2" fmla="*/ 0 h 2074795"/>
              <a:gd name="connsiteX3" fmla="*/ 556553 w 556553"/>
              <a:gd name="connsiteY3" fmla="*/ 2074795 h 2074795"/>
              <a:gd name="connsiteX4" fmla="*/ 0 w 556553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0 w 623228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550920 h 2074795"/>
              <a:gd name="connsiteX0" fmla="*/ 0 w 623228"/>
              <a:gd name="connsiteY0" fmla="*/ 149377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493770 h 2074795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08902 w 733669"/>
              <a:gd name="connsiteY4" fmla="*/ 1500242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53078 w 733669"/>
              <a:gd name="connsiteY4" fmla="*/ 1471667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42034 w 733669"/>
              <a:gd name="connsiteY4" fmla="*/ 1340113 h 2065270"/>
              <a:gd name="connsiteX5" fmla="*/ 0 w 733669"/>
              <a:gd name="connsiteY5" fmla="*/ 1493770 h 2065270"/>
              <a:gd name="connsiteX0" fmla="*/ 0 w 755757"/>
              <a:gd name="connsiteY0" fmla="*/ 1329327 h 2065270"/>
              <a:gd name="connsiteX1" fmla="*/ 125508 w 755757"/>
              <a:gd name="connsiteY1" fmla="*/ 0 h 2065270"/>
              <a:gd name="connsiteX2" fmla="*/ 427597 w 755757"/>
              <a:gd name="connsiteY2" fmla="*/ 0 h 2065270"/>
              <a:gd name="connsiteX3" fmla="*/ 755757 w 755757"/>
              <a:gd name="connsiteY3" fmla="*/ 2065270 h 2065270"/>
              <a:gd name="connsiteX4" fmla="*/ 364122 w 755757"/>
              <a:gd name="connsiteY4" fmla="*/ 1340113 h 2065270"/>
              <a:gd name="connsiteX5" fmla="*/ 0 w 755757"/>
              <a:gd name="connsiteY5" fmla="*/ 1329327 h 2065270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364122 w 446521"/>
              <a:gd name="connsiteY4" fmla="*/ 1340113 h 2027008"/>
              <a:gd name="connsiteX5" fmla="*/ 0 w 446521"/>
              <a:gd name="connsiteY5" fmla="*/ 1329327 h 2027008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364122 w 446521"/>
              <a:gd name="connsiteY4" fmla="*/ 1340113 h 2027008"/>
              <a:gd name="connsiteX5" fmla="*/ 0 w 446521"/>
              <a:gd name="connsiteY5" fmla="*/ 1329327 h 2027008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29327 h 2027008"/>
              <a:gd name="connsiteX0" fmla="*/ 0 w 446521"/>
              <a:gd name="connsiteY0" fmla="*/ 1316573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16573 h 2027008"/>
              <a:gd name="connsiteX0" fmla="*/ 0 w 446521"/>
              <a:gd name="connsiteY0" fmla="*/ 1316573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16573 h 2027008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32196 w 479653"/>
              <a:gd name="connsiteY4" fmla="*/ 1990563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124787 w 479653"/>
              <a:gd name="connsiteY5" fmla="*/ 1599480 h 2103532"/>
              <a:gd name="connsiteX6" fmla="*/ 0 w 479653"/>
              <a:gd name="connsiteY6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124787 w 479653"/>
              <a:gd name="connsiteY5" fmla="*/ 1599480 h 2103532"/>
              <a:gd name="connsiteX6" fmla="*/ 0 w 479653"/>
              <a:gd name="connsiteY6" fmla="*/ 1316573 h 2103532"/>
              <a:gd name="connsiteX0" fmla="*/ 0 w 454696"/>
              <a:gd name="connsiteY0" fmla="*/ 1201202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99830 w 454696"/>
              <a:gd name="connsiteY5" fmla="*/ 1599480 h 2103532"/>
              <a:gd name="connsiteX6" fmla="*/ 0 w 454696"/>
              <a:gd name="connsiteY6" fmla="*/ 1201202 h 2103532"/>
              <a:gd name="connsiteX0" fmla="*/ 0 w 454696"/>
              <a:gd name="connsiteY0" fmla="*/ 1201202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1201202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  <a:gd name="connsiteX0" fmla="*/ 0 w 454696"/>
              <a:gd name="connsiteY0" fmla="*/ 710300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710300 h 210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96" h="2103532">
                <a:moveTo>
                  <a:pt x="0" y="710300"/>
                </a:moveTo>
                <a:lnTo>
                  <a:pt x="100551" y="0"/>
                </a:lnTo>
                <a:lnTo>
                  <a:pt x="402640" y="0"/>
                </a:lnTo>
                <a:lnTo>
                  <a:pt x="454696" y="2103532"/>
                </a:lnTo>
                <a:cubicBezTo>
                  <a:pt x="346746" y="2019964"/>
                  <a:pt x="193101" y="2150655"/>
                  <a:pt x="85151" y="2067087"/>
                </a:cubicBezTo>
                <a:cubicBezTo>
                  <a:pt x="32246" y="1983078"/>
                  <a:pt x="93223" y="1724566"/>
                  <a:pt x="74872" y="1599480"/>
                </a:cubicBezTo>
                <a:cubicBezTo>
                  <a:pt x="69000" y="1102641"/>
                  <a:pt x="83103" y="962084"/>
                  <a:pt x="0" y="710300"/>
                </a:cubicBezTo>
                <a:close/>
              </a:path>
            </a:pathLst>
          </a:cu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4E1D608-D709-4B60-BA13-FC37A67B5070}"/>
              </a:ext>
            </a:extLst>
          </p:cNvPr>
          <p:cNvSpPr/>
          <p:nvPr/>
        </p:nvSpPr>
        <p:spPr>
          <a:xfrm rot="5400000">
            <a:off x="7561625" y="2541349"/>
            <a:ext cx="541030" cy="1398623"/>
          </a:xfrm>
          <a:custGeom>
            <a:avLst/>
            <a:gdLst>
              <a:gd name="connsiteX0" fmla="*/ 0 w 590248"/>
              <a:gd name="connsiteY0" fmla="*/ 2062142 h 2062142"/>
              <a:gd name="connsiteX1" fmla="*/ 147562 w 590248"/>
              <a:gd name="connsiteY1" fmla="*/ 0 h 2062142"/>
              <a:gd name="connsiteX2" fmla="*/ 442686 w 590248"/>
              <a:gd name="connsiteY2" fmla="*/ 0 h 2062142"/>
              <a:gd name="connsiteX3" fmla="*/ 590248 w 590248"/>
              <a:gd name="connsiteY3" fmla="*/ 2062142 h 2062142"/>
              <a:gd name="connsiteX4" fmla="*/ 0 w 590248"/>
              <a:gd name="connsiteY4" fmla="*/ 2062142 h 2062142"/>
              <a:gd name="connsiteX0" fmla="*/ 0 w 590248"/>
              <a:gd name="connsiteY0" fmla="*/ 2062142 h 2062142"/>
              <a:gd name="connsiteX1" fmla="*/ 133048 w 590248"/>
              <a:gd name="connsiteY1" fmla="*/ 926334 h 2062142"/>
              <a:gd name="connsiteX2" fmla="*/ 147562 w 590248"/>
              <a:gd name="connsiteY2" fmla="*/ 0 h 2062142"/>
              <a:gd name="connsiteX3" fmla="*/ 442686 w 590248"/>
              <a:gd name="connsiteY3" fmla="*/ 0 h 2062142"/>
              <a:gd name="connsiteX4" fmla="*/ 590248 w 590248"/>
              <a:gd name="connsiteY4" fmla="*/ 2062142 h 2062142"/>
              <a:gd name="connsiteX5" fmla="*/ 0 w 590248"/>
              <a:gd name="connsiteY5" fmla="*/ 2062142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32838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27123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514048"/>
              <a:gd name="connsiteY0" fmla="*/ 2052617 h 2062142"/>
              <a:gd name="connsiteX1" fmla="*/ 18748 w 514048"/>
              <a:gd name="connsiteY1" fmla="*/ 926334 h 2062142"/>
              <a:gd name="connsiteX2" fmla="*/ 33262 w 514048"/>
              <a:gd name="connsiteY2" fmla="*/ 0 h 2062142"/>
              <a:gd name="connsiteX3" fmla="*/ 271236 w 514048"/>
              <a:gd name="connsiteY3" fmla="*/ 0 h 2062142"/>
              <a:gd name="connsiteX4" fmla="*/ 514048 w 514048"/>
              <a:gd name="connsiteY4" fmla="*/ 2062142 h 2062142"/>
              <a:gd name="connsiteX5" fmla="*/ 0 w 514048"/>
              <a:gd name="connsiteY5" fmla="*/ 2052617 h 2062142"/>
              <a:gd name="connsiteX0" fmla="*/ 0 w 271236"/>
              <a:gd name="connsiteY0" fmla="*/ 2052617 h 2112869"/>
              <a:gd name="connsiteX1" fmla="*/ 18748 w 271236"/>
              <a:gd name="connsiteY1" fmla="*/ 926334 h 2112869"/>
              <a:gd name="connsiteX2" fmla="*/ 33262 w 271236"/>
              <a:gd name="connsiteY2" fmla="*/ 0 h 2112869"/>
              <a:gd name="connsiteX3" fmla="*/ 271236 w 271236"/>
              <a:gd name="connsiteY3" fmla="*/ 0 h 2112869"/>
              <a:gd name="connsiteX4" fmla="*/ 258259 w 271236"/>
              <a:gd name="connsiteY4" fmla="*/ 2112869 h 2112869"/>
              <a:gd name="connsiteX5" fmla="*/ 0 w 271236"/>
              <a:gd name="connsiteY5" fmla="*/ 2052617 h 2112869"/>
              <a:gd name="connsiteX0" fmla="*/ 0 w 271236"/>
              <a:gd name="connsiteY0" fmla="*/ 2052617 h 2052617"/>
              <a:gd name="connsiteX1" fmla="*/ 18748 w 271236"/>
              <a:gd name="connsiteY1" fmla="*/ 926334 h 2052617"/>
              <a:gd name="connsiteX2" fmla="*/ 33262 w 271236"/>
              <a:gd name="connsiteY2" fmla="*/ 0 h 2052617"/>
              <a:gd name="connsiteX3" fmla="*/ 271236 w 271236"/>
              <a:gd name="connsiteY3" fmla="*/ 0 h 2052617"/>
              <a:gd name="connsiteX4" fmla="*/ 258259 w 271236"/>
              <a:gd name="connsiteY4" fmla="*/ 1950542 h 2052617"/>
              <a:gd name="connsiteX5" fmla="*/ 0 w 271236"/>
              <a:gd name="connsiteY5" fmla="*/ 2052617 h 2052617"/>
              <a:gd name="connsiteX0" fmla="*/ 0 w 271234"/>
              <a:gd name="connsiteY0" fmla="*/ 1951162 h 1951162"/>
              <a:gd name="connsiteX1" fmla="*/ 18746 w 271234"/>
              <a:gd name="connsiteY1" fmla="*/ 926334 h 1951162"/>
              <a:gd name="connsiteX2" fmla="*/ 33260 w 271234"/>
              <a:gd name="connsiteY2" fmla="*/ 0 h 1951162"/>
              <a:gd name="connsiteX3" fmla="*/ 271234 w 271234"/>
              <a:gd name="connsiteY3" fmla="*/ 0 h 1951162"/>
              <a:gd name="connsiteX4" fmla="*/ 258257 w 271234"/>
              <a:gd name="connsiteY4" fmla="*/ 1950542 h 1951162"/>
              <a:gd name="connsiteX5" fmla="*/ 0 w 271234"/>
              <a:gd name="connsiteY5" fmla="*/ 1951162 h 1951162"/>
              <a:gd name="connsiteX0" fmla="*/ 27917 w 257895"/>
              <a:gd name="connsiteY0" fmla="*/ 1971453 h 1971453"/>
              <a:gd name="connsiteX1" fmla="*/ 5407 w 257895"/>
              <a:gd name="connsiteY1" fmla="*/ 926334 h 1971453"/>
              <a:gd name="connsiteX2" fmla="*/ 19921 w 257895"/>
              <a:gd name="connsiteY2" fmla="*/ 0 h 1971453"/>
              <a:gd name="connsiteX3" fmla="*/ 257895 w 257895"/>
              <a:gd name="connsiteY3" fmla="*/ 0 h 1971453"/>
              <a:gd name="connsiteX4" fmla="*/ 244918 w 257895"/>
              <a:gd name="connsiteY4" fmla="*/ 1950542 h 1971453"/>
              <a:gd name="connsiteX5" fmla="*/ 27917 w 257895"/>
              <a:gd name="connsiteY5" fmla="*/ 1971453 h 1971453"/>
              <a:gd name="connsiteX0" fmla="*/ 67445 w 297423"/>
              <a:gd name="connsiteY0" fmla="*/ 1971453 h 1971453"/>
              <a:gd name="connsiteX1" fmla="*/ 3679 w 297423"/>
              <a:gd name="connsiteY1" fmla="*/ 946625 h 1971453"/>
              <a:gd name="connsiteX2" fmla="*/ 59449 w 297423"/>
              <a:gd name="connsiteY2" fmla="*/ 0 h 1971453"/>
              <a:gd name="connsiteX3" fmla="*/ 297423 w 297423"/>
              <a:gd name="connsiteY3" fmla="*/ 0 h 1971453"/>
              <a:gd name="connsiteX4" fmla="*/ 284446 w 297423"/>
              <a:gd name="connsiteY4" fmla="*/ 1950542 h 1971453"/>
              <a:gd name="connsiteX5" fmla="*/ 67445 w 297423"/>
              <a:gd name="connsiteY5" fmla="*/ 1971453 h 1971453"/>
              <a:gd name="connsiteX0" fmla="*/ 67445 w 405790"/>
              <a:gd name="connsiteY0" fmla="*/ 1971453 h 1971453"/>
              <a:gd name="connsiteX1" fmla="*/ 3679 w 405790"/>
              <a:gd name="connsiteY1" fmla="*/ 946625 h 1971453"/>
              <a:gd name="connsiteX2" fmla="*/ 59449 w 405790"/>
              <a:gd name="connsiteY2" fmla="*/ 0 h 1971453"/>
              <a:gd name="connsiteX3" fmla="*/ 297423 w 405790"/>
              <a:gd name="connsiteY3" fmla="*/ 0 h 1971453"/>
              <a:gd name="connsiteX4" fmla="*/ 405744 w 405790"/>
              <a:gd name="connsiteY4" fmla="*/ 1107787 h 1971453"/>
              <a:gd name="connsiteX5" fmla="*/ 284446 w 405790"/>
              <a:gd name="connsiteY5" fmla="*/ 1950542 h 1971453"/>
              <a:gd name="connsiteX6" fmla="*/ 67445 w 405790"/>
              <a:gd name="connsiteY6" fmla="*/ 1971453 h 1971453"/>
              <a:gd name="connsiteX0" fmla="*/ 67445 w 513096"/>
              <a:gd name="connsiteY0" fmla="*/ 1971453 h 1991224"/>
              <a:gd name="connsiteX1" fmla="*/ 3679 w 513096"/>
              <a:gd name="connsiteY1" fmla="*/ 946625 h 1991224"/>
              <a:gd name="connsiteX2" fmla="*/ 59449 w 513096"/>
              <a:gd name="connsiteY2" fmla="*/ 0 h 1991224"/>
              <a:gd name="connsiteX3" fmla="*/ 297423 w 513096"/>
              <a:gd name="connsiteY3" fmla="*/ 0 h 1991224"/>
              <a:gd name="connsiteX4" fmla="*/ 405744 w 513096"/>
              <a:gd name="connsiteY4" fmla="*/ 1107787 h 1991224"/>
              <a:gd name="connsiteX5" fmla="*/ 507228 w 513096"/>
              <a:gd name="connsiteY5" fmla="*/ 1991224 h 1991224"/>
              <a:gd name="connsiteX6" fmla="*/ 67445 w 513096"/>
              <a:gd name="connsiteY6" fmla="*/ 1971453 h 1991224"/>
              <a:gd name="connsiteX0" fmla="*/ 67445 w 512324"/>
              <a:gd name="connsiteY0" fmla="*/ 1971453 h 1991224"/>
              <a:gd name="connsiteX1" fmla="*/ 3679 w 512324"/>
              <a:gd name="connsiteY1" fmla="*/ 946625 h 1991224"/>
              <a:gd name="connsiteX2" fmla="*/ 59449 w 512324"/>
              <a:gd name="connsiteY2" fmla="*/ 0 h 1991224"/>
              <a:gd name="connsiteX3" fmla="*/ 297423 w 512324"/>
              <a:gd name="connsiteY3" fmla="*/ 0 h 1991224"/>
              <a:gd name="connsiteX4" fmla="*/ 380993 w 512324"/>
              <a:gd name="connsiteY4" fmla="*/ 1039983 h 1991224"/>
              <a:gd name="connsiteX5" fmla="*/ 507228 w 512324"/>
              <a:gd name="connsiteY5" fmla="*/ 1991224 h 1991224"/>
              <a:gd name="connsiteX6" fmla="*/ 67445 w 512324"/>
              <a:gd name="connsiteY6" fmla="*/ 1971453 h 1991224"/>
              <a:gd name="connsiteX0" fmla="*/ 67445 w 512324"/>
              <a:gd name="connsiteY0" fmla="*/ 1971453 h 1991224"/>
              <a:gd name="connsiteX1" fmla="*/ 3679 w 512324"/>
              <a:gd name="connsiteY1" fmla="*/ 946625 h 1991224"/>
              <a:gd name="connsiteX2" fmla="*/ 59449 w 512324"/>
              <a:gd name="connsiteY2" fmla="*/ 0 h 1991224"/>
              <a:gd name="connsiteX3" fmla="*/ 297423 w 512324"/>
              <a:gd name="connsiteY3" fmla="*/ 0 h 1991224"/>
              <a:gd name="connsiteX4" fmla="*/ 380993 w 512324"/>
              <a:gd name="connsiteY4" fmla="*/ 1039983 h 1991224"/>
              <a:gd name="connsiteX5" fmla="*/ 507228 w 512324"/>
              <a:gd name="connsiteY5" fmla="*/ 1991224 h 1991224"/>
              <a:gd name="connsiteX6" fmla="*/ 67445 w 512324"/>
              <a:gd name="connsiteY6" fmla="*/ 1971453 h 199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2324" h="1991224">
                <a:moveTo>
                  <a:pt x="67445" y="1971453"/>
                </a:moveTo>
                <a:cubicBezTo>
                  <a:pt x="92744" y="1592850"/>
                  <a:pt x="-21620" y="1325228"/>
                  <a:pt x="3679" y="946625"/>
                </a:cubicBezTo>
                <a:lnTo>
                  <a:pt x="59449" y="0"/>
                </a:lnTo>
                <a:lnTo>
                  <a:pt x="297423" y="0"/>
                </a:lnTo>
                <a:cubicBezTo>
                  <a:pt x="334510" y="175591"/>
                  <a:pt x="308895" y="552163"/>
                  <a:pt x="380993" y="1039983"/>
                </a:cubicBezTo>
                <a:cubicBezTo>
                  <a:pt x="378830" y="1365073"/>
                  <a:pt x="542983" y="1838239"/>
                  <a:pt x="507228" y="1991224"/>
                </a:cubicBezTo>
                <a:lnTo>
                  <a:pt x="67445" y="1971453"/>
                </a:lnTo>
                <a:close/>
              </a:path>
            </a:pathLst>
          </a:custGeom>
          <a:solidFill>
            <a:srgbClr val="0000FF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B42C2-F1E6-4E2D-AD8E-90BFFA406367}"/>
              </a:ext>
            </a:extLst>
          </p:cNvPr>
          <p:cNvSpPr txBox="1"/>
          <p:nvPr/>
        </p:nvSpPr>
        <p:spPr>
          <a:xfrm>
            <a:off x="1799922" y="5769917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Attacker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32A4CE-7B43-4F09-B943-0388C863145A}"/>
              </a:ext>
            </a:extLst>
          </p:cNvPr>
          <p:cNvSpPr txBox="1"/>
          <p:nvPr/>
        </p:nvSpPr>
        <p:spPr>
          <a:xfrm>
            <a:off x="7305980" y="5769916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rgbClr val="0000FF">
                      <a:alpha val="60000"/>
                    </a:srgbClr>
                  </a:glow>
                </a:effectLst>
              </a:rPr>
              <a:t>Defender 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C72879-2120-4A4D-9009-48E8D384D9B6}"/>
              </a:ext>
            </a:extLst>
          </p:cNvPr>
          <p:cNvSpPr/>
          <p:nvPr/>
        </p:nvSpPr>
        <p:spPr>
          <a:xfrm>
            <a:off x="1750482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3C00D4-8D7C-4113-9CD6-CAD8F440EED4}"/>
              </a:ext>
            </a:extLst>
          </p:cNvPr>
          <p:cNvSpPr/>
          <p:nvPr/>
        </p:nvSpPr>
        <p:spPr>
          <a:xfrm>
            <a:off x="284646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C321C4-AC34-4B91-A15A-FE8434D75ADC}"/>
              </a:ext>
            </a:extLst>
          </p:cNvPr>
          <p:cNvSpPr/>
          <p:nvPr/>
        </p:nvSpPr>
        <p:spPr>
          <a:xfrm>
            <a:off x="394244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F89767-74B7-491E-8940-6FCD1EEEA64E}"/>
              </a:ext>
            </a:extLst>
          </p:cNvPr>
          <p:cNvSpPr txBox="1"/>
          <p:nvPr/>
        </p:nvSpPr>
        <p:spPr>
          <a:xfrm>
            <a:off x="1893659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12B67-C42F-4919-81AB-4C322EBF7DB2}"/>
              </a:ext>
            </a:extLst>
          </p:cNvPr>
          <p:cNvSpPr txBox="1"/>
          <p:nvPr/>
        </p:nvSpPr>
        <p:spPr>
          <a:xfrm>
            <a:off x="297595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F67073-9CB2-43F2-96D3-908A3205342C}"/>
              </a:ext>
            </a:extLst>
          </p:cNvPr>
          <p:cNvSpPr txBox="1"/>
          <p:nvPr/>
        </p:nvSpPr>
        <p:spPr>
          <a:xfrm>
            <a:off x="407193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41B070-DEE3-4A15-924F-FAA714491698}"/>
              </a:ext>
            </a:extLst>
          </p:cNvPr>
          <p:cNvSpPr/>
          <p:nvPr/>
        </p:nvSpPr>
        <p:spPr>
          <a:xfrm>
            <a:off x="7305978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2">
                <a:lumMod val="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FC99AC-B647-4674-8F54-CBBA85E69E7E}"/>
              </a:ext>
            </a:extLst>
          </p:cNvPr>
          <p:cNvSpPr/>
          <p:nvPr/>
        </p:nvSpPr>
        <p:spPr>
          <a:xfrm>
            <a:off x="840195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8CA208-F7A2-4175-A446-AD06D5598196}"/>
              </a:ext>
            </a:extLst>
          </p:cNvPr>
          <p:cNvSpPr/>
          <p:nvPr/>
        </p:nvSpPr>
        <p:spPr>
          <a:xfrm>
            <a:off x="949793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4E86F-022B-40F0-8AD1-35CECC113D11}"/>
              </a:ext>
            </a:extLst>
          </p:cNvPr>
          <p:cNvSpPr txBox="1"/>
          <p:nvPr/>
        </p:nvSpPr>
        <p:spPr>
          <a:xfrm>
            <a:off x="7449155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7EBAFD-AAC0-416A-8C7F-D473FA2191E7}"/>
              </a:ext>
            </a:extLst>
          </p:cNvPr>
          <p:cNvSpPr txBox="1"/>
          <p:nvPr/>
        </p:nvSpPr>
        <p:spPr>
          <a:xfrm>
            <a:off x="853145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41A5A3-3F29-4784-8925-C52429B05AD4}"/>
              </a:ext>
            </a:extLst>
          </p:cNvPr>
          <p:cNvSpPr txBox="1"/>
          <p:nvPr/>
        </p:nvSpPr>
        <p:spPr>
          <a:xfrm>
            <a:off x="962743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7E048334-6042-493D-B6C9-1C1588436652}"/>
              </a:ext>
            </a:extLst>
          </p:cNvPr>
          <p:cNvSpPr/>
          <p:nvPr/>
        </p:nvSpPr>
        <p:spPr>
          <a:xfrm rot="16200000">
            <a:off x="10929982" y="3264361"/>
            <a:ext cx="419100" cy="576207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Crown">
            <a:extLst>
              <a:ext uri="{FF2B5EF4-FFF2-40B4-BE49-F238E27FC236}">
                <a16:creationId xmlns:a16="http://schemas.microsoft.com/office/drawing/2014/main" id="{9EB08E59-BB2D-476C-B888-9FB93268E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3944" y="3315967"/>
            <a:ext cx="195208" cy="1952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98DC4D-ACE5-4D59-B895-E68D4D8F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35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6BD1-4FDC-4083-9EFD-0E6343D1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572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2. Gameplay &amp; Mechanics (Cont’d)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Gameplay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FBA11-3D0D-4159-AD99-BDA7F55A5321}"/>
              </a:ext>
            </a:extLst>
          </p:cNvPr>
          <p:cNvSpPr/>
          <p:nvPr/>
        </p:nvSpPr>
        <p:spPr>
          <a:xfrm>
            <a:off x="1666270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F95E6-C234-4244-8890-7189EB1C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70" y="2254373"/>
            <a:ext cx="3353405" cy="25961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B41D29-A461-45EC-A946-864C06016384}"/>
              </a:ext>
            </a:extLst>
          </p:cNvPr>
          <p:cNvSpPr/>
          <p:nvPr/>
        </p:nvSpPr>
        <p:spPr>
          <a:xfrm>
            <a:off x="7172325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4495B-74B4-4797-97C5-0BB36FBD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2254373"/>
            <a:ext cx="3353405" cy="2596185"/>
          </a:xfrm>
          <a:prstGeom prst="rect">
            <a:avLst/>
          </a:prstGeom>
        </p:spPr>
      </p:pic>
      <p:pic>
        <p:nvPicPr>
          <p:cNvPr id="8" name="Graphic 7" descr="Crown">
            <a:extLst>
              <a:ext uri="{FF2B5EF4-FFF2-40B4-BE49-F238E27FC236}">
                <a16:creationId xmlns:a16="http://schemas.microsoft.com/office/drawing/2014/main" id="{99A1A7D1-C1F3-426D-8A81-178DB14BB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0654" y="3315967"/>
            <a:ext cx="195208" cy="195208"/>
          </a:xfrm>
          <a:prstGeom prst="rect">
            <a:avLst/>
          </a:prstGeom>
        </p:spPr>
      </p:pic>
      <p:pic>
        <p:nvPicPr>
          <p:cNvPr id="11" name="Graphic 10" descr="Crown">
            <a:extLst>
              <a:ext uri="{FF2B5EF4-FFF2-40B4-BE49-F238E27FC236}">
                <a16:creationId xmlns:a16="http://schemas.microsoft.com/office/drawing/2014/main" id="{091A5373-8A9F-40D3-B465-AA4B235D3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31453" y="3044209"/>
            <a:ext cx="195208" cy="195208"/>
          </a:xfrm>
          <a:prstGeom prst="rect">
            <a:avLst/>
          </a:prstGeom>
        </p:spPr>
      </p:pic>
      <p:sp>
        <p:nvSpPr>
          <p:cNvPr id="18" name="Trapezoid 17">
            <a:extLst>
              <a:ext uri="{FF2B5EF4-FFF2-40B4-BE49-F238E27FC236}">
                <a16:creationId xmlns:a16="http://schemas.microsoft.com/office/drawing/2014/main" id="{2C4F7EA8-90C0-425C-9B58-2BC2115BACC7}"/>
              </a:ext>
            </a:extLst>
          </p:cNvPr>
          <p:cNvSpPr/>
          <p:nvPr/>
        </p:nvSpPr>
        <p:spPr>
          <a:xfrm rot="10800000">
            <a:off x="1662702" y="2254371"/>
            <a:ext cx="337545" cy="1059110"/>
          </a:xfrm>
          <a:custGeom>
            <a:avLst/>
            <a:gdLst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556553"/>
              <a:gd name="connsiteY0" fmla="*/ 1550920 h 2074795"/>
              <a:gd name="connsiteX1" fmla="*/ 103420 w 556553"/>
              <a:gd name="connsiteY1" fmla="*/ 0 h 2074795"/>
              <a:gd name="connsiteX2" fmla="*/ 405509 w 556553"/>
              <a:gd name="connsiteY2" fmla="*/ 0 h 2074795"/>
              <a:gd name="connsiteX3" fmla="*/ 556553 w 556553"/>
              <a:gd name="connsiteY3" fmla="*/ 2074795 h 2074795"/>
              <a:gd name="connsiteX4" fmla="*/ 0 w 556553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0 w 623228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550920 h 2074795"/>
              <a:gd name="connsiteX0" fmla="*/ 0 w 623228"/>
              <a:gd name="connsiteY0" fmla="*/ 149377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493770 h 2074795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08902 w 733669"/>
              <a:gd name="connsiteY4" fmla="*/ 1500242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53078 w 733669"/>
              <a:gd name="connsiteY4" fmla="*/ 1471667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42034 w 733669"/>
              <a:gd name="connsiteY4" fmla="*/ 1340113 h 2065270"/>
              <a:gd name="connsiteX5" fmla="*/ 0 w 733669"/>
              <a:gd name="connsiteY5" fmla="*/ 1493770 h 2065270"/>
              <a:gd name="connsiteX0" fmla="*/ 0 w 755757"/>
              <a:gd name="connsiteY0" fmla="*/ 1329327 h 2065270"/>
              <a:gd name="connsiteX1" fmla="*/ 125508 w 755757"/>
              <a:gd name="connsiteY1" fmla="*/ 0 h 2065270"/>
              <a:gd name="connsiteX2" fmla="*/ 427597 w 755757"/>
              <a:gd name="connsiteY2" fmla="*/ 0 h 2065270"/>
              <a:gd name="connsiteX3" fmla="*/ 755757 w 755757"/>
              <a:gd name="connsiteY3" fmla="*/ 2065270 h 2065270"/>
              <a:gd name="connsiteX4" fmla="*/ 364122 w 755757"/>
              <a:gd name="connsiteY4" fmla="*/ 1340113 h 2065270"/>
              <a:gd name="connsiteX5" fmla="*/ 0 w 755757"/>
              <a:gd name="connsiteY5" fmla="*/ 1329327 h 2065270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364122 w 446521"/>
              <a:gd name="connsiteY4" fmla="*/ 1340113 h 2027008"/>
              <a:gd name="connsiteX5" fmla="*/ 0 w 446521"/>
              <a:gd name="connsiteY5" fmla="*/ 1329327 h 2027008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364122 w 446521"/>
              <a:gd name="connsiteY4" fmla="*/ 1340113 h 2027008"/>
              <a:gd name="connsiteX5" fmla="*/ 0 w 446521"/>
              <a:gd name="connsiteY5" fmla="*/ 1329327 h 2027008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29327 h 2027008"/>
              <a:gd name="connsiteX0" fmla="*/ 0 w 446521"/>
              <a:gd name="connsiteY0" fmla="*/ 1316573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16573 h 2027008"/>
              <a:gd name="connsiteX0" fmla="*/ 0 w 446521"/>
              <a:gd name="connsiteY0" fmla="*/ 1316573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16573 h 2027008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32196 w 479653"/>
              <a:gd name="connsiteY4" fmla="*/ 1990563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124787 w 479653"/>
              <a:gd name="connsiteY5" fmla="*/ 1599480 h 2103532"/>
              <a:gd name="connsiteX6" fmla="*/ 0 w 479653"/>
              <a:gd name="connsiteY6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124787 w 479653"/>
              <a:gd name="connsiteY5" fmla="*/ 1599480 h 2103532"/>
              <a:gd name="connsiteX6" fmla="*/ 0 w 479653"/>
              <a:gd name="connsiteY6" fmla="*/ 1316573 h 2103532"/>
              <a:gd name="connsiteX0" fmla="*/ 0 w 454696"/>
              <a:gd name="connsiteY0" fmla="*/ 1201202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99830 w 454696"/>
              <a:gd name="connsiteY5" fmla="*/ 1599480 h 2103532"/>
              <a:gd name="connsiteX6" fmla="*/ 0 w 454696"/>
              <a:gd name="connsiteY6" fmla="*/ 1201202 h 2103532"/>
              <a:gd name="connsiteX0" fmla="*/ 0 w 454696"/>
              <a:gd name="connsiteY0" fmla="*/ 1201202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1201202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  <a:gd name="connsiteX0" fmla="*/ 0 w 454696"/>
              <a:gd name="connsiteY0" fmla="*/ 710300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710300 h 210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96" h="2103532">
                <a:moveTo>
                  <a:pt x="0" y="710300"/>
                </a:moveTo>
                <a:lnTo>
                  <a:pt x="100551" y="0"/>
                </a:lnTo>
                <a:lnTo>
                  <a:pt x="402640" y="0"/>
                </a:lnTo>
                <a:lnTo>
                  <a:pt x="454696" y="2103532"/>
                </a:lnTo>
                <a:cubicBezTo>
                  <a:pt x="346746" y="2019964"/>
                  <a:pt x="193101" y="2150655"/>
                  <a:pt x="85151" y="2067087"/>
                </a:cubicBezTo>
                <a:cubicBezTo>
                  <a:pt x="32246" y="1983078"/>
                  <a:pt x="93223" y="1724566"/>
                  <a:pt x="74872" y="1599480"/>
                </a:cubicBezTo>
                <a:cubicBezTo>
                  <a:pt x="69000" y="1102641"/>
                  <a:pt x="83103" y="962084"/>
                  <a:pt x="0" y="710300"/>
                </a:cubicBezTo>
                <a:close/>
              </a:path>
            </a:pathLst>
          </a:cu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4E1D608-D709-4B60-BA13-FC37A67B5070}"/>
              </a:ext>
            </a:extLst>
          </p:cNvPr>
          <p:cNvSpPr/>
          <p:nvPr/>
        </p:nvSpPr>
        <p:spPr>
          <a:xfrm rot="5400000">
            <a:off x="7561625" y="2541349"/>
            <a:ext cx="541030" cy="1398623"/>
          </a:xfrm>
          <a:custGeom>
            <a:avLst/>
            <a:gdLst>
              <a:gd name="connsiteX0" fmla="*/ 0 w 590248"/>
              <a:gd name="connsiteY0" fmla="*/ 2062142 h 2062142"/>
              <a:gd name="connsiteX1" fmla="*/ 147562 w 590248"/>
              <a:gd name="connsiteY1" fmla="*/ 0 h 2062142"/>
              <a:gd name="connsiteX2" fmla="*/ 442686 w 590248"/>
              <a:gd name="connsiteY2" fmla="*/ 0 h 2062142"/>
              <a:gd name="connsiteX3" fmla="*/ 590248 w 590248"/>
              <a:gd name="connsiteY3" fmla="*/ 2062142 h 2062142"/>
              <a:gd name="connsiteX4" fmla="*/ 0 w 590248"/>
              <a:gd name="connsiteY4" fmla="*/ 2062142 h 2062142"/>
              <a:gd name="connsiteX0" fmla="*/ 0 w 590248"/>
              <a:gd name="connsiteY0" fmla="*/ 2062142 h 2062142"/>
              <a:gd name="connsiteX1" fmla="*/ 133048 w 590248"/>
              <a:gd name="connsiteY1" fmla="*/ 926334 h 2062142"/>
              <a:gd name="connsiteX2" fmla="*/ 147562 w 590248"/>
              <a:gd name="connsiteY2" fmla="*/ 0 h 2062142"/>
              <a:gd name="connsiteX3" fmla="*/ 442686 w 590248"/>
              <a:gd name="connsiteY3" fmla="*/ 0 h 2062142"/>
              <a:gd name="connsiteX4" fmla="*/ 590248 w 590248"/>
              <a:gd name="connsiteY4" fmla="*/ 2062142 h 2062142"/>
              <a:gd name="connsiteX5" fmla="*/ 0 w 590248"/>
              <a:gd name="connsiteY5" fmla="*/ 2062142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32838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27123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514048"/>
              <a:gd name="connsiteY0" fmla="*/ 2052617 h 2062142"/>
              <a:gd name="connsiteX1" fmla="*/ 18748 w 514048"/>
              <a:gd name="connsiteY1" fmla="*/ 926334 h 2062142"/>
              <a:gd name="connsiteX2" fmla="*/ 33262 w 514048"/>
              <a:gd name="connsiteY2" fmla="*/ 0 h 2062142"/>
              <a:gd name="connsiteX3" fmla="*/ 271236 w 514048"/>
              <a:gd name="connsiteY3" fmla="*/ 0 h 2062142"/>
              <a:gd name="connsiteX4" fmla="*/ 514048 w 514048"/>
              <a:gd name="connsiteY4" fmla="*/ 2062142 h 2062142"/>
              <a:gd name="connsiteX5" fmla="*/ 0 w 514048"/>
              <a:gd name="connsiteY5" fmla="*/ 2052617 h 2062142"/>
              <a:gd name="connsiteX0" fmla="*/ 0 w 271236"/>
              <a:gd name="connsiteY0" fmla="*/ 2052617 h 2112869"/>
              <a:gd name="connsiteX1" fmla="*/ 18748 w 271236"/>
              <a:gd name="connsiteY1" fmla="*/ 926334 h 2112869"/>
              <a:gd name="connsiteX2" fmla="*/ 33262 w 271236"/>
              <a:gd name="connsiteY2" fmla="*/ 0 h 2112869"/>
              <a:gd name="connsiteX3" fmla="*/ 271236 w 271236"/>
              <a:gd name="connsiteY3" fmla="*/ 0 h 2112869"/>
              <a:gd name="connsiteX4" fmla="*/ 258259 w 271236"/>
              <a:gd name="connsiteY4" fmla="*/ 2112869 h 2112869"/>
              <a:gd name="connsiteX5" fmla="*/ 0 w 271236"/>
              <a:gd name="connsiteY5" fmla="*/ 2052617 h 2112869"/>
              <a:gd name="connsiteX0" fmla="*/ 0 w 271236"/>
              <a:gd name="connsiteY0" fmla="*/ 2052617 h 2052617"/>
              <a:gd name="connsiteX1" fmla="*/ 18748 w 271236"/>
              <a:gd name="connsiteY1" fmla="*/ 926334 h 2052617"/>
              <a:gd name="connsiteX2" fmla="*/ 33262 w 271236"/>
              <a:gd name="connsiteY2" fmla="*/ 0 h 2052617"/>
              <a:gd name="connsiteX3" fmla="*/ 271236 w 271236"/>
              <a:gd name="connsiteY3" fmla="*/ 0 h 2052617"/>
              <a:gd name="connsiteX4" fmla="*/ 258259 w 271236"/>
              <a:gd name="connsiteY4" fmla="*/ 1950542 h 2052617"/>
              <a:gd name="connsiteX5" fmla="*/ 0 w 271236"/>
              <a:gd name="connsiteY5" fmla="*/ 2052617 h 2052617"/>
              <a:gd name="connsiteX0" fmla="*/ 0 w 271234"/>
              <a:gd name="connsiteY0" fmla="*/ 1951162 h 1951162"/>
              <a:gd name="connsiteX1" fmla="*/ 18746 w 271234"/>
              <a:gd name="connsiteY1" fmla="*/ 926334 h 1951162"/>
              <a:gd name="connsiteX2" fmla="*/ 33260 w 271234"/>
              <a:gd name="connsiteY2" fmla="*/ 0 h 1951162"/>
              <a:gd name="connsiteX3" fmla="*/ 271234 w 271234"/>
              <a:gd name="connsiteY3" fmla="*/ 0 h 1951162"/>
              <a:gd name="connsiteX4" fmla="*/ 258257 w 271234"/>
              <a:gd name="connsiteY4" fmla="*/ 1950542 h 1951162"/>
              <a:gd name="connsiteX5" fmla="*/ 0 w 271234"/>
              <a:gd name="connsiteY5" fmla="*/ 1951162 h 1951162"/>
              <a:gd name="connsiteX0" fmla="*/ 27917 w 257895"/>
              <a:gd name="connsiteY0" fmla="*/ 1971453 h 1971453"/>
              <a:gd name="connsiteX1" fmla="*/ 5407 w 257895"/>
              <a:gd name="connsiteY1" fmla="*/ 926334 h 1971453"/>
              <a:gd name="connsiteX2" fmla="*/ 19921 w 257895"/>
              <a:gd name="connsiteY2" fmla="*/ 0 h 1971453"/>
              <a:gd name="connsiteX3" fmla="*/ 257895 w 257895"/>
              <a:gd name="connsiteY3" fmla="*/ 0 h 1971453"/>
              <a:gd name="connsiteX4" fmla="*/ 244918 w 257895"/>
              <a:gd name="connsiteY4" fmla="*/ 1950542 h 1971453"/>
              <a:gd name="connsiteX5" fmla="*/ 27917 w 257895"/>
              <a:gd name="connsiteY5" fmla="*/ 1971453 h 1971453"/>
              <a:gd name="connsiteX0" fmla="*/ 67445 w 297423"/>
              <a:gd name="connsiteY0" fmla="*/ 1971453 h 1971453"/>
              <a:gd name="connsiteX1" fmla="*/ 3679 w 297423"/>
              <a:gd name="connsiteY1" fmla="*/ 946625 h 1971453"/>
              <a:gd name="connsiteX2" fmla="*/ 59449 w 297423"/>
              <a:gd name="connsiteY2" fmla="*/ 0 h 1971453"/>
              <a:gd name="connsiteX3" fmla="*/ 297423 w 297423"/>
              <a:gd name="connsiteY3" fmla="*/ 0 h 1971453"/>
              <a:gd name="connsiteX4" fmla="*/ 284446 w 297423"/>
              <a:gd name="connsiteY4" fmla="*/ 1950542 h 1971453"/>
              <a:gd name="connsiteX5" fmla="*/ 67445 w 297423"/>
              <a:gd name="connsiteY5" fmla="*/ 1971453 h 1971453"/>
              <a:gd name="connsiteX0" fmla="*/ 67445 w 405790"/>
              <a:gd name="connsiteY0" fmla="*/ 1971453 h 1971453"/>
              <a:gd name="connsiteX1" fmla="*/ 3679 w 405790"/>
              <a:gd name="connsiteY1" fmla="*/ 946625 h 1971453"/>
              <a:gd name="connsiteX2" fmla="*/ 59449 w 405790"/>
              <a:gd name="connsiteY2" fmla="*/ 0 h 1971453"/>
              <a:gd name="connsiteX3" fmla="*/ 297423 w 405790"/>
              <a:gd name="connsiteY3" fmla="*/ 0 h 1971453"/>
              <a:gd name="connsiteX4" fmla="*/ 405744 w 405790"/>
              <a:gd name="connsiteY4" fmla="*/ 1107787 h 1971453"/>
              <a:gd name="connsiteX5" fmla="*/ 284446 w 405790"/>
              <a:gd name="connsiteY5" fmla="*/ 1950542 h 1971453"/>
              <a:gd name="connsiteX6" fmla="*/ 67445 w 405790"/>
              <a:gd name="connsiteY6" fmla="*/ 1971453 h 1971453"/>
              <a:gd name="connsiteX0" fmla="*/ 67445 w 513096"/>
              <a:gd name="connsiteY0" fmla="*/ 1971453 h 1991224"/>
              <a:gd name="connsiteX1" fmla="*/ 3679 w 513096"/>
              <a:gd name="connsiteY1" fmla="*/ 946625 h 1991224"/>
              <a:gd name="connsiteX2" fmla="*/ 59449 w 513096"/>
              <a:gd name="connsiteY2" fmla="*/ 0 h 1991224"/>
              <a:gd name="connsiteX3" fmla="*/ 297423 w 513096"/>
              <a:gd name="connsiteY3" fmla="*/ 0 h 1991224"/>
              <a:gd name="connsiteX4" fmla="*/ 405744 w 513096"/>
              <a:gd name="connsiteY4" fmla="*/ 1107787 h 1991224"/>
              <a:gd name="connsiteX5" fmla="*/ 507228 w 513096"/>
              <a:gd name="connsiteY5" fmla="*/ 1991224 h 1991224"/>
              <a:gd name="connsiteX6" fmla="*/ 67445 w 513096"/>
              <a:gd name="connsiteY6" fmla="*/ 1971453 h 1991224"/>
              <a:gd name="connsiteX0" fmla="*/ 67445 w 512324"/>
              <a:gd name="connsiteY0" fmla="*/ 1971453 h 1991224"/>
              <a:gd name="connsiteX1" fmla="*/ 3679 w 512324"/>
              <a:gd name="connsiteY1" fmla="*/ 946625 h 1991224"/>
              <a:gd name="connsiteX2" fmla="*/ 59449 w 512324"/>
              <a:gd name="connsiteY2" fmla="*/ 0 h 1991224"/>
              <a:gd name="connsiteX3" fmla="*/ 297423 w 512324"/>
              <a:gd name="connsiteY3" fmla="*/ 0 h 1991224"/>
              <a:gd name="connsiteX4" fmla="*/ 380993 w 512324"/>
              <a:gd name="connsiteY4" fmla="*/ 1039983 h 1991224"/>
              <a:gd name="connsiteX5" fmla="*/ 507228 w 512324"/>
              <a:gd name="connsiteY5" fmla="*/ 1991224 h 1991224"/>
              <a:gd name="connsiteX6" fmla="*/ 67445 w 512324"/>
              <a:gd name="connsiteY6" fmla="*/ 1971453 h 1991224"/>
              <a:gd name="connsiteX0" fmla="*/ 67445 w 512324"/>
              <a:gd name="connsiteY0" fmla="*/ 1971453 h 1991224"/>
              <a:gd name="connsiteX1" fmla="*/ 3679 w 512324"/>
              <a:gd name="connsiteY1" fmla="*/ 946625 h 1991224"/>
              <a:gd name="connsiteX2" fmla="*/ 59449 w 512324"/>
              <a:gd name="connsiteY2" fmla="*/ 0 h 1991224"/>
              <a:gd name="connsiteX3" fmla="*/ 297423 w 512324"/>
              <a:gd name="connsiteY3" fmla="*/ 0 h 1991224"/>
              <a:gd name="connsiteX4" fmla="*/ 380993 w 512324"/>
              <a:gd name="connsiteY4" fmla="*/ 1039983 h 1991224"/>
              <a:gd name="connsiteX5" fmla="*/ 507228 w 512324"/>
              <a:gd name="connsiteY5" fmla="*/ 1991224 h 1991224"/>
              <a:gd name="connsiteX6" fmla="*/ 67445 w 512324"/>
              <a:gd name="connsiteY6" fmla="*/ 1971453 h 199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2324" h="1991224">
                <a:moveTo>
                  <a:pt x="67445" y="1971453"/>
                </a:moveTo>
                <a:cubicBezTo>
                  <a:pt x="92744" y="1592850"/>
                  <a:pt x="-21620" y="1325228"/>
                  <a:pt x="3679" y="946625"/>
                </a:cubicBezTo>
                <a:lnTo>
                  <a:pt x="59449" y="0"/>
                </a:lnTo>
                <a:lnTo>
                  <a:pt x="297423" y="0"/>
                </a:lnTo>
                <a:cubicBezTo>
                  <a:pt x="334510" y="175591"/>
                  <a:pt x="308895" y="552163"/>
                  <a:pt x="380993" y="1039983"/>
                </a:cubicBezTo>
                <a:cubicBezTo>
                  <a:pt x="378830" y="1365073"/>
                  <a:pt x="542983" y="1838239"/>
                  <a:pt x="507228" y="1991224"/>
                </a:cubicBezTo>
                <a:lnTo>
                  <a:pt x="67445" y="1971453"/>
                </a:lnTo>
                <a:close/>
              </a:path>
            </a:pathLst>
          </a:custGeom>
          <a:solidFill>
            <a:srgbClr val="0000FF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B42C2-F1E6-4E2D-AD8E-90BFFA406367}"/>
              </a:ext>
            </a:extLst>
          </p:cNvPr>
          <p:cNvSpPr txBox="1"/>
          <p:nvPr/>
        </p:nvSpPr>
        <p:spPr>
          <a:xfrm>
            <a:off x="1799922" y="5769917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Attacker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32A4CE-7B43-4F09-B943-0388C863145A}"/>
              </a:ext>
            </a:extLst>
          </p:cNvPr>
          <p:cNvSpPr txBox="1"/>
          <p:nvPr/>
        </p:nvSpPr>
        <p:spPr>
          <a:xfrm>
            <a:off x="7305980" y="5769916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rgbClr val="0000FF">
                      <a:alpha val="60000"/>
                    </a:srgbClr>
                  </a:glow>
                </a:effectLst>
              </a:rPr>
              <a:t>Defender 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C72879-2120-4A4D-9009-48E8D384D9B6}"/>
              </a:ext>
            </a:extLst>
          </p:cNvPr>
          <p:cNvSpPr/>
          <p:nvPr/>
        </p:nvSpPr>
        <p:spPr>
          <a:xfrm>
            <a:off x="1750482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3C00D4-8D7C-4113-9CD6-CAD8F440EED4}"/>
              </a:ext>
            </a:extLst>
          </p:cNvPr>
          <p:cNvSpPr/>
          <p:nvPr/>
        </p:nvSpPr>
        <p:spPr>
          <a:xfrm>
            <a:off x="284646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C321C4-AC34-4B91-A15A-FE8434D75ADC}"/>
              </a:ext>
            </a:extLst>
          </p:cNvPr>
          <p:cNvSpPr/>
          <p:nvPr/>
        </p:nvSpPr>
        <p:spPr>
          <a:xfrm>
            <a:off x="394244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F89767-74B7-491E-8940-6FCD1EEEA64E}"/>
              </a:ext>
            </a:extLst>
          </p:cNvPr>
          <p:cNvSpPr txBox="1"/>
          <p:nvPr/>
        </p:nvSpPr>
        <p:spPr>
          <a:xfrm>
            <a:off x="1893659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12B67-C42F-4919-81AB-4C322EBF7DB2}"/>
              </a:ext>
            </a:extLst>
          </p:cNvPr>
          <p:cNvSpPr txBox="1"/>
          <p:nvPr/>
        </p:nvSpPr>
        <p:spPr>
          <a:xfrm>
            <a:off x="297595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F67073-9CB2-43F2-96D3-908A3205342C}"/>
              </a:ext>
            </a:extLst>
          </p:cNvPr>
          <p:cNvSpPr txBox="1"/>
          <p:nvPr/>
        </p:nvSpPr>
        <p:spPr>
          <a:xfrm>
            <a:off x="407193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41B070-DEE3-4A15-924F-FAA714491698}"/>
              </a:ext>
            </a:extLst>
          </p:cNvPr>
          <p:cNvSpPr/>
          <p:nvPr/>
        </p:nvSpPr>
        <p:spPr>
          <a:xfrm>
            <a:off x="7305978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FC99AC-B647-4674-8F54-CBBA85E69E7E}"/>
              </a:ext>
            </a:extLst>
          </p:cNvPr>
          <p:cNvSpPr/>
          <p:nvPr/>
        </p:nvSpPr>
        <p:spPr>
          <a:xfrm>
            <a:off x="840195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8CA208-F7A2-4175-A446-AD06D5598196}"/>
              </a:ext>
            </a:extLst>
          </p:cNvPr>
          <p:cNvSpPr/>
          <p:nvPr/>
        </p:nvSpPr>
        <p:spPr>
          <a:xfrm>
            <a:off x="949793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4E86F-022B-40F0-8AD1-35CECC113D11}"/>
              </a:ext>
            </a:extLst>
          </p:cNvPr>
          <p:cNvSpPr txBox="1"/>
          <p:nvPr/>
        </p:nvSpPr>
        <p:spPr>
          <a:xfrm>
            <a:off x="7449155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7EBAFD-AAC0-416A-8C7F-D473FA2191E7}"/>
              </a:ext>
            </a:extLst>
          </p:cNvPr>
          <p:cNvSpPr txBox="1"/>
          <p:nvPr/>
        </p:nvSpPr>
        <p:spPr>
          <a:xfrm>
            <a:off x="853145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41A5A3-3F29-4784-8925-C52429B05AD4}"/>
              </a:ext>
            </a:extLst>
          </p:cNvPr>
          <p:cNvSpPr txBox="1"/>
          <p:nvPr/>
        </p:nvSpPr>
        <p:spPr>
          <a:xfrm>
            <a:off x="962743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Shoot</a:t>
            </a:r>
          </a:p>
        </p:txBody>
      </p:sp>
      <p:pic>
        <p:nvPicPr>
          <p:cNvPr id="26" name="Graphic 25" descr="Crown">
            <a:extLst>
              <a:ext uri="{FF2B5EF4-FFF2-40B4-BE49-F238E27FC236}">
                <a16:creationId xmlns:a16="http://schemas.microsoft.com/office/drawing/2014/main" id="{9EB08E59-BB2D-476C-B888-9FB93268E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3944" y="3315967"/>
            <a:ext cx="195208" cy="1952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205F09-2DF9-46A4-89F3-55630085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85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6BD1-4FDC-4083-9EFD-0E6343D1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572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2. Gameplay &amp; Mechanics (Cont’d)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Gameplay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FBA11-3D0D-4159-AD99-BDA7F55A5321}"/>
              </a:ext>
            </a:extLst>
          </p:cNvPr>
          <p:cNvSpPr/>
          <p:nvPr/>
        </p:nvSpPr>
        <p:spPr>
          <a:xfrm>
            <a:off x="1666270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F95E6-C234-4244-8890-7189EB1C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70" y="2254373"/>
            <a:ext cx="3353405" cy="25961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B41D29-A461-45EC-A946-864C06016384}"/>
              </a:ext>
            </a:extLst>
          </p:cNvPr>
          <p:cNvSpPr/>
          <p:nvPr/>
        </p:nvSpPr>
        <p:spPr>
          <a:xfrm>
            <a:off x="7172325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4495B-74B4-4797-97C5-0BB36FBD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2254373"/>
            <a:ext cx="3353405" cy="2596185"/>
          </a:xfrm>
          <a:prstGeom prst="rect">
            <a:avLst/>
          </a:prstGeom>
        </p:spPr>
      </p:pic>
      <p:pic>
        <p:nvPicPr>
          <p:cNvPr id="8" name="Graphic 7" descr="Crown">
            <a:extLst>
              <a:ext uri="{FF2B5EF4-FFF2-40B4-BE49-F238E27FC236}">
                <a16:creationId xmlns:a16="http://schemas.microsoft.com/office/drawing/2014/main" id="{99A1A7D1-C1F3-426D-8A81-178DB14BB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0654" y="3315967"/>
            <a:ext cx="195208" cy="195208"/>
          </a:xfrm>
          <a:prstGeom prst="rect">
            <a:avLst/>
          </a:prstGeom>
        </p:spPr>
      </p:pic>
      <p:pic>
        <p:nvPicPr>
          <p:cNvPr id="11" name="Graphic 10" descr="Crown">
            <a:extLst>
              <a:ext uri="{FF2B5EF4-FFF2-40B4-BE49-F238E27FC236}">
                <a16:creationId xmlns:a16="http://schemas.microsoft.com/office/drawing/2014/main" id="{091A5373-8A9F-40D3-B465-AA4B235D3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31453" y="3044209"/>
            <a:ext cx="195208" cy="195208"/>
          </a:xfrm>
          <a:prstGeom prst="rect">
            <a:avLst/>
          </a:prstGeom>
        </p:spPr>
      </p:pic>
      <p:sp>
        <p:nvSpPr>
          <p:cNvPr id="18" name="Trapezoid 17">
            <a:extLst>
              <a:ext uri="{FF2B5EF4-FFF2-40B4-BE49-F238E27FC236}">
                <a16:creationId xmlns:a16="http://schemas.microsoft.com/office/drawing/2014/main" id="{2C4F7EA8-90C0-425C-9B58-2BC2115BACC7}"/>
              </a:ext>
            </a:extLst>
          </p:cNvPr>
          <p:cNvSpPr/>
          <p:nvPr/>
        </p:nvSpPr>
        <p:spPr>
          <a:xfrm rot="16200000">
            <a:off x="2459800" y="2465163"/>
            <a:ext cx="722087" cy="1783010"/>
          </a:xfrm>
          <a:custGeom>
            <a:avLst/>
            <a:gdLst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556553"/>
              <a:gd name="connsiteY0" fmla="*/ 1550920 h 2074795"/>
              <a:gd name="connsiteX1" fmla="*/ 103420 w 556553"/>
              <a:gd name="connsiteY1" fmla="*/ 0 h 2074795"/>
              <a:gd name="connsiteX2" fmla="*/ 405509 w 556553"/>
              <a:gd name="connsiteY2" fmla="*/ 0 h 2074795"/>
              <a:gd name="connsiteX3" fmla="*/ 556553 w 556553"/>
              <a:gd name="connsiteY3" fmla="*/ 2074795 h 2074795"/>
              <a:gd name="connsiteX4" fmla="*/ 0 w 556553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0 w 623228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550920 h 2074795"/>
              <a:gd name="connsiteX0" fmla="*/ 0 w 623228"/>
              <a:gd name="connsiteY0" fmla="*/ 149377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493770 h 2074795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08902 w 733669"/>
              <a:gd name="connsiteY4" fmla="*/ 1500242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53078 w 733669"/>
              <a:gd name="connsiteY4" fmla="*/ 1471667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42034 w 733669"/>
              <a:gd name="connsiteY4" fmla="*/ 1340113 h 2065270"/>
              <a:gd name="connsiteX5" fmla="*/ 0 w 733669"/>
              <a:gd name="connsiteY5" fmla="*/ 1493770 h 2065270"/>
              <a:gd name="connsiteX0" fmla="*/ 0 w 755757"/>
              <a:gd name="connsiteY0" fmla="*/ 1329327 h 2065270"/>
              <a:gd name="connsiteX1" fmla="*/ 125508 w 755757"/>
              <a:gd name="connsiteY1" fmla="*/ 0 h 2065270"/>
              <a:gd name="connsiteX2" fmla="*/ 427597 w 755757"/>
              <a:gd name="connsiteY2" fmla="*/ 0 h 2065270"/>
              <a:gd name="connsiteX3" fmla="*/ 755757 w 755757"/>
              <a:gd name="connsiteY3" fmla="*/ 2065270 h 2065270"/>
              <a:gd name="connsiteX4" fmla="*/ 364122 w 755757"/>
              <a:gd name="connsiteY4" fmla="*/ 1340113 h 2065270"/>
              <a:gd name="connsiteX5" fmla="*/ 0 w 755757"/>
              <a:gd name="connsiteY5" fmla="*/ 1329327 h 2065270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364122 w 446521"/>
              <a:gd name="connsiteY4" fmla="*/ 1340113 h 2027008"/>
              <a:gd name="connsiteX5" fmla="*/ 0 w 446521"/>
              <a:gd name="connsiteY5" fmla="*/ 1329327 h 2027008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364122 w 446521"/>
              <a:gd name="connsiteY4" fmla="*/ 1340113 h 2027008"/>
              <a:gd name="connsiteX5" fmla="*/ 0 w 446521"/>
              <a:gd name="connsiteY5" fmla="*/ 1329327 h 2027008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29327 h 2027008"/>
              <a:gd name="connsiteX0" fmla="*/ 0 w 446521"/>
              <a:gd name="connsiteY0" fmla="*/ 1316573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16573 h 2027008"/>
              <a:gd name="connsiteX0" fmla="*/ 0 w 446521"/>
              <a:gd name="connsiteY0" fmla="*/ 1316573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16573 h 2027008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32196 w 479653"/>
              <a:gd name="connsiteY4" fmla="*/ 1990563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124787 w 479653"/>
              <a:gd name="connsiteY5" fmla="*/ 1599480 h 2103532"/>
              <a:gd name="connsiteX6" fmla="*/ 0 w 479653"/>
              <a:gd name="connsiteY6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124787 w 479653"/>
              <a:gd name="connsiteY5" fmla="*/ 1599480 h 2103532"/>
              <a:gd name="connsiteX6" fmla="*/ 0 w 479653"/>
              <a:gd name="connsiteY6" fmla="*/ 1316573 h 2103532"/>
              <a:gd name="connsiteX0" fmla="*/ 0 w 454696"/>
              <a:gd name="connsiteY0" fmla="*/ 1201202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99830 w 454696"/>
              <a:gd name="connsiteY5" fmla="*/ 1599480 h 2103532"/>
              <a:gd name="connsiteX6" fmla="*/ 0 w 454696"/>
              <a:gd name="connsiteY6" fmla="*/ 1201202 h 2103532"/>
              <a:gd name="connsiteX0" fmla="*/ 0 w 454696"/>
              <a:gd name="connsiteY0" fmla="*/ 1201202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1201202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  <a:gd name="connsiteX0" fmla="*/ 0 w 454696"/>
              <a:gd name="connsiteY0" fmla="*/ 710300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710300 h 2103532"/>
              <a:gd name="connsiteX0" fmla="*/ 1139 w 391682"/>
              <a:gd name="connsiteY0" fmla="*/ 710305 h 2103532"/>
              <a:gd name="connsiteX1" fmla="*/ 37537 w 391682"/>
              <a:gd name="connsiteY1" fmla="*/ 0 h 2103532"/>
              <a:gd name="connsiteX2" fmla="*/ 339626 w 391682"/>
              <a:gd name="connsiteY2" fmla="*/ 0 h 2103532"/>
              <a:gd name="connsiteX3" fmla="*/ 391682 w 391682"/>
              <a:gd name="connsiteY3" fmla="*/ 2103532 h 2103532"/>
              <a:gd name="connsiteX4" fmla="*/ 22137 w 391682"/>
              <a:gd name="connsiteY4" fmla="*/ 2067087 h 2103532"/>
              <a:gd name="connsiteX5" fmla="*/ 11858 w 391682"/>
              <a:gd name="connsiteY5" fmla="*/ 1599480 h 2103532"/>
              <a:gd name="connsiteX6" fmla="*/ 1139 w 391682"/>
              <a:gd name="connsiteY6" fmla="*/ 710305 h 2103532"/>
              <a:gd name="connsiteX0" fmla="*/ 1138 w 391681"/>
              <a:gd name="connsiteY0" fmla="*/ 710305 h 2103532"/>
              <a:gd name="connsiteX1" fmla="*/ 37536 w 391681"/>
              <a:gd name="connsiteY1" fmla="*/ 0 h 2103532"/>
              <a:gd name="connsiteX2" fmla="*/ 339625 w 391681"/>
              <a:gd name="connsiteY2" fmla="*/ 0 h 2103532"/>
              <a:gd name="connsiteX3" fmla="*/ 391681 w 391681"/>
              <a:gd name="connsiteY3" fmla="*/ 2103532 h 2103532"/>
              <a:gd name="connsiteX4" fmla="*/ 22136 w 391681"/>
              <a:gd name="connsiteY4" fmla="*/ 2067087 h 2103532"/>
              <a:gd name="connsiteX5" fmla="*/ 11857 w 391681"/>
              <a:gd name="connsiteY5" fmla="*/ 1599480 h 2103532"/>
              <a:gd name="connsiteX6" fmla="*/ 1138 w 391681"/>
              <a:gd name="connsiteY6" fmla="*/ 710305 h 2103532"/>
              <a:gd name="connsiteX0" fmla="*/ 203810 w 594353"/>
              <a:gd name="connsiteY0" fmla="*/ 710305 h 2112344"/>
              <a:gd name="connsiteX1" fmla="*/ 240208 w 594353"/>
              <a:gd name="connsiteY1" fmla="*/ 0 h 2112344"/>
              <a:gd name="connsiteX2" fmla="*/ 542297 w 594353"/>
              <a:gd name="connsiteY2" fmla="*/ 0 h 2112344"/>
              <a:gd name="connsiteX3" fmla="*/ 594353 w 594353"/>
              <a:gd name="connsiteY3" fmla="*/ 2103532 h 2112344"/>
              <a:gd name="connsiteX4" fmla="*/ 6683 w 594353"/>
              <a:gd name="connsiteY4" fmla="*/ 2086009 h 2112344"/>
              <a:gd name="connsiteX5" fmla="*/ 214529 w 594353"/>
              <a:gd name="connsiteY5" fmla="*/ 1599480 h 2112344"/>
              <a:gd name="connsiteX6" fmla="*/ 203810 w 594353"/>
              <a:gd name="connsiteY6" fmla="*/ 710305 h 2112344"/>
              <a:gd name="connsiteX0" fmla="*/ 203810 w 966447"/>
              <a:gd name="connsiteY0" fmla="*/ 710305 h 3541292"/>
              <a:gd name="connsiteX1" fmla="*/ 240208 w 966447"/>
              <a:gd name="connsiteY1" fmla="*/ 0 h 3541292"/>
              <a:gd name="connsiteX2" fmla="*/ 542297 w 966447"/>
              <a:gd name="connsiteY2" fmla="*/ 0 h 3541292"/>
              <a:gd name="connsiteX3" fmla="*/ 966447 w 966447"/>
              <a:gd name="connsiteY3" fmla="*/ 3541292 h 3541292"/>
              <a:gd name="connsiteX4" fmla="*/ 6683 w 966447"/>
              <a:gd name="connsiteY4" fmla="*/ 2086009 h 3541292"/>
              <a:gd name="connsiteX5" fmla="*/ 214529 w 966447"/>
              <a:gd name="connsiteY5" fmla="*/ 1599480 h 3541292"/>
              <a:gd name="connsiteX6" fmla="*/ 203810 w 966447"/>
              <a:gd name="connsiteY6" fmla="*/ 710305 h 3541292"/>
              <a:gd name="connsiteX0" fmla="*/ 207065 w 969702"/>
              <a:gd name="connsiteY0" fmla="*/ 710305 h 3541292"/>
              <a:gd name="connsiteX1" fmla="*/ 243463 w 969702"/>
              <a:gd name="connsiteY1" fmla="*/ 0 h 3541292"/>
              <a:gd name="connsiteX2" fmla="*/ 545552 w 969702"/>
              <a:gd name="connsiteY2" fmla="*/ 0 h 3541292"/>
              <a:gd name="connsiteX3" fmla="*/ 969702 w 969702"/>
              <a:gd name="connsiteY3" fmla="*/ 3541292 h 3541292"/>
              <a:gd name="connsiteX4" fmla="*/ 9938 w 969702"/>
              <a:gd name="connsiteY4" fmla="*/ 2086009 h 3541292"/>
              <a:gd name="connsiteX5" fmla="*/ 115137 w 969702"/>
              <a:gd name="connsiteY5" fmla="*/ 1410300 h 3541292"/>
              <a:gd name="connsiteX6" fmla="*/ 207065 w 969702"/>
              <a:gd name="connsiteY6" fmla="*/ 710305 h 3541292"/>
              <a:gd name="connsiteX0" fmla="*/ 155742 w 969702"/>
              <a:gd name="connsiteY0" fmla="*/ 653550 h 3541292"/>
              <a:gd name="connsiteX1" fmla="*/ 243463 w 969702"/>
              <a:gd name="connsiteY1" fmla="*/ 0 h 3541292"/>
              <a:gd name="connsiteX2" fmla="*/ 545552 w 969702"/>
              <a:gd name="connsiteY2" fmla="*/ 0 h 3541292"/>
              <a:gd name="connsiteX3" fmla="*/ 969702 w 969702"/>
              <a:gd name="connsiteY3" fmla="*/ 3541292 h 3541292"/>
              <a:gd name="connsiteX4" fmla="*/ 9938 w 969702"/>
              <a:gd name="connsiteY4" fmla="*/ 2086009 h 3541292"/>
              <a:gd name="connsiteX5" fmla="*/ 115137 w 969702"/>
              <a:gd name="connsiteY5" fmla="*/ 1410300 h 3541292"/>
              <a:gd name="connsiteX6" fmla="*/ 155742 w 969702"/>
              <a:gd name="connsiteY6" fmla="*/ 653550 h 3541292"/>
              <a:gd name="connsiteX0" fmla="*/ 156385 w 970345"/>
              <a:gd name="connsiteY0" fmla="*/ 653550 h 3541292"/>
              <a:gd name="connsiteX1" fmla="*/ 244106 w 970345"/>
              <a:gd name="connsiteY1" fmla="*/ 0 h 3541292"/>
              <a:gd name="connsiteX2" fmla="*/ 546195 w 970345"/>
              <a:gd name="connsiteY2" fmla="*/ 0 h 3541292"/>
              <a:gd name="connsiteX3" fmla="*/ 970345 w 970345"/>
              <a:gd name="connsiteY3" fmla="*/ 3541292 h 3541292"/>
              <a:gd name="connsiteX4" fmla="*/ 10581 w 970345"/>
              <a:gd name="connsiteY4" fmla="*/ 2086009 h 3541292"/>
              <a:gd name="connsiteX5" fmla="*/ 102949 w 970345"/>
              <a:gd name="connsiteY5" fmla="*/ 1410300 h 3541292"/>
              <a:gd name="connsiteX6" fmla="*/ 156385 w 970345"/>
              <a:gd name="connsiteY6" fmla="*/ 653550 h 3541292"/>
              <a:gd name="connsiteX0" fmla="*/ 156385 w 970345"/>
              <a:gd name="connsiteY0" fmla="*/ 653550 h 3541292"/>
              <a:gd name="connsiteX1" fmla="*/ 244106 w 970345"/>
              <a:gd name="connsiteY1" fmla="*/ 0 h 3541292"/>
              <a:gd name="connsiteX2" fmla="*/ 546195 w 970345"/>
              <a:gd name="connsiteY2" fmla="*/ 0 h 3541292"/>
              <a:gd name="connsiteX3" fmla="*/ 970345 w 970345"/>
              <a:gd name="connsiteY3" fmla="*/ 3541292 h 3541292"/>
              <a:gd name="connsiteX4" fmla="*/ 10581 w 970345"/>
              <a:gd name="connsiteY4" fmla="*/ 2086009 h 3541292"/>
              <a:gd name="connsiteX5" fmla="*/ 102949 w 970345"/>
              <a:gd name="connsiteY5" fmla="*/ 1410300 h 3541292"/>
              <a:gd name="connsiteX6" fmla="*/ 156385 w 970345"/>
              <a:gd name="connsiteY6" fmla="*/ 653550 h 3541292"/>
              <a:gd name="connsiteX0" fmla="*/ 158742 w 972702"/>
              <a:gd name="connsiteY0" fmla="*/ 653550 h 3541292"/>
              <a:gd name="connsiteX1" fmla="*/ 246463 w 972702"/>
              <a:gd name="connsiteY1" fmla="*/ 0 h 3541292"/>
              <a:gd name="connsiteX2" fmla="*/ 548552 w 972702"/>
              <a:gd name="connsiteY2" fmla="*/ 0 h 3541292"/>
              <a:gd name="connsiteX3" fmla="*/ 972702 w 972702"/>
              <a:gd name="connsiteY3" fmla="*/ 3541292 h 3541292"/>
              <a:gd name="connsiteX4" fmla="*/ 12938 w 972702"/>
              <a:gd name="connsiteY4" fmla="*/ 2086009 h 3541292"/>
              <a:gd name="connsiteX5" fmla="*/ 105306 w 972702"/>
              <a:gd name="connsiteY5" fmla="*/ 1410300 h 3541292"/>
              <a:gd name="connsiteX6" fmla="*/ 158742 w 972702"/>
              <a:gd name="connsiteY6" fmla="*/ 653550 h 354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702" h="3541292">
                <a:moveTo>
                  <a:pt x="158742" y="653550"/>
                </a:moveTo>
                <a:lnTo>
                  <a:pt x="246463" y="0"/>
                </a:lnTo>
                <a:lnTo>
                  <a:pt x="548552" y="0"/>
                </a:lnTo>
                <a:lnTo>
                  <a:pt x="972702" y="3541292"/>
                </a:lnTo>
                <a:cubicBezTo>
                  <a:pt x="864752" y="3457724"/>
                  <a:pt x="120888" y="2169577"/>
                  <a:pt x="12938" y="2086009"/>
                </a:cubicBezTo>
                <a:cubicBezTo>
                  <a:pt x="-39967" y="2002000"/>
                  <a:pt x="85162" y="1535398"/>
                  <a:pt x="105306" y="1410300"/>
                </a:cubicBezTo>
                <a:cubicBezTo>
                  <a:pt x="99434" y="913461"/>
                  <a:pt x="190521" y="962087"/>
                  <a:pt x="158742" y="653550"/>
                </a:cubicBezTo>
                <a:close/>
              </a:path>
            </a:pathLst>
          </a:cu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4E1D608-D709-4B60-BA13-FC37A67B5070}"/>
              </a:ext>
            </a:extLst>
          </p:cNvPr>
          <p:cNvSpPr/>
          <p:nvPr/>
        </p:nvSpPr>
        <p:spPr>
          <a:xfrm rot="5400000">
            <a:off x="7561625" y="2541349"/>
            <a:ext cx="541030" cy="1398623"/>
          </a:xfrm>
          <a:custGeom>
            <a:avLst/>
            <a:gdLst>
              <a:gd name="connsiteX0" fmla="*/ 0 w 590248"/>
              <a:gd name="connsiteY0" fmla="*/ 2062142 h 2062142"/>
              <a:gd name="connsiteX1" fmla="*/ 147562 w 590248"/>
              <a:gd name="connsiteY1" fmla="*/ 0 h 2062142"/>
              <a:gd name="connsiteX2" fmla="*/ 442686 w 590248"/>
              <a:gd name="connsiteY2" fmla="*/ 0 h 2062142"/>
              <a:gd name="connsiteX3" fmla="*/ 590248 w 590248"/>
              <a:gd name="connsiteY3" fmla="*/ 2062142 h 2062142"/>
              <a:gd name="connsiteX4" fmla="*/ 0 w 590248"/>
              <a:gd name="connsiteY4" fmla="*/ 2062142 h 2062142"/>
              <a:gd name="connsiteX0" fmla="*/ 0 w 590248"/>
              <a:gd name="connsiteY0" fmla="*/ 2062142 h 2062142"/>
              <a:gd name="connsiteX1" fmla="*/ 133048 w 590248"/>
              <a:gd name="connsiteY1" fmla="*/ 926334 h 2062142"/>
              <a:gd name="connsiteX2" fmla="*/ 147562 w 590248"/>
              <a:gd name="connsiteY2" fmla="*/ 0 h 2062142"/>
              <a:gd name="connsiteX3" fmla="*/ 442686 w 590248"/>
              <a:gd name="connsiteY3" fmla="*/ 0 h 2062142"/>
              <a:gd name="connsiteX4" fmla="*/ 590248 w 590248"/>
              <a:gd name="connsiteY4" fmla="*/ 2062142 h 2062142"/>
              <a:gd name="connsiteX5" fmla="*/ 0 w 590248"/>
              <a:gd name="connsiteY5" fmla="*/ 2062142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32838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27123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514048"/>
              <a:gd name="connsiteY0" fmla="*/ 2052617 h 2062142"/>
              <a:gd name="connsiteX1" fmla="*/ 18748 w 514048"/>
              <a:gd name="connsiteY1" fmla="*/ 926334 h 2062142"/>
              <a:gd name="connsiteX2" fmla="*/ 33262 w 514048"/>
              <a:gd name="connsiteY2" fmla="*/ 0 h 2062142"/>
              <a:gd name="connsiteX3" fmla="*/ 271236 w 514048"/>
              <a:gd name="connsiteY3" fmla="*/ 0 h 2062142"/>
              <a:gd name="connsiteX4" fmla="*/ 514048 w 514048"/>
              <a:gd name="connsiteY4" fmla="*/ 2062142 h 2062142"/>
              <a:gd name="connsiteX5" fmla="*/ 0 w 514048"/>
              <a:gd name="connsiteY5" fmla="*/ 2052617 h 2062142"/>
              <a:gd name="connsiteX0" fmla="*/ 0 w 271236"/>
              <a:gd name="connsiteY0" fmla="*/ 2052617 h 2112869"/>
              <a:gd name="connsiteX1" fmla="*/ 18748 w 271236"/>
              <a:gd name="connsiteY1" fmla="*/ 926334 h 2112869"/>
              <a:gd name="connsiteX2" fmla="*/ 33262 w 271236"/>
              <a:gd name="connsiteY2" fmla="*/ 0 h 2112869"/>
              <a:gd name="connsiteX3" fmla="*/ 271236 w 271236"/>
              <a:gd name="connsiteY3" fmla="*/ 0 h 2112869"/>
              <a:gd name="connsiteX4" fmla="*/ 258259 w 271236"/>
              <a:gd name="connsiteY4" fmla="*/ 2112869 h 2112869"/>
              <a:gd name="connsiteX5" fmla="*/ 0 w 271236"/>
              <a:gd name="connsiteY5" fmla="*/ 2052617 h 2112869"/>
              <a:gd name="connsiteX0" fmla="*/ 0 w 271236"/>
              <a:gd name="connsiteY0" fmla="*/ 2052617 h 2052617"/>
              <a:gd name="connsiteX1" fmla="*/ 18748 w 271236"/>
              <a:gd name="connsiteY1" fmla="*/ 926334 h 2052617"/>
              <a:gd name="connsiteX2" fmla="*/ 33262 w 271236"/>
              <a:gd name="connsiteY2" fmla="*/ 0 h 2052617"/>
              <a:gd name="connsiteX3" fmla="*/ 271236 w 271236"/>
              <a:gd name="connsiteY3" fmla="*/ 0 h 2052617"/>
              <a:gd name="connsiteX4" fmla="*/ 258259 w 271236"/>
              <a:gd name="connsiteY4" fmla="*/ 1950542 h 2052617"/>
              <a:gd name="connsiteX5" fmla="*/ 0 w 271236"/>
              <a:gd name="connsiteY5" fmla="*/ 2052617 h 2052617"/>
              <a:gd name="connsiteX0" fmla="*/ 0 w 271234"/>
              <a:gd name="connsiteY0" fmla="*/ 1951162 h 1951162"/>
              <a:gd name="connsiteX1" fmla="*/ 18746 w 271234"/>
              <a:gd name="connsiteY1" fmla="*/ 926334 h 1951162"/>
              <a:gd name="connsiteX2" fmla="*/ 33260 w 271234"/>
              <a:gd name="connsiteY2" fmla="*/ 0 h 1951162"/>
              <a:gd name="connsiteX3" fmla="*/ 271234 w 271234"/>
              <a:gd name="connsiteY3" fmla="*/ 0 h 1951162"/>
              <a:gd name="connsiteX4" fmla="*/ 258257 w 271234"/>
              <a:gd name="connsiteY4" fmla="*/ 1950542 h 1951162"/>
              <a:gd name="connsiteX5" fmla="*/ 0 w 271234"/>
              <a:gd name="connsiteY5" fmla="*/ 1951162 h 1951162"/>
              <a:gd name="connsiteX0" fmla="*/ 27917 w 257895"/>
              <a:gd name="connsiteY0" fmla="*/ 1971453 h 1971453"/>
              <a:gd name="connsiteX1" fmla="*/ 5407 w 257895"/>
              <a:gd name="connsiteY1" fmla="*/ 926334 h 1971453"/>
              <a:gd name="connsiteX2" fmla="*/ 19921 w 257895"/>
              <a:gd name="connsiteY2" fmla="*/ 0 h 1971453"/>
              <a:gd name="connsiteX3" fmla="*/ 257895 w 257895"/>
              <a:gd name="connsiteY3" fmla="*/ 0 h 1971453"/>
              <a:gd name="connsiteX4" fmla="*/ 244918 w 257895"/>
              <a:gd name="connsiteY4" fmla="*/ 1950542 h 1971453"/>
              <a:gd name="connsiteX5" fmla="*/ 27917 w 257895"/>
              <a:gd name="connsiteY5" fmla="*/ 1971453 h 1971453"/>
              <a:gd name="connsiteX0" fmla="*/ 67445 w 297423"/>
              <a:gd name="connsiteY0" fmla="*/ 1971453 h 1971453"/>
              <a:gd name="connsiteX1" fmla="*/ 3679 w 297423"/>
              <a:gd name="connsiteY1" fmla="*/ 946625 h 1971453"/>
              <a:gd name="connsiteX2" fmla="*/ 59449 w 297423"/>
              <a:gd name="connsiteY2" fmla="*/ 0 h 1971453"/>
              <a:gd name="connsiteX3" fmla="*/ 297423 w 297423"/>
              <a:gd name="connsiteY3" fmla="*/ 0 h 1971453"/>
              <a:gd name="connsiteX4" fmla="*/ 284446 w 297423"/>
              <a:gd name="connsiteY4" fmla="*/ 1950542 h 1971453"/>
              <a:gd name="connsiteX5" fmla="*/ 67445 w 297423"/>
              <a:gd name="connsiteY5" fmla="*/ 1971453 h 1971453"/>
              <a:gd name="connsiteX0" fmla="*/ 67445 w 405790"/>
              <a:gd name="connsiteY0" fmla="*/ 1971453 h 1971453"/>
              <a:gd name="connsiteX1" fmla="*/ 3679 w 405790"/>
              <a:gd name="connsiteY1" fmla="*/ 946625 h 1971453"/>
              <a:gd name="connsiteX2" fmla="*/ 59449 w 405790"/>
              <a:gd name="connsiteY2" fmla="*/ 0 h 1971453"/>
              <a:gd name="connsiteX3" fmla="*/ 297423 w 405790"/>
              <a:gd name="connsiteY3" fmla="*/ 0 h 1971453"/>
              <a:gd name="connsiteX4" fmla="*/ 405744 w 405790"/>
              <a:gd name="connsiteY4" fmla="*/ 1107787 h 1971453"/>
              <a:gd name="connsiteX5" fmla="*/ 284446 w 405790"/>
              <a:gd name="connsiteY5" fmla="*/ 1950542 h 1971453"/>
              <a:gd name="connsiteX6" fmla="*/ 67445 w 405790"/>
              <a:gd name="connsiteY6" fmla="*/ 1971453 h 1971453"/>
              <a:gd name="connsiteX0" fmla="*/ 67445 w 513096"/>
              <a:gd name="connsiteY0" fmla="*/ 1971453 h 1991224"/>
              <a:gd name="connsiteX1" fmla="*/ 3679 w 513096"/>
              <a:gd name="connsiteY1" fmla="*/ 946625 h 1991224"/>
              <a:gd name="connsiteX2" fmla="*/ 59449 w 513096"/>
              <a:gd name="connsiteY2" fmla="*/ 0 h 1991224"/>
              <a:gd name="connsiteX3" fmla="*/ 297423 w 513096"/>
              <a:gd name="connsiteY3" fmla="*/ 0 h 1991224"/>
              <a:gd name="connsiteX4" fmla="*/ 405744 w 513096"/>
              <a:gd name="connsiteY4" fmla="*/ 1107787 h 1991224"/>
              <a:gd name="connsiteX5" fmla="*/ 507228 w 513096"/>
              <a:gd name="connsiteY5" fmla="*/ 1991224 h 1991224"/>
              <a:gd name="connsiteX6" fmla="*/ 67445 w 513096"/>
              <a:gd name="connsiteY6" fmla="*/ 1971453 h 1991224"/>
              <a:gd name="connsiteX0" fmla="*/ 67445 w 512324"/>
              <a:gd name="connsiteY0" fmla="*/ 1971453 h 1991224"/>
              <a:gd name="connsiteX1" fmla="*/ 3679 w 512324"/>
              <a:gd name="connsiteY1" fmla="*/ 946625 h 1991224"/>
              <a:gd name="connsiteX2" fmla="*/ 59449 w 512324"/>
              <a:gd name="connsiteY2" fmla="*/ 0 h 1991224"/>
              <a:gd name="connsiteX3" fmla="*/ 297423 w 512324"/>
              <a:gd name="connsiteY3" fmla="*/ 0 h 1991224"/>
              <a:gd name="connsiteX4" fmla="*/ 380993 w 512324"/>
              <a:gd name="connsiteY4" fmla="*/ 1039983 h 1991224"/>
              <a:gd name="connsiteX5" fmla="*/ 507228 w 512324"/>
              <a:gd name="connsiteY5" fmla="*/ 1991224 h 1991224"/>
              <a:gd name="connsiteX6" fmla="*/ 67445 w 512324"/>
              <a:gd name="connsiteY6" fmla="*/ 1971453 h 1991224"/>
              <a:gd name="connsiteX0" fmla="*/ 67445 w 512324"/>
              <a:gd name="connsiteY0" fmla="*/ 1971453 h 1991224"/>
              <a:gd name="connsiteX1" fmla="*/ 3679 w 512324"/>
              <a:gd name="connsiteY1" fmla="*/ 946625 h 1991224"/>
              <a:gd name="connsiteX2" fmla="*/ 59449 w 512324"/>
              <a:gd name="connsiteY2" fmla="*/ 0 h 1991224"/>
              <a:gd name="connsiteX3" fmla="*/ 297423 w 512324"/>
              <a:gd name="connsiteY3" fmla="*/ 0 h 1991224"/>
              <a:gd name="connsiteX4" fmla="*/ 380993 w 512324"/>
              <a:gd name="connsiteY4" fmla="*/ 1039983 h 1991224"/>
              <a:gd name="connsiteX5" fmla="*/ 507228 w 512324"/>
              <a:gd name="connsiteY5" fmla="*/ 1991224 h 1991224"/>
              <a:gd name="connsiteX6" fmla="*/ 67445 w 512324"/>
              <a:gd name="connsiteY6" fmla="*/ 1971453 h 199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2324" h="1991224">
                <a:moveTo>
                  <a:pt x="67445" y="1971453"/>
                </a:moveTo>
                <a:cubicBezTo>
                  <a:pt x="92744" y="1592850"/>
                  <a:pt x="-21620" y="1325228"/>
                  <a:pt x="3679" y="946625"/>
                </a:cubicBezTo>
                <a:lnTo>
                  <a:pt x="59449" y="0"/>
                </a:lnTo>
                <a:lnTo>
                  <a:pt x="297423" y="0"/>
                </a:lnTo>
                <a:cubicBezTo>
                  <a:pt x="334510" y="175591"/>
                  <a:pt x="308895" y="552163"/>
                  <a:pt x="380993" y="1039983"/>
                </a:cubicBezTo>
                <a:cubicBezTo>
                  <a:pt x="378830" y="1365073"/>
                  <a:pt x="542983" y="1838239"/>
                  <a:pt x="507228" y="1991224"/>
                </a:cubicBezTo>
                <a:lnTo>
                  <a:pt x="67445" y="1971453"/>
                </a:lnTo>
                <a:close/>
              </a:path>
            </a:pathLst>
          </a:custGeom>
          <a:solidFill>
            <a:srgbClr val="0000FF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B42C2-F1E6-4E2D-AD8E-90BFFA406367}"/>
              </a:ext>
            </a:extLst>
          </p:cNvPr>
          <p:cNvSpPr txBox="1"/>
          <p:nvPr/>
        </p:nvSpPr>
        <p:spPr>
          <a:xfrm>
            <a:off x="1799922" y="5769917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Attacker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32A4CE-7B43-4F09-B943-0388C863145A}"/>
              </a:ext>
            </a:extLst>
          </p:cNvPr>
          <p:cNvSpPr txBox="1"/>
          <p:nvPr/>
        </p:nvSpPr>
        <p:spPr>
          <a:xfrm>
            <a:off x="7305980" y="5769916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rgbClr val="0000FF">
                      <a:alpha val="60000"/>
                    </a:srgbClr>
                  </a:glow>
                </a:effectLst>
              </a:rPr>
              <a:t>Defender 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C72879-2120-4A4D-9009-48E8D384D9B6}"/>
              </a:ext>
            </a:extLst>
          </p:cNvPr>
          <p:cNvSpPr/>
          <p:nvPr/>
        </p:nvSpPr>
        <p:spPr>
          <a:xfrm>
            <a:off x="1750482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3C00D4-8D7C-4113-9CD6-CAD8F440EED4}"/>
              </a:ext>
            </a:extLst>
          </p:cNvPr>
          <p:cNvSpPr/>
          <p:nvPr/>
        </p:nvSpPr>
        <p:spPr>
          <a:xfrm>
            <a:off x="284646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2">
                <a:lumMod val="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C321C4-AC34-4B91-A15A-FE8434D75ADC}"/>
              </a:ext>
            </a:extLst>
          </p:cNvPr>
          <p:cNvSpPr/>
          <p:nvPr/>
        </p:nvSpPr>
        <p:spPr>
          <a:xfrm>
            <a:off x="394244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F89767-74B7-491E-8940-6FCD1EEEA64E}"/>
              </a:ext>
            </a:extLst>
          </p:cNvPr>
          <p:cNvSpPr txBox="1"/>
          <p:nvPr/>
        </p:nvSpPr>
        <p:spPr>
          <a:xfrm>
            <a:off x="1893659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12B67-C42F-4919-81AB-4C322EBF7DB2}"/>
              </a:ext>
            </a:extLst>
          </p:cNvPr>
          <p:cNvSpPr txBox="1"/>
          <p:nvPr/>
        </p:nvSpPr>
        <p:spPr>
          <a:xfrm>
            <a:off x="297595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F67073-9CB2-43F2-96D3-908A3205342C}"/>
              </a:ext>
            </a:extLst>
          </p:cNvPr>
          <p:cNvSpPr txBox="1"/>
          <p:nvPr/>
        </p:nvSpPr>
        <p:spPr>
          <a:xfrm>
            <a:off x="407193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41B070-DEE3-4A15-924F-FAA714491698}"/>
              </a:ext>
            </a:extLst>
          </p:cNvPr>
          <p:cNvSpPr/>
          <p:nvPr/>
        </p:nvSpPr>
        <p:spPr>
          <a:xfrm>
            <a:off x="7305978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FC99AC-B647-4674-8F54-CBBA85E69E7E}"/>
              </a:ext>
            </a:extLst>
          </p:cNvPr>
          <p:cNvSpPr/>
          <p:nvPr/>
        </p:nvSpPr>
        <p:spPr>
          <a:xfrm>
            <a:off x="840195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8CA208-F7A2-4175-A446-AD06D5598196}"/>
              </a:ext>
            </a:extLst>
          </p:cNvPr>
          <p:cNvSpPr/>
          <p:nvPr/>
        </p:nvSpPr>
        <p:spPr>
          <a:xfrm>
            <a:off x="949793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4E86F-022B-40F0-8AD1-35CECC113D11}"/>
              </a:ext>
            </a:extLst>
          </p:cNvPr>
          <p:cNvSpPr txBox="1"/>
          <p:nvPr/>
        </p:nvSpPr>
        <p:spPr>
          <a:xfrm>
            <a:off x="7449155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7EBAFD-AAC0-416A-8C7F-D473FA2191E7}"/>
              </a:ext>
            </a:extLst>
          </p:cNvPr>
          <p:cNvSpPr txBox="1"/>
          <p:nvPr/>
        </p:nvSpPr>
        <p:spPr>
          <a:xfrm>
            <a:off x="853145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41A5A3-3F29-4784-8925-C52429B05AD4}"/>
              </a:ext>
            </a:extLst>
          </p:cNvPr>
          <p:cNvSpPr txBox="1"/>
          <p:nvPr/>
        </p:nvSpPr>
        <p:spPr>
          <a:xfrm>
            <a:off x="962743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Shoot</a:t>
            </a:r>
          </a:p>
        </p:txBody>
      </p:sp>
      <p:pic>
        <p:nvPicPr>
          <p:cNvPr id="26" name="Graphic 25" descr="Crown">
            <a:extLst>
              <a:ext uri="{FF2B5EF4-FFF2-40B4-BE49-F238E27FC236}">
                <a16:creationId xmlns:a16="http://schemas.microsoft.com/office/drawing/2014/main" id="{9EB08E59-BB2D-476C-B888-9FB93268E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3944" y="3315967"/>
            <a:ext cx="195208" cy="195208"/>
          </a:xfrm>
          <a:prstGeom prst="rect">
            <a:avLst/>
          </a:prstGeom>
        </p:spPr>
      </p:pic>
      <p:pic>
        <p:nvPicPr>
          <p:cNvPr id="27" name="Graphic 26" descr="Crown">
            <a:extLst>
              <a:ext uri="{FF2B5EF4-FFF2-40B4-BE49-F238E27FC236}">
                <a16:creationId xmlns:a16="http://schemas.microsoft.com/office/drawing/2014/main" id="{EB144D6B-7CED-41A2-AE9B-070C442759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75957" y="3044209"/>
            <a:ext cx="195208" cy="195208"/>
          </a:xfrm>
          <a:prstGeom prst="rect">
            <a:avLst/>
          </a:prstGeom>
        </p:spPr>
      </p:pic>
      <p:sp>
        <p:nvSpPr>
          <p:cNvPr id="37" name="Arrow: Curved Left 36">
            <a:extLst>
              <a:ext uri="{FF2B5EF4-FFF2-40B4-BE49-F238E27FC236}">
                <a16:creationId xmlns:a16="http://schemas.microsoft.com/office/drawing/2014/main" id="{3B3AF54B-8296-417A-A324-F9D2B1FE217C}"/>
              </a:ext>
            </a:extLst>
          </p:cNvPr>
          <p:cNvSpPr/>
          <p:nvPr/>
        </p:nvSpPr>
        <p:spPr>
          <a:xfrm rot="10800000">
            <a:off x="777379" y="3191524"/>
            <a:ext cx="419100" cy="639301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49FADF-BDF8-414F-88E1-C959F267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84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6BD1-4FDC-4083-9EFD-0E6343D1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572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2. Gameplay &amp; Mechanics (Cont’d)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Gameplay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FBA11-3D0D-4159-AD99-BDA7F55A5321}"/>
              </a:ext>
            </a:extLst>
          </p:cNvPr>
          <p:cNvSpPr/>
          <p:nvPr/>
        </p:nvSpPr>
        <p:spPr>
          <a:xfrm>
            <a:off x="1666270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F95E6-C234-4244-8890-7189EB1C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70" y="2254373"/>
            <a:ext cx="3353405" cy="25961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B41D29-A461-45EC-A946-864C06016384}"/>
              </a:ext>
            </a:extLst>
          </p:cNvPr>
          <p:cNvSpPr/>
          <p:nvPr/>
        </p:nvSpPr>
        <p:spPr>
          <a:xfrm>
            <a:off x="7172325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4495B-74B4-4797-97C5-0BB36FBD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2254373"/>
            <a:ext cx="3353405" cy="2596185"/>
          </a:xfrm>
          <a:prstGeom prst="rect">
            <a:avLst/>
          </a:prstGeom>
        </p:spPr>
      </p:pic>
      <p:pic>
        <p:nvPicPr>
          <p:cNvPr id="8" name="Graphic 7" descr="Crown">
            <a:extLst>
              <a:ext uri="{FF2B5EF4-FFF2-40B4-BE49-F238E27FC236}">
                <a16:creationId xmlns:a16="http://schemas.microsoft.com/office/drawing/2014/main" id="{99A1A7D1-C1F3-426D-8A81-178DB14BB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0654" y="3315967"/>
            <a:ext cx="195208" cy="195208"/>
          </a:xfrm>
          <a:prstGeom prst="rect">
            <a:avLst/>
          </a:prstGeom>
        </p:spPr>
      </p:pic>
      <p:pic>
        <p:nvPicPr>
          <p:cNvPr id="11" name="Graphic 10" descr="Crown">
            <a:extLst>
              <a:ext uri="{FF2B5EF4-FFF2-40B4-BE49-F238E27FC236}">
                <a16:creationId xmlns:a16="http://schemas.microsoft.com/office/drawing/2014/main" id="{091A5373-8A9F-40D3-B465-AA4B235D3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31453" y="3044209"/>
            <a:ext cx="195208" cy="195208"/>
          </a:xfrm>
          <a:prstGeom prst="rect">
            <a:avLst/>
          </a:prstGeom>
        </p:spPr>
      </p:pic>
      <p:sp>
        <p:nvSpPr>
          <p:cNvPr id="18" name="Trapezoid 17">
            <a:extLst>
              <a:ext uri="{FF2B5EF4-FFF2-40B4-BE49-F238E27FC236}">
                <a16:creationId xmlns:a16="http://schemas.microsoft.com/office/drawing/2014/main" id="{2C4F7EA8-90C0-425C-9B58-2BC2115BACC7}"/>
              </a:ext>
            </a:extLst>
          </p:cNvPr>
          <p:cNvSpPr/>
          <p:nvPr/>
        </p:nvSpPr>
        <p:spPr>
          <a:xfrm rot="16200000">
            <a:off x="2459800" y="2465163"/>
            <a:ext cx="722087" cy="1783010"/>
          </a:xfrm>
          <a:custGeom>
            <a:avLst/>
            <a:gdLst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556553"/>
              <a:gd name="connsiteY0" fmla="*/ 1550920 h 2074795"/>
              <a:gd name="connsiteX1" fmla="*/ 103420 w 556553"/>
              <a:gd name="connsiteY1" fmla="*/ 0 h 2074795"/>
              <a:gd name="connsiteX2" fmla="*/ 405509 w 556553"/>
              <a:gd name="connsiteY2" fmla="*/ 0 h 2074795"/>
              <a:gd name="connsiteX3" fmla="*/ 556553 w 556553"/>
              <a:gd name="connsiteY3" fmla="*/ 2074795 h 2074795"/>
              <a:gd name="connsiteX4" fmla="*/ 0 w 556553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0 w 623228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550920 h 2074795"/>
              <a:gd name="connsiteX0" fmla="*/ 0 w 623228"/>
              <a:gd name="connsiteY0" fmla="*/ 149377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493770 h 2074795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08902 w 733669"/>
              <a:gd name="connsiteY4" fmla="*/ 1500242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53078 w 733669"/>
              <a:gd name="connsiteY4" fmla="*/ 1471667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42034 w 733669"/>
              <a:gd name="connsiteY4" fmla="*/ 1340113 h 2065270"/>
              <a:gd name="connsiteX5" fmla="*/ 0 w 733669"/>
              <a:gd name="connsiteY5" fmla="*/ 1493770 h 2065270"/>
              <a:gd name="connsiteX0" fmla="*/ 0 w 755757"/>
              <a:gd name="connsiteY0" fmla="*/ 1329327 h 2065270"/>
              <a:gd name="connsiteX1" fmla="*/ 125508 w 755757"/>
              <a:gd name="connsiteY1" fmla="*/ 0 h 2065270"/>
              <a:gd name="connsiteX2" fmla="*/ 427597 w 755757"/>
              <a:gd name="connsiteY2" fmla="*/ 0 h 2065270"/>
              <a:gd name="connsiteX3" fmla="*/ 755757 w 755757"/>
              <a:gd name="connsiteY3" fmla="*/ 2065270 h 2065270"/>
              <a:gd name="connsiteX4" fmla="*/ 364122 w 755757"/>
              <a:gd name="connsiteY4" fmla="*/ 1340113 h 2065270"/>
              <a:gd name="connsiteX5" fmla="*/ 0 w 755757"/>
              <a:gd name="connsiteY5" fmla="*/ 1329327 h 2065270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364122 w 446521"/>
              <a:gd name="connsiteY4" fmla="*/ 1340113 h 2027008"/>
              <a:gd name="connsiteX5" fmla="*/ 0 w 446521"/>
              <a:gd name="connsiteY5" fmla="*/ 1329327 h 2027008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364122 w 446521"/>
              <a:gd name="connsiteY4" fmla="*/ 1340113 h 2027008"/>
              <a:gd name="connsiteX5" fmla="*/ 0 w 446521"/>
              <a:gd name="connsiteY5" fmla="*/ 1329327 h 2027008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29327 h 2027008"/>
              <a:gd name="connsiteX0" fmla="*/ 0 w 446521"/>
              <a:gd name="connsiteY0" fmla="*/ 1316573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16573 h 2027008"/>
              <a:gd name="connsiteX0" fmla="*/ 0 w 446521"/>
              <a:gd name="connsiteY0" fmla="*/ 1316573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16573 h 2027008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32196 w 479653"/>
              <a:gd name="connsiteY4" fmla="*/ 1990563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124787 w 479653"/>
              <a:gd name="connsiteY5" fmla="*/ 1599480 h 2103532"/>
              <a:gd name="connsiteX6" fmla="*/ 0 w 479653"/>
              <a:gd name="connsiteY6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124787 w 479653"/>
              <a:gd name="connsiteY5" fmla="*/ 1599480 h 2103532"/>
              <a:gd name="connsiteX6" fmla="*/ 0 w 479653"/>
              <a:gd name="connsiteY6" fmla="*/ 1316573 h 2103532"/>
              <a:gd name="connsiteX0" fmla="*/ 0 w 454696"/>
              <a:gd name="connsiteY0" fmla="*/ 1201202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99830 w 454696"/>
              <a:gd name="connsiteY5" fmla="*/ 1599480 h 2103532"/>
              <a:gd name="connsiteX6" fmla="*/ 0 w 454696"/>
              <a:gd name="connsiteY6" fmla="*/ 1201202 h 2103532"/>
              <a:gd name="connsiteX0" fmla="*/ 0 w 454696"/>
              <a:gd name="connsiteY0" fmla="*/ 1201202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1201202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  <a:gd name="connsiteX0" fmla="*/ 0 w 454696"/>
              <a:gd name="connsiteY0" fmla="*/ 710300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710300 h 2103532"/>
              <a:gd name="connsiteX0" fmla="*/ 1139 w 391682"/>
              <a:gd name="connsiteY0" fmla="*/ 710305 h 2103532"/>
              <a:gd name="connsiteX1" fmla="*/ 37537 w 391682"/>
              <a:gd name="connsiteY1" fmla="*/ 0 h 2103532"/>
              <a:gd name="connsiteX2" fmla="*/ 339626 w 391682"/>
              <a:gd name="connsiteY2" fmla="*/ 0 h 2103532"/>
              <a:gd name="connsiteX3" fmla="*/ 391682 w 391682"/>
              <a:gd name="connsiteY3" fmla="*/ 2103532 h 2103532"/>
              <a:gd name="connsiteX4" fmla="*/ 22137 w 391682"/>
              <a:gd name="connsiteY4" fmla="*/ 2067087 h 2103532"/>
              <a:gd name="connsiteX5" fmla="*/ 11858 w 391682"/>
              <a:gd name="connsiteY5" fmla="*/ 1599480 h 2103532"/>
              <a:gd name="connsiteX6" fmla="*/ 1139 w 391682"/>
              <a:gd name="connsiteY6" fmla="*/ 710305 h 2103532"/>
              <a:gd name="connsiteX0" fmla="*/ 1138 w 391681"/>
              <a:gd name="connsiteY0" fmla="*/ 710305 h 2103532"/>
              <a:gd name="connsiteX1" fmla="*/ 37536 w 391681"/>
              <a:gd name="connsiteY1" fmla="*/ 0 h 2103532"/>
              <a:gd name="connsiteX2" fmla="*/ 339625 w 391681"/>
              <a:gd name="connsiteY2" fmla="*/ 0 h 2103532"/>
              <a:gd name="connsiteX3" fmla="*/ 391681 w 391681"/>
              <a:gd name="connsiteY3" fmla="*/ 2103532 h 2103532"/>
              <a:gd name="connsiteX4" fmla="*/ 22136 w 391681"/>
              <a:gd name="connsiteY4" fmla="*/ 2067087 h 2103532"/>
              <a:gd name="connsiteX5" fmla="*/ 11857 w 391681"/>
              <a:gd name="connsiteY5" fmla="*/ 1599480 h 2103532"/>
              <a:gd name="connsiteX6" fmla="*/ 1138 w 391681"/>
              <a:gd name="connsiteY6" fmla="*/ 710305 h 2103532"/>
              <a:gd name="connsiteX0" fmla="*/ 203810 w 594353"/>
              <a:gd name="connsiteY0" fmla="*/ 710305 h 2112344"/>
              <a:gd name="connsiteX1" fmla="*/ 240208 w 594353"/>
              <a:gd name="connsiteY1" fmla="*/ 0 h 2112344"/>
              <a:gd name="connsiteX2" fmla="*/ 542297 w 594353"/>
              <a:gd name="connsiteY2" fmla="*/ 0 h 2112344"/>
              <a:gd name="connsiteX3" fmla="*/ 594353 w 594353"/>
              <a:gd name="connsiteY3" fmla="*/ 2103532 h 2112344"/>
              <a:gd name="connsiteX4" fmla="*/ 6683 w 594353"/>
              <a:gd name="connsiteY4" fmla="*/ 2086009 h 2112344"/>
              <a:gd name="connsiteX5" fmla="*/ 214529 w 594353"/>
              <a:gd name="connsiteY5" fmla="*/ 1599480 h 2112344"/>
              <a:gd name="connsiteX6" fmla="*/ 203810 w 594353"/>
              <a:gd name="connsiteY6" fmla="*/ 710305 h 2112344"/>
              <a:gd name="connsiteX0" fmla="*/ 203810 w 966447"/>
              <a:gd name="connsiteY0" fmla="*/ 710305 h 3541292"/>
              <a:gd name="connsiteX1" fmla="*/ 240208 w 966447"/>
              <a:gd name="connsiteY1" fmla="*/ 0 h 3541292"/>
              <a:gd name="connsiteX2" fmla="*/ 542297 w 966447"/>
              <a:gd name="connsiteY2" fmla="*/ 0 h 3541292"/>
              <a:gd name="connsiteX3" fmla="*/ 966447 w 966447"/>
              <a:gd name="connsiteY3" fmla="*/ 3541292 h 3541292"/>
              <a:gd name="connsiteX4" fmla="*/ 6683 w 966447"/>
              <a:gd name="connsiteY4" fmla="*/ 2086009 h 3541292"/>
              <a:gd name="connsiteX5" fmla="*/ 214529 w 966447"/>
              <a:gd name="connsiteY5" fmla="*/ 1599480 h 3541292"/>
              <a:gd name="connsiteX6" fmla="*/ 203810 w 966447"/>
              <a:gd name="connsiteY6" fmla="*/ 710305 h 3541292"/>
              <a:gd name="connsiteX0" fmla="*/ 207065 w 969702"/>
              <a:gd name="connsiteY0" fmla="*/ 710305 h 3541292"/>
              <a:gd name="connsiteX1" fmla="*/ 243463 w 969702"/>
              <a:gd name="connsiteY1" fmla="*/ 0 h 3541292"/>
              <a:gd name="connsiteX2" fmla="*/ 545552 w 969702"/>
              <a:gd name="connsiteY2" fmla="*/ 0 h 3541292"/>
              <a:gd name="connsiteX3" fmla="*/ 969702 w 969702"/>
              <a:gd name="connsiteY3" fmla="*/ 3541292 h 3541292"/>
              <a:gd name="connsiteX4" fmla="*/ 9938 w 969702"/>
              <a:gd name="connsiteY4" fmla="*/ 2086009 h 3541292"/>
              <a:gd name="connsiteX5" fmla="*/ 115137 w 969702"/>
              <a:gd name="connsiteY5" fmla="*/ 1410300 h 3541292"/>
              <a:gd name="connsiteX6" fmla="*/ 207065 w 969702"/>
              <a:gd name="connsiteY6" fmla="*/ 710305 h 3541292"/>
              <a:gd name="connsiteX0" fmla="*/ 155742 w 969702"/>
              <a:gd name="connsiteY0" fmla="*/ 653550 h 3541292"/>
              <a:gd name="connsiteX1" fmla="*/ 243463 w 969702"/>
              <a:gd name="connsiteY1" fmla="*/ 0 h 3541292"/>
              <a:gd name="connsiteX2" fmla="*/ 545552 w 969702"/>
              <a:gd name="connsiteY2" fmla="*/ 0 h 3541292"/>
              <a:gd name="connsiteX3" fmla="*/ 969702 w 969702"/>
              <a:gd name="connsiteY3" fmla="*/ 3541292 h 3541292"/>
              <a:gd name="connsiteX4" fmla="*/ 9938 w 969702"/>
              <a:gd name="connsiteY4" fmla="*/ 2086009 h 3541292"/>
              <a:gd name="connsiteX5" fmla="*/ 115137 w 969702"/>
              <a:gd name="connsiteY5" fmla="*/ 1410300 h 3541292"/>
              <a:gd name="connsiteX6" fmla="*/ 155742 w 969702"/>
              <a:gd name="connsiteY6" fmla="*/ 653550 h 3541292"/>
              <a:gd name="connsiteX0" fmla="*/ 156385 w 970345"/>
              <a:gd name="connsiteY0" fmla="*/ 653550 h 3541292"/>
              <a:gd name="connsiteX1" fmla="*/ 244106 w 970345"/>
              <a:gd name="connsiteY1" fmla="*/ 0 h 3541292"/>
              <a:gd name="connsiteX2" fmla="*/ 546195 w 970345"/>
              <a:gd name="connsiteY2" fmla="*/ 0 h 3541292"/>
              <a:gd name="connsiteX3" fmla="*/ 970345 w 970345"/>
              <a:gd name="connsiteY3" fmla="*/ 3541292 h 3541292"/>
              <a:gd name="connsiteX4" fmla="*/ 10581 w 970345"/>
              <a:gd name="connsiteY4" fmla="*/ 2086009 h 3541292"/>
              <a:gd name="connsiteX5" fmla="*/ 102949 w 970345"/>
              <a:gd name="connsiteY5" fmla="*/ 1410300 h 3541292"/>
              <a:gd name="connsiteX6" fmla="*/ 156385 w 970345"/>
              <a:gd name="connsiteY6" fmla="*/ 653550 h 3541292"/>
              <a:gd name="connsiteX0" fmla="*/ 156385 w 970345"/>
              <a:gd name="connsiteY0" fmla="*/ 653550 h 3541292"/>
              <a:gd name="connsiteX1" fmla="*/ 244106 w 970345"/>
              <a:gd name="connsiteY1" fmla="*/ 0 h 3541292"/>
              <a:gd name="connsiteX2" fmla="*/ 546195 w 970345"/>
              <a:gd name="connsiteY2" fmla="*/ 0 h 3541292"/>
              <a:gd name="connsiteX3" fmla="*/ 970345 w 970345"/>
              <a:gd name="connsiteY3" fmla="*/ 3541292 h 3541292"/>
              <a:gd name="connsiteX4" fmla="*/ 10581 w 970345"/>
              <a:gd name="connsiteY4" fmla="*/ 2086009 h 3541292"/>
              <a:gd name="connsiteX5" fmla="*/ 102949 w 970345"/>
              <a:gd name="connsiteY5" fmla="*/ 1410300 h 3541292"/>
              <a:gd name="connsiteX6" fmla="*/ 156385 w 970345"/>
              <a:gd name="connsiteY6" fmla="*/ 653550 h 3541292"/>
              <a:gd name="connsiteX0" fmla="*/ 158742 w 972702"/>
              <a:gd name="connsiteY0" fmla="*/ 653550 h 3541292"/>
              <a:gd name="connsiteX1" fmla="*/ 246463 w 972702"/>
              <a:gd name="connsiteY1" fmla="*/ 0 h 3541292"/>
              <a:gd name="connsiteX2" fmla="*/ 548552 w 972702"/>
              <a:gd name="connsiteY2" fmla="*/ 0 h 3541292"/>
              <a:gd name="connsiteX3" fmla="*/ 972702 w 972702"/>
              <a:gd name="connsiteY3" fmla="*/ 3541292 h 3541292"/>
              <a:gd name="connsiteX4" fmla="*/ 12938 w 972702"/>
              <a:gd name="connsiteY4" fmla="*/ 2086009 h 3541292"/>
              <a:gd name="connsiteX5" fmla="*/ 105306 w 972702"/>
              <a:gd name="connsiteY5" fmla="*/ 1410300 h 3541292"/>
              <a:gd name="connsiteX6" fmla="*/ 158742 w 972702"/>
              <a:gd name="connsiteY6" fmla="*/ 653550 h 354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702" h="3541292">
                <a:moveTo>
                  <a:pt x="158742" y="653550"/>
                </a:moveTo>
                <a:lnTo>
                  <a:pt x="246463" y="0"/>
                </a:lnTo>
                <a:lnTo>
                  <a:pt x="548552" y="0"/>
                </a:lnTo>
                <a:lnTo>
                  <a:pt x="972702" y="3541292"/>
                </a:lnTo>
                <a:cubicBezTo>
                  <a:pt x="864752" y="3457724"/>
                  <a:pt x="120888" y="2169577"/>
                  <a:pt x="12938" y="2086009"/>
                </a:cubicBezTo>
                <a:cubicBezTo>
                  <a:pt x="-39967" y="2002000"/>
                  <a:pt x="85162" y="1535398"/>
                  <a:pt x="105306" y="1410300"/>
                </a:cubicBezTo>
                <a:cubicBezTo>
                  <a:pt x="99434" y="913461"/>
                  <a:pt x="190521" y="962087"/>
                  <a:pt x="158742" y="653550"/>
                </a:cubicBezTo>
                <a:close/>
              </a:path>
            </a:pathLst>
          </a:cu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4E1D608-D709-4B60-BA13-FC37A67B5070}"/>
              </a:ext>
            </a:extLst>
          </p:cNvPr>
          <p:cNvSpPr/>
          <p:nvPr/>
        </p:nvSpPr>
        <p:spPr>
          <a:xfrm rot="5400000">
            <a:off x="7561625" y="2541349"/>
            <a:ext cx="541030" cy="1398623"/>
          </a:xfrm>
          <a:custGeom>
            <a:avLst/>
            <a:gdLst>
              <a:gd name="connsiteX0" fmla="*/ 0 w 590248"/>
              <a:gd name="connsiteY0" fmla="*/ 2062142 h 2062142"/>
              <a:gd name="connsiteX1" fmla="*/ 147562 w 590248"/>
              <a:gd name="connsiteY1" fmla="*/ 0 h 2062142"/>
              <a:gd name="connsiteX2" fmla="*/ 442686 w 590248"/>
              <a:gd name="connsiteY2" fmla="*/ 0 h 2062142"/>
              <a:gd name="connsiteX3" fmla="*/ 590248 w 590248"/>
              <a:gd name="connsiteY3" fmla="*/ 2062142 h 2062142"/>
              <a:gd name="connsiteX4" fmla="*/ 0 w 590248"/>
              <a:gd name="connsiteY4" fmla="*/ 2062142 h 2062142"/>
              <a:gd name="connsiteX0" fmla="*/ 0 w 590248"/>
              <a:gd name="connsiteY0" fmla="*/ 2062142 h 2062142"/>
              <a:gd name="connsiteX1" fmla="*/ 133048 w 590248"/>
              <a:gd name="connsiteY1" fmla="*/ 926334 h 2062142"/>
              <a:gd name="connsiteX2" fmla="*/ 147562 w 590248"/>
              <a:gd name="connsiteY2" fmla="*/ 0 h 2062142"/>
              <a:gd name="connsiteX3" fmla="*/ 442686 w 590248"/>
              <a:gd name="connsiteY3" fmla="*/ 0 h 2062142"/>
              <a:gd name="connsiteX4" fmla="*/ 590248 w 590248"/>
              <a:gd name="connsiteY4" fmla="*/ 2062142 h 2062142"/>
              <a:gd name="connsiteX5" fmla="*/ 0 w 590248"/>
              <a:gd name="connsiteY5" fmla="*/ 2062142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32838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27123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514048"/>
              <a:gd name="connsiteY0" fmla="*/ 2052617 h 2062142"/>
              <a:gd name="connsiteX1" fmla="*/ 18748 w 514048"/>
              <a:gd name="connsiteY1" fmla="*/ 926334 h 2062142"/>
              <a:gd name="connsiteX2" fmla="*/ 33262 w 514048"/>
              <a:gd name="connsiteY2" fmla="*/ 0 h 2062142"/>
              <a:gd name="connsiteX3" fmla="*/ 271236 w 514048"/>
              <a:gd name="connsiteY3" fmla="*/ 0 h 2062142"/>
              <a:gd name="connsiteX4" fmla="*/ 514048 w 514048"/>
              <a:gd name="connsiteY4" fmla="*/ 2062142 h 2062142"/>
              <a:gd name="connsiteX5" fmla="*/ 0 w 514048"/>
              <a:gd name="connsiteY5" fmla="*/ 2052617 h 2062142"/>
              <a:gd name="connsiteX0" fmla="*/ 0 w 271236"/>
              <a:gd name="connsiteY0" fmla="*/ 2052617 h 2112869"/>
              <a:gd name="connsiteX1" fmla="*/ 18748 w 271236"/>
              <a:gd name="connsiteY1" fmla="*/ 926334 h 2112869"/>
              <a:gd name="connsiteX2" fmla="*/ 33262 w 271236"/>
              <a:gd name="connsiteY2" fmla="*/ 0 h 2112869"/>
              <a:gd name="connsiteX3" fmla="*/ 271236 w 271236"/>
              <a:gd name="connsiteY3" fmla="*/ 0 h 2112869"/>
              <a:gd name="connsiteX4" fmla="*/ 258259 w 271236"/>
              <a:gd name="connsiteY4" fmla="*/ 2112869 h 2112869"/>
              <a:gd name="connsiteX5" fmla="*/ 0 w 271236"/>
              <a:gd name="connsiteY5" fmla="*/ 2052617 h 2112869"/>
              <a:gd name="connsiteX0" fmla="*/ 0 w 271236"/>
              <a:gd name="connsiteY0" fmla="*/ 2052617 h 2052617"/>
              <a:gd name="connsiteX1" fmla="*/ 18748 w 271236"/>
              <a:gd name="connsiteY1" fmla="*/ 926334 h 2052617"/>
              <a:gd name="connsiteX2" fmla="*/ 33262 w 271236"/>
              <a:gd name="connsiteY2" fmla="*/ 0 h 2052617"/>
              <a:gd name="connsiteX3" fmla="*/ 271236 w 271236"/>
              <a:gd name="connsiteY3" fmla="*/ 0 h 2052617"/>
              <a:gd name="connsiteX4" fmla="*/ 258259 w 271236"/>
              <a:gd name="connsiteY4" fmla="*/ 1950542 h 2052617"/>
              <a:gd name="connsiteX5" fmla="*/ 0 w 271236"/>
              <a:gd name="connsiteY5" fmla="*/ 2052617 h 2052617"/>
              <a:gd name="connsiteX0" fmla="*/ 0 w 271234"/>
              <a:gd name="connsiteY0" fmla="*/ 1951162 h 1951162"/>
              <a:gd name="connsiteX1" fmla="*/ 18746 w 271234"/>
              <a:gd name="connsiteY1" fmla="*/ 926334 h 1951162"/>
              <a:gd name="connsiteX2" fmla="*/ 33260 w 271234"/>
              <a:gd name="connsiteY2" fmla="*/ 0 h 1951162"/>
              <a:gd name="connsiteX3" fmla="*/ 271234 w 271234"/>
              <a:gd name="connsiteY3" fmla="*/ 0 h 1951162"/>
              <a:gd name="connsiteX4" fmla="*/ 258257 w 271234"/>
              <a:gd name="connsiteY4" fmla="*/ 1950542 h 1951162"/>
              <a:gd name="connsiteX5" fmla="*/ 0 w 271234"/>
              <a:gd name="connsiteY5" fmla="*/ 1951162 h 1951162"/>
              <a:gd name="connsiteX0" fmla="*/ 27917 w 257895"/>
              <a:gd name="connsiteY0" fmla="*/ 1971453 h 1971453"/>
              <a:gd name="connsiteX1" fmla="*/ 5407 w 257895"/>
              <a:gd name="connsiteY1" fmla="*/ 926334 h 1971453"/>
              <a:gd name="connsiteX2" fmla="*/ 19921 w 257895"/>
              <a:gd name="connsiteY2" fmla="*/ 0 h 1971453"/>
              <a:gd name="connsiteX3" fmla="*/ 257895 w 257895"/>
              <a:gd name="connsiteY3" fmla="*/ 0 h 1971453"/>
              <a:gd name="connsiteX4" fmla="*/ 244918 w 257895"/>
              <a:gd name="connsiteY4" fmla="*/ 1950542 h 1971453"/>
              <a:gd name="connsiteX5" fmla="*/ 27917 w 257895"/>
              <a:gd name="connsiteY5" fmla="*/ 1971453 h 1971453"/>
              <a:gd name="connsiteX0" fmla="*/ 67445 w 297423"/>
              <a:gd name="connsiteY0" fmla="*/ 1971453 h 1971453"/>
              <a:gd name="connsiteX1" fmla="*/ 3679 w 297423"/>
              <a:gd name="connsiteY1" fmla="*/ 946625 h 1971453"/>
              <a:gd name="connsiteX2" fmla="*/ 59449 w 297423"/>
              <a:gd name="connsiteY2" fmla="*/ 0 h 1971453"/>
              <a:gd name="connsiteX3" fmla="*/ 297423 w 297423"/>
              <a:gd name="connsiteY3" fmla="*/ 0 h 1971453"/>
              <a:gd name="connsiteX4" fmla="*/ 284446 w 297423"/>
              <a:gd name="connsiteY4" fmla="*/ 1950542 h 1971453"/>
              <a:gd name="connsiteX5" fmla="*/ 67445 w 297423"/>
              <a:gd name="connsiteY5" fmla="*/ 1971453 h 1971453"/>
              <a:gd name="connsiteX0" fmla="*/ 67445 w 405790"/>
              <a:gd name="connsiteY0" fmla="*/ 1971453 h 1971453"/>
              <a:gd name="connsiteX1" fmla="*/ 3679 w 405790"/>
              <a:gd name="connsiteY1" fmla="*/ 946625 h 1971453"/>
              <a:gd name="connsiteX2" fmla="*/ 59449 w 405790"/>
              <a:gd name="connsiteY2" fmla="*/ 0 h 1971453"/>
              <a:gd name="connsiteX3" fmla="*/ 297423 w 405790"/>
              <a:gd name="connsiteY3" fmla="*/ 0 h 1971453"/>
              <a:gd name="connsiteX4" fmla="*/ 405744 w 405790"/>
              <a:gd name="connsiteY4" fmla="*/ 1107787 h 1971453"/>
              <a:gd name="connsiteX5" fmla="*/ 284446 w 405790"/>
              <a:gd name="connsiteY5" fmla="*/ 1950542 h 1971453"/>
              <a:gd name="connsiteX6" fmla="*/ 67445 w 405790"/>
              <a:gd name="connsiteY6" fmla="*/ 1971453 h 1971453"/>
              <a:gd name="connsiteX0" fmla="*/ 67445 w 513096"/>
              <a:gd name="connsiteY0" fmla="*/ 1971453 h 1991224"/>
              <a:gd name="connsiteX1" fmla="*/ 3679 w 513096"/>
              <a:gd name="connsiteY1" fmla="*/ 946625 h 1991224"/>
              <a:gd name="connsiteX2" fmla="*/ 59449 w 513096"/>
              <a:gd name="connsiteY2" fmla="*/ 0 h 1991224"/>
              <a:gd name="connsiteX3" fmla="*/ 297423 w 513096"/>
              <a:gd name="connsiteY3" fmla="*/ 0 h 1991224"/>
              <a:gd name="connsiteX4" fmla="*/ 405744 w 513096"/>
              <a:gd name="connsiteY4" fmla="*/ 1107787 h 1991224"/>
              <a:gd name="connsiteX5" fmla="*/ 507228 w 513096"/>
              <a:gd name="connsiteY5" fmla="*/ 1991224 h 1991224"/>
              <a:gd name="connsiteX6" fmla="*/ 67445 w 513096"/>
              <a:gd name="connsiteY6" fmla="*/ 1971453 h 1991224"/>
              <a:gd name="connsiteX0" fmla="*/ 67445 w 512324"/>
              <a:gd name="connsiteY0" fmla="*/ 1971453 h 1991224"/>
              <a:gd name="connsiteX1" fmla="*/ 3679 w 512324"/>
              <a:gd name="connsiteY1" fmla="*/ 946625 h 1991224"/>
              <a:gd name="connsiteX2" fmla="*/ 59449 w 512324"/>
              <a:gd name="connsiteY2" fmla="*/ 0 h 1991224"/>
              <a:gd name="connsiteX3" fmla="*/ 297423 w 512324"/>
              <a:gd name="connsiteY3" fmla="*/ 0 h 1991224"/>
              <a:gd name="connsiteX4" fmla="*/ 380993 w 512324"/>
              <a:gd name="connsiteY4" fmla="*/ 1039983 h 1991224"/>
              <a:gd name="connsiteX5" fmla="*/ 507228 w 512324"/>
              <a:gd name="connsiteY5" fmla="*/ 1991224 h 1991224"/>
              <a:gd name="connsiteX6" fmla="*/ 67445 w 512324"/>
              <a:gd name="connsiteY6" fmla="*/ 1971453 h 1991224"/>
              <a:gd name="connsiteX0" fmla="*/ 67445 w 512324"/>
              <a:gd name="connsiteY0" fmla="*/ 1971453 h 1991224"/>
              <a:gd name="connsiteX1" fmla="*/ 3679 w 512324"/>
              <a:gd name="connsiteY1" fmla="*/ 946625 h 1991224"/>
              <a:gd name="connsiteX2" fmla="*/ 59449 w 512324"/>
              <a:gd name="connsiteY2" fmla="*/ 0 h 1991224"/>
              <a:gd name="connsiteX3" fmla="*/ 297423 w 512324"/>
              <a:gd name="connsiteY3" fmla="*/ 0 h 1991224"/>
              <a:gd name="connsiteX4" fmla="*/ 380993 w 512324"/>
              <a:gd name="connsiteY4" fmla="*/ 1039983 h 1991224"/>
              <a:gd name="connsiteX5" fmla="*/ 507228 w 512324"/>
              <a:gd name="connsiteY5" fmla="*/ 1991224 h 1991224"/>
              <a:gd name="connsiteX6" fmla="*/ 67445 w 512324"/>
              <a:gd name="connsiteY6" fmla="*/ 1971453 h 199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2324" h="1991224">
                <a:moveTo>
                  <a:pt x="67445" y="1971453"/>
                </a:moveTo>
                <a:cubicBezTo>
                  <a:pt x="92744" y="1592850"/>
                  <a:pt x="-21620" y="1325228"/>
                  <a:pt x="3679" y="946625"/>
                </a:cubicBezTo>
                <a:lnTo>
                  <a:pt x="59449" y="0"/>
                </a:lnTo>
                <a:lnTo>
                  <a:pt x="297423" y="0"/>
                </a:lnTo>
                <a:cubicBezTo>
                  <a:pt x="334510" y="175591"/>
                  <a:pt x="308895" y="552163"/>
                  <a:pt x="380993" y="1039983"/>
                </a:cubicBezTo>
                <a:cubicBezTo>
                  <a:pt x="378830" y="1365073"/>
                  <a:pt x="542983" y="1838239"/>
                  <a:pt x="507228" y="1991224"/>
                </a:cubicBezTo>
                <a:lnTo>
                  <a:pt x="67445" y="1971453"/>
                </a:lnTo>
                <a:close/>
              </a:path>
            </a:pathLst>
          </a:custGeom>
          <a:solidFill>
            <a:srgbClr val="0000FF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B42C2-F1E6-4E2D-AD8E-90BFFA406367}"/>
              </a:ext>
            </a:extLst>
          </p:cNvPr>
          <p:cNvSpPr txBox="1"/>
          <p:nvPr/>
        </p:nvSpPr>
        <p:spPr>
          <a:xfrm>
            <a:off x="1799922" y="5769917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Attacker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32A4CE-7B43-4F09-B943-0388C863145A}"/>
              </a:ext>
            </a:extLst>
          </p:cNvPr>
          <p:cNvSpPr txBox="1"/>
          <p:nvPr/>
        </p:nvSpPr>
        <p:spPr>
          <a:xfrm>
            <a:off x="7305980" y="5769916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rgbClr val="0000FF">
                      <a:alpha val="60000"/>
                    </a:srgbClr>
                  </a:glow>
                </a:effectLst>
              </a:rPr>
              <a:t>Defender 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C72879-2120-4A4D-9009-48E8D384D9B6}"/>
              </a:ext>
            </a:extLst>
          </p:cNvPr>
          <p:cNvSpPr/>
          <p:nvPr/>
        </p:nvSpPr>
        <p:spPr>
          <a:xfrm>
            <a:off x="1750482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3C00D4-8D7C-4113-9CD6-CAD8F440EED4}"/>
              </a:ext>
            </a:extLst>
          </p:cNvPr>
          <p:cNvSpPr/>
          <p:nvPr/>
        </p:nvSpPr>
        <p:spPr>
          <a:xfrm>
            <a:off x="284646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C321C4-AC34-4B91-A15A-FE8434D75ADC}"/>
              </a:ext>
            </a:extLst>
          </p:cNvPr>
          <p:cNvSpPr/>
          <p:nvPr/>
        </p:nvSpPr>
        <p:spPr>
          <a:xfrm>
            <a:off x="394244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F89767-74B7-491E-8940-6FCD1EEEA64E}"/>
              </a:ext>
            </a:extLst>
          </p:cNvPr>
          <p:cNvSpPr txBox="1"/>
          <p:nvPr/>
        </p:nvSpPr>
        <p:spPr>
          <a:xfrm>
            <a:off x="1893659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12B67-C42F-4919-81AB-4C322EBF7DB2}"/>
              </a:ext>
            </a:extLst>
          </p:cNvPr>
          <p:cNvSpPr txBox="1"/>
          <p:nvPr/>
        </p:nvSpPr>
        <p:spPr>
          <a:xfrm>
            <a:off x="297595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F67073-9CB2-43F2-96D3-908A3205342C}"/>
              </a:ext>
            </a:extLst>
          </p:cNvPr>
          <p:cNvSpPr txBox="1"/>
          <p:nvPr/>
        </p:nvSpPr>
        <p:spPr>
          <a:xfrm>
            <a:off x="407193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Shoot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41B070-DEE3-4A15-924F-FAA714491698}"/>
              </a:ext>
            </a:extLst>
          </p:cNvPr>
          <p:cNvSpPr/>
          <p:nvPr/>
        </p:nvSpPr>
        <p:spPr>
          <a:xfrm>
            <a:off x="7305978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FC99AC-B647-4674-8F54-CBBA85E69E7E}"/>
              </a:ext>
            </a:extLst>
          </p:cNvPr>
          <p:cNvSpPr/>
          <p:nvPr/>
        </p:nvSpPr>
        <p:spPr>
          <a:xfrm>
            <a:off x="840195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8CA208-F7A2-4175-A446-AD06D5598196}"/>
              </a:ext>
            </a:extLst>
          </p:cNvPr>
          <p:cNvSpPr/>
          <p:nvPr/>
        </p:nvSpPr>
        <p:spPr>
          <a:xfrm>
            <a:off x="949793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4E86F-022B-40F0-8AD1-35CECC113D11}"/>
              </a:ext>
            </a:extLst>
          </p:cNvPr>
          <p:cNvSpPr txBox="1"/>
          <p:nvPr/>
        </p:nvSpPr>
        <p:spPr>
          <a:xfrm>
            <a:off x="7449155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7EBAFD-AAC0-416A-8C7F-D473FA2191E7}"/>
              </a:ext>
            </a:extLst>
          </p:cNvPr>
          <p:cNvSpPr txBox="1"/>
          <p:nvPr/>
        </p:nvSpPr>
        <p:spPr>
          <a:xfrm>
            <a:off x="853145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41A5A3-3F29-4784-8925-C52429B05AD4}"/>
              </a:ext>
            </a:extLst>
          </p:cNvPr>
          <p:cNvSpPr txBox="1"/>
          <p:nvPr/>
        </p:nvSpPr>
        <p:spPr>
          <a:xfrm>
            <a:off x="962743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Shoot</a:t>
            </a:r>
          </a:p>
        </p:txBody>
      </p:sp>
      <p:pic>
        <p:nvPicPr>
          <p:cNvPr id="26" name="Graphic 25" descr="Crown">
            <a:extLst>
              <a:ext uri="{FF2B5EF4-FFF2-40B4-BE49-F238E27FC236}">
                <a16:creationId xmlns:a16="http://schemas.microsoft.com/office/drawing/2014/main" id="{9EB08E59-BB2D-476C-B888-9FB93268E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3944" y="3315967"/>
            <a:ext cx="195208" cy="195208"/>
          </a:xfrm>
          <a:prstGeom prst="rect">
            <a:avLst/>
          </a:prstGeom>
        </p:spPr>
      </p:pic>
      <p:pic>
        <p:nvPicPr>
          <p:cNvPr id="27" name="Graphic 26" descr="Crown">
            <a:extLst>
              <a:ext uri="{FF2B5EF4-FFF2-40B4-BE49-F238E27FC236}">
                <a16:creationId xmlns:a16="http://schemas.microsoft.com/office/drawing/2014/main" id="{EB144D6B-7CED-41A2-AE9B-070C442759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75957" y="3044209"/>
            <a:ext cx="195208" cy="1952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8431A8-C380-4077-9219-3CC10ADD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92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6CC92-C384-4B6D-B345-387B7211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>
                  <a:glow rad="101600">
                    <a:srgbClr val="0070C0">
                      <a:alpha val="60000"/>
                    </a:srgbClr>
                  </a:glow>
                </a:effectLst>
              </a:rPr>
              <a:t>1. Game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36137-2F0B-4749-AAF7-7E996949B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84849"/>
            <a:ext cx="10353762" cy="4058751"/>
          </a:xfrm>
        </p:spPr>
        <p:txBody>
          <a:bodyPr/>
          <a:lstStyle/>
          <a:p>
            <a:pPr algn="just"/>
            <a:r>
              <a:rPr lang="en-US" dirty="0"/>
              <a:t>This is a 5v5 game.</a:t>
            </a:r>
          </a:p>
          <a:p>
            <a:pPr algn="just"/>
            <a:r>
              <a:rPr lang="en-US" dirty="0"/>
              <a:t>Both Human and Computer will have 5 agents to play with.</a:t>
            </a:r>
          </a:p>
          <a:p>
            <a:pPr algn="just"/>
            <a:r>
              <a:rPr lang="en-US" dirty="0"/>
              <a:t>At first Human can choose either being attacker or defender.</a:t>
            </a:r>
          </a:p>
          <a:p>
            <a:pPr algn="just"/>
            <a:r>
              <a:rPr lang="en-US" dirty="0"/>
              <a:t>Main objective of the attacker to win the game is either kill all the defenders or reach defender site.</a:t>
            </a:r>
          </a:p>
          <a:p>
            <a:pPr algn="just"/>
            <a:r>
              <a:rPr lang="en-US" dirty="0"/>
              <a:t>Main objective of the defender to win the game is to kill all the attackers.</a:t>
            </a:r>
          </a:p>
          <a:p>
            <a:pPr algn="just"/>
            <a:r>
              <a:rPr lang="en-US" dirty="0"/>
              <a:t>This is a turn based game. At each turn Human and Computer will able to do a single action to each agents. Also, each turn has a timer. Each party has to do some action to each agent before timer runs out.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48F37-860E-49BD-8D20-7FB37A9A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68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6BD1-4FDC-4083-9EFD-0E6343D1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572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2. Gameplay &amp; Mechanics (Cont’d)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Gameplay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FBA11-3D0D-4159-AD99-BDA7F55A5321}"/>
              </a:ext>
            </a:extLst>
          </p:cNvPr>
          <p:cNvSpPr/>
          <p:nvPr/>
        </p:nvSpPr>
        <p:spPr>
          <a:xfrm>
            <a:off x="1666270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F95E6-C234-4244-8890-7189EB1C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70" y="2254373"/>
            <a:ext cx="3353405" cy="25961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B41D29-A461-45EC-A946-864C06016384}"/>
              </a:ext>
            </a:extLst>
          </p:cNvPr>
          <p:cNvSpPr/>
          <p:nvPr/>
        </p:nvSpPr>
        <p:spPr>
          <a:xfrm>
            <a:off x="7172325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4495B-74B4-4797-97C5-0BB36FBD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2254373"/>
            <a:ext cx="3353405" cy="2596185"/>
          </a:xfrm>
          <a:prstGeom prst="rect">
            <a:avLst/>
          </a:prstGeom>
        </p:spPr>
      </p:pic>
      <p:pic>
        <p:nvPicPr>
          <p:cNvPr id="8" name="Graphic 7" descr="Crown">
            <a:extLst>
              <a:ext uri="{FF2B5EF4-FFF2-40B4-BE49-F238E27FC236}">
                <a16:creationId xmlns:a16="http://schemas.microsoft.com/office/drawing/2014/main" id="{99A1A7D1-C1F3-426D-8A81-178DB14BB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0654" y="3315967"/>
            <a:ext cx="195208" cy="195208"/>
          </a:xfrm>
          <a:prstGeom prst="rect">
            <a:avLst/>
          </a:prstGeom>
        </p:spPr>
      </p:pic>
      <p:pic>
        <p:nvPicPr>
          <p:cNvPr id="11" name="Graphic 10" descr="Crown">
            <a:extLst>
              <a:ext uri="{FF2B5EF4-FFF2-40B4-BE49-F238E27FC236}">
                <a16:creationId xmlns:a16="http://schemas.microsoft.com/office/drawing/2014/main" id="{091A5373-8A9F-40D3-B465-AA4B235D3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31453" y="3044209"/>
            <a:ext cx="195208" cy="195208"/>
          </a:xfrm>
          <a:prstGeom prst="rect">
            <a:avLst/>
          </a:prstGeom>
        </p:spPr>
      </p:pic>
      <p:sp>
        <p:nvSpPr>
          <p:cNvPr id="18" name="Trapezoid 17">
            <a:extLst>
              <a:ext uri="{FF2B5EF4-FFF2-40B4-BE49-F238E27FC236}">
                <a16:creationId xmlns:a16="http://schemas.microsoft.com/office/drawing/2014/main" id="{2C4F7EA8-90C0-425C-9B58-2BC2115BACC7}"/>
              </a:ext>
            </a:extLst>
          </p:cNvPr>
          <p:cNvSpPr/>
          <p:nvPr/>
        </p:nvSpPr>
        <p:spPr>
          <a:xfrm rot="16200000">
            <a:off x="2459800" y="2465163"/>
            <a:ext cx="722087" cy="1783010"/>
          </a:xfrm>
          <a:custGeom>
            <a:avLst/>
            <a:gdLst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556553"/>
              <a:gd name="connsiteY0" fmla="*/ 1550920 h 2074795"/>
              <a:gd name="connsiteX1" fmla="*/ 103420 w 556553"/>
              <a:gd name="connsiteY1" fmla="*/ 0 h 2074795"/>
              <a:gd name="connsiteX2" fmla="*/ 405509 w 556553"/>
              <a:gd name="connsiteY2" fmla="*/ 0 h 2074795"/>
              <a:gd name="connsiteX3" fmla="*/ 556553 w 556553"/>
              <a:gd name="connsiteY3" fmla="*/ 2074795 h 2074795"/>
              <a:gd name="connsiteX4" fmla="*/ 0 w 556553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0 w 623228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550920 h 2074795"/>
              <a:gd name="connsiteX0" fmla="*/ 0 w 623228"/>
              <a:gd name="connsiteY0" fmla="*/ 149377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493770 h 2074795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08902 w 733669"/>
              <a:gd name="connsiteY4" fmla="*/ 1500242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53078 w 733669"/>
              <a:gd name="connsiteY4" fmla="*/ 1471667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42034 w 733669"/>
              <a:gd name="connsiteY4" fmla="*/ 1340113 h 2065270"/>
              <a:gd name="connsiteX5" fmla="*/ 0 w 733669"/>
              <a:gd name="connsiteY5" fmla="*/ 1493770 h 2065270"/>
              <a:gd name="connsiteX0" fmla="*/ 0 w 755757"/>
              <a:gd name="connsiteY0" fmla="*/ 1329327 h 2065270"/>
              <a:gd name="connsiteX1" fmla="*/ 125508 w 755757"/>
              <a:gd name="connsiteY1" fmla="*/ 0 h 2065270"/>
              <a:gd name="connsiteX2" fmla="*/ 427597 w 755757"/>
              <a:gd name="connsiteY2" fmla="*/ 0 h 2065270"/>
              <a:gd name="connsiteX3" fmla="*/ 755757 w 755757"/>
              <a:gd name="connsiteY3" fmla="*/ 2065270 h 2065270"/>
              <a:gd name="connsiteX4" fmla="*/ 364122 w 755757"/>
              <a:gd name="connsiteY4" fmla="*/ 1340113 h 2065270"/>
              <a:gd name="connsiteX5" fmla="*/ 0 w 755757"/>
              <a:gd name="connsiteY5" fmla="*/ 1329327 h 2065270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364122 w 446521"/>
              <a:gd name="connsiteY4" fmla="*/ 1340113 h 2027008"/>
              <a:gd name="connsiteX5" fmla="*/ 0 w 446521"/>
              <a:gd name="connsiteY5" fmla="*/ 1329327 h 2027008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364122 w 446521"/>
              <a:gd name="connsiteY4" fmla="*/ 1340113 h 2027008"/>
              <a:gd name="connsiteX5" fmla="*/ 0 w 446521"/>
              <a:gd name="connsiteY5" fmla="*/ 1329327 h 2027008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29327 h 2027008"/>
              <a:gd name="connsiteX0" fmla="*/ 0 w 446521"/>
              <a:gd name="connsiteY0" fmla="*/ 1316573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16573 h 2027008"/>
              <a:gd name="connsiteX0" fmla="*/ 0 w 446521"/>
              <a:gd name="connsiteY0" fmla="*/ 1316573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16573 h 2027008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32196 w 479653"/>
              <a:gd name="connsiteY4" fmla="*/ 1990563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124787 w 479653"/>
              <a:gd name="connsiteY5" fmla="*/ 1599480 h 2103532"/>
              <a:gd name="connsiteX6" fmla="*/ 0 w 479653"/>
              <a:gd name="connsiteY6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124787 w 479653"/>
              <a:gd name="connsiteY5" fmla="*/ 1599480 h 2103532"/>
              <a:gd name="connsiteX6" fmla="*/ 0 w 479653"/>
              <a:gd name="connsiteY6" fmla="*/ 1316573 h 2103532"/>
              <a:gd name="connsiteX0" fmla="*/ 0 w 454696"/>
              <a:gd name="connsiteY0" fmla="*/ 1201202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99830 w 454696"/>
              <a:gd name="connsiteY5" fmla="*/ 1599480 h 2103532"/>
              <a:gd name="connsiteX6" fmla="*/ 0 w 454696"/>
              <a:gd name="connsiteY6" fmla="*/ 1201202 h 2103532"/>
              <a:gd name="connsiteX0" fmla="*/ 0 w 454696"/>
              <a:gd name="connsiteY0" fmla="*/ 1201202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1201202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  <a:gd name="connsiteX0" fmla="*/ 0 w 454696"/>
              <a:gd name="connsiteY0" fmla="*/ 710300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710300 h 2103532"/>
              <a:gd name="connsiteX0" fmla="*/ 1139 w 391682"/>
              <a:gd name="connsiteY0" fmla="*/ 710305 h 2103532"/>
              <a:gd name="connsiteX1" fmla="*/ 37537 w 391682"/>
              <a:gd name="connsiteY1" fmla="*/ 0 h 2103532"/>
              <a:gd name="connsiteX2" fmla="*/ 339626 w 391682"/>
              <a:gd name="connsiteY2" fmla="*/ 0 h 2103532"/>
              <a:gd name="connsiteX3" fmla="*/ 391682 w 391682"/>
              <a:gd name="connsiteY3" fmla="*/ 2103532 h 2103532"/>
              <a:gd name="connsiteX4" fmla="*/ 22137 w 391682"/>
              <a:gd name="connsiteY4" fmla="*/ 2067087 h 2103532"/>
              <a:gd name="connsiteX5" fmla="*/ 11858 w 391682"/>
              <a:gd name="connsiteY5" fmla="*/ 1599480 h 2103532"/>
              <a:gd name="connsiteX6" fmla="*/ 1139 w 391682"/>
              <a:gd name="connsiteY6" fmla="*/ 710305 h 2103532"/>
              <a:gd name="connsiteX0" fmla="*/ 1138 w 391681"/>
              <a:gd name="connsiteY0" fmla="*/ 710305 h 2103532"/>
              <a:gd name="connsiteX1" fmla="*/ 37536 w 391681"/>
              <a:gd name="connsiteY1" fmla="*/ 0 h 2103532"/>
              <a:gd name="connsiteX2" fmla="*/ 339625 w 391681"/>
              <a:gd name="connsiteY2" fmla="*/ 0 h 2103532"/>
              <a:gd name="connsiteX3" fmla="*/ 391681 w 391681"/>
              <a:gd name="connsiteY3" fmla="*/ 2103532 h 2103532"/>
              <a:gd name="connsiteX4" fmla="*/ 22136 w 391681"/>
              <a:gd name="connsiteY4" fmla="*/ 2067087 h 2103532"/>
              <a:gd name="connsiteX5" fmla="*/ 11857 w 391681"/>
              <a:gd name="connsiteY5" fmla="*/ 1599480 h 2103532"/>
              <a:gd name="connsiteX6" fmla="*/ 1138 w 391681"/>
              <a:gd name="connsiteY6" fmla="*/ 710305 h 2103532"/>
              <a:gd name="connsiteX0" fmla="*/ 203810 w 594353"/>
              <a:gd name="connsiteY0" fmla="*/ 710305 h 2112344"/>
              <a:gd name="connsiteX1" fmla="*/ 240208 w 594353"/>
              <a:gd name="connsiteY1" fmla="*/ 0 h 2112344"/>
              <a:gd name="connsiteX2" fmla="*/ 542297 w 594353"/>
              <a:gd name="connsiteY2" fmla="*/ 0 h 2112344"/>
              <a:gd name="connsiteX3" fmla="*/ 594353 w 594353"/>
              <a:gd name="connsiteY3" fmla="*/ 2103532 h 2112344"/>
              <a:gd name="connsiteX4" fmla="*/ 6683 w 594353"/>
              <a:gd name="connsiteY4" fmla="*/ 2086009 h 2112344"/>
              <a:gd name="connsiteX5" fmla="*/ 214529 w 594353"/>
              <a:gd name="connsiteY5" fmla="*/ 1599480 h 2112344"/>
              <a:gd name="connsiteX6" fmla="*/ 203810 w 594353"/>
              <a:gd name="connsiteY6" fmla="*/ 710305 h 2112344"/>
              <a:gd name="connsiteX0" fmla="*/ 203810 w 966447"/>
              <a:gd name="connsiteY0" fmla="*/ 710305 h 3541292"/>
              <a:gd name="connsiteX1" fmla="*/ 240208 w 966447"/>
              <a:gd name="connsiteY1" fmla="*/ 0 h 3541292"/>
              <a:gd name="connsiteX2" fmla="*/ 542297 w 966447"/>
              <a:gd name="connsiteY2" fmla="*/ 0 h 3541292"/>
              <a:gd name="connsiteX3" fmla="*/ 966447 w 966447"/>
              <a:gd name="connsiteY3" fmla="*/ 3541292 h 3541292"/>
              <a:gd name="connsiteX4" fmla="*/ 6683 w 966447"/>
              <a:gd name="connsiteY4" fmla="*/ 2086009 h 3541292"/>
              <a:gd name="connsiteX5" fmla="*/ 214529 w 966447"/>
              <a:gd name="connsiteY5" fmla="*/ 1599480 h 3541292"/>
              <a:gd name="connsiteX6" fmla="*/ 203810 w 966447"/>
              <a:gd name="connsiteY6" fmla="*/ 710305 h 3541292"/>
              <a:gd name="connsiteX0" fmla="*/ 207065 w 969702"/>
              <a:gd name="connsiteY0" fmla="*/ 710305 h 3541292"/>
              <a:gd name="connsiteX1" fmla="*/ 243463 w 969702"/>
              <a:gd name="connsiteY1" fmla="*/ 0 h 3541292"/>
              <a:gd name="connsiteX2" fmla="*/ 545552 w 969702"/>
              <a:gd name="connsiteY2" fmla="*/ 0 h 3541292"/>
              <a:gd name="connsiteX3" fmla="*/ 969702 w 969702"/>
              <a:gd name="connsiteY3" fmla="*/ 3541292 h 3541292"/>
              <a:gd name="connsiteX4" fmla="*/ 9938 w 969702"/>
              <a:gd name="connsiteY4" fmla="*/ 2086009 h 3541292"/>
              <a:gd name="connsiteX5" fmla="*/ 115137 w 969702"/>
              <a:gd name="connsiteY5" fmla="*/ 1410300 h 3541292"/>
              <a:gd name="connsiteX6" fmla="*/ 207065 w 969702"/>
              <a:gd name="connsiteY6" fmla="*/ 710305 h 3541292"/>
              <a:gd name="connsiteX0" fmla="*/ 155742 w 969702"/>
              <a:gd name="connsiteY0" fmla="*/ 653550 h 3541292"/>
              <a:gd name="connsiteX1" fmla="*/ 243463 w 969702"/>
              <a:gd name="connsiteY1" fmla="*/ 0 h 3541292"/>
              <a:gd name="connsiteX2" fmla="*/ 545552 w 969702"/>
              <a:gd name="connsiteY2" fmla="*/ 0 h 3541292"/>
              <a:gd name="connsiteX3" fmla="*/ 969702 w 969702"/>
              <a:gd name="connsiteY3" fmla="*/ 3541292 h 3541292"/>
              <a:gd name="connsiteX4" fmla="*/ 9938 w 969702"/>
              <a:gd name="connsiteY4" fmla="*/ 2086009 h 3541292"/>
              <a:gd name="connsiteX5" fmla="*/ 115137 w 969702"/>
              <a:gd name="connsiteY5" fmla="*/ 1410300 h 3541292"/>
              <a:gd name="connsiteX6" fmla="*/ 155742 w 969702"/>
              <a:gd name="connsiteY6" fmla="*/ 653550 h 3541292"/>
              <a:gd name="connsiteX0" fmla="*/ 156385 w 970345"/>
              <a:gd name="connsiteY0" fmla="*/ 653550 h 3541292"/>
              <a:gd name="connsiteX1" fmla="*/ 244106 w 970345"/>
              <a:gd name="connsiteY1" fmla="*/ 0 h 3541292"/>
              <a:gd name="connsiteX2" fmla="*/ 546195 w 970345"/>
              <a:gd name="connsiteY2" fmla="*/ 0 h 3541292"/>
              <a:gd name="connsiteX3" fmla="*/ 970345 w 970345"/>
              <a:gd name="connsiteY3" fmla="*/ 3541292 h 3541292"/>
              <a:gd name="connsiteX4" fmla="*/ 10581 w 970345"/>
              <a:gd name="connsiteY4" fmla="*/ 2086009 h 3541292"/>
              <a:gd name="connsiteX5" fmla="*/ 102949 w 970345"/>
              <a:gd name="connsiteY5" fmla="*/ 1410300 h 3541292"/>
              <a:gd name="connsiteX6" fmla="*/ 156385 w 970345"/>
              <a:gd name="connsiteY6" fmla="*/ 653550 h 3541292"/>
              <a:gd name="connsiteX0" fmla="*/ 156385 w 970345"/>
              <a:gd name="connsiteY0" fmla="*/ 653550 h 3541292"/>
              <a:gd name="connsiteX1" fmla="*/ 244106 w 970345"/>
              <a:gd name="connsiteY1" fmla="*/ 0 h 3541292"/>
              <a:gd name="connsiteX2" fmla="*/ 546195 w 970345"/>
              <a:gd name="connsiteY2" fmla="*/ 0 h 3541292"/>
              <a:gd name="connsiteX3" fmla="*/ 970345 w 970345"/>
              <a:gd name="connsiteY3" fmla="*/ 3541292 h 3541292"/>
              <a:gd name="connsiteX4" fmla="*/ 10581 w 970345"/>
              <a:gd name="connsiteY4" fmla="*/ 2086009 h 3541292"/>
              <a:gd name="connsiteX5" fmla="*/ 102949 w 970345"/>
              <a:gd name="connsiteY5" fmla="*/ 1410300 h 3541292"/>
              <a:gd name="connsiteX6" fmla="*/ 156385 w 970345"/>
              <a:gd name="connsiteY6" fmla="*/ 653550 h 3541292"/>
              <a:gd name="connsiteX0" fmla="*/ 158742 w 972702"/>
              <a:gd name="connsiteY0" fmla="*/ 653550 h 3541292"/>
              <a:gd name="connsiteX1" fmla="*/ 246463 w 972702"/>
              <a:gd name="connsiteY1" fmla="*/ 0 h 3541292"/>
              <a:gd name="connsiteX2" fmla="*/ 548552 w 972702"/>
              <a:gd name="connsiteY2" fmla="*/ 0 h 3541292"/>
              <a:gd name="connsiteX3" fmla="*/ 972702 w 972702"/>
              <a:gd name="connsiteY3" fmla="*/ 3541292 h 3541292"/>
              <a:gd name="connsiteX4" fmla="*/ 12938 w 972702"/>
              <a:gd name="connsiteY4" fmla="*/ 2086009 h 3541292"/>
              <a:gd name="connsiteX5" fmla="*/ 105306 w 972702"/>
              <a:gd name="connsiteY5" fmla="*/ 1410300 h 3541292"/>
              <a:gd name="connsiteX6" fmla="*/ 158742 w 972702"/>
              <a:gd name="connsiteY6" fmla="*/ 653550 h 354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702" h="3541292">
                <a:moveTo>
                  <a:pt x="158742" y="653550"/>
                </a:moveTo>
                <a:lnTo>
                  <a:pt x="246463" y="0"/>
                </a:lnTo>
                <a:lnTo>
                  <a:pt x="548552" y="0"/>
                </a:lnTo>
                <a:lnTo>
                  <a:pt x="972702" y="3541292"/>
                </a:lnTo>
                <a:cubicBezTo>
                  <a:pt x="864752" y="3457724"/>
                  <a:pt x="120888" y="2169577"/>
                  <a:pt x="12938" y="2086009"/>
                </a:cubicBezTo>
                <a:cubicBezTo>
                  <a:pt x="-39967" y="2002000"/>
                  <a:pt x="85162" y="1535398"/>
                  <a:pt x="105306" y="1410300"/>
                </a:cubicBezTo>
                <a:cubicBezTo>
                  <a:pt x="99434" y="913461"/>
                  <a:pt x="190521" y="962087"/>
                  <a:pt x="158742" y="653550"/>
                </a:cubicBezTo>
                <a:close/>
              </a:path>
            </a:pathLst>
          </a:cu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4E1D608-D709-4B60-BA13-FC37A67B5070}"/>
              </a:ext>
            </a:extLst>
          </p:cNvPr>
          <p:cNvSpPr/>
          <p:nvPr/>
        </p:nvSpPr>
        <p:spPr>
          <a:xfrm rot="5400000">
            <a:off x="7561625" y="2541349"/>
            <a:ext cx="541030" cy="1398623"/>
          </a:xfrm>
          <a:custGeom>
            <a:avLst/>
            <a:gdLst>
              <a:gd name="connsiteX0" fmla="*/ 0 w 590248"/>
              <a:gd name="connsiteY0" fmla="*/ 2062142 h 2062142"/>
              <a:gd name="connsiteX1" fmla="*/ 147562 w 590248"/>
              <a:gd name="connsiteY1" fmla="*/ 0 h 2062142"/>
              <a:gd name="connsiteX2" fmla="*/ 442686 w 590248"/>
              <a:gd name="connsiteY2" fmla="*/ 0 h 2062142"/>
              <a:gd name="connsiteX3" fmla="*/ 590248 w 590248"/>
              <a:gd name="connsiteY3" fmla="*/ 2062142 h 2062142"/>
              <a:gd name="connsiteX4" fmla="*/ 0 w 590248"/>
              <a:gd name="connsiteY4" fmla="*/ 2062142 h 2062142"/>
              <a:gd name="connsiteX0" fmla="*/ 0 w 590248"/>
              <a:gd name="connsiteY0" fmla="*/ 2062142 h 2062142"/>
              <a:gd name="connsiteX1" fmla="*/ 133048 w 590248"/>
              <a:gd name="connsiteY1" fmla="*/ 926334 h 2062142"/>
              <a:gd name="connsiteX2" fmla="*/ 147562 w 590248"/>
              <a:gd name="connsiteY2" fmla="*/ 0 h 2062142"/>
              <a:gd name="connsiteX3" fmla="*/ 442686 w 590248"/>
              <a:gd name="connsiteY3" fmla="*/ 0 h 2062142"/>
              <a:gd name="connsiteX4" fmla="*/ 590248 w 590248"/>
              <a:gd name="connsiteY4" fmla="*/ 2062142 h 2062142"/>
              <a:gd name="connsiteX5" fmla="*/ 0 w 590248"/>
              <a:gd name="connsiteY5" fmla="*/ 2062142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32838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27123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514048"/>
              <a:gd name="connsiteY0" fmla="*/ 2052617 h 2062142"/>
              <a:gd name="connsiteX1" fmla="*/ 18748 w 514048"/>
              <a:gd name="connsiteY1" fmla="*/ 926334 h 2062142"/>
              <a:gd name="connsiteX2" fmla="*/ 33262 w 514048"/>
              <a:gd name="connsiteY2" fmla="*/ 0 h 2062142"/>
              <a:gd name="connsiteX3" fmla="*/ 271236 w 514048"/>
              <a:gd name="connsiteY3" fmla="*/ 0 h 2062142"/>
              <a:gd name="connsiteX4" fmla="*/ 514048 w 514048"/>
              <a:gd name="connsiteY4" fmla="*/ 2062142 h 2062142"/>
              <a:gd name="connsiteX5" fmla="*/ 0 w 514048"/>
              <a:gd name="connsiteY5" fmla="*/ 2052617 h 2062142"/>
              <a:gd name="connsiteX0" fmla="*/ 0 w 271236"/>
              <a:gd name="connsiteY0" fmla="*/ 2052617 h 2112869"/>
              <a:gd name="connsiteX1" fmla="*/ 18748 w 271236"/>
              <a:gd name="connsiteY1" fmla="*/ 926334 h 2112869"/>
              <a:gd name="connsiteX2" fmla="*/ 33262 w 271236"/>
              <a:gd name="connsiteY2" fmla="*/ 0 h 2112869"/>
              <a:gd name="connsiteX3" fmla="*/ 271236 w 271236"/>
              <a:gd name="connsiteY3" fmla="*/ 0 h 2112869"/>
              <a:gd name="connsiteX4" fmla="*/ 258259 w 271236"/>
              <a:gd name="connsiteY4" fmla="*/ 2112869 h 2112869"/>
              <a:gd name="connsiteX5" fmla="*/ 0 w 271236"/>
              <a:gd name="connsiteY5" fmla="*/ 2052617 h 2112869"/>
              <a:gd name="connsiteX0" fmla="*/ 0 w 271236"/>
              <a:gd name="connsiteY0" fmla="*/ 2052617 h 2052617"/>
              <a:gd name="connsiteX1" fmla="*/ 18748 w 271236"/>
              <a:gd name="connsiteY1" fmla="*/ 926334 h 2052617"/>
              <a:gd name="connsiteX2" fmla="*/ 33262 w 271236"/>
              <a:gd name="connsiteY2" fmla="*/ 0 h 2052617"/>
              <a:gd name="connsiteX3" fmla="*/ 271236 w 271236"/>
              <a:gd name="connsiteY3" fmla="*/ 0 h 2052617"/>
              <a:gd name="connsiteX4" fmla="*/ 258259 w 271236"/>
              <a:gd name="connsiteY4" fmla="*/ 1950542 h 2052617"/>
              <a:gd name="connsiteX5" fmla="*/ 0 w 271236"/>
              <a:gd name="connsiteY5" fmla="*/ 2052617 h 2052617"/>
              <a:gd name="connsiteX0" fmla="*/ 0 w 271234"/>
              <a:gd name="connsiteY0" fmla="*/ 1951162 h 1951162"/>
              <a:gd name="connsiteX1" fmla="*/ 18746 w 271234"/>
              <a:gd name="connsiteY1" fmla="*/ 926334 h 1951162"/>
              <a:gd name="connsiteX2" fmla="*/ 33260 w 271234"/>
              <a:gd name="connsiteY2" fmla="*/ 0 h 1951162"/>
              <a:gd name="connsiteX3" fmla="*/ 271234 w 271234"/>
              <a:gd name="connsiteY3" fmla="*/ 0 h 1951162"/>
              <a:gd name="connsiteX4" fmla="*/ 258257 w 271234"/>
              <a:gd name="connsiteY4" fmla="*/ 1950542 h 1951162"/>
              <a:gd name="connsiteX5" fmla="*/ 0 w 271234"/>
              <a:gd name="connsiteY5" fmla="*/ 1951162 h 1951162"/>
              <a:gd name="connsiteX0" fmla="*/ 27917 w 257895"/>
              <a:gd name="connsiteY0" fmla="*/ 1971453 h 1971453"/>
              <a:gd name="connsiteX1" fmla="*/ 5407 w 257895"/>
              <a:gd name="connsiteY1" fmla="*/ 926334 h 1971453"/>
              <a:gd name="connsiteX2" fmla="*/ 19921 w 257895"/>
              <a:gd name="connsiteY2" fmla="*/ 0 h 1971453"/>
              <a:gd name="connsiteX3" fmla="*/ 257895 w 257895"/>
              <a:gd name="connsiteY3" fmla="*/ 0 h 1971453"/>
              <a:gd name="connsiteX4" fmla="*/ 244918 w 257895"/>
              <a:gd name="connsiteY4" fmla="*/ 1950542 h 1971453"/>
              <a:gd name="connsiteX5" fmla="*/ 27917 w 257895"/>
              <a:gd name="connsiteY5" fmla="*/ 1971453 h 1971453"/>
              <a:gd name="connsiteX0" fmla="*/ 67445 w 297423"/>
              <a:gd name="connsiteY0" fmla="*/ 1971453 h 1971453"/>
              <a:gd name="connsiteX1" fmla="*/ 3679 w 297423"/>
              <a:gd name="connsiteY1" fmla="*/ 946625 h 1971453"/>
              <a:gd name="connsiteX2" fmla="*/ 59449 w 297423"/>
              <a:gd name="connsiteY2" fmla="*/ 0 h 1971453"/>
              <a:gd name="connsiteX3" fmla="*/ 297423 w 297423"/>
              <a:gd name="connsiteY3" fmla="*/ 0 h 1971453"/>
              <a:gd name="connsiteX4" fmla="*/ 284446 w 297423"/>
              <a:gd name="connsiteY4" fmla="*/ 1950542 h 1971453"/>
              <a:gd name="connsiteX5" fmla="*/ 67445 w 297423"/>
              <a:gd name="connsiteY5" fmla="*/ 1971453 h 1971453"/>
              <a:gd name="connsiteX0" fmla="*/ 67445 w 405790"/>
              <a:gd name="connsiteY0" fmla="*/ 1971453 h 1971453"/>
              <a:gd name="connsiteX1" fmla="*/ 3679 w 405790"/>
              <a:gd name="connsiteY1" fmla="*/ 946625 h 1971453"/>
              <a:gd name="connsiteX2" fmla="*/ 59449 w 405790"/>
              <a:gd name="connsiteY2" fmla="*/ 0 h 1971453"/>
              <a:gd name="connsiteX3" fmla="*/ 297423 w 405790"/>
              <a:gd name="connsiteY3" fmla="*/ 0 h 1971453"/>
              <a:gd name="connsiteX4" fmla="*/ 405744 w 405790"/>
              <a:gd name="connsiteY4" fmla="*/ 1107787 h 1971453"/>
              <a:gd name="connsiteX5" fmla="*/ 284446 w 405790"/>
              <a:gd name="connsiteY5" fmla="*/ 1950542 h 1971453"/>
              <a:gd name="connsiteX6" fmla="*/ 67445 w 405790"/>
              <a:gd name="connsiteY6" fmla="*/ 1971453 h 1971453"/>
              <a:gd name="connsiteX0" fmla="*/ 67445 w 513096"/>
              <a:gd name="connsiteY0" fmla="*/ 1971453 h 1991224"/>
              <a:gd name="connsiteX1" fmla="*/ 3679 w 513096"/>
              <a:gd name="connsiteY1" fmla="*/ 946625 h 1991224"/>
              <a:gd name="connsiteX2" fmla="*/ 59449 w 513096"/>
              <a:gd name="connsiteY2" fmla="*/ 0 h 1991224"/>
              <a:gd name="connsiteX3" fmla="*/ 297423 w 513096"/>
              <a:gd name="connsiteY3" fmla="*/ 0 h 1991224"/>
              <a:gd name="connsiteX4" fmla="*/ 405744 w 513096"/>
              <a:gd name="connsiteY4" fmla="*/ 1107787 h 1991224"/>
              <a:gd name="connsiteX5" fmla="*/ 507228 w 513096"/>
              <a:gd name="connsiteY5" fmla="*/ 1991224 h 1991224"/>
              <a:gd name="connsiteX6" fmla="*/ 67445 w 513096"/>
              <a:gd name="connsiteY6" fmla="*/ 1971453 h 1991224"/>
              <a:gd name="connsiteX0" fmla="*/ 67445 w 512324"/>
              <a:gd name="connsiteY0" fmla="*/ 1971453 h 1991224"/>
              <a:gd name="connsiteX1" fmla="*/ 3679 w 512324"/>
              <a:gd name="connsiteY1" fmla="*/ 946625 h 1991224"/>
              <a:gd name="connsiteX2" fmla="*/ 59449 w 512324"/>
              <a:gd name="connsiteY2" fmla="*/ 0 h 1991224"/>
              <a:gd name="connsiteX3" fmla="*/ 297423 w 512324"/>
              <a:gd name="connsiteY3" fmla="*/ 0 h 1991224"/>
              <a:gd name="connsiteX4" fmla="*/ 380993 w 512324"/>
              <a:gd name="connsiteY4" fmla="*/ 1039983 h 1991224"/>
              <a:gd name="connsiteX5" fmla="*/ 507228 w 512324"/>
              <a:gd name="connsiteY5" fmla="*/ 1991224 h 1991224"/>
              <a:gd name="connsiteX6" fmla="*/ 67445 w 512324"/>
              <a:gd name="connsiteY6" fmla="*/ 1971453 h 1991224"/>
              <a:gd name="connsiteX0" fmla="*/ 67445 w 512324"/>
              <a:gd name="connsiteY0" fmla="*/ 1971453 h 1991224"/>
              <a:gd name="connsiteX1" fmla="*/ 3679 w 512324"/>
              <a:gd name="connsiteY1" fmla="*/ 946625 h 1991224"/>
              <a:gd name="connsiteX2" fmla="*/ 59449 w 512324"/>
              <a:gd name="connsiteY2" fmla="*/ 0 h 1991224"/>
              <a:gd name="connsiteX3" fmla="*/ 297423 w 512324"/>
              <a:gd name="connsiteY3" fmla="*/ 0 h 1991224"/>
              <a:gd name="connsiteX4" fmla="*/ 380993 w 512324"/>
              <a:gd name="connsiteY4" fmla="*/ 1039983 h 1991224"/>
              <a:gd name="connsiteX5" fmla="*/ 507228 w 512324"/>
              <a:gd name="connsiteY5" fmla="*/ 1991224 h 1991224"/>
              <a:gd name="connsiteX6" fmla="*/ 67445 w 512324"/>
              <a:gd name="connsiteY6" fmla="*/ 1971453 h 199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2324" h="1991224">
                <a:moveTo>
                  <a:pt x="67445" y="1971453"/>
                </a:moveTo>
                <a:cubicBezTo>
                  <a:pt x="92744" y="1592850"/>
                  <a:pt x="-21620" y="1325228"/>
                  <a:pt x="3679" y="946625"/>
                </a:cubicBezTo>
                <a:lnTo>
                  <a:pt x="59449" y="0"/>
                </a:lnTo>
                <a:lnTo>
                  <a:pt x="297423" y="0"/>
                </a:lnTo>
                <a:cubicBezTo>
                  <a:pt x="334510" y="175591"/>
                  <a:pt x="308895" y="552163"/>
                  <a:pt x="380993" y="1039983"/>
                </a:cubicBezTo>
                <a:cubicBezTo>
                  <a:pt x="378830" y="1365073"/>
                  <a:pt x="542983" y="1838239"/>
                  <a:pt x="507228" y="1991224"/>
                </a:cubicBezTo>
                <a:lnTo>
                  <a:pt x="67445" y="1971453"/>
                </a:lnTo>
                <a:close/>
              </a:path>
            </a:pathLst>
          </a:custGeom>
          <a:solidFill>
            <a:srgbClr val="0000FF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B42C2-F1E6-4E2D-AD8E-90BFFA406367}"/>
              </a:ext>
            </a:extLst>
          </p:cNvPr>
          <p:cNvSpPr txBox="1"/>
          <p:nvPr/>
        </p:nvSpPr>
        <p:spPr>
          <a:xfrm>
            <a:off x="1799922" y="5769917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Attacker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32A4CE-7B43-4F09-B943-0388C863145A}"/>
              </a:ext>
            </a:extLst>
          </p:cNvPr>
          <p:cNvSpPr txBox="1"/>
          <p:nvPr/>
        </p:nvSpPr>
        <p:spPr>
          <a:xfrm>
            <a:off x="7305980" y="5769916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rgbClr val="0000FF">
                      <a:alpha val="60000"/>
                    </a:srgbClr>
                  </a:glow>
                </a:effectLst>
              </a:rPr>
              <a:t>Defender 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C72879-2120-4A4D-9009-48E8D384D9B6}"/>
              </a:ext>
            </a:extLst>
          </p:cNvPr>
          <p:cNvSpPr/>
          <p:nvPr/>
        </p:nvSpPr>
        <p:spPr>
          <a:xfrm>
            <a:off x="1750482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3C00D4-8D7C-4113-9CD6-CAD8F440EED4}"/>
              </a:ext>
            </a:extLst>
          </p:cNvPr>
          <p:cNvSpPr/>
          <p:nvPr/>
        </p:nvSpPr>
        <p:spPr>
          <a:xfrm>
            <a:off x="284646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C321C4-AC34-4B91-A15A-FE8434D75ADC}"/>
              </a:ext>
            </a:extLst>
          </p:cNvPr>
          <p:cNvSpPr/>
          <p:nvPr/>
        </p:nvSpPr>
        <p:spPr>
          <a:xfrm>
            <a:off x="394244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F89767-74B7-491E-8940-6FCD1EEEA64E}"/>
              </a:ext>
            </a:extLst>
          </p:cNvPr>
          <p:cNvSpPr txBox="1"/>
          <p:nvPr/>
        </p:nvSpPr>
        <p:spPr>
          <a:xfrm>
            <a:off x="1893659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12B67-C42F-4919-81AB-4C322EBF7DB2}"/>
              </a:ext>
            </a:extLst>
          </p:cNvPr>
          <p:cNvSpPr txBox="1"/>
          <p:nvPr/>
        </p:nvSpPr>
        <p:spPr>
          <a:xfrm>
            <a:off x="297595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F67073-9CB2-43F2-96D3-908A3205342C}"/>
              </a:ext>
            </a:extLst>
          </p:cNvPr>
          <p:cNvSpPr txBox="1"/>
          <p:nvPr/>
        </p:nvSpPr>
        <p:spPr>
          <a:xfrm>
            <a:off x="407193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Shoot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41B070-DEE3-4A15-924F-FAA714491698}"/>
              </a:ext>
            </a:extLst>
          </p:cNvPr>
          <p:cNvSpPr/>
          <p:nvPr/>
        </p:nvSpPr>
        <p:spPr>
          <a:xfrm>
            <a:off x="7305978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FC99AC-B647-4674-8F54-CBBA85E69E7E}"/>
              </a:ext>
            </a:extLst>
          </p:cNvPr>
          <p:cNvSpPr/>
          <p:nvPr/>
        </p:nvSpPr>
        <p:spPr>
          <a:xfrm>
            <a:off x="840195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8CA208-F7A2-4175-A446-AD06D5598196}"/>
              </a:ext>
            </a:extLst>
          </p:cNvPr>
          <p:cNvSpPr/>
          <p:nvPr/>
        </p:nvSpPr>
        <p:spPr>
          <a:xfrm>
            <a:off x="949793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4E86F-022B-40F0-8AD1-35CECC113D11}"/>
              </a:ext>
            </a:extLst>
          </p:cNvPr>
          <p:cNvSpPr txBox="1"/>
          <p:nvPr/>
        </p:nvSpPr>
        <p:spPr>
          <a:xfrm>
            <a:off x="7449155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7EBAFD-AAC0-416A-8C7F-D473FA2191E7}"/>
              </a:ext>
            </a:extLst>
          </p:cNvPr>
          <p:cNvSpPr txBox="1"/>
          <p:nvPr/>
        </p:nvSpPr>
        <p:spPr>
          <a:xfrm>
            <a:off x="853145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41A5A3-3F29-4784-8925-C52429B05AD4}"/>
              </a:ext>
            </a:extLst>
          </p:cNvPr>
          <p:cNvSpPr txBox="1"/>
          <p:nvPr/>
        </p:nvSpPr>
        <p:spPr>
          <a:xfrm>
            <a:off x="962743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Shoot</a:t>
            </a:r>
          </a:p>
        </p:txBody>
      </p:sp>
      <p:pic>
        <p:nvPicPr>
          <p:cNvPr id="26" name="Graphic 25" descr="Crown">
            <a:extLst>
              <a:ext uri="{FF2B5EF4-FFF2-40B4-BE49-F238E27FC236}">
                <a16:creationId xmlns:a16="http://schemas.microsoft.com/office/drawing/2014/main" id="{9EB08E59-BB2D-476C-B888-9FB93268E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3944" y="3315967"/>
            <a:ext cx="195208" cy="195208"/>
          </a:xfrm>
          <a:prstGeom prst="rect">
            <a:avLst/>
          </a:prstGeom>
        </p:spPr>
      </p:pic>
      <p:pic>
        <p:nvPicPr>
          <p:cNvPr id="27" name="Graphic 26" descr="Crown">
            <a:extLst>
              <a:ext uri="{FF2B5EF4-FFF2-40B4-BE49-F238E27FC236}">
                <a16:creationId xmlns:a16="http://schemas.microsoft.com/office/drawing/2014/main" id="{EB144D6B-7CED-41A2-AE9B-070C442759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75957" y="3044209"/>
            <a:ext cx="195208" cy="1952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DFDCE-BFF3-428F-A950-2CD18D7A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43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6BD1-4FDC-4083-9EFD-0E6343D1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572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2. Gameplay &amp; Mechanics (Cont’d)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Gameplay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FBA11-3D0D-4159-AD99-BDA7F55A5321}"/>
              </a:ext>
            </a:extLst>
          </p:cNvPr>
          <p:cNvSpPr/>
          <p:nvPr/>
        </p:nvSpPr>
        <p:spPr>
          <a:xfrm>
            <a:off x="1666270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F95E6-C234-4244-8890-7189EB1C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70" y="2254373"/>
            <a:ext cx="3353405" cy="25961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B41D29-A461-45EC-A946-864C06016384}"/>
              </a:ext>
            </a:extLst>
          </p:cNvPr>
          <p:cNvSpPr/>
          <p:nvPr/>
        </p:nvSpPr>
        <p:spPr>
          <a:xfrm>
            <a:off x="7172325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4495B-74B4-4797-97C5-0BB36FBD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2254373"/>
            <a:ext cx="3353405" cy="2596185"/>
          </a:xfrm>
          <a:prstGeom prst="rect">
            <a:avLst/>
          </a:prstGeom>
        </p:spPr>
      </p:pic>
      <p:pic>
        <p:nvPicPr>
          <p:cNvPr id="8" name="Graphic 7" descr="Crown">
            <a:extLst>
              <a:ext uri="{FF2B5EF4-FFF2-40B4-BE49-F238E27FC236}">
                <a16:creationId xmlns:a16="http://schemas.microsoft.com/office/drawing/2014/main" id="{99A1A7D1-C1F3-426D-8A81-178DB14BB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0654" y="3315967"/>
            <a:ext cx="195208" cy="195208"/>
          </a:xfrm>
          <a:prstGeom prst="rect">
            <a:avLst/>
          </a:prstGeom>
        </p:spPr>
      </p:pic>
      <p:pic>
        <p:nvPicPr>
          <p:cNvPr id="11" name="Graphic 10" descr="Crown">
            <a:extLst>
              <a:ext uri="{FF2B5EF4-FFF2-40B4-BE49-F238E27FC236}">
                <a16:creationId xmlns:a16="http://schemas.microsoft.com/office/drawing/2014/main" id="{091A5373-8A9F-40D3-B465-AA4B235D3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31453" y="3044209"/>
            <a:ext cx="195208" cy="195208"/>
          </a:xfrm>
          <a:prstGeom prst="rect">
            <a:avLst/>
          </a:prstGeom>
        </p:spPr>
      </p:pic>
      <p:sp>
        <p:nvSpPr>
          <p:cNvPr id="18" name="Trapezoid 17">
            <a:extLst>
              <a:ext uri="{FF2B5EF4-FFF2-40B4-BE49-F238E27FC236}">
                <a16:creationId xmlns:a16="http://schemas.microsoft.com/office/drawing/2014/main" id="{2C4F7EA8-90C0-425C-9B58-2BC2115BACC7}"/>
              </a:ext>
            </a:extLst>
          </p:cNvPr>
          <p:cNvSpPr/>
          <p:nvPr/>
        </p:nvSpPr>
        <p:spPr>
          <a:xfrm rot="16200000">
            <a:off x="2459800" y="2465163"/>
            <a:ext cx="722087" cy="1783010"/>
          </a:xfrm>
          <a:custGeom>
            <a:avLst/>
            <a:gdLst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556553"/>
              <a:gd name="connsiteY0" fmla="*/ 1550920 h 2074795"/>
              <a:gd name="connsiteX1" fmla="*/ 103420 w 556553"/>
              <a:gd name="connsiteY1" fmla="*/ 0 h 2074795"/>
              <a:gd name="connsiteX2" fmla="*/ 405509 w 556553"/>
              <a:gd name="connsiteY2" fmla="*/ 0 h 2074795"/>
              <a:gd name="connsiteX3" fmla="*/ 556553 w 556553"/>
              <a:gd name="connsiteY3" fmla="*/ 2074795 h 2074795"/>
              <a:gd name="connsiteX4" fmla="*/ 0 w 556553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0 w 623228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550920 h 2074795"/>
              <a:gd name="connsiteX0" fmla="*/ 0 w 623228"/>
              <a:gd name="connsiteY0" fmla="*/ 149377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493770 h 2074795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08902 w 733669"/>
              <a:gd name="connsiteY4" fmla="*/ 1500242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53078 w 733669"/>
              <a:gd name="connsiteY4" fmla="*/ 1471667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42034 w 733669"/>
              <a:gd name="connsiteY4" fmla="*/ 1340113 h 2065270"/>
              <a:gd name="connsiteX5" fmla="*/ 0 w 733669"/>
              <a:gd name="connsiteY5" fmla="*/ 1493770 h 2065270"/>
              <a:gd name="connsiteX0" fmla="*/ 0 w 755757"/>
              <a:gd name="connsiteY0" fmla="*/ 1329327 h 2065270"/>
              <a:gd name="connsiteX1" fmla="*/ 125508 w 755757"/>
              <a:gd name="connsiteY1" fmla="*/ 0 h 2065270"/>
              <a:gd name="connsiteX2" fmla="*/ 427597 w 755757"/>
              <a:gd name="connsiteY2" fmla="*/ 0 h 2065270"/>
              <a:gd name="connsiteX3" fmla="*/ 755757 w 755757"/>
              <a:gd name="connsiteY3" fmla="*/ 2065270 h 2065270"/>
              <a:gd name="connsiteX4" fmla="*/ 364122 w 755757"/>
              <a:gd name="connsiteY4" fmla="*/ 1340113 h 2065270"/>
              <a:gd name="connsiteX5" fmla="*/ 0 w 755757"/>
              <a:gd name="connsiteY5" fmla="*/ 1329327 h 2065270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364122 w 446521"/>
              <a:gd name="connsiteY4" fmla="*/ 1340113 h 2027008"/>
              <a:gd name="connsiteX5" fmla="*/ 0 w 446521"/>
              <a:gd name="connsiteY5" fmla="*/ 1329327 h 2027008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364122 w 446521"/>
              <a:gd name="connsiteY4" fmla="*/ 1340113 h 2027008"/>
              <a:gd name="connsiteX5" fmla="*/ 0 w 446521"/>
              <a:gd name="connsiteY5" fmla="*/ 1329327 h 2027008"/>
              <a:gd name="connsiteX0" fmla="*/ 0 w 446521"/>
              <a:gd name="connsiteY0" fmla="*/ 1329327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29327 h 2027008"/>
              <a:gd name="connsiteX0" fmla="*/ 0 w 446521"/>
              <a:gd name="connsiteY0" fmla="*/ 1316573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16573 h 2027008"/>
              <a:gd name="connsiteX0" fmla="*/ 0 w 446521"/>
              <a:gd name="connsiteY0" fmla="*/ 1316573 h 2027008"/>
              <a:gd name="connsiteX1" fmla="*/ 125508 w 446521"/>
              <a:gd name="connsiteY1" fmla="*/ 0 h 2027008"/>
              <a:gd name="connsiteX2" fmla="*/ 427597 w 446521"/>
              <a:gd name="connsiteY2" fmla="*/ 0 h 2027008"/>
              <a:gd name="connsiteX3" fmla="*/ 446521 w 446521"/>
              <a:gd name="connsiteY3" fmla="*/ 2027008 h 2027008"/>
              <a:gd name="connsiteX4" fmla="*/ 132196 w 446521"/>
              <a:gd name="connsiteY4" fmla="*/ 1990563 h 2027008"/>
              <a:gd name="connsiteX5" fmla="*/ 0 w 446521"/>
              <a:gd name="connsiteY5" fmla="*/ 1316573 h 2027008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32196 w 479653"/>
              <a:gd name="connsiteY4" fmla="*/ 1990563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0 w 479653"/>
              <a:gd name="connsiteY5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124787 w 479653"/>
              <a:gd name="connsiteY5" fmla="*/ 1599480 h 2103532"/>
              <a:gd name="connsiteX6" fmla="*/ 0 w 479653"/>
              <a:gd name="connsiteY6" fmla="*/ 1316573 h 2103532"/>
              <a:gd name="connsiteX0" fmla="*/ 0 w 479653"/>
              <a:gd name="connsiteY0" fmla="*/ 1316573 h 2103532"/>
              <a:gd name="connsiteX1" fmla="*/ 125508 w 479653"/>
              <a:gd name="connsiteY1" fmla="*/ 0 h 2103532"/>
              <a:gd name="connsiteX2" fmla="*/ 427597 w 479653"/>
              <a:gd name="connsiteY2" fmla="*/ 0 h 2103532"/>
              <a:gd name="connsiteX3" fmla="*/ 479653 w 479653"/>
              <a:gd name="connsiteY3" fmla="*/ 2103532 h 2103532"/>
              <a:gd name="connsiteX4" fmla="*/ 110108 w 479653"/>
              <a:gd name="connsiteY4" fmla="*/ 2067087 h 2103532"/>
              <a:gd name="connsiteX5" fmla="*/ 124787 w 479653"/>
              <a:gd name="connsiteY5" fmla="*/ 1599480 h 2103532"/>
              <a:gd name="connsiteX6" fmla="*/ 0 w 479653"/>
              <a:gd name="connsiteY6" fmla="*/ 1316573 h 2103532"/>
              <a:gd name="connsiteX0" fmla="*/ 0 w 454696"/>
              <a:gd name="connsiteY0" fmla="*/ 1201202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99830 w 454696"/>
              <a:gd name="connsiteY5" fmla="*/ 1599480 h 2103532"/>
              <a:gd name="connsiteX6" fmla="*/ 0 w 454696"/>
              <a:gd name="connsiteY6" fmla="*/ 1201202 h 2103532"/>
              <a:gd name="connsiteX0" fmla="*/ 0 w 454696"/>
              <a:gd name="connsiteY0" fmla="*/ 1201202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1201202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  <a:gd name="connsiteX0" fmla="*/ 0 w 454696"/>
              <a:gd name="connsiteY0" fmla="*/ 994069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994069 h 2103532"/>
              <a:gd name="connsiteX0" fmla="*/ 0 w 454696"/>
              <a:gd name="connsiteY0" fmla="*/ 710300 h 2103532"/>
              <a:gd name="connsiteX1" fmla="*/ 100551 w 454696"/>
              <a:gd name="connsiteY1" fmla="*/ 0 h 2103532"/>
              <a:gd name="connsiteX2" fmla="*/ 402640 w 454696"/>
              <a:gd name="connsiteY2" fmla="*/ 0 h 2103532"/>
              <a:gd name="connsiteX3" fmla="*/ 454696 w 454696"/>
              <a:gd name="connsiteY3" fmla="*/ 2103532 h 2103532"/>
              <a:gd name="connsiteX4" fmla="*/ 85151 w 454696"/>
              <a:gd name="connsiteY4" fmla="*/ 2067087 h 2103532"/>
              <a:gd name="connsiteX5" fmla="*/ 74872 w 454696"/>
              <a:gd name="connsiteY5" fmla="*/ 1599480 h 2103532"/>
              <a:gd name="connsiteX6" fmla="*/ 0 w 454696"/>
              <a:gd name="connsiteY6" fmla="*/ 710300 h 2103532"/>
              <a:gd name="connsiteX0" fmla="*/ 1139 w 391682"/>
              <a:gd name="connsiteY0" fmla="*/ 710305 h 2103532"/>
              <a:gd name="connsiteX1" fmla="*/ 37537 w 391682"/>
              <a:gd name="connsiteY1" fmla="*/ 0 h 2103532"/>
              <a:gd name="connsiteX2" fmla="*/ 339626 w 391682"/>
              <a:gd name="connsiteY2" fmla="*/ 0 h 2103532"/>
              <a:gd name="connsiteX3" fmla="*/ 391682 w 391682"/>
              <a:gd name="connsiteY3" fmla="*/ 2103532 h 2103532"/>
              <a:gd name="connsiteX4" fmla="*/ 22137 w 391682"/>
              <a:gd name="connsiteY4" fmla="*/ 2067087 h 2103532"/>
              <a:gd name="connsiteX5" fmla="*/ 11858 w 391682"/>
              <a:gd name="connsiteY5" fmla="*/ 1599480 h 2103532"/>
              <a:gd name="connsiteX6" fmla="*/ 1139 w 391682"/>
              <a:gd name="connsiteY6" fmla="*/ 710305 h 2103532"/>
              <a:gd name="connsiteX0" fmla="*/ 1138 w 391681"/>
              <a:gd name="connsiteY0" fmla="*/ 710305 h 2103532"/>
              <a:gd name="connsiteX1" fmla="*/ 37536 w 391681"/>
              <a:gd name="connsiteY1" fmla="*/ 0 h 2103532"/>
              <a:gd name="connsiteX2" fmla="*/ 339625 w 391681"/>
              <a:gd name="connsiteY2" fmla="*/ 0 h 2103532"/>
              <a:gd name="connsiteX3" fmla="*/ 391681 w 391681"/>
              <a:gd name="connsiteY3" fmla="*/ 2103532 h 2103532"/>
              <a:gd name="connsiteX4" fmla="*/ 22136 w 391681"/>
              <a:gd name="connsiteY4" fmla="*/ 2067087 h 2103532"/>
              <a:gd name="connsiteX5" fmla="*/ 11857 w 391681"/>
              <a:gd name="connsiteY5" fmla="*/ 1599480 h 2103532"/>
              <a:gd name="connsiteX6" fmla="*/ 1138 w 391681"/>
              <a:gd name="connsiteY6" fmla="*/ 710305 h 2103532"/>
              <a:gd name="connsiteX0" fmla="*/ 203810 w 594353"/>
              <a:gd name="connsiteY0" fmla="*/ 710305 h 2112344"/>
              <a:gd name="connsiteX1" fmla="*/ 240208 w 594353"/>
              <a:gd name="connsiteY1" fmla="*/ 0 h 2112344"/>
              <a:gd name="connsiteX2" fmla="*/ 542297 w 594353"/>
              <a:gd name="connsiteY2" fmla="*/ 0 h 2112344"/>
              <a:gd name="connsiteX3" fmla="*/ 594353 w 594353"/>
              <a:gd name="connsiteY3" fmla="*/ 2103532 h 2112344"/>
              <a:gd name="connsiteX4" fmla="*/ 6683 w 594353"/>
              <a:gd name="connsiteY4" fmla="*/ 2086009 h 2112344"/>
              <a:gd name="connsiteX5" fmla="*/ 214529 w 594353"/>
              <a:gd name="connsiteY5" fmla="*/ 1599480 h 2112344"/>
              <a:gd name="connsiteX6" fmla="*/ 203810 w 594353"/>
              <a:gd name="connsiteY6" fmla="*/ 710305 h 2112344"/>
              <a:gd name="connsiteX0" fmla="*/ 203810 w 966447"/>
              <a:gd name="connsiteY0" fmla="*/ 710305 h 3541292"/>
              <a:gd name="connsiteX1" fmla="*/ 240208 w 966447"/>
              <a:gd name="connsiteY1" fmla="*/ 0 h 3541292"/>
              <a:gd name="connsiteX2" fmla="*/ 542297 w 966447"/>
              <a:gd name="connsiteY2" fmla="*/ 0 h 3541292"/>
              <a:gd name="connsiteX3" fmla="*/ 966447 w 966447"/>
              <a:gd name="connsiteY3" fmla="*/ 3541292 h 3541292"/>
              <a:gd name="connsiteX4" fmla="*/ 6683 w 966447"/>
              <a:gd name="connsiteY4" fmla="*/ 2086009 h 3541292"/>
              <a:gd name="connsiteX5" fmla="*/ 214529 w 966447"/>
              <a:gd name="connsiteY5" fmla="*/ 1599480 h 3541292"/>
              <a:gd name="connsiteX6" fmla="*/ 203810 w 966447"/>
              <a:gd name="connsiteY6" fmla="*/ 710305 h 3541292"/>
              <a:gd name="connsiteX0" fmla="*/ 207065 w 969702"/>
              <a:gd name="connsiteY0" fmla="*/ 710305 h 3541292"/>
              <a:gd name="connsiteX1" fmla="*/ 243463 w 969702"/>
              <a:gd name="connsiteY1" fmla="*/ 0 h 3541292"/>
              <a:gd name="connsiteX2" fmla="*/ 545552 w 969702"/>
              <a:gd name="connsiteY2" fmla="*/ 0 h 3541292"/>
              <a:gd name="connsiteX3" fmla="*/ 969702 w 969702"/>
              <a:gd name="connsiteY3" fmla="*/ 3541292 h 3541292"/>
              <a:gd name="connsiteX4" fmla="*/ 9938 w 969702"/>
              <a:gd name="connsiteY4" fmla="*/ 2086009 h 3541292"/>
              <a:gd name="connsiteX5" fmla="*/ 115137 w 969702"/>
              <a:gd name="connsiteY5" fmla="*/ 1410300 h 3541292"/>
              <a:gd name="connsiteX6" fmla="*/ 207065 w 969702"/>
              <a:gd name="connsiteY6" fmla="*/ 710305 h 3541292"/>
              <a:gd name="connsiteX0" fmla="*/ 155742 w 969702"/>
              <a:gd name="connsiteY0" fmla="*/ 653550 h 3541292"/>
              <a:gd name="connsiteX1" fmla="*/ 243463 w 969702"/>
              <a:gd name="connsiteY1" fmla="*/ 0 h 3541292"/>
              <a:gd name="connsiteX2" fmla="*/ 545552 w 969702"/>
              <a:gd name="connsiteY2" fmla="*/ 0 h 3541292"/>
              <a:gd name="connsiteX3" fmla="*/ 969702 w 969702"/>
              <a:gd name="connsiteY3" fmla="*/ 3541292 h 3541292"/>
              <a:gd name="connsiteX4" fmla="*/ 9938 w 969702"/>
              <a:gd name="connsiteY4" fmla="*/ 2086009 h 3541292"/>
              <a:gd name="connsiteX5" fmla="*/ 115137 w 969702"/>
              <a:gd name="connsiteY5" fmla="*/ 1410300 h 3541292"/>
              <a:gd name="connsiteX6" fmla="*/ 155742 w 969702"/>
              <a:gd name="connsiteY6" fmla="*/ 653550 h 3541292"/>
              <a:gd name="connsiteX0" fmla="*/ 156385 w 970345"/>
              <a:gd name="connsiteY0" fmla="*/ 653550 h 3541292"/>
              <a:gd name="connsiteX1" fmla="*/ 244106 w 970345"/>
              <a:gd name="connsiteY1" fmla="*/ 0 h 3541292"/>
              <a:gd name="connsiteX2" fmla="*/ 546195 w 970345"/>
              <a:gd name="connsiteY2" fmla="*/ 0 h 3541292"/>
              <a:gd name="connsiteX3" fmla="*/ 970345 w 970345"/>
              <a:gd name="connsiteY3" fmla="*/ 3541292 h 3541292"/>
              <a:gd name="connsiteX4" fmla="*/ 10581 w 970345"/>
              <a:gd name="connsiteY4" fmla="*/ 2086009 h 3541292"/>
              <a:gd name="connsiteX5" fmla="*/ 102949 w 970345"/>
              <a:gd name="connsiteY5" fmla="*/ 1410300 h 3541292"/>
              <a:gd name="connsiteX6" fmla="*/ 156385 w 970345"/>
              <a:gd name="connsiteY6" fmla="*/ 653550 h 3541292"/>
              <a:gd name="connsiteX0" fmla="*/ 156385 w 970345"/>
              <a:gd name="connsiteY0" fmla="*/ 653550 h 3541292"/>
              <a:gd name="connsiteX1" fmla="*/ 244106 w 970345"/>
              <a:gd name="connsiteY1" fmla="*/ 0 h 3541292"/>
              <a:gd name="connsiteX2" fmla="*/ 546195 w 970345"/>
              <a:gd name="connsiteY2" fmla="*/ 0 h 3541292"/>
              <a:gd name="connsiteX3" fmla="*/ 970345 w 970345"/>
              <a:gd name="connsiteY3" fmla="*/ 3541292 h 3541292"/>
              <a:gd name="connsiteX4" fmla="*/ 10581 w 970345"/>
              <a:gd name="connsiteY4" fmla="*/ 2086009 h 3541292"/>
              <a:gd name="connsiteX5" fmla="*/ 102949 w 970345"/>
              <a:gd name="connsiteY5" fmla="*/ 1410300 h 3541292"/>
              <a:gd name="connsiteX6" fmla="*/ 156385 w 970345"/>
              <a:gd name="connsiteY6" fmla="*/ 653550 h 3541292"/>
              <a:gd name="connsiteX0" fmla="*/ 158742 w 972702"/>
              <a:gd name="connsiteY0" fmla="*/ 653550 h 3541292"/>
              <a:gd name="connsiteX1" fmla="*/ 246463 w 972702"/>
              <a:gd name="connsiteY1" fmla="*/ 0 h 3541292"/>
              <a:gd name="connsiteX2" fmla="*/ 548552 w 972702"/>
              <a:gd name="connsiteY2" fmla="*/ 0 h 3541292"/>
              <a:gd name="connsiteX3" fmla="*/ 972702 w 972702"/>
              <a:gd name="connsiteY3" fmla="*/ 3541292 h 3541292"/>
              <a:gd name="connsiteX4" fmla="*/ 12938 w 972702"/>
              <a:gd name="connsiteY4" fmla="*/ 2086009 h 3541292"/>
              <a:gd name="connsiteX5" fmla="*/ 105306 w 972702"/>
              <a:gd name="connsiteY5" fmla="*/ 1410300 h 3541292"/>
              <a:gd name="connsiteX6" fmla="*/ 158742 w 972702"/>
              <a:gd name="connsiteY6" fmla="*/ 653550 h 354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702" h="3541292">
                <a:moveTo>
                  <a:pt x="158742" y="653550"/>
                </a:moveTo>
                <a:lnTo>
                  <a:pt x="246463" y="0"/>
                </a:lnTo>
                <a:lnTo>
                  <a:pt x="548552" y="0"/>
                </a:lnTo>
                <a:lnTo>
                  <a:pt x="972702" y="3541292"/>
                </a:lnTo>
                <a:cubicBezTo>
                  <a:pt x="864752" y="3457724"/>
                  <a:pt x="120888" y="2169577"/>
                  <a:pt x="12938" y="2086009"/>
                </a:cubicBezTo>
                <a:cubicBezTo>
                  <a:pt x="-39967" y="2002000"/>
                  <a:pt x="85162" y="1535398"/>
                  <a:pt x="105306" y="1410300"/>
                </a:cubicBezTo>
                <a:cubicBezTo>
                  <a:pt x="99434" y="913461"/>
                  <a:pt x="190521" y="962087"/>
                  <a:pt x="158742" y="653550"/>
                </a:cubicBezTo>
                <a:close/>
              </a:path>
            </a:pathLst>
          </a:cu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4E1D608-D709-4B60-BA13-FC37A67B5070}"/>
              </a:ext>
            </a:extLst>
          </p:cNvPr>
          <p:cNvSpPr/>
          <p:nvPr/>
        </p:nvSpPr>
        <p:spPr>
          <a:xfrm rot="5400000">
            <a:off x="7561625" y="2541349"/>
            <a:ext cx="541030" cy="1398623"/>
          </a:xfrm>
          <a:custGeom>
            <a:avLst/>
            <a:gdLst>
              <a:gd name="connsiteX0" fmla="*/ 0 w 590248"/>
              <a:gd name="connsiteY0" fmla="*/ 2062142 h 2062142"/>
              <a:gd name="connsiteX1" fmla="*/ 147562 w 590248"/>
              <a:gd name="connsiteY1" fmla="*/ 0 h 2062142"/>
              <a:gd name="connsiteX2" fmla="*/ 442686 w 590248"/>
              <a:gd name="connsiteY2" fmla="*/ 0 h 2062142"/>
              <a:gd name="connsiteX3" fmla="*/ 590248 w 590248"/>
              <a:gd name="connsiteY3" fmla="*/ 2062142 h 2062142"/>
              <a:gd name="connsiteX4" fmla="*/ 0 w 590248"/>
              <a:gd name="connsiteY4" fmla="*/ 2062142 h 2062142"/>
              <a:gd name="connsiteX0" fmla="*/ 0 w 590248"/>
              <a:gd name="connsiteY0" fmla="*/ 2062142 h 2062142"/>
              <a:gd name="connsiteX1" fmla="*/ 133048 w 590248"/>
              <a:gd name="connsiteY1" fmla="*/ 926334 h 2062142"/>
              <a:gd name="connsiteX2" fmla="*/ 147562 w 590248"/>
              <a:gd name="connsiteY2" fmla="*/ 0 h 2062142"/>
              <a:gd name="connsiteX3" fmla="*/ 442686 w 590248"/>
              <a:gd name="connsiteY3" fmla="*/ 0 h 2062142"/>
              <a:gd name="connsiteX4" fmla="*/ 590248 w 590248"/>
              <a:gd name="connsiteY4" fmla="*/ 2062142 h 2062142"/>
              <a:gd name="connsiteX5" fmla="*/ 0 w 590248"/>
              <a:gd name="connsiteY5" fmla="*/ 2062142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32838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27123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514048"/>
              <a:gd name="connsiteY0" fmla="*/ 2052617 h 2062142"/>
              <a:gd name="connsiteX1" fmla="*/ 18748 w 514048"/>
              <a:gd name="connsiteY1" fmla="*/ 926334 h 2062142"/>
              <a:gd name="connsiteX2" fmla="*/ 33262 w 514048"/>
              <a:gd name="connsiteY2" fmla="*/ 0 h 2062142"/>
              <a:gd name="connsiteX3" fmla="*/ 271236 w 514048"/>
              <a:gd name="connsiteY3" fmla="*/ 0 h 2062142"/>
              <a:gd name="connsiteX4" fmla="*/ 514048 w 514048"/>
              <a:gd name="connsiteY4" fmla="*/ 2062142 h 2062142"/>
              <a:gd name="connsiteX5" fmla="*/ 0 w 514048"/>
              <a:gd name="connsiteY5" fmla="*/ 2052617 h 2062142"/>
              <a:gd name="connsiteX0" fmla="*/ 0 w 271236"/>
              <a:gd name="connsiteY0" fmla="*/ 2052617 h 2112869"/>
              <a:gd name="connsiteX1" fmla="*/ 18748 w 271236"/>
              <a:gd name="connsiteY1" fmla="*/ 926334 h 2112869"/>
              <a:gd name="connsiteX2" fmla="*/ 33262 w 271236"/>
              <a:gd name="connsiteY2" fmla="*/ 0 h 2112869"/>
              <a:gd name="connsiteX3" fmla="*/ 271236 w 271236"/>
              <a:gd name="connsiteY3" fmla="*/ 0 h 2112869"/>
              <a:gd name="connsiteX4" fmla="*/ 258259 w 271236"/>
              <a:gd name="connsiteY4" fmla="*/ 2112869 h 2112869"/>
              <a:gd name="connsiteX5" fmla="*/ 0 w 271236"/>
              <a:gd name="connsiteY5" fmla="*/ 2052617 h 2112869"/>
              <a:gd name="connsiteX0" fmla="*/ 0 w 271236"/>
              <a:gd name="connsiteY0" fmla="*/ 2052617 h 2052617"/>
              <a:gd name="connsiteX1" fmla="*/ 18748 w 271236"/>
              <a:gd name="connsiteY1" fmla="*/ 926334 h 2052617"/>
              <a:gd name="connsiteX2" fmla="*/ 33262 w 271236"/>
              <a:gd name="connsiteY2" fmla="*/ 0 h 2052617"/>
              <a:gd name="connsiteX3" fmla="*/ 271236 w 271236"/>
              <a:gd name="connsiteY3" fmla="*/ 0 h 2052617"/>
              <a:gd name="connsiteX4" fmla="*/ 258259 w 271236"/>
              <a:gd name="connsiteY4" fmla="*/ 1950542 h 2052617"/>
              <a:gd name="connsiteX5" fmla="*/ 0 w 271236"/>
              <a:gd name="connsiteY5" fmla="*/ 2052617 h 2052617"/>
              <a:gd name="connsiteX0" fmla="*/ 0 w 271234"/>
              <a:gd name="connsiteY0" fmla="*/ 1951162 h 1951162"/>
              <a:gd name="connsiteX1" fmla="*/ 18746 w 271234"/>
              <a:gd name="connsiteY1" fmla="*/ 926334 h 1951162"/>
              <a:gd name="connsiteX2" fmla="*/ 33260 w 271234"/>
              <a:gd name="connsiteY2" fmla="*/ 0 h 1951162"/>
              <a:gd name="connsiteX3" fmla="*/ 271234 w 271234"/>
              <a:gd name="connsiteY3" fmla="*/ 0 h 1951162"/>
              <a:gd name="connsiteX4" fmla="*/ 258257 w 271234"/>
              <a:gd name="connsiteY4" fmla="*/ 1950542 h 1951162"/>
              <a:gd name="connsiteX5" fmla="*/ 0 w 271234"/>
              <a:gd name="connsiteY5" fmla="*/ 1951162 h 1951162"/>
              <a:gd name="connsiteX0" fmla="*/ 27917 w 257895"/>
              <a:gd name="connsiteY0" fmla="*/ 1971453 h 1971453"/>
              <a:gd name="connsiteX1" fmla="*/ 5407 w 257895"/>
              <a:gd name="connsiteY1" fmla="*/ 926334 h 1971453"/>
              <a:gd name="connsiteX2" fmla="*/ 19921 w 257895"/>
              <a:gd name="connsiteY2" fmla="*/ 0 h 1971453"/>
              <a:gd name="connsiteX3" fmla="*/ 257895 w 257895"/>
              <a:gd name="connsiteY3" fmla="*/ 0 h 1971453"/>
              <a:gd name="connsiteX4" fmla="*/ 244918 w 257895"/>
              <a:gd name="connsiteY4" fmla="*/ 1950542 h 1971453"/>
              <a:gd name="connsiteX5" fmla="*/ 27917 w 257895"/>
              <a:gd name="connsiteY5" fmla="*/ 1971453 h 1971453"/>
              <a:gd name="connsiteX0" fmla="*/ 67445 w 297423"/>
              <a:gd name="connsiteY0" fmla="*/ 1971453 h 1971453"/>
              <a:gd name="connsiteX1" fmla="*/ 3679 w 297423"/>
              <a:gd name="connsiteY1" fmla="*/ 946625 h 1971453"/>
              <a:gd name="connsiteX2" fmla="*/ 59449 w 297423"/>
              <a:gd name="connsiteY2" fmla="*/ 0 h 1971453"/>
              <a:gd name="connsiteX3" fmla="*/ 297423 w 297423"/>
              <a:gd name="connsiteY3" fmla="*/ 0 h 1971453"/>
              <a:gd name="connsiteX4" fmla="*/ 284446 w 297423"/>
              <a:gd name="connsiteY4" fmla="*/ 1950542 h 1971453"/>
              <a:gd name="connsiteX5" fmla="*/ 67445 w 297423"/>
              <a:gd name="connsiteY5" fmla="*/ 1971453 h 1971453"/>
              <a:gd name="connsiteX0" fmla="*/ 67445 w 405790"/>
              <a:gd name="connsiteY0" fmla="*/ 1971453 h 1971453"/>
              <a:gd name="connsiteX1" fmla="*/ 3679 w 405790"/>
              <a:gd name="connsiteY1" fmla="*/ 946625 h 1971453"/>
              <a:gd name="connsiteX2" fmla="*/ 59449 w 405790"/>
              <a:gd name="connsiteY2" fmla="*/ 0 h 1971453"/>
              <a:gd name="connsiteX3" fmla="*/ 297423 w 405790"/>
              <a:gd name="connsiteY3" fmla="*/ 0 h 1971453"/>
              <a:gd name="connsiteX4" fmla="*/ 405744 w 405790"/>
              <a:gd name="connsiteY4" fmla="*/ 1107787 h 1971453"/>
              <a:gd name="connsiteX5" fmla="*/ 284446 w 405790"/>
              <a:gd name="connsiteY5" fmla="*/ 1950542 h 1971453"/>
              <a:gd name="connsiteX6" fmla="*/ 67445 w 405790"/>
              <a:gd name="connsiteY6" fmla="*/ 1971453 h 1971453"/>
              <a:gd name="connsiteX0" fmla="*/ 67445 w 513096"/>
              <a:gd name="connsiteY0" fmla="*/ 1971453 h 1991224"/>
              <a:gd name="connsiteX1" fmla="*/ 3679 w 513096"/>
              <a:gd name="connsiteY1" fmla="*/ 946625 h 1991224"/>
              <a:gd name="connsiteX2" fmla="*/ 59449 w 513096"/>
              <a:gd name="connsiteY2" fmla="*/ 0 h 1991224"/>
              <a:gd name="connsiteX3" fmla="*/ 297423 w 513096"/>
              <a:gd name="connsiteY3" fmla="*/ 0 h 1991224"/>
              <a:gd name="connsiteX4" fmla="*/ 405744 w 513096"/>
              <a:gd name="connsiteY4" fmla="*/ 1107787 h 1991224"/>
              <a:gd name="connsiteX5" fmla="*/ 507228 w 513096"/>
              <a:gd name="connsiteY5" fmla="*/ 1991224 h 1991224"/>
              <a:gd name="connsiteX6" fmla="*/ 67445 w 513096"/>
              <a:gd name="connsiteY6" fmla="*/ 1971453 h 1991224"/>
              <a:gd name="connsiteX0" fmla="*/ 67445 w 512324"/>
              <a:gd name="connsiteY0" fmla="*/ 1971453 h 1991224"/>
              <a:gd name="connsiteX1" fmla="*/ 3679 w 512324"/>
              <a:gd name="connsiteY1" fmla="*/ 946625 h 1991224"/>
              <a:gd name="connsiteX2" fmla="*/ 59449 w 512324"/>
              <a:gd name="connsiteY2" fmla="*/ 0 h 1991224"/>
              <a:gd name="connsiteX3" fmla="*/ 297423 w 512324"/>
              <a:gd name="connsiteY3" fmla="*/ 0 h 1991224"/>
              <a:gd name="connsiteX4" fmla="*/ 380993 w 512324"/>
              <a:gd name="connsiteY4" fmla="*/ 1039983 h 1991224"/>
              <a:gd name="connsiteX5" fmla="*/ 507228 w 512324"/>
              <a:gd name="connsiteY5" fmla="*/ 1991224 h 1991224"/>
              <a:gd name="connsiteX6" fmla="*/ 67445 w 512324"/>
              <a:gd name="connsiteY6" fmla="*/ 1971453 h 1991224"/>
              <a:gd name="connsiteX0" fmla="*/ 67445 w 512324"/>
              <a:gd name="connsiteY0" fmla="*/ 1971453 h 1991224"/>
              <a:gd name="connsiteX1" fmla="*/ 3679 w 512324"/>
              <a:gd name="connsiteY1" fmla="*/ 946625 h 1991224"/>
              <a:gd name="connsiteX2" fmla="*/ 59449 w 512324"/>
              <a:gd name="connsiteY2" fmla="*/ 0 h 1991224"/>
              <a:gd name="connsiteX3" fmla="*/ 297423 w 512324"/>
              <a:gd name="connsiteY3" fmla="*/ 0 h 1991224"/>
              <a:gd name="connsiteX4" fmla="*/ 380993 w 512324"/>
              <a:gd name="connsiteY4" fmla="*/ 1039983 h 1991224"/>
              <a:gd name="connsiteX5" fmla="*/ 507228 w 512324"/>
              <a:gd name="connsiteY5" fmla="*/ 1991224 h 1991224"/>
              <a:gd name="connsiteX6" fmla="*/ 67445 w 512324"/>
              <a:gd name="connsiteY6" fmla="*/ 1971453 h 199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2324" h="1991224">
                <a:moveTo>
                  <a:pt x="67445" y="1971453"/>
                </a:moveTo>
                <a:cubicBezTo>
                  <a:pt x="92744" y="1592850"/>
                  <a:pt x="-21620" y="1325228"/>
                  <a:pt x="3679" y="946625"/>
                </a:cubicBezTo>
                <a:lnTo>
                  <a:pt x="59449" y="0"/>
                </a:lnTo>
                <a:lnTo>
                  <a:pt x="297423" y="0"/>
                </a:lnTo>
                <a:cubicBezTo>
                  <a:pt x="334510" y="175591"/>
                  <a:pt x="308895" y="552163"/>
                  <a:pt x="380993" y="1039983"/>
                </a:cubicBezTo>
                <a:cubicBezTo>
                  <a:pt x="378830" y="1365073"/>
                  <a:pt x="542983" y="1838239"/>
                  <a:pt x="507228" y="1991224"/>
                </a:cubicBezTo>
                <a:lnTo>
                  <a:pt x="67445" y="1971453"/>
                </a:lnTo>
                <a:close/>
              </a:path>
            </a:pathLst>
          </a:custGeom>
          <a:solidFill>
            <a:srgbClr val="0000FF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B42C2-F1E6-4E2D-AD8E-90BFFA406367}"/>
              </a:ext>
            </a:extLst>
          </p:cNvPr>
          <p:cNvSpPr txBox="1"/>
          <p:nvPr/>
        </p:nvSpPr>
        <p:spPr>
          <a:xfrm>
            <a:off x="1799922" y="5769917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Attacker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32A4CE-7B43-4F09-B943-0388C863145A}"/>
              </a:ext>
            </a:extLst>
          </p:cNvPr>
          <p:cNvSpPr txBox="1"/>
          <p:nvPr/>
        </p:nvSpPr>
        <p:spPr>
          <a:xfrm>
            <a:off x="7305980" y="5769916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rgbClr val="0000FF">
                      <a:alpha val="60000"/>
                    </a:srgbClr>
                  </a:glow>
                </a:effectLst>
              </a:rPr>
              <a:t>Defender 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C72879-2120-4A4D-9009-48E8D384D9B6}"/>
              </a:ext>
            </a:extLst>
          </p:cNvPr>
          <p:cNvSpPr/>
          <p:nvPr/>
        </p:nvSpPr>
        <p:spPr>
          <a:xfrm>
            <a:off x="1750482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3C00D4-8D7C-4113-9CD6-CAD8F440EED4}"/>
              </a:ext>
            </a:extLst>
          </p:cNvPr>
          <p:cNvSpPr/>
          <p:nvPr/>
        </p:nvSpPr>
        <p:spPr>
          <a:xfrm>
            <a:off x="284646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C321C4-AC34-4B91-A15A-FE8434D75ADC}"/>
              </a:ext>
            </a:extLst>
          </p:cNvPr>
          <p:cNvSpPr/>
          <p:nvPr/>
        </p:nvSpPr>
        <p:spPr>
          <a:xfrm>
            <a:off x="394244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F89767-74B7-491E-8940-6FCD1EEEA64E}"/>
              </a:ext>
            </a:extLst>
          </p:cNvPr>
          <p:cNvSpPr txBox="1"/>
          <p:nvPr/>
        </p:nvSpPr>
        <p:spPr>
          <a:xfrm>
            <a:off x="1893659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12B67-C42F-4919-81AB-4C322EBF7DB2}"/>
              </a:ext>
            </a:extLst>
          </p:cNvPr>
          <p:cNvSpPr txBox="1"/>
          <p:nvPr/>
        </p:nvSpPr>
        <p:spPr>
          <a:xfrm>
            <a:off x="297595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F67073-9CB2-43F2-96D3-908A3205342C}"/>
              </a:ext>
            </a:extLst>
          </p:cNvPr>
          <p:cNvSpPr txBox="1"/>
          <p:nvPr/>
        </p:nvSpPr>
        <p:spPr>
          <a:xfrm>
            <a:off x="407193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Shoot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41B070-DEE3-4A15-924F-FAA714491698}"/>
              </a:ext>
            </a:extLst>
          </p:cNvPr>
          <p:cNvSpPr/>
          <p:nvPr/>
        </p:nvSpPr>
        <p:spPr>
          <a:xfrm>
            <a:off x="7305978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FC99AC-B647-4674-8F54-CBBA85E69E7E}"/>
              </a:ext>
            </a:extLst>
          </p:cNvPr>
          <p:cNvSpPr/>
          <p:nvPr/>
        </p:nvSpPr>
        <p:spPr>
          <a:xfrm>
            <a:off x="840195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8CA208-F7A2-4175-A446-AD06D5598196}"/>
              </a:ext>
            </a:extLst>
          </p:cNvPr>
          <p:cNvSpPr/>
          <p:nvPr/>
        </p:nvSpPr>
        <p:spPr>
          <a:xfrm>
            <a:off x="949793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4E86F-022B-40F0-8AD1-35CECC113D11}"/>
              </a:ext>
            </a:extLst>
          </p:cNvPr>
          <p:cNvSpPr txBox="1"/>
          <p:nvPr/>
        </p:nvSpPr>
        <p:spPr>
          <a:xfrm>
            <a:off x="7449155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7EBAFD-AAC0-416A-8C7F-D473FA2191E7}"/>
              </a:ext>
            </a:extLst>
          </p:cNvPr>
          <p:cNvSpPr txBox="1"/>
          <p:nvPr/>
        </p:nvSpPr>
        <p:spPr>
          <a:xfrm>
            <a:off x="853145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41A5A3-3F29-4784-8925-C52429B05AD4}"/>
              </a:ext>
            </a:extLst>
          </p:cNvPr>
          <p:cNvSpPr txBox="1"/>
          <p:nvPr/>
        </p:nvSpPr>
        <p:spPr>
          <a:xfrm>
            <a:off x="962743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Shoot</a:t>
            </a:r>
          </a:p>
        </p:txBody>
      </p:sp>
      <p:pic>
        <p:nvPicPr>
          <p:cNvPr id="27" name="Graphic 26" descr="Crown">
            <a:extLst>
              <a:ext uri="{FF2B5EF4-FFF2-40B4-BE49-F238E27FC236}">
                <a16:creationId xmlns:a16="http://schemas.microsoft.com/office/drawing/2014/main" id="{EB144D6B-7CED-41A2-AE9B-070C442759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75957" y="3044209"/>
            <a:ext cx="195208" cy="1952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997C55-F0B9-4023-BD0C-42A55D52229D}"/>
              </a:ext>
            </a:extLst>
          </p:cNvPr>
          <p:cNvSpPr txBox="1"/>
          <p:nvPr/>
        </p:nvSpPr>
        <p:spPr>
          <a:xfrm>
            <a:off x="7172325" y="3240690"/>
            <a:ext cx="22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49E41E-8244-4B15-B919-644A0834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77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6BD1-4FDC-4083-9EFD-0E6343D1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572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2. Gameplay &amp; Mechanics (Cont’d)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Gameplay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FBA11-3D0D-4159-AD99-BDA7F55A5321}"/>
              </a:ext>
            </a:extLst>
          </p:cNvPr>
          <p:cNvSpPr/>
          <p:nvPr/>
        </p:nvSpPr>
        <p:spPr>
          <a:xfrm>
            <a:off x="1666270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F95E6-C234-4244-8890-7189EB1C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70" y="2254373"/>
            <a:ext cx="3353405" cy="25961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B41D29-A461-45EC-A946-864C06016384}"/>
              </a:ext>
            </a:extLst>
          </p:cNvPr>
          <p:cNvSpPr/>
          <p:nvPr/>
        </p:nvSpPr>
        <p:spPr>
          <a:xfrm>
            <a:off x="7172325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4495B-74B4-4797-97C5-0BB36FBD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2254373"/>
            <a:ext cx="3353405" cy="2596185"/>
          </a:xfrm>
          <a:prstGeom prst="rect">
            <a:avLst/>
          </a:prstGeom>
        </p:spPr>
      </p:pic>
      <p:pic>
        <p:nvPicPr>
          <p:cNvPr id="11" name="Graphic 10" descr="Crown">
            <a:extLst>
              <a:ext uri="{FF2B5EF4-FFF2-40B4-BE49-F238E27FC236}">
                <a16:creationId xmlns:a16="http://schemas.microsoft.com/office/drawing/2014/main" id="{091A5373-8A9F-40D3-B465-AA4B235D3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1453" y="3044209"/>
            <a:ext cx="195208" cy="195208"/>
          </a:xfrm>
          <a:prstGeom prst="rect">
            <a:avLst/>
          </a:prstGeom>
        </p:spPr>
      </p:pic>
      <p:sp>
        <p:nvSpPr>
          <p:cNvPr id="19" name="Trapezoid 18">
            <a:extLst>
              <a:ext uri="{FF2B5EF4-FFF2-40B4-BE49-F238E27FC236}">
                <a16:creationId xmlns:a16="http://schemas.microsoft.com/office/drawing/2014/main" id="{24E1D608-D709-4B60-BA13-FC37A67B5070}"/>
              </a:ext>
            </a:extLst>
          </p:cNvPr>
          <p:cNvSpPr/>
          <p:nvPr/>
        </p:nvSpPr>
        <p:spPr>
          <a:xfrm rot="5400000">
            <a:off x="7561625" y="2541349"/>
            <a:ext cx="541030" cy="1398623"/>
          </a:xfrm>
          <a:custGeom>
            <a:avLst/>
            <a:gdLst>
              <a:gd name="connsiteX0" fmla="*/ 0 w 590248"/>
              <a:gd name="connsiteY0" fmla="*/ 2062142 h 2062142"/>
              <a:gd name="connsiteX1" fmla="*/ 147562 w 590248"/>
              <a:gd name="connsiteY1" fmla="*/ 0 h 2062142"/>
              <a:gd name="connsiteX2" fmla="*/ 442686 w 590248"/>
              <a:gd name="connsiteY2" fmla="*/ 0 h 2062142"/>
              <a:gd name="connsiteX3" fmla="*/ 590248 w 590248"/>
              <a:gd name="connsiteY3" fmla="*/ 2062142 h 2062142"/>
              <a:gd name="connsiteX4" fmla="*/ 0 w 590248"/>
              <a:gd name="connsiteY4" fmla="*/ 2062142 h 2062142"/>
              <a:gd name="connsiteX0" fmla="*/ 0 w 590248"/>
              <a:gd name="connsiteY0" fmla="*/ 2062142 h 2062142"/>
              <a:gd name="connsiteX1" fmla="*/ 133048 w 590248"/>
              <a:gd name="connsiteY1" fmla="*/ 926334 h 2062142"/>
              <a:gd name="connsiteX2" fmla="*/ 147562 w 590248"/>
              <a:gd name="connsiteY2" fmla="*/ 0 h 2062142"/>
              <a:gd name="connsiteX3" fmla="*/ 442686 w 590248"/>
              <a:gd name="connsiteY3" fmla="*/ 0 h 2062142"/>
              <a:gd name="connsiteX4" fmla="*/ 590248 w 590248"/>
              <a:gd name="connsiteY4" fmla="*/ 2062142 h 2062142"/>
              <a:gd name="connsiteX5" fmla="*/ 0 w 590248"/>
              <a:gd name="connsiteY5" fmla="*/ 2062142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32838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27123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514048"/>
              <a:gd name="connsiteY0" fmla="*/ 2052617 h 2062142"/>
              <a:gd name="connsiteX1" fmla="*/ 18748 w 514048"/>
              <a:gd name="connsiteY1" fmla="*/ 926334 h 2062142"/>
              <a:gd name="connsiteX2" fmla="*/ 33262 w 514048"/>
              <a:gd name="connsiteY2" fmla="*/ 0 h 2062142"/>
              <a:gd name="connsiteX3" fmla="*/ 271236 w 514048"/>
              <a:gd name="connsiteY3" fmla="*/ 0 h 2062142"/>
              <a:gd name="connsiteX4" fmla="*/ 514048 w 514048"/>
              <a:gd name="connsiteY4" fmla="*/ 2062142 h 2062142"/>
              <a:gd name="connsiteX5" fmla="*/ 0 w 514048"/>
              <a:gd name="connsiteY5" fmla="*/ 2052617 h 2062142"/>
              <a:gd name="connsiteX0" fmla="*/ 0 w 271236"/>
              <a:gd name="connsiteY0" fmla="*/ 2052617 h 2112869"/>
              <a:gd name="connsiteX1" fmla="*/ 18748 w 271236"/>
              <a:gd name="connsiteY1" fmla="*/ 926334 h 2112869"/>
              <a:gd name="connsiteX2" fmla="*/ 33262 w 271236"/>
              <a:gd name="connsiteY2" fmla="*/ 0 h 2112869"/>
              <a:gd name="connsiteX3" fmla="*/ 271236 w 271236"/>
              <a:gd name="connsiteY3" fmla="*/ 0 h 2112869"/>
              <a:gd name="connsiteX4" fmla="*/ 258259 w 271236"/>
              <a:gd name="connsiteY4" fmla="*/ 2112869 h 2112869"/>
              <a:gd name="connsiteX5" fmla="*/ 0 w 271236"/>
              <a:gd name="connsiteY5" fmla="*/ 2052617 h 2112869"/>
              <a:gd name="connsiteX0" fmla="*/ 0 w 271236"/>
              <a:gd name="connsiteY0" fmla="*/ 2052617 h 2052617"/>
              <a:gd name="connsiteX1" fmla="*/ 18748 w 271236"/>
              <a:gd name="connsiteY1" fmla="*/ 926334 h 2052617"/>
              <a:gd name="connsiteX2" fmla="*/ 33262 w 271236"/>
              <a:gd name="connsiteY2" fmla="*/ 0 h 2052617"/>
              <a:gd name="connsiteX3" fmla="*/ 271236 w 271236"/>
              <a:gd name="connsiteY3" fmla="*/ 0 h 2052617"/>
              <a:gd name="connsiteX4" fmla="*/ 258259 w 271236"/>
              <a:gd name="connsiteY4" fmla="*/ 1950542 h 2052617"/>
              <a:gd name="connsiteX5" fmla="*/ 0 w 271236"/>
              <a:gd name="connsiteY5" fmla="*/ 2052617 h 2052617"/>
              <a:gd name="connsiteX0" fmla="*/ 0 w 271234"/>
              <a:gd name="connsiteY0" fmla="*/ 1951162 h 1951162"/>
              <a:gd name="connsiteX1" fmla="*/ 18746 w 271234"/>
              <a:gd name="connsiteY1" fmla="*/ 926334 h 1951162"/>
              <a:gd name="connsiteX2" fmla="*/ 33260 w 271234"/>
              <a:gd name="connsiteY2" fmla="*/ 0 h 1951162"/>
              <a:gd name="connsiteX3" fmla="*/ 271234 w 271234"/>
              <a:gd name="connsiteY3" fmla="*/ 0 h 1951162"/>
              <a:gd name="connsiteX4" fmla="*/ 258257 w 271234"/>
              <a:gd name="connsiteY4" fmla="*/ 1950542 h 1951162"/>
              <a:gd name="connsiteX5" fmla="*/ 0 w 271234"/>
              <a:gd name="connsiteY5" fmla="*/ 1951162 h 1951162"/>
              <a:gd name="connsiteX0" fmla="*/ 27917 w 257895"/>
              <a:gd name="connsiteY0" fmla="*/ 1971453 h 1971453"/>
              <a:gd name="connsiteX1" fmla="*/ 5407 w 257895"/>
              <a:gd name="connsiteY1" fmla="*/ 926334 h 1971453"/>
              <a:gd name="connsiteX2" fmla="*/ 19921 w 257895"/>
              <a:gd name="connsiteY2" fmla="*/ 0 h 1971453"/>
              <a:gd name="connsiteX3" fmla="*/ 257895 w 257895"/>
              <a:gd name="connsiteY3" fmla="*/ 0 h 1971453"/>
              <a:gd name="connsiteX4" fmla="*/ 244918 w 257895"/>
              <a:gd name="connsiteY4" fmla="*/ 1950542 h 1971453"/>
              <a:gd name="connsiteX5" fmla="*/ 27917 w 257895"/>
              <a:gd name="connsiteY5" fmla="*/ 1971453 h 1971453"/>
              <a:gd name="connsiteX0" fmla="*/ 67445 w 297423"/>
              <a:gd name="connsiteY0" fmla="*/ 1971453 h 1971453"/>
              <a:gd name="connsiteX1" fmla="*/ 3679 w 297423"/>
              <a:gd name="connsiteY1" fmla="*/ 946625 h 1971453"/>
              <a:gd name="connsiteX2" fmla="*/ 59449 w 297423"/>
              <a:gd name="connsiteY2" fmla="*/ 0 h 1971453"/>
              <a:gd name="connsiteX3" fmla="*/ 297423 w 297423"/>
              <a:gd name="connsiteY3" fmla="*/ 0 h 1971453"/>
              <a:gd name="connsiteX4" fmla="*/ 284446 w 297423"/>
              <a:gd name="connsiteY4" fmla="*/ 1950542 h 1971453"/>
              <a:gd name="connsiteX5" fmla="*/ 67445 w 297423"/>
              <a:gd name="connsiteY5" fmla="*/ 1971453 h 1971453"/>
              <a:gd name="connsiteX0" fmla="*/ 67445 w 405790"/>
              <a:gd name="connsiteY0" fmla="*/ 1971453 h 1971453"/>
              <a:gd name="connsiteX1" fmla="*/ 3679 w 405790"/>
              <a:gd name="connsiteY1" fmla="*/ 946625 h 1971453"/>
              <a:gd name="connsiteX2" fmla="*/ 59449 w 405790"/>
              <a:gd name="connsiteY2" fmla="*/ 0 h 1971453"/>
              <a:gd name="connsiteX3" fmla="*/ 297423 w 405790"/>
              <a:gd name="connsiteY3" fmla="*/ 0 h 1971453"/>
              <a:gd name="connsiteX4" fmla="*/ 405744 w 405790"/>
              <a:gd name="connsiteY4" fmla="*/ 1107787 h 1971453"/>
              <a:gd name="connsiteX5" fmla="*/ 284446 w 405790"/>
              <a:gd name="connsiteY5" fmla="*/ 1950542 h 1971453"/>
              <a:gd name="connsiteX6" fmla="*/ 67445 w 405790"/>
              <a:gd name="connsiteY6" fmla="*/ 1971453 h 1971453"/>
              <a:gd name="connsiteX0" fmla="*/ 67445 w 513096"/>
              <a:gd name="connsiteY0" fmla="*/ 1971453 h 1991224"/>
              <a:gd name="connsiteX1" fmla="*/ 3679 w 513096"/>
              <a:gd name="connsiteY1" fmla="*/ 946625 h 1991224"/>
              <a:gd name="connsiteX2" fmla="*/ 59449 w 513096"/>
              <a:gd name="connsiteY2" fmla="*/ 0 h 1991224"/>
              <a:gd name="connsiteX3" fmla="*/ 297423 w 513096"/>
              <a:gd name="connsiteY3" fmla="*/ 0 h 1991224"/>
              <a:gd name="connsiteX4" fmla="*/ 405744 w 513096"/>
              <a:gd name="connsiteY4" fmla="*/ 1107787 h 1991224"/>
              <a:gd name="connsiteX5" fmla="*/ 507228 w 513096"/>
              <a:gd name="connsiteY5" fmla="*/ 1991224 h 1991224"/>
              <a:gd name="connsiteX6" fmla="*/ 67445 w 513096"/>
              <a:gd name="connsiteY6" fmla="*/ 1971453 h 1991224"/>
              <a:gd name="connsiteX0" fmla="*/ 67445 w 512324"/>
              <a:gd name="connsiteY0" fmla="*/ 1971453 h 1991224"/>
              <a:gd name="connsiteX1" fmla="*/ 3679 w 512324"/>
              <a:gd name="connsiteY1" fmla="*/ 946625 h 1991224"/>
              <a:gd name="connsiteX2" fmla="*/ 59449 w 512324"/>
              <a:gd name="connsiteY2" fmla="*/ 0 h 1991224"/>
              <a:gd name="connsiteX3" fmla="*/ 297423 w 512324"/>
              <a:gd name="connsiteY3" fmla="*/ 0 h 1991224"/>
              <a:gd name="connsiteX4" fmla="*/ 380993 w 512324"/>
              <a:gd name="connsiteY4" fmla="*/ 1039983 h 1991224"/>
              <a:gd name="connsiteX5" fmla="*/ 507228 w 512324"/>
              <a:gd name="connsiteY5" fmla="*/ 1991224 h 1991224"/>
              <a:gd name="connsiteX6" fmla="*/ 67445 w 512324"/>
              <a:gd name="connsiteY6" fmla="*/ 1971453 h 1991224"/>
              <a:gd name="connsiteX0" fmla="*/ 67445 w 512324"/>
              <a:gd name="connsiteY0" fmla="*/ 1971453 h 1991224"/>
              <a:gd name="connsiteX1" fmla="*/ 3679 w 512324"/>
              <a:gd name="connsiteY1" fmla="*/ 946625 h 1991224"/>
              <a:gd name="connsiteX2" fmla="*/ 59449 w 512324"/>
              <a:gd name="connsiteY2" fmla="*/ 0 h 1991224"/>
              <a:gd name="connsiteX3" fmla="*/ 297423 w 512324"/>
              <a:gd name="connsiteY3" fmla="*/ 0 h 1991224"/>
              <a:gd name="connsiteX4" fmla="*/ 380993 w 512324"/>
              <a:gd name="connsiteY4" fmla="*/ 1039983 h 1991224"/>
              <a:gd name="connsiteX5" fmla="*/ 507228 w 512324"/>
              <a:gd name="connsiteY5" fmla="*/ 1991224 h 1991224"/>
              <a:gd name="connsiteX6" fmla="*/ 67445 w 512324"/>
              <a:gd name="connsiteY6" fmla="*/ 1971453 h 199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2324" h="1991224">
                <a:moveTo>
                  <a:pt x="67445" y="1971453"/>
                </a:moveTo>
                <a:cubicBezTo>
                  <a:pt x="92744" y="1592850"/>
                  <a:pt x="-21620" y="1325228"/>
                  <a:pt x="3679" y="946625"/>
                </a:cubicBezTo>
                <a:lnTo>
                  <a:pt x="59449" y="0"/>
                </a:lnTo>
                <a:lnTo>
                  <a:pt x="297423" y="0"/>
                </a:lnTo>
                <a:cubicBezTo>
                  <a:pt x="334510" y="175591"/>
                  <a:pt x="308895" y="552163"/>
                  <a:pt x="380993" y="1039983"/>
                </a:cubicBezTo>
                <a:cubicBezTo>
                  <a:pt x="378830" y="1365073"/>
                  <a:pt x="542983" y="1838239"/>
                  <a:pt x="507228" y="1991224"/>
                </a:cubicBezTo>
                <a:lnTo>
                  <a:pt x="67445" y="1971453"/>
                </a:lnTo>
                <a:close/>
              </a:path>
            </a:pathLst>
          </a:custGeom>
          <a:solidFill>
            <a:srgbClr val="0000FF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B42C2-F1E6-4E2D-AD8E-90BFFA406367}"/>
              </a:ext>
            </a:extLst>
          </p:cNvPr>
          <p:cNvSpPr txBox="1"/>
          <p:nvPr/>
        </p:nvSpPr>
        <p:spPr>
          <a:xfrm>
            <a:off x="1799922" y="5769917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Attacker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32A4CE-7B43-4F09-B943-0388C863145A}"/>
              </a:ext>
            </a:extLst>
          </p:cNvPr>
          <p:cNvSpPr txBox="1"/>
          <p:nvPr/>
        </p:nvSpPr>
        <p:spPr>
          <a:xfrm>
            <a:off x="7305980" y="5769916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rgbClr val="0000FF">
                      <a:alpha val="60000"/>
                    </a:srgbClr>
                  </a:glow>
                </a:effectLst>
              </a:rPr>
              <a:t>Defender 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C72879-2120-4A4D-9009-48E8D384D9B6}"/>
              </a:ext>
            </a:extLst>
          </p:cNvPr>
          <p:cNvSpPr/>
          <p:nvPr/>
        </p:nvSpPr>
        <p:spPr>
          <a:xfrm>
            <a:off x="1750482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3C00D4-8D7C-4113-9CD6-CAD8F440EED4}"/>
              </a:ext>
            </a:extLst>
          </p:cNvPr>
          <p:cNvSpPr/>
          <p:nvPr/>
        </p:nvSpPr>
        <p:spPr>
          <a:xfrm>
            <a:off x="284646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C321C4-AC34-4B91-A15A-FE8434D75ADC}"/>
              </a:ext>
            </a:extLst>
          </p:cNvPr>
          <p:cNvSpPr/>
          <p:nvPr/>
        </p:nvSpPr>
        <p:spPr>
          <a:xfrm>
            <a:off x="394244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F89767-74B7-491E-8940-6FCD1EEEA64E}"/>
              </a:ext>
            </a:extLst>
          </p:cNvPr>
          <p:cNvSpPr txBox="1"/>
          <p:nvPr/>
        </p:nvSpPr>
        <p:spPr>
          <a:xfrm>
            <a:off x="1893659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12B67-C42F-4919-81AB-4C322EBF7DB2}"/>
              </a:ext>
            </a:extLst>
          </p:cNvPr>
          <p:cNvSpPr txBox="1"/>
          <p:nvPr/>
        </p:nvSpPr>
        <p:spPr>
          <a:xfrm>
            <a:off x="297595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F67073-9CB2-43F2-96D3-908A3205342C}"/>
              </a:ext>
            </a:extLst>
          </p:cNvPr>
          <p:cNvSpPr txBox="1"/>
          <p:nvPr/>
        </p:nvSpPr>
        <p:spPr>
          <a:xfrm>
            <a:off x="407193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Shoot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41B070-DEE3-4A15-924F-FAA714491698}"/>
              </a:ext>
            </a:extLst>
          </p:cNvPr>
          <p:cNvSpPr/>
          <p:nvPr/>
        </p:nvSpPr>
        <p:spPr>
          <a:xfrm>
            <a:off x="7305978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FC99AC-B647-4674-8F54-CBBA85E69E7E}"/>
              </a:ext>
            </a:extLst>
          </p:cNvPr>
          <p:cNvSpPr/>
          <p:nvPr/>
        </p:nvSpPr>
        <p:spPr>
          <a:xfrm>
            <a:off x="840195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8CA208-F7A2-4175-A446-AD06D5598196}"/>
              </a:ext>
            </a:extLst>
          </p:cNvPr>
          <p:cNvSpPr/>
          <p:nvPr/>
        </p:nvSpPr>
        <p:spPr>
          <a:xfrm>
            <a:off x="949793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4E86F-022B-40F0-8AD1-35CECC113D11}"/>
              </a:ext>
            </a:extLst>
          </p:cNvPr>
          <p:cNvSpPr txBox="1"/>
          <p:nvPr/>
        </p:nvSpPr>
        <p:spPr>
          <a:xfrm>
            <a:off x="7449155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7EBAFD-AAC0-416A-8C7F-D473FA2191E7}"/>
              </a:ext>
            </a:extLst>
          </p:cNvPr>
          <p:cNvSpPr txBox="1"/>
          <p:nvPr/>
        </p:nvSpPr>
        <p:spPr>
          <a:xfrm>
            <a:off x="853145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41A5A3-3F29-4784-8925-C52429B05AD4}"/>
              </a:ext>
            </a:extLst>
          </p:cNvPr>
          <p:cNvSpPr txBox="1"/>
          <p:nvPr/>
        </p:nvSpPr>
        <p:spPr>
          <a:xfrm>
            <a:off x="962743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Shoot</a:t>
            </a:r>
          </a:p>
        </p:txBody>
      </p:sp>
      <p:pic>
        <p:nvPicPr>
          <p:cNvPr id="27" name="Graphic 26" descr="Crown">
            <a:extLst>
              <a:ext uri="{FF2B5EF4-FFF2-40B4-BE49-F238E27FC236}">
                <a16:creationId xmlns:a16="http://schemas.microsoft.com/office/drawing/2014/main" id="{EB144D6B-7CED-41A2-AE9B-070C44275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5957" y="3044209"/>
            <a:ext cx="195208" cy="1952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997C55-F0B9-4023-BD0C-42A55D52229D}"/>
              </a:ext>
            </a:extLst>
          </p:cNvPr>
          <p:cNvSpPr txBox="1"/>
          <p:nvPr/>
        </p:nvSpPr>
        <p:spPr>
          <a:xfrm>
            <a:off x="7172325" y="3240690"/>
            <a:ext cx="22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5CDE71-6735-4EF1-B4D7-6AFDF4748212}"/>
              </a:ext>
            </a:extLst>
          </p:cNvPr>
          <p:cNvSpPr txBox="1"/>
          <p:nvPr/>
        </p:nvSpPr>
        <p:spPr>
          <a:xfrm>
            <a:off x="1657349" y="3240690"/>
            <a:ext cx="22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10BEAC-A010-43BA-890E-8DEDD48F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63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6BD1-4FDC-4083-9EFD-0E6343D1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572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2. Gameplay &amp; Mechanics (Cont’d)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Gameplay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FBA11-3D0D-4159-AD99-BDA7F55A5321}"/>
              </a:ext>
            </a:extLst>
          </p:cNvPr>
          <p:cNvSpPr/>
          <p:nvPr/>
        </p:nvSpPr>
        <p:spPr>
          <a:xfrm>
            <a:off x="1666270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F95E6-C234-4244-8890-7189EB1C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70" y="2254373"/>
            <a:ext cx="3353405" cy="25961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B41D29-A461-45EC-A946-864C06016384}"/>
              </a:ext>
            </a:extLst>
          </p:cNvPr>
          <p:cNvSpPr/>
          <p:nvPr/>
        </p:nvSpPr>
        <p:spPr>
          <a:xfrm>
            <a:off x="7172325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4495B-74B4-4797-97C5-0BB36FBD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2254373"/>
            <a:ext cx="3353405" cy="2596185"/>
          </a:xfrm>
          <a:prstGeom prst="rect">
            <a:avLst/>
          </a:prstGeom>
        </p:spPr>
      </p:pic>
      <p:pic>
        <p:nvPicPr>
          <p:cNvPr id="11" name="Graphic 10" descr="Crown">
            <a:extLst>
              <a:ext uri="{FF2B5EF4-FFF2-40B4-BE49-F238E27FC236}">
                <a16:creationId xmlns:a16="http://schemas.microsoft.com/office/drawing/2014/main" id="{091A5373-8A9F-40D3-B465-AA4B235D3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1453" y="3044209"/>
            <a:ext cx="195208" cy="195208"/>
          </a:xfrm>
          <a:prstGeom prst="rect">
            <a:avLst/>
          </a:prstGeom>
        </p:spPr>
      </p:pic>
      <p:sp>
        <p:nvSpPr>
          <p:cNvPr id="19" name="Trapezoid 18">
            <a:extLst>
              <a:ext uri="{FF2B5EF4-FFF2-40B4-BE49-F238E27FC236}">
                <a16:creationId xmlns:a16="http://schemas.microsoft.com/office/drawing/2014/main" id="{24E1D608-D709-4B60-BA13-FC37A67B5070}"/>
              </a:ext>
            </a:extLst>
          </p:cNvPr>
          <p:cNvSpPr/>
          <p:nvPr/>
        </p:nvSpPr>
        <p:spPr>
          <a:xfrm rot="5400000">
            <a:off x="7561625" y="2541349"/>
            <a:ext cx="541030" cy="1398623"/>
          </a:xfrm>
          <a:custGeom>
            <a:avLst/>
            <a:gdLst>
              <a:gd name="connsiteX0" fmla="*/ 0 w 590248"/>
              <a:gd name="connsiteY0" fmla="*/ 2062142 h 2062142"/>
              <a:gd name="connsiteX1" fmla="*/ 147562 w 590248"/>
              <a:gd name="connsiteY1" fmla="*/ 0 h 2062142"/>
              <a:gd name="connsiteX2" fmla="*/ 442686 w 590248"/>
              <a:gd name="connsiteY2" fmla="*/ 0 h 2062142"/>
              <a:gd name="connsiteX3" fmla="*/ 590248 w 590248"/>
              <a:gd name="connsiteY3" fmla="*/ 2062142 h 2062142"/>
              <a:gd name="connsiteX4" fmla="*/ 0 w 590248"/>
              <a:gd name="connsiteY4" fmla="*/ 2062142 h 2062142"/>
              <a:gd name="connsiteX0" fmla="*/ 0 w 590248"/>
              <a:gd name="connsiteY0" fmla="*/ 2062142 h 2062142"/>
              <a:gd name="connsiteX1" fmla="*/ 133048 w 590248"/>
              <a:gd name="connsiteY1" fmla="*/ 926334 h 2062142"/>
              <a:gd name="connsiteX2" fmla="*/ 147562 w 590248"/>
              <a:gd name="connsiteY2" fmla="*/ 0 h 2062142"/>
              <a:gd name="connsiteX3" fmla="*/ 442686 w 590248"/>
              <a:gd name="connsiteY3" fmla="*/ 0 h 2062142"/>
              <a:gd name="connsiteX4" fmla="*/ 590248 w 590248"/>
              <a:gd name="connsiteY4" fmla="*/ 2062142 h 2062142"/>
              <a:gd name="connsiteX5" fmla="*/ 0 w 590248"/>
              <a:gd name="connsiteY5" fmla="*/ 2062142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32838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27123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514048"/>
              <a:gd name="connsiteY0" fmla="*/ 2052617 h 2062142"/>
              <a:gd name="connsiteX1" fmla="*/ 18748 w 514048"/>
              <a:gd name="connsiteY1" fmla="*/ 926334 h 2062142"/>
              <a:gd name="connsiteX2" fmla="*/ 33262 w 514048"/>
              <a:gd name="connsiteY2" fmla="*/ 0 h 2062142"/>
              <a:gd name="connsiteX3" fmla="*/ 271236 w 514048"/>
              <a:gd name="connsiteY3" fmla="*/ 0 h 2062142"/>
              <a:gd name="connsiteX4" fmla="*/ 514048 w 514048"/>
              <a:gd name="connsiteY4" fmla="*/ 2062142 h 2062142"/>
              <a:gd name="connsiteX5" fmla="*/ 0 w 514048"/>
              <a:gd name="connsiteY5" fmla="*/ 2052617 h 2062142"/>
              <a:gd name="connsiteX0" fmla="*/ 0 w 271236"/>
              <a:gd name="connsiteY0" fmla="*/ 2052617 h 2112869"/>
              <a:gd name="connsiteX1" fmla="*/ 18748 w 271236"/>
              <a:gd name="connsiteY1" fmla="*/ 926334 h 2112869"/>
              <a:gd name="connsiteX2" fmla="*/ 33262 w 271236"/>
              <a:gd name="connsiteY2" fmla="*/ 0 h 2112869"/>
              <a:gd name="connsiteX3" fmla="*/ 271236 w 271236"/>
              <a:gd name="connsiteY3" fmla="*/ 0 h 2112869"/>
              <a:gd name="connsiteX4" fmla="*/ 258259 w 271236"/>
              <a:gd name="connsiteY4" fmla="*/ 2112869 h 2112869"/>
              <a:gd name="connsiteX5" fmla="*/ 0 w 271236"/>
              <a:gd name="connsiteY5" fmla="*/ 2052617 h 2112869"/>
              <a:gd name="connsiteX0" fmla="*/ 0 w 271236"/>
              <a:gd name="connsiteY0" fmla="*/ 2052617 h 2052617"/>
              <a:gd name="connsiteX1" fmla="*/ 18748 w 271236"/>
              <a:gd name="connsiteY1" fmla="*/ 926334 h 2052617"/>
              <a:gd name="connsiteX2" fmla="*/ 33262 w 271236"/>
              <a:gd name="connsiteY2" fmla="*/ 0 h 2052617"/>
              <a:gd name="connsiteX3" fmla="*/ 271236 w 271236"/>
              <a:gd name="connsiteY3" fmla="*/ 0 h 2052617"/>
              <a:gd name="connsiteX4" fmla="*/ 258259 w 271236"/>
              <a:gd name="connsiteY4" fmla="*/ 1950542 h 2052617"/>
              <a:gd name="connsiteX5" fmla="*/ 0 w 271236"/>
              <a:gd name="connsiteY5" fmla="*/ 2052617 h 2052617"/>
              <a:gd name="connsiteX0" fmla="*/ 0 w 271234"/>
              <a:gd name="connsiteY0" fmla="*/ 1951162 h 1951162"/>
              <a:gd name="connsiteX1" fmla="*/ 18746 w 271234"/>
              <a:gd name="connsiteY1" fmla="*/ 926334 h 1951162"/>
              <a:gd name="connsiteX2" fmla="*/ 33260 w 271234"/>
              <a:gd name="connsiteY2" fmla="*/ 0 h 1951162"/>
              <a:gd name="connsiteX3" fmla="*/ 271234 w 271234"/>
              <a:gd name="connsiteY3" fmla="*/ 0 h 1951162"/>
              <a:gd name="connsiteX4" fmla="*/ 258257 w 271234"/>
              <a:gd name="connsiteY4" fmla="*/ 1950542 h 1951162"/>
              <a:gd name="connsiteX5" fmla="*/ 0 w 271234"/>
              <a:gd name="connsiteY5" fmla="*/ 1951162 h 1951162"/>
              <a:gd name="connsiteX0" fmla="*/ 27917 w 257895"/>
              <a:gd name="connsiteY0" fmla="*/ 1971453 h 1971453"/>
              <a:gd name="connsiteX1" fmla="*/ 5407 w 257895"/>
              <a:gd name="connsiteY1" fmla="*/ 926334 h 1971453"/>
              <a:gd name="connsiteX2" fmla="*/ 19921 w 257895"/>
              <a:gd name="connsiteY2" fmla="*/ 0 h 1971453"/>
              <a:gd name="connsiteX3" fmla="*/ 257895 w 257895"/>
              <a:gd name="connsiteY3" fmla="*/ 0 h 1971453"/>
              <a:gd name="connsiteX4" fmla="*/ 244918 w 257895"/>
              <a:gd name="connsiteY4" fmla="*/ 1950542 h 1971453"/>
              <a:gd name="connsiteX5" fmla="*/ 27917 w 257895"/>
              <a:gd name="connsiteY5" fmla="*/ 1971453 h 1971453"/>
              <a:gd name="connsiteX0" fmla="*/ 67445 w 297423"/>
              <a:gd name="connsiteY0" fmla="*/ 1971453 h 1971453"/>
              <a:gd name="connsiteX1" fmla="*/ 3679 w 297423"/>
              <a:gd name="connsiteY1" fmla="*/ 946625 h 1971453"/>
              <a:gd name="connsiteX2" fmla="*/ 59449 w 297423"/>
              <a:gd name="connsiteY2" fmla="*/ 0 h 1971453"/>
              <a:gd name="connsiteX3" fmla="*/ 297423 w 297423"/>
              <a:gd name="connsiteY3" fmla="*/ 0 h 1971453"/>
              <a:gd name="connsiteX4" fmla="*/ 284446 w 297423"/>
              <a:gd name="connsiteY4" fmla="*/ 1950542 h 1971453"/>
              <a:gd name="connsiteX5" fmla="*/ 67445 w 297423"/>
              <a:gd name="connsiteY5" fmla="*/ 1971453 h 1971453"/>
              <a:gd name="connsiteX0" fmla="*/ 67445 w 405790"/>
              <a:gd name="connsiteY0" fmla="*/ 1971453 h 1971453"/>
              <a:gd name="connsiteX1" fmla="*/ 3679 w 405790"/>
              <a:gd name="connsiteY1" fmla="*/ 946625 h 1971453"/>
              <a:gd name="connsiteX2" fmla="*/ 59449 w 405790"/>
              <a:gd name="connsiteY2" fmla="*/ 0 h 1971453"/>
              <a:gd name="connsiteX3" fmla="*/ 297423 w 405790"/>
              <a:gd name="connsiteY3" fmla="*/ 0 h 1971453"/>
              <a:gd name="connsiteX4" fmla="*/ 405744 w 405790"/>
              <a:gd name="connsiteY4" fmla="*/ 1107787 h 1971453"/>
              <a:gd name="connsiteX5" fmla="*/ 284446 w 405790"/>
              <a:gd name="connsiteY5" fmla="*/ 1950542 h 1971453"/>
              <a:gd name="connsiteX6" fmla="*/ 67445 w 405790"/>
              <a:gd name="connsiteY6" fmla="*/ 1971453 h 1971453"/>
              <a:gd name="connsiteX0" fmla="*/ 67445 w 513096"/>
              <a:gd name="connsiteY0" fmla="*/ 1971453 h 1991224"/>
              <a:gd name="connsiteX1" fmla="*/ 3679 w 513096"/>
              <a:gd name="connsiteY1" fmla="*/ 946625 h 1991224"/>
              <a:gd name="connsiteX2" fmla="*/ 59449 w 513096"/>
              <a:gd name="connsiteY2" fmla="*/ 0 h 1991224"/>
              <a:gd name="connsiteX3" fmla="*/ 297423 w 513096"/>
              <a:gd name="connsiteY3" fmla="*/ 0 h 1991224"/>
              <a:gd name="connsiteX4" fmla="*/ 405744 w 513096"/>
              <a:gd name="connsiteY4" fmla="*/ 1107787 h 1991224"/>
              <a:gd name="connsiteX5" fmla="*/ 507228 w 513096"/>
              <a:gd name="connsiteY5" fmla="*/ 1991224 h 1991224"/>
              <a:gd name="connsiteX6" fmla="*/ 67445 w 513096"/>
              <a:gd name="connsiteY6" fmla="*/ 1971453 h 1991224"/>
              <a:gd name="connsiteX0" fmla="*/ 67445 w 512324"/>
              <a:gd name="connsiteY0" fmla="*/ 1971453 h 1991224"/>
              <a:gd name="connsiteX1" fmla="*/ 3679 w 512324"/>
              <a:gd name="connsiteY1" fmla="*/ 946625 h 1991224"/>
              <a:gd name="connsiteX2" fmla="*/ 59449 w 512324"/>
              <a:gd name="connsiteY2" fmla="*/ 0 h 1991224"/>
              <a:gd name="connsiteX3" fmla="*/ 297423 w 512324"/>
              <a:gd name="connsiteY3" fmla="*/ 0 h 1991224"/>
              <a:gd name="connsiteX4" fmla="*/ 380993 w 512324"/>
              <a:gd name="connsiteY4" fmla="*/ 1039983 h 1991224"/>
              <a:gd name="connsiteX5" fmla="*/ 507228 w 512324"/>
              <a:gd name="connsiteY5" fmla="*/ 1991224 h 1991224"/>
              <a:gd name="connsiteX6" fmla="*/ 67445 w 512324"/>
              <a:gd name="connsiteY6" fmla="*/ 1971453 h 1991224"/>
              <a:gd name="connsiteX0" fmla="*/ 67445 w 512324"/>
              <a:gd name="connsiteY0" fmla="*/ 1971453 h 1991224"/>
              <a:gd name="connsiteX1" fmla="*/ 3679 w 512324"/>
              <a:gd name="connsiteY1" fmla="*/ 946625 h 1991224"/>
              <a:gd name="connsiteX2" fmla="*/ 59449 w 512324"/>
              <a:gd name="connsiteY2" fmla="*/ 0 h 1991224"/>
              <a:gd name="connsiteX3" fmla="*/ 297423 w 512324"/>
              <a:gd name="connsiteY3" fmla="*/ 0 h 1991224"/>
              <a:gd name="connsiteX4" fmla="*/ 380993 w 512324"/>
              <a:gd name="connsiteY4" fmla="*/ 1039983 h 1991224"/>
              <a:gd name="connsiteX5" fmla="*/ 507228 w 512324"/>
              <a:gd name="connsiteY5" fmla="*/ 1991224 h 1991224"/>
              <a:gd name="connsiteX6" fmla="*/ 67445 w 512324"/>
              <a:gd name="connsiteY6" fmla="*/ 1971453 h 199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2324" h="1991224">
                <a:moveTo>
                  <a:pt x="67445" y="1971453"/>
                </a:moveTo>
                <a:cubicBezTo>
                  <a:pt x="92744" y="1592850"/>
                  <a:pt x="-21620" y="1325228"/>
                  <a:pt x="3679" y="946625"/>
                </a:cubicBezTo>
                <a:lnTo>
                  <a:pt x="59449" y="0"/>
                </a:lnTo>
                <a:lnTo>
                  <a:pt x="297423" y="0"/>
                </a:lnTo>
                <a:cubicBezTo>
                  <a:pt x="334510" y="175591"/>
                  <a:pt x="308895" y="552163"/>
                  <a:pt x="380993" y="1039983"/>
                </a:cubicBezTo>
                <a:cubicBezTo>
                  <a:pt x="378830" y="1365073"/>
                  <a:pt x="542983" y="1838239"/>
                  <a:pt x="507228" y="1991224"/>
                </a:cubicBezTo>
                <a:lnTo>
                  <a:pt x="67445" y="1971453"/>
                </a:lnTo>
                <a:close/>
              </a:path>
            </a:pathLst>
          </a:custGeom>
          <a:solidFill>
            <a:srgbClr val="0000FF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B42C2-F1E6-4E2D-AD8E-90BFFA406367}"/>
              </a:ext>
            </a:extLst>
          </p:cNvPr>
          <p:cNvSpPr txBox="1"/>
          <p:nvPr/>
        </p:nvSpPr>
        <p:spPr>
          <a:xfrm>
            <a:off x="1799922" y="5769917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Attacker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32A4CE-7B43-4F09-B943-0388C863145A}"/>
              </a:ext>
            </a:extLst>
          </p:cNvPr>
          <p:cNvSpPr txBox="1"/>
          <p:nvPr/>
        </p:nvSpPr>
        <p:spPr>
          <a:xfrm>
            <a:off x="7305980" y="5769916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rgbClr val="0000FF">
                      <a:alpha val="60000"/>
                    </a:srgbClr>
                  </a:glow>
                </a:effectLst>
              </a:rPr>
              <a:t>Defender 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C72879-2120-4A4D-9009-48E8D384D9B6}"/>
              </a:ext>
            </a:extLst>
          </p:cNvPr>
          <p:cNvSpPr/>
          <p:nvPr/>
        </p:nvSpPr>
        <p:spPr>
          <a:xfrm>
            <a:off x="1750482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3C00D4-8D7C-4113-9CD6-CAD8F440EED4}"/>
              </a:ext>
            </a:extLst>
          </p:cNvPr>
          <p:cNvSpPr/>
          <p:nvPr/>
        </p:nvSpPr>
        <p:spPr>
          <a:xfrm>
            <a:off x="284646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C321C4-AC34-4B91-A15A-FE8434D75ADC}"/>
              </a:ext>
            </a:extLst>
          </p:cNvPr>
          <p:cNvSpPr/>
          <p:nvPr/>
        </p:nvSpPr>
        <p:spPr>
          <a:xfrm>
            <a:off x="394244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F89767-74B7-491E-8940-6FCD1EEEA64E}"/>
              </a:ext>
            </a:extLst>
          </p:cNvPr>
          <p:cNvSpPr txBox="1"/>
          <p:nvPr/>
        </p:nvSpPr>
        <p:spPr>
          <a:xfrm>
            <a:off x="1893659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12B67-C42F-4919-81AB-4C322EBF7DB2}"/>
              </a:ext>
            </a:extLst>
          </p:cNvPr>
          <p:cNvSpPr txBox="1"/>
          <p:nvPr/>
        </p:nvSpPr>
        <p:spPr>
          <a:xfrm>
            <a:off x="297595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F67073-9CB2-43F2-96D3-908A3205342C}"/>
              </a:ext>
            </a:extLst>
          </p:cNvPr>
          <p:cNvSpPr txBox="1"/>
          <p:nvPr/>
        </p:nvSpPr>
        <p:spPr>
          <a:xfrm>
            <a:off x="407193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Shoot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41B070-DEE3-4A15-924F-FAA714491698}"/>
              </a:ext>
            </a:extLst>
          </p:cNvPr>
          <p:cNvSpPr/>
          <p:nvPr/>
        </p:nvSpPr>
        <p:spPr>
          <a:xfrm>
            <a:off x="7305978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FC99AC-B647-4674-8F54-CBBA85E69E7E}"/>
              </a:ext>
            </a:extLst>
          </p:cNvPr>
          <p:cNvSpPr/>
          <p:nvPr/>
        </p:nvSpPr>
        <p:spPr>
          <a:xfrm>
            <a:off x="840195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8CA208-F7A2-4175-A446-AD06D5598196}"/>
              </a:ext>
            </a:extLst>
          </p:cNvPr>
          <p:cNvSpPr/>
          <p:nvPr/>
        </p:nvSpPr>
        <p:spPr>
          <a:xfrm>
            <a:off x="949793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4E86F-022B-40F0-8AD1-35CECC113D11}"/>
              </a:ext>
            </a:extLst>
          </p:cNvPr>
          <p:cNvSpPr txBox="1"/>
          <p:nvPr/>
        </p:nvSpPr>
        <p:spPr>
          <a:xfrm>
            <a:off x="7449155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7EBAFD-AAC0-416A-8C7F-D473FA2191E7}"/>
              </a:ext>
            </a:extLst>
          </p:cNvPr>
          <p:cNvSpPr txBox="1"/>
          <p:nvPr/>
        </p:nvSpPr>
        <p:spPr>
          <a:xfrm>
            <a:off x="853145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41A5A3-3F29-4784-8925-C52429B05AD4}"/>
              </a:ext>
            </a:extLst>
          </p:cNvPr>
          <p:cNvSpPr txBox="1"/>
          <p:nvPr/>
        </p:nvSpPr>
        <p:spPr>
          <a:xfrm>
            <a:off x="962743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Shoot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97C55-F0B9-4023-BD0C-42A55D52229D}"/>
              </a:ext>
            </a:extLst>
          </p:cNvPr>
          <p:cNvSpPr txBox="1"/>
          <p:nvPr/>
        </p:nvSpPr>
        <p:spPr>
          <a:xfrm>
            <a:off x="7172325" y="3240690"/>
            <a:ext cx="22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405B87-BB05-40EF-A8A8-B852478C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72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25D21-6D07-4EBC-A0C6-0D36297A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3. Unity Demo</a:t>
            </a:r>
            <a:br>
              <a:rPr lang="en-US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016ED-4C12-420A-B0F0-D57CBC4B3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049" y="1408599"/>
            <a:ext cx="7055901" cy="51278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96C167-B79A-4FCB-81D3-A600C535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24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6AD1-F32C-4585-972A-2A6D8A20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4. Conclusion</a:t>
            </a:r>
            <a:br>
              <a:rPr lang="en-US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F9865-EC0A-4089-B494-B41DCC257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Unity Engine and C# is being used for making this game.</a:t>
            </a:r>
          </a:p>
          <a:p>
            <a:r>
              <a:rPr lang="en-US" dirty="0"/>
              <a:t>This game will have custom heuristic function.</a:t>
            </a:r>
          </a:p>
          <a:p>
            <a:r>
              <a:rPr lang="en-US" dirty="0"/>
              <a:t>For defender objective will be cover as much as area possible.</a:t>
            </a:r>
          </a:p>
          <a:p>
            <a:r>
              <a:rPr lang="en-US" dirty="0"/>
              <a:t>For attacker objective will be hide behind walls, so that they can hide from defenders as much as possible.</a:t>
            </a:r>
          </a:p>
          <a:p>
            <a:r>
              <a:rPr lang="en-US" dirty="0"/>
              <a:t>Also, in future some powers can be added for making the game more interesting  and challenging like </a:t>
            </a:r>
          </a:p>
          <a:p>
            <a:pPr lvl="1"/>
            <a:r>
              <a:rPr lang="en-US" dirty="0"/>
              <a:t>Smoke – to make addition cover</a:t>
            </a:r>
          </a:p>
          <a:p>
            <a:pPr lvl="1"/>
            <a:r>
              <a:rPr lang="en-US" dirty="0"/>
              <a:t>Flash – to getting out of cover</a:t>
            </a:r>
          </a:p>
          <a:p>
            <a:pPr lvl="1"/>
            <a:r>
              <a:rPr lang="en-US" dirty="0"/>
              <a:t>Sound – to hear if the enemy is nearby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3E18E-687D-4CFD-A672-F6BB76FF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4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6D0B-64DA-4483-9216-CDB637FD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81300"/>
            <a:ext cx="10353762" cy="970450"/>
          </a:xfrm>
        </p:spPr>
        <p:txBody>
          <a:bodyPr>
            <a:noAutofit/>
          </a:bodyPr>
          <a:lstStyle/>
          <a:p>
            <a:r>
              <a:rPr lang="en-US" sz="6600" dirty="0"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CDAC83-8CC6-4931-AF52-8AA7AB96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9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F4F0-65BD-4769-94A1-B7327408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>
                  <a:glow rad="101600">
                    <a:srgbClr val="0070C0">
                      <a:alpha val="60000"/>
                    </a:srgbClr>
                  </a:glow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1. Game Theory (Cont’d)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FC577-322D-48CC-8FD4-FD3D7E366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There are possible 3 kinds of Action each agent can make:</a:t>
            </a:r>
          </a:p>
          <a:p>
            <a:pPr marL="792900" lvl="1" indent="-342900" algn="just">
              <a:buFont typeface="+mj-lt"/>
              <a:buAutoNum type="arabicPeriod"/>
            </a:pPr>
            <a:r>
              <a:rPr lang="en-US" dirty="0"/>
              <a:t>Move - Forward, Backward, Left, Right</a:t>
            </a:r>
          </a:p>
          <a:p>
            <a:pPr marL="792900" lvl="1" indent="-342900" algn="just">
              <a:buFont typeface="+mj-lt"/>
              <a:buAutoNum type="arabicPeriod"/>
            </a:pPr>
            <a:r>
              <a:rPr lang="en-US" dirty="0"/>
              <a:t>Rotate – Clockwise, Counter-Clockwise</a:t>
            </a:r>
          </a:p>
          <a:p>
            <a:pPr marL="792900" lvl="1" indent="-342900" algn="just">
              <a:buFont typeface="+mj-lt"/>
              <a:buAutoNum type="arabicPeriod"/>
            </a:pPr>
            <a:r>
              <a:rPr lang="en-US" dirty="0"/>
              <a:t>Shoot</a:t>
            </a:r>
          </a:p>
          <a:p>
            <a:pPr algn="just"/>
            <a:r>
              <a:rPr lang="en-US" dirty="0"/>
              <a:t>Each Agent has a viewing cone. If an enemy agent comes in contact with the agent’s viewing cone then that agent can shoot the enemy agent.</a:t>
            </a:r>
          </a:p>
          <a:p>
            <a:pPr algn="just"/>
            <a:r>
              <a:rPr lang="en-US" dirty="0"/>
              <a:t>Making the game more challenging, each agent has different probability of shooting enemy down.</a:t>
            </a:r>
          </a:p>
          <a:p>
            <a:pPr algn="just"/>
            <a:r>
              <a:rPr lang="en-US" dirty="0"/>
              <a:t>Highest probability will be 0.5. Only one agent of each team will have this. Rest of the agents of each team will have lower probability.</a:t>
            </a:r>
          </a:p>
          <a:p>
            <a:pPr algn="just"/>
            <a:r>
              <a:rPr lang="en-US" dirty="0"/>
              <a:t>Also, without direct contact each team will not able to see the other team’s agents positions.</a:t>
            </a:r>
          </a:p>
          <a:p>
            <a:pPr marL="450000" lvl="1" indent="0" algn="just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01C4E-0110-4CF9-BE67-A26689ED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0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52AE7D-ADFC-4ADC-97F5-A0121E12C161}"/>
              </a:ext>
            </a:extLst>
          </p:cNvPr>
          <p:cNvSpPr/>
          <p:nvPr/>
        </p:nvSpPr>
        <p:spPr>
          <a:xfrm>
            <a:off x="3822959" y="1673348"/>
            <a:ext cx="4535433" cy="3511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C88E7-E485-45C2-B04B-EEBD9BBB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Autofit/>
          </a:bodyPr>
          <a:lstStyle/>
          <a:p>
            <a:r>
              <a:rPr lang="en-US" sz="3200" dirty="0">
                <a:effectLst>
                  <a:glow rad="101600">
                    <a:srgbClr val="450163"/>
                  </a:glow>
                </a:effectLst>
              </a:rPr>
              <a:t>2. Gameplay &amp; Mechanics</a:t>
            </a:r>
            <a:br>
              <a:rPr lang="en-US" sz="3200" dirty="0">
                <a:effectLst>
                  <a:glow rad="101600">
                    <a:srgbClr val="450163"/>
                  </a:glow>
                </a:effectLst>
              </a:rPr>
            </a:br>
            <a:endParaRPr lang="en-US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E3F544-53E6-45D4-8EBC-F00655CE005C}"/>
              </a:ext>
            </a:extLst>
          </p:cNvPr>
          <p:cNvSpPr/>
          <p:nvPr/>
        </p:nvSpPr>
        <p:spPr>
          <a:xfrm>
            <a:off x="7620000" y="1673348"/>
            <a:ext cx="738392" cy="72695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2EFC5F-584A-4FCB-9BAC-42B17A934FD2}"/>
              </a:ext>
            </a:extLst>
          </p:cNvPr>
          <p:cNvSpPr/>
          <p:nvPr/>
        </p:nvSpPr>
        <p:spPr>
          <a:xfrm>
            <a:off x="3822959" y="4810125"/>
            <a:ext cx="4535433" cy="3745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ED054A-0C2E-4A40-BD67-52D417FD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959" y="1673348"/>
            <a:ext cx="4535433" cy="35113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D63F1D8-DC52-4B1A-95B0-DE083E62C9C5}"/>
              </a:ext>
            </a:extLst>
          </p:cNvPr>
          <p:cNvSpPr txBox="1"/>
          <p:nvPr/>
        </p:nvSpPr>
        <p:spPr>
          <a:xfrm>
            <a:off x="8429625" y="1849560"/>
            <a:ext cx="1695450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Defender Site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DD0A7A-58DA-4E05-BDDF-D260E6E51D21}"/>
              </a:ext>
            </a:extLst>
          </p:cNvPr>
          <p:cNvSpPr txBox="1"/>
          <p:nvPr/>
        </p:nvSpPr>
        <p:spPr>
          <a:xfrm>
            <a:off x="8429625" y="4810125"/>
            <a:ext cx="1695450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Attacker Site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3DADD7-5188-4384-8C94-5D4947790616}"/>
              </a:ext>
            </a:extLst>
          </p:cNvPr>
          <p:cNvSpPr txBox="1"/>
          <p:nvPr/>
        </p:nvSpPr>
        <p:spPr>
          <a:xfrm>
            <a:off x="4547625" y="5419725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chemeClr val="tx2">
                      <a:lumMod val="75000"/>
                      <a:alpha val="60000"/>
                    </a:schemeClr>
                  </a:glow>
                </a:effectLst>
              </a:rPr>
              <a:t>MAP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C745A3-FEE2-4DC2-AA81-D5A9E800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2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23E6-7A6F-40D2-8F7F-8B86CD31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40449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2. Gameplay &amp; Mechanics (Cont’d)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Setup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55DDDD-8CD5-4853-9964-F940629BBF6F}"/>
              </a:ext>
            </a:extLst>
          </p:cNvPr>
          <p:cNvSpPr/>
          <p:nvPr/>
        </p:nvSpPr>
        <p:spPr>
          <a:xfrm>
            <a:off x="913795" y="2121023"/>
            <a:ext cx="4535433" cy="35113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36E22-9678-4D78-9F79-82F690B81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121023"/>
            <a:ext cx="4535433" cy="35113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C1BBA1-5B4A-40A9-8FAE-1C0EE9A32BCD}"/>
              </a:ext>
            </a:extLst>
          </p:cNvPr>
          <p:cNvSpPr/>
          <p:nvPr/>
        </p:nvSpPr>
        <p:spPr>
          <a:xfrm>
            <a:off x="6742774" y="2121023"/>
            <a:ext cx="4535433" cy="35113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D26ED6-C86F-434E-AE1A-0D57A092A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774" y="2121023"/>
            <a:ext cx="4535433" cy="3511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265385-B211-45FF-A597-A80C8EA75CA2}"/>
              </a:ext>
            </a:extLst>
          </p:cNvPr>
          <p:cNvSpPr txBox="1"/>
          <p:nvPr/>
        </p:nvSpPr>
        <p:spPr>
          <a:xfrm>
            <a:off x="1638461" y="5786735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Attacker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933B0-3939-4277-8794-070866C4ADB7}"/>
              </a:ext>
            </a:extLst>
          </p:cNvPr>
          <p:cNvSpPr txBox="1"/>
          <p:nvPr/>
        </p:nvSpPr>
        <p:spPr>
          <a:xfrm>
            <a:off x="7467439" y="5786735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rgbClr val="0000FF">
                      <a:alpha val="60000"/>
                    </a:srgbClr>
                  </a:glow>
                </a:effectLst>
              </a:rPr>
              <a:t>Defender 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F3F2C5-A630-4176-915C-75FD4A65058D}"/>
              </a:ext>
            </a:extLst>
          </p:cNvPr>
          <p:cNvSpPr/>
          <p:nvPr/>
        </p:nvSpPr>
        <p:spPr>
          <a:xfrm>
            <a:off x="913795" y="4572000"/>
            <a:ext cx="4535433" cy="1060326"/>
          </a:xfrm>
          <a:prstGeom prst="rect">
            <a:avLst/>
          </a:prstGeom>
          <a:solidFill>
            <a:srgbClr val="D8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54F01E-6192-4A3D-A724-FD1F96A1B015}"/>
              </a:ext>
            </a:extLst>
          </p:cNvPr>
          <p:cNvSpPr/>
          <p:nvPr/>
        </p:nvSpPr>
        <p:spPr>
          <a:xfrm>
            <a:off x="6742774" y="2121022"/>
            <a:ext cx="4535433" cy="2089027"/>
          </a:xfrm>
          <a:prstGeom prst="rect">
            <a:avLst/>
          </a:prstGeom>
          <a:solidFill>
            <a:srgbClr val="0000FF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Crown">
            <a:extLst>
              <a:ext uri="{FF2B5EF4-FFF2-40B4-BE49-F238E27FC236}">
                <a16:creationId xmlns:a16="http://schemas.microsoft.com/office/drawing/2014/main" id="{3F8AA397-82BB-44E6-AD0A-4A5D03475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285" y="4954525"/>
            <a:ext cx="246125" cy="246125"/>
          </a:xfrm>
          <a:prstGeom prst="rect">
            <a:avLst/>
          </a:prstGeom>
        </p:spPr>
      </p:pic>
      <p:pic>
        <p:nvPicPr>
          <p:cNvPr id="14" name="Graphic 13" descr="Crown">
            <a:extLst>
              <a:ext uri="{FF2B5EF4-FFF2-40B4-BE49-F238E27FC236}">
                <a16:creationId xmlns:a16="http://schemas.microsoft.com/office/drawing/2014/main" id="{DAE4828A-363E-4783-85DA-C49F2E258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8448" y="5292718"/>
            <a:ext cx="246125" cy="246125"/>
          </a:xfrm>
          <a:prstGeom prst="rect">
            <a:avLst/>
          </a:prstGeom>
        </p:spPr>
      </p:pic>
      <p:pic>
        <p:nvPicPr>
          <p:cNvPr id="15" name="Graphic 14" descr="Crown">
            <a:extLst>
              <a:ext uri="{FF2B5EF4-FFF2-40B4-BE49-F238E27FC236}">
                <a16:creationId xmlns:a16="http://schemas.microsoft.com/office/drawing/2014/main" id="{689D21B4-CCDC-45F1-B60E-608DC7FC5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8448" y="4595868"/>
            <a:ext cx="246125" cy="246125"/>
          </a:xfrm>
          <a:prstGeom prst="rect">
            <a:avLst/>
          </a:prstGeom>
        </p:spPr>
      </p:pic>
      <p:pic>
        <p:nvPicPr>
          <p:cNvPr id="16" name="Graphic 15" descr="Crown">
            <a:extLst>
              <a:ext uri="{FF2B5EF4-FFF2-40B4-BE49-F238E27FC236}">
                <a16:creationId xmlns:a16="http://schemas.microsoft.com/office/drawing/2014/main" id="{556A5328-4C8F-47B5-B424-747F5F8FF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573" y="4954524"/>
            <a:ext cx="246125" cy="246125"/>
          </a:xfrm>
          <a:prstGeom prst="rect">
            <a:avLst/>
          </a:prstGeom>
        </p:spPr>
      </p:pic>
      <p:pic>
        <p:nvPicPr>
          <p:cNvPr id="17" name="Graphic 16" descr="Crown">
            <a:extLst>
              <a:ext uri="{FF2B5EF4-FFF2-40B4-BE49-F238E27FC236}">
                <a16:creationId xmlns:a16="http://schemas.microsoft.com/office/drawing/2014/main" id="{49031BB1-661D-482D-A638-4E047C89B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5848" y="4595867"/>
            <a:ext cx="246125" cy="246125"/>
          </a:xfrm>
          <a:prstGeom prst="rect">
            <a:avLst/>
          </a:prstGeom>
        </p:spPr>
      </p:pic>
      <p:pic>
        <p:nvPicPr>
          <p:cNvPr id="18" name="Graphic 17" descr="Crown">
            <a:extLst>
              <a:ext uri="{FF2B5EF4-FFF2-40B4-BE49-F238E27FC236}">
                <a16:creationId xmlns:a16="http://schemas.microsoft.com/office/drawing/2014/main" id="{87F037AA-4346-4DDC-9CE3-35F0A064A8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64023" y="2556912"/>
            <a:ext cx="246125" cy="246125"/>
          </a:xfrm>
          <a:prstGeom prst="rect">
            <a:avLst/>
          </a:prstGeom>
        </p:spPr>
      </p:pic>
      <p:pic>
        <p:nvPicPr>
          <p:cNvPr id="19" name="Graphic 18" descr="Crown">
            <a:extLst>
              <a:ext uri="{FF2B5EF4-FFF2-40B4-BE49-F238E27FC236}">
                <a16:creationId xmlns:a16="http://schemas.microsoft.com/office/drawing/2014/main" id="{EB9BF8F9-A1D9-4804-9214-9E5C01FB81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87426" y="3182875"/>
            <a:ext cx="246125" cy="246125"/>
          </a:xfrm>
          <a:prstGeom prst="rect">
            <a:avLst/>
          </a:prstGeom>
        </p:spPr>
      </p:pic>
      <p:pic>
        <p:nvPicPr>
          <p:cNvPr id="20" name="Graphic 19" descr="Crown">
            <a:extLst>
              <a:ext uri="{FF2B5EF4-FFF2-40B4-BE49-F238E27FC236}">
                <a16:creationId xmlns:a16="http://schemas.microsoft.com/office/drawing/2014/main" id="{B20E1D1C-43FE-4606-A85D-5AC31F0D4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1314" y="2556912"/>
            <a:ext cx="246125" cy="246125"/>
          </a:xfrm>
          <a:prstGeom prst="rect">
            <a:avLst/>
          </a:prstGeom>
        </p:spPr>
      </p:pic>
      <p:pic>
        <p:nvPicPr>
          <p:cNvPr id="21" name="Graphic 20" descr="Crown">
            <a:extLst>
              <a:ext uri="{FF2B5EF4-FFF2-40B4-BE49-F238E27FC236}">
                <a16:creationId xmlns:a16="http://schemas.microsoft.com/office/drawing/2014/main" id="{41F05800-1D1F-4BC7-9F9C-DB63329A60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11473" y="2893522"/>
            <a:ext cx="246125" cy="246125"/>
          </a:xfrm>
          <a:prstGeom prst="rect">
            <a:avLst/>
          </a:prstGeom>
        </p:spPr>
      </p:pic>
      <p:pic>
        <p:nvPicPr>
          <p:cNvPr id="22" name="Graphic 21" descr="Crown">
            <a:extLst>
              <a:ext uri="{FF2B5EF4-FFF2-40B4-BE49-F238E27FC236}">
                <a16:creationId xmlns:a16="http://schemas.microsoft.com/office/drawing/2014/main" id="{132883DC-7D03-413B-A4A4-600A3C161A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64023" y="2215905"/>
            <a:ext cx="246125" cy="2461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04052A-02BF-4B50-AAE3-9432E941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8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6BD1-4FDC-4083-9EFD-0E6343D1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572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2. Gameplay &amp; Mechanics (Cont’d)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Gameplay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FBA11-3D0D-4159-AD99-BDA7F55A5321}"/>
              </a:ext>
            </a:extLst>
          </p:cNvPr>
          <p:cNvSpPr/>
          <p:nvPr/>
        </p:nvSpPr>
        <p:spPr>
          <a:xfrm>
            <a:off x="1666270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F95E6-C234-4244-8890-7189EB1C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70" y="2254373"/>
            <a:ext cx="3353405" cy="25961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B41D29-A461-45EC-A946-864C06016384}"/>
              </a:ext>
            </a:extLst>
          </p:cNvPr>
          <p:cNvSpPr/>
          <p:nvPr/>
        </p:nvSpPr>
        <p:spPr>
          <a:xfrm>
            <a:off x="7172325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4495B-74B4-4797-97C5-0BB36FBD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2254373"/>
            <a:ext cx="3353405" cy="2596185"/>
          </a:xfrm>
          <a:prstGeom prst="rect">
            <a:avLst/>
          </a:prstGeom>
        </p:spPr>
      </p:pic>
      <p:pic>
        <p:nvPicPr>
          <p:cNvPr id="8" name="Graphic 7" descr="Crown">
            <a:extLst>
              <a:ext uri="{FF2B5EF4-FFF2-40B4-BE49-F238E27FC236}">
                <a16:creationId xmlns:a16="http://schemas.microsoft.com/office/drawing/2014/main" id="{99A1A7D1-C1F3-426D-8A81-178DB14BB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0121" y="4329168"/>
            <a:ext cx="195208" cy="195208"/>
          </a:xfrm>
          <a:prstGeom prst="rect">
            <a:avLst/>
          </a:prstGeom>
        </p:spPr>
      </p:pic>
      <p:pic>
        <p:nvPicPr>
          <p:cNvPr id="11" name="Graphic 10" descr="Crown">
            <a:extLst>
              <a:ext uri="{FF2B5EF4-FFF2-40B4-BE49-F238E27FC236}">
                <a16:creationId xmlns:a16="http://schemas.microsoft.com/office/drawing/2014/main" id="{091A5373-8A9F-40D3-B465-AA4B235D3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10046" y="2547993"/>
            <a:ext cx="195208" cy="195208"/>
          </a:xfrm>
          <a:prstGeom prst="rect">
            <a:avLst/>
          </a:prstGeom>
        </p:spPr>
      </p:pic>
      <p:sp>
        <p:nvSpPr>
          <p:cNvPr id="18" name="Trapezoid 17">
            <a:extLst>
              <a:ext uri="{FF2B5EF4-FFF2-40B4-BE49-F238E27FC236}">
                <a16:creationId xmlns:a16="http://schemas.microsoft.com/office/drawing/2014/main" id="{2C4F7EA8-90C0-425C-9B58-2BC2115BACC7}"/>
              </a:ext>
            </a:extLst>
          </p:cNvPr>
          <p:cNvSpPr/>
          <p:nvPr/>
        </p:nvSpPr>
        <p:spPr>
          <a:xfrm rot="10800000">
            <a:off x="1666875" y="2263896"/>
            <a:ext cx="632752" cy="2065271"/>
          </a:xfrm>
          <a:custGeom>
            <a:avLst/>
            <a:gdLst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556553"/>
              <a:gd name="connsiteY0" fmla="*/ 1550920 h 2074795"/>
              <a:gd name="connsiteX1" fmla="*/ 103420 w 556553"/>
              <a:gd name="connsiteY1" fmla="*/ 0 h 2074795"/>
              <a:gd name="connsiteX2" fmla="*/ 405509 w 556553"/>
              <a:gd name="connsiteY2" fmla="*/ 0 h 2074795"/>
              <a:gd name="connsiteX3" fmla="*/ 556553 w 556553"/>
              <a:gd name="connsiteY3" fmla="*/ 2074795 h 2074795"/>
              <a:gd name="connsiteX4" fmla="*/ 0 w 556553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0 w 623228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550920 h 2074795"/>
              <a:gd name="connsiteX0" fmla="*/ 0 w 623228"/>
              <a:gd name="connsiteY0" fmla="*/ 149377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493770 h 2074795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08902 w 733669"/>
              <a:gd name="connsiteY4" fmla="*/ 1500242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53078 w 733669"/>
              <a:gd name="connsiteY4" fmla="*/ 1471667 h 2065270"/>
              <a:gd name="connsiteX5" fmla="*/ 0 w 733669"/>
              <a:gd name="connsiteY5" fmla="*/ 1493770 h 206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3669" h="2065270">
                <a:moveTo>
                  <a:pt x="0" y="1493770"/>
                </a:moveTo>
                <a:lnTo>
                  <a:pt x="103420" y="0"/>
                </a:lnTo>
                <a:lnTo>
                  <a:pt x="405509" y="0"/>
                </a:lnTo>
                <a:lnTo>
                  <a:pt x="733669" y="2065270"/>
                </a:lnTo>
                <a:cubicBezTo>
                  <a:pt x="625719" y="1981702"/>
                  <a:pt x="461028" y="1555235"/>
                  <a:pt x="353078" y="1471667"/>
                </a:cubicBezTo>
                <a:lnTo>
                  <a:pt x="0" y="1493770"/>
                </a:lnTo>
                <a:close/>
              </a:path>
            </a:pathLst>
          </a:cu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4E1D608-D709-4B60-BA13-FC37A67B5070}"/>
              </a:ext>
            </a:extLst>
          </p:cNvPr>
          <p:cNvSpPr/>
          <p:nvPr/>
        </p:nvSpPr>
        <p:spPr>
          <a:xfrm>
            <a:off x="8963327" y="2788416"/>
            <a:ext cx="514048" cy="2062142"/>
          </a:xfrm>
          <a:custGeom>
            <a:avLst/>
            <a:gdLst>
              <a:gd name="connsiteX0" fmla="*/ 0 w 590248"/>
              <a:gd name="connsiteY0" fmla="*/ 2062142 h 2062142"/>
              <a:gd name="connsiteX1" fmla="*/ 147562 w 590248"/>
              <a:gd name="connsiteY1" fmla="*/ 0 h 2062142"/>
              <a:gd name="connsiteX2" fmla="*/ 442686 w 590248"/>
              <a:gd name="connsiteY2" fmla="*/ 0 h 2062142"/>
              <a:gd name="connsiteX3" fmla="*/ 590248 w 590248"/>
              <a:gd name="connsiteY3" fmla="*/ 2062142 h 2062142"/>
              <a:gd name="connsiteX4" fmla="*/ 0 w 590248"/>
              <a:gd name="connsiteY4" fmla="*/ 2062142 h 2062142"/>
              <a:gd name="connsiteX0" fmla="*/ 0 w 590248"/>
              <a:gd name="connsiteY0" fmla="*/ 2062142 h 2062142"/>
              <a:gd name="connsiteX1" fmla="*/ 133048 w 590248"/>
              <a:gd name="connsiteY1" fmla="*/ 926334 h 2062142"/>
              <a:gd name="connsiteX2" fmla="*/ 147562 w 590248"/>
              <a:gd name="connsiteY2" fmla="*/ 0 h 2062142"/>
              <a:gd name="connsiteX3" fmla="*/ 442686 w 590248"/>
              <a:gd name="connsiteY3" fmla="*/ 0 h 2062142"/>
              <a:gd name="connsiteX4" fmla="*/ 590248 w 590248"/>
              <a:gd name="connsiteY4" fmla="*/ 2062142 h 2062142"/>
              <a:gd name="connsiteX5" fmla="*/ 0 w 590248"/>
              <a:gd name="connsiteY5" fmla="*/ 2062142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32838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27123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514048"/>
              <a:gd name="connsiteY0" fmla="*/ 2052617 h 2062142"/>
              <a:gd name="connsiteX1" fmla="*/ 18748 w 514048"/>
              <a:gd name="connsiteY1" fmla="*/ 926334 h 2062142"/>
              <a:gd name="connsiteX2" fmla="*/ 33262 w 514048"/>
              <a:gd name="connsiteY2" fmla="*/ 0 h 2062142"/>
              <a:gd name="connsiteX3" fmla="*/ 271236 w 514048"/>
              <a:gd name="connsiteY3" fmla="*/ 0 h 2062142"/>
              <a:gd name="connsiteX4" fmla="*/ 514048 w 514048"/>
              <a:gd name="connsiteY4" fmla="*/ 2062142 h 2062142"/>
              <a:gd name="connsiteX5" fmla="*/ 0 w 514048"/>
              <a:gd name="connsiteY5" fmla="*/ 2052617 h 20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048" h="2062142">
                <a:moveTo>
                  <a:pt x="0" y="2052617"/>
                </a:moveTo>
                <a:cubicBezTo>
                  <a:pt x="25299" y="1674014"/>
                  <a:pt x="-6551" y="1304937"/>
                  <a:pt x="18748" y="926334"/>
                </a:cubicBezTo>
                <a:lnTo>
                  <a:pt x="33262" y="0"/>
                </a:lnTo>
                <a:lnTo>
                  <a:pt x="271236" y="0"/>
                </a:lnTo>
                <a:lnTo>
                  <a:pt x="514048" y="2062142"/>
                </a:lnTo>
                <a:lnTo>
                  <a:pt x="0" y="2052617"/>
                </a:lnTo>
                <a:close/>
              </a:path>
            </a:pathLst>
          </a:custGeom>
          <a:solidFill>
            <a:srgbClr val="0000FF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B42C2-F1E6-4E2D-AD8E-90BFFA406367}"/>
              </a:ext>
            </a:extLst>
          </p:cNvPr>
          <p:cNvSpPr txBox="1"/>
          <p:nvPr/>
        </p:nvSpPr>
        <p:spPr>
          <a:xfrm>
            <a:off x="1799922" y="5769917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Attacker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32A4CE-7B43-4F09-B943-0388C863145A}"/>
              </a:ext>
            </a:extLst>
          </p:cNvPr>
          <p:cNvSpPr txBox="1"/>
          <p:nvPr/>
        </p:nvSpPr>
        <p:spPr>
          <a:xfrm>
            <a:off x="7305980" y="5769916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rgbClr val="0000FF">
                      <a:alpha val="60000"/>
                    </a:srgbClr>
                  </a:glow>
                </a:effectLst>
              </a:rPr>
              <a:t>Defender 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C72879-2120-4A4D-9009-48E8D384D9B6}"/>
              </a:ext>
            </a:extLst>
          </p:cNvPr>
          <p:cNvSpPr/>
          <p:nvPr/>
        </p:nvSpPr>
        <p:spPr>
          <a:xfrm>
            <a:off x="1750482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3C00D4-8D7C-4113-9CD6-CAD8F440EED4}"/>
              </a:ext>
            </a:extLst>
          </p:cNvPr>
          <p:cNvSpPr/>
          <p:nvPr/>
        </p:nvSpPr>
        <p:spPr>
          <a:xfrm>
            <a:off x="284646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C321C4-AC34-4B91-A15A-FE8434D75ADC}"/>
              </a:ext>
            </a:extLst>
          </p:cNvPr>
          <p:cNvSpPr/>
          <p:nvPr/>
        </p:nvSpPr>
        <p:spPr>
          <a:xfrm>
            <a:off x="394244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F89767-74B7-491E-8940-6FCD1EEEA64E}"/>
              </a:ext>
            </a:extLst>
          </p:cNvPr>
          <p:cNvSpPr txBox="1"/>
          <p:nvPr/>
        </p:nvSpPr>
        <p:spPr>
          <a:xfrm>
            <a:off x="1893659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12B67-C42F-4919-81AB-4C322EBF7DB2}"/>
              </a:ext>
            </a:extLst>
          </p:cNvPr>
          <p:cNvSpPr txBox="1"/>
          <p:nvPr/>
        </p:nvSpPr>
        <p:spPr>
          <a:xfrm>
            <a:off x="297595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F67073-9CB2-43F2-96D3-908A3205342C}"/>
              </a:ext>
            </a:extLst>
          </p:cNvPr>
          <p:cNvSpPr txBox="1"/>
          <p:nvPr/>
        </p:nvSpPr>
        <p:spPr>
          <a:xfrm>
            <a:off x="407193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41B070-DEE3-4A15-924F-FAA714491698}"/>
              </a:ext>
            </a:extLst>
          </p:cNvPr>
          <p:cNvSpPr/>
          <p:nvPr/>
        </p:nvSpPr>
        <p:spPr>
          <a:xfrm>
            <a:off x="7305978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FC99AC-B647-4674-8F54-CBBA85E69E7E}"/>
              </a:ext>
            </a:extLst>
          </p:cNvPr>
          <p:cNvSpPr/>
          <p:nvPr/>
        </p:nvSpPr>
        <p:spPr>
          <a:xfrm>
            <a:off x="840195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8CA208-F7A2-4175-A446-AD06D5598196}"/>
              </a:ext>
            </a:extLst>
          </p:cNvPr>
          <p:cNvSpPr/>
          <p:nvPr/>
        </p:nvSpPr>
        <p:spPr>
          <a:xfrm>
            <a:off x="949793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4E86F-022B-40F0-8AD1-35CECC113D11}"/>
              </a:ext>
            </a:extLst>
          </p:cNvPr>
          <p:cNvSpPr txBox="1"/>
          <p:nvPr/>
        </p:nvSpPr>
        <p:spPr>
          <a:xfrm>
            <a:off x="7449155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7EBAFD-AAC0-416A-8C7F-D473FA2191E7}"/>
              </a:ext>
            </a:extLst>
          </p:cNvPr>
          <p:cNvSpPr txBox="1"/>
          <p:nvPr/>
        </p:nvSpPr>
        <p:spPr>
          <a:xfrm>
            <a:off x="853145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41A5A3-3F29-4784-8925-C52429B05AD4}"/>
              </a:ext>
            </a:extLst>
          </p:cNvPr>
          <p:cNvSpPr txBox="1"/>
          <p:nvPr/>
        </p:nvSpPr>
        <p:spPr>
          <a:xfrm>
            <a:off x="962743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9D5DF3-48FE-4033-978A-061114DD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2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6BD1-4FDC-4083-9EFD-0E6343D1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572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2. Gameplay &amp; Mechanics (Cont’d)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Gameplay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FBA11-3D0D-4159-AD99-BDA7F55A5321}"/>
              </a:ext>
            </a:extLst>
          </p:cNvPr>
          <p:cNvSpPr/>
          <p:nvPr/>
        </p:nvSpPr>
        <p:spPr>
          <a:xfrm>
            <a:off x="1666270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F95E6-C234-4244-8890-7189EB1C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70" y="2254373"/>
            <a:ext cx="3353405" cy="25961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B41D29-A461-45EC-A946-864C06016384}"/>
              </a:ext>
            </a:extLst>
          </p:cNvPr>
          <p:cNvSpPr/>
          <p:nvPr/>
        </p:nvSpPr>
        <p:spPr>
          <a:xfrm>
            <a:off x="7172325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4495B-74B4-4797-97C5-0BB36FBD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2254373"/>
            <a:ext cx="3353405" cy="2596185"/>
          </a:xfrm>
          <a:prstGeom prst="rect">
            <a:avLst/>
          </a:prstGeom>
        </p:spPr>
      </p:pic>
      <p:pic>
        <p:nvPicPr>
          <p:cNvPr id="8" name="Graphic 7" descr="Crown">
            <a:extLst>
              <a:ext uri="{FF2B5EF4-FFF2-40B4-BE49-F238E27FC236}">
                <a16:creationId xmlns:a16="http://schemas.microsoft.com/office/drawing/2014/main" id="{99A1A7D1-C1F3-426D-8A81-178DB14BB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3251" y="4058283"/>
            <a:ext cx="195208" cy="195208"/>
          </a:xfrm>
          <a:prstGeom prst="rect">
            <a:avLst/>
          </a:prstGeom>
        </p:spPr>
      </p:pic>
      <p:pic>
        <p:nvPicPr>
          <p:cNvPr id="11" name="Graphic 10" descr="Crown">
            <a:extLst>
              <a:ext uri="{FF2B5EF4-FFF2-40B4-BE49-F238E27FC236}">
                <a16:creationId xmlns:a16="http://schemas.microsoft.com/office/drawing/2014/main" id="{091A5373-8A9F-40D3-B465-AA4B235D3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10046" y="2547993"/>
            <a:ext cx="195208" cy="195208"/>
          </a:xfrm>
          <a:prstGeom prst="rect">
            <a:avLst/>
          </a:prstGeom>
        </p:spPr>
      </p:pic>
      <p:sp>
        <p:nvSpPr>
          <p:cNvPr id="18" name="Trapezoid 17">
            <a:extLst>
              <a:ext uri="{FF2B5EF4-FFF2-40B4-BE49-F238E27FC236}">
                <a16:creationId xmlns:a16="http://schemas.microsoft.com/office/drawing/2014/main" id="{2C4F7EA8-90C0-425C-9B58-2BC2115BACC7}"/>
              </a:ext>
            </a:extLst>
          </p:cNvPr>
          <p:cNvSpPr/>
          <p:nvPr/>
        </p:nvSpPr>
        <p:spPr>
          <a:xfrm rot="10800000">
            <a:off x="1666875" y="2263895"/>
            <a:ext cx="651802" cy="1794387"/>
          </a:xfrm>
          <a:custGeom>
            <a:avLst/>
            <a:gdLst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556553"/>
              <a:gd name="connsiteY0" fmla="*/ 1550920 h 2074795"/>
              <a:gd name="connsiteX1" fmla="*/ 103420 w 556553"/>
              <a:gd name="connsiteY1" fmla="*/ 0 h 2074795"/>
              <a:gd name="connsiteX2" fmla="*/ 405509 w 556553"/>
              <a:gd name="connsiteY2" fmla="*/ 0 h 2074795"/>
              <a:gd name="connsiteX3" fmla="*/ 556553 w 556553"/>
              <a:gd name="connsiteY3" fmla="*/ 2074795 h 2074795"/>
              <a:gd name="connsiteX4" fmla="*/ 0 w 556553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0 w 623228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550920 h 2074795"/>
              <a:gd name="connsiteX0" fmla="*/ 0 w 623228"/>
              <a:gd name="connsiteY0" fmla="*/ 149377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493770 h 2074795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08902 w 733669"/>
              <a:gd name="connsiteY4" fmla="*/ 1500242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53078 w 733669"/>
              <a:gd name="connsiteY4" fmla="*/ 1471667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42034 w 733669"/>
              <a:gd name="connsiteY4" fmla="*/ 1340113 h 2065270"/>
              <a:gd name="connsiteX5" fmla="*/ 0 w 733669"/>
              <a:gd name="connsiteY5" fmla="*/ 1493770 h 2065270"/>
              <a:gd name="connsiteX0" fmla="*/ 0 w 755757"/>
              <a:gd name="connsiteY0" fmla="*/ 1329327 h 2065270"/>
              <a:gd name="connsiteX1" fmla="*/ 125508 w 755757"/>
              <a:gd name="connsiteY1" fmla="*/ 0 h 2065270"/>
              <a:gd name="connsiteX2" fmla="*/ 427597 w 755757"/>
              <a:gd name="connsiteY2" fmla="*/ 0 h 2065270"/>
              <a:gd name="connsiteX3" fmla="*/ 755757 w 755757"/>
              <a:gd name="connsiteY3" fmla="*/ 2065270 h 2065270"/>
              <a:gd name="connsiteX4" fmla="*/ 364122 w 755757"/>
              <a:gd name="connsiteY4" fmla="*/ 1340113 h 2065270"/>
              <a:gd name="connsiteX5" fmla="*/ 0 w 755757"/>
              <a:gd name="connsiteY5" fmla="*/ 1329327 h 206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757" h="2065270">
                <a:moveTo>
                  <a:pt x="0" y="1329327"/>
                </a:moveTo>
                <a:lnTo>
                  <a:pt x="125508" y="0"/>
                </a:lnTo>
                <a:lnTo>
                  <a:pt x="427597" y="0"/>
                </a:lnTo>
                <a:lnTo>
                  <a:pt x="755757" y="2065270"/>
                </a:lnTo>
                <a:cubicBezTo>
                  <a:pt x="647807" y="1981702"/>
                  <a:pt x="472072" y="1423681"/>
                  <a:pt x="364122" y="1340113"/>
                </a:cubicBezTo>
                <a:lnTo>
                  <a:pt x="0" y="1329327"/>
                </a:lnTo>
                <a:close/>
              </a:path>
            </a:pathLst>
          </a:cu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4E1D608-D709-4B60-BA13-FC37A67B5070}"/>
              </a:ext>
            </a:extLst>
          </p:cNvPr>
          <p:cNvSpPr/>
          <p:nvPr/>
        </p:nvSpPr>
        <p:spPr>
          <a:xfrm>
            <a:off x="8963327" y="2788416"/>
            <a:ext cx="514048" cy="2062142"/>
          </a:xfrm>
          <a:custGeom>
            <a:avLst/>
            <a:gdLst>
              <a:gd name="connsiteX0" fmla="*/ 0 w 590248"/>
              <a:gd name="connsiteY0" fmla="*/ 2062142 h 2062142"/>
              <a:gd name="connsiteX1" fmla="*/ 147562 w 590248"/>
              <a:gd name="connsiteY1" fmla="*/ 0 h 2062142"/>
              <a:gd name="connsiteX2" fmla="*/ 442686 w 590248"/>
              <a:gd name="connsiteY2" fmla="*/ 0 h 2062142"/>
              <a:gd name="connsiteX3" fmla="*/ 590248 w 590248"/>
              <a:gd name="connsiteY3" fmla="*/ 2062142 h 2062142"/>
              <a:gd name="connsiteX4" fmla="*/ 0 w 590248"/>
              <a:gd name="connsiteY4" fmla="*/ 2062142 h 2062142"/>
              <a:gd name="connsiteX0" fmla="*/ 0 w 590248"/>
              <a:gd name="connsiteY0" fmla="*/ 2062142 h 2062142"/>
              <a:gd name="connsiteX1" fmla="*/ 133048 w 590248"/>
              <a:gd name="connsiteY1" fmla="*/ 926334 h 2062142"/>
              <a:gd name="connsiteX2" fmla="*/ 147562 w 590248"/>
              <a:gd name="connsiteY2" fmla="*/ 0 h 2062142"/>
              <a:gd name="connsiteX3" fmla="*/ 442686 w 590248"/>
              <a:gd name="connsiteY3" fmla="*/ 0 h 2062142"/>
              <a:gd name="connsiteX4" fmla="*/ 590248 w 590248"/>
              <a:gd name="connsiteY4" fmla="*/ 2062142 h 2062142"/>
              <a:gd name="connsiteX5" fmla="*/ 0 w 590248"/>
              <a:gd name="connsiteY5" fmla="*/ 2062142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32838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27123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514048"/>
              <a:gd name="connsiteY0" fmla="*/ 2052617 h 2062142"/>
              <a:gd name="connsiteX1" fmla="*/ 18748 w 514048"/>
              <a:gd name="connsiteY1" fmla="*/ 926334 h 2062142"/>
              <a:gd name="connsiteX2" fmla="*/ 33262 w 514048"/>
              <a:gd name="connsiteY2" fmla="*/ 0 h 2062142"/>
              <a:gd name="connsiteX3" fmla="*/ 271236 w 514048"/>
              <a:gd name="connsiteY3" fmla="*/ 0 h 2062142"/>
              <a:gd name="connsiteX4" fmla="*/ 514048 w 514048"/>
              <a:gd name="connsiteY4" fmla="*/ 2062142 h 2062142"/>
              <a:gd name="connsiteX5" fmla="*/ 0 w 514048"/>
              <a:gd name="connsiteY5" fmla="*/ 2052617 h 20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048" h="2062142">
                <a:moveTo>
                  <a:pt x="0" y="2052617"/>
                </a:moveTo>
                <a:cubicBezTo>
                  <a:pt x="25299" y="1674014"/>
                  <a:pt x="-6551" y="1304937"/>
                  <a:pt x="18748" y="926334"/>
                </a:cubicBezTo>
                <a:lnTo>
                  <a:pt x="33262" y="0"/>
                </a:lnTo>
                <a:lnTo>
                  <a:pt x="271236" y="0"/>
                </a:lnTo>
                <a:lnTo>
                  <a:pt x="514048" y="2062142"/>
                </a:lnTo>
                <a:lnTo>
                  <a:pt x="0" y="2052617"/>
                </a:lnTo>
                <a:close/>
              </a:path>
            </a:pathLst>
          </a:custGeom>
          <a:solidFill>
            <a:srgbClr val="0000FF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B42C2-F1E6-4E2D-AD8E-90BFFA406367}"/>
              </a:ext>
            </a:extLst>
          </p:cNvPr>
          <p:cNvSpPr txBox="1"/>
          <p:nvPr/>
        </p:nvSpPr>
        <p:spPr>
          <a:xfrm>
            <a:off x="1799922" y="5769917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Attacker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32A4CE-7B43-4F09-B943-0388C863145A}"/>
              </a:ext>
            </a:extLst>
          </p:cNvPr>
          <p:cNvSpPr txBox="1"/>
          <p:nvPr/>
        </p:nvSpPr>
        <p:spPr>
          <a:xfrm>
            <a:off x="7305980" y="5769916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rgbClr val="0000FF">
                      <a:alpha val="60000"/>
                    </a:srgbClr>
                  </a:glow>
                </a:effectLst>
              </a:rPr>
              <a:t>Defender 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C72879-2120-4A4D-9009-48E8D384D9B6}"/>
              </a:ext>
            </a:extLst>
          </p:cNvPr>
          <p:cNvSpPr/>
          <p:nvPr/>
        </p:nvSpPr>
        <p:spPr>
          <a:xfrm>
            <a:off x="1750482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bg2">
                <a:lumMod val="50000"/>
                <a:lumOff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3C00D4-8D7C-4113-9CD6-CAD8F440EED4}"/>
              </a:ext>
            </a:extLst>
          </p:cNvPr>
          <p:cNvSpPr/>
          <p:nvPr/>
        </p:nvSpPr>
        <p:spPr>
          <a:xfrm>
            <a:off x="284646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C321C4-AC34-4B91-A15A-FE8434D75ADC}"/>
              </a:ext>
            </a:extLst>
          </p:cNvPr>
          <p:cNvSpPr/>
          <p:nvPr/>
        </p:nvSpPr>
        <p:spPr>
          <a:xfrm>
            <a:off x="394244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F89767-74B7-491E-8940-6FCD1EEEA64E}"/>
              </a:ext>
            </a:extLst>
          </p:cNvPr>
          <p:cNvSpPr txBox="1"/>
          <p:nvPr/>
        </p:nvSpPr>
        <p:spPr>
          <a:xfrm>
            <a:off x="1893659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12B67-C42F-4919-81AB-4C322EBF7DB2}"/>
              </a:ext>
            </a:extLst>
          </p:cNvPr>
          <p:cNvSpPr txBox="1"/>
          <p:nvPr/>
        </p:nvSpPr>
        <p:spPr>
          <a:xfrm>
            <a:off x="297595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F67073-9CB2-43F2-96D3-908A3205342C}"/>
              </a:ext>
            </a:extLst>
          </p:cNvPr>
          <p:cNvSpPr txBox="1"/>
          <p:nvPr/>
        </p:nvSpPr>
        <p:spPr>
          <a:xfrm>
            <a:off x="407193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41B070-DEE3-4A15-924F-FAA714491698}"/>
              </a:ext>
            </a:extLst>
          </p:cNvPr>
          <p:cNvSpPr/>
          <p:nvPr/>
        </p:nvSpPr>
        <p:spPr>
          <a:xfrm>
            <a:off x="7305978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FC99AC-B647-4674-8F54-CBBA85E69E7E}"/>
              </a:ext>
            </a:extLst>
          </p:cNvPr>
          <p:cNvSpPr/>
          <p:nvPr/>
        </p:nvSpPr>
        <p:spPr>
          <a:xfrm>
            <a:off x="840195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8CA208-F7A2-4175-A446-AD06D5598196}"/>
              </a:ext>
            </a:extLst>
          </p:cNvPr>
          <p:cNvSpPr/>
          <p:nvPr/>
        </p:nvSpPr>
        <p:spPr>
          <a:xfrm>
            <a:off x="949793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4E86F-022B-40F0-8AD1-35CECC113D11}"/>
              </a:ext>
            </a:extLst>
          </p:cNvPr>
          <p:cNvSpPr txBox="1"/>
          <p:nvPr/>
        </p:nvSpPr>
        <p:spPr>
          <a:xfrm>
            <a:off x="7449155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7EBAFD-AAC0-416A-8C7F-D473FA2191E7}"/>
              </a:ext>
            </a:extLst>
          </p:cNvPr>
          <p:cNvSpPr txBox="1"/>
          <p:nvPr/>
        </p:nvSpPr>
        <p:spPr>
          <a:xfrm>
            <a:off x="853145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41A5A3-3F29-4784-8925-C52429B05AD4}"/>
              </a:ext>
            </a:extLst>
          </p:cNvPr>
          <p:cNvSpPr txBox="1"/>
          <p:nvPr/>
        </p:nvSpPr>
        <p:spPr>
          <a:xfrm>
            <a:off x="962743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3EF514D2-771B-4519-8B05-F1E865D9B8C3}"/>
              </a:ext>
            </a:extLst>
          </p:cNvPr>
          <p:cNvSpPr/>
          <p:nvPr/>
        </p:nvSpPr>
        <p:spPr>
          <a:xfrm>
            <a:off x="919119" y="3243280"/>
            <a:ext cx="419100" cy="576207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2861F-FEFD-41E6-A917-4CF33BCD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78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6BD1-4FDC-4083-9EFD-0E6343D1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572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2. Gameplay &amp; Mechanics (Cont’d)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r>
              <a:rPr lang="en-US" dirty="0">
                <a:effectLst>
                  <a:glow rad="101600">
                    <a:srgbClr val="450163"/>
                  </a:glow>
                </a:effectLst>
              </a:rPr>
              <a:t>Gameplay</a:t>
            </a:r>
            <a:br>
              <a:rPr lang="en-US" dirty="0">
                <a:effectLst>
                  <a:glow rad="101600">
                    <a:srgbClr val="450163"/>
                  </a:glow>
                </a:effectLst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FBA11-3D0D-4159-AD99-BDA7F55A5321}"/>
              </a:ext>
            </a:extLst>
          </p:cNvPr>
          <p:cNvSpPr/>
          <p:nvPr/>
        </p:nvSpPr>
        <p:spPr>
          <a:xfrm>
            <a:off x="1666270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F95E6-C234-4244-8890-7189EB1C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70" y="2254373"/>
            <a:ext cx="3353405" cy="25961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B41D29-A461-45EC-A946-864C06016384}"/>
              </a:ext>
            </a:extLst>
          </p:cNvPr>
          <p:cNvSpPr/>
          <p:nvPr/>
        </p:nvSpPr>
        <p:spPr>
          <a:xfrm>
            <a:off x="7172325" y="2254373"/>
            <a:ext cx="3353405" cy="2596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4495B-74B4-4797-97C5-0BB36FBD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2254373"/>
            <a:ext cx="3353405" cy="2596185"/>
          </a:xfrm>
          <a:prstGeom prst="rect">
            <a:avLst/>
          </a:prstGeom>
        </p:spPr>
      </p:pic>
      <p:pic>
        <p:nvPicPr>
          <p:cNvPr id="8" name="Graphic 7" descr="Crown">
            <a:extLst>
              <a:ext uri="{FF2B5EF4-FFF2-40B4-BE49-F238E27FC236}">
                <a16:creationId xmlns:a16="http://schemas.microsoft.com/office/drawing/2014/main" id="{99A1A7D1-C1F3-426D-8A81-178DB14BB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3251" y="4058283"/>
            <a:ext cx="195208" cy="195208"/>
          </a:xfrm>
          <a:prstGeom prst="rect">
            <a:avLst/>
          </a:prstGeom>
        </p:spPr>
      </p:pic>
      <p:pic>
        <p:nvPicPr>
          <p:cNvPr id="11" name="Graphic 10" descr="Crown">
            <a:extLst>
              <a:ext uri="{FF2B5EF4-FFF2-40B4-BE49-F238E27FC236}">
                <a16:creationId xmlns:a16="http://schemas.microsoft.com/office/drawing/2014/main" id="{091A5373-8A9F-40D3-B465-AA4B235D3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10046" y="2547993"/>
            <a:ext cx="195208" cy="195208"/>
          </a:xfrm>
          <a:prstGeom prst="rect">
            <a:avLst/>
          </a:prstGeom>
        </p:spPr>
      </p:pic>
      <p:sp>
        <p:nvSpPr>
          <p:cNvPr id="18" name="Trapezoid 17">
            <a:extLst>
              <a:ext uri="{FF2B5EF4-FFF2-40B4-BE49-F238E27FC236}">
                <a16:creationId xmlns:a16="http://schemas.microsoft.com/office/drawing/2014/main" id="{2C4F7EA8-90C0-425C-9B58-2BC2115BACC7}"/>
              </a:ext>
            </a:extLst>
          </p:cNvPr>
          <p:cNvSpPr/>
          <p:nvPr/>
        </p:nvSpPr>
        <p:spPr>
          <a:xfrm rot="10800000">
            <a:off x="1666875" y="2263895"/>
            <a:ext cx="651802" cy="1794387"/>
          </a:xfrm>
          <a:custGeom>
            <a:avLst/>
            <a:gdLst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604178"/>
              <a:gd name="connsiteY0" fmla="*/ 2074795 h 2074795"/>
              <a:gd name="connsiteX1" fmla="*/ 151045 w 604178"/>
              <a:gd name="connsiteY1" fmla="*/ 0 h 2074795"/>
              <a:gd name="connsiteX2" fmla="*/ 453134 w 604178"/>
              <a:gd name="connsiteY2" fmla="*/ 0 h 2074795"/>
              <a:gd name="connsiteX3" fmla="*/ 604178 w 604178"/>
              <a:gd name="connsiteY3" fmla="*/ 2074795 h 2074795"/>
              <a:gd name="connsiteX4" fmla="*/ 0 w 604178"/>
              <a:gd name="connsiteY4" fmla="*/ 2074795 h 2074795"/>
              <a:gd name="connsiteX0" fmla="*/ 0 w 556553"/>
              <a:gd name="connsiteY0" fmla="*/ 1550920 h 2074795"/>
              <a:gd name="connsiteX1" fmla="*/ 103420 w 556553"/>
              <a:gd name="connsiteY1" fmla="*/ 0 h 2074795"/>
              <a:gd name="connsiteX2" fmla="*/ 405509 w 556553"/>
              <a:gd name="connsiteY2" fmla="*/ 0 h 2074795"/>
              <a:gd name="connsiteX3" fmla="*/ 556553 w 556553"/>
              <a:gd name="connsiteY3" fmla="*/ 2074795 h 2074795"/>
              <a:gd name="connsiteX4" fmla="*/ 0 w 556553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0 w 623228"/>
              <a:gd name="connsiteY4" fmla="*/ 1550920 h 2074795"/>
              <a:gd name="connsiteX0" fmla="*/ 0 w 623228"/>
              <a:gd name="connsiteY0" fmla="*/ 155092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550920 h 2074795"/>
              <a:gd name="connsiteX0" fmla="*/ 0 w 623228"/>
              <a:gd name="connsiteY0" fmla="*/ 1493770 h 2074795"/>
              <a:gd name="connsiteX1" fmla="*/ 103420 w 623228"/>
              <a:gd name="connsiteY1" fmla="*/ 0 h 2074795"/>
              <a:gd name="connsiteX2" fmla="*/ 405509 w 623228"/>
              <a:gd name="connsiteY2" fmla="*/ 0 h 2074795"/>
              <a:gd name="connsiteX3" fmla="*/ 623228 w 623228"/>
              <a:gd name="connsiteY3" fmla="*/ 2074795 h 2074795"/>
              <a:gd name="connsiteX4" fmla="*/ 308902 w 623228"/>
              <a:gd name="connsiteY4" fmla="*/ 1500242 h 2074795"/>
              <a:gd name="connsiteX5" fmla="*/ 0 w 623228"/>
              <a:gd name="connsiteY5" fmla="*/ 1493770 h 2074795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08902 w 733669"/>
              <a:gd name="connsiteY4" fmla="*/ 1500242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53078 w 733669"/>
              <a:gd name="connsiteY4" fmla="*/ 1471667 h 2065270"/>
              <a:gd name="connsiteX5" fmla="*/ 0 w 733669"/>
              <a:gd name="connsiteY5" fmla="*/ 1493770 h 2065270"/>
              <a:gd name="connsiteX0" fmla="*/ 0 w 733669"/>
              <a:gd name="connsiteY0" fmla="*/ 1493770 h 2065270"/>
              <a:gd name="connsiteX1" fmla="*/ 103420 w 733669"/>
              <a:gd name="connsiteY1" fmla="*/ 0 h 2065270"/>
              <a:gd name="connsiteX2" fmla="*/ 405509 w 733669"/>
              <a:gd name="connsiteY2" fmla="*/ 0 h 2065270"/>
              <a:gd name="connsiteX3" fmla="*/ 733669 w 733669"/>
              <a:gd name="connsiteY3" fmla="*/ 2065270 h 2065270"/>
              <a:gd name="connsiteX4" fmla="*/ 342034 w 733669"/>
              <a:gd name="connsiteY4" fmla="*/ 1340113 h 2065270"/>
              <a:gd name="connsiteX5" fmla="*/ 0 w 733669"/>
              <a:gd name="connsiteY5" fmla="*/ 1493770 h 2065270"/>
              <a:gd name="connsiteX0" fmla="*/ 0 w 755757"/>
              <a:gd name="connsiteY0" fmla="*/ 1329327 h 2065270"/>
              <a:gd name="connsiteX1" fmla="*/ 125508 w 755757"/>
              <a:gd name="connsiteY1" fmla="*/ 0 h 2065270"/>
              <a:gd name="connsiteX2" fmla="*/ 427597 w 755757"/>
              <a:gd name="connsiteY2" fmla="*/ 0 h 2065270"/>
              <a:gd name="connsiteX3" fmla="*/ 755757 w 755757"/>
              <a:gd name="connsiteY3" fmla="*/ 2065270 h 2065270"/>
              <a:gd name="connsiteX4" fmla="*/ 364122 w 755757"/>
              <a:gd name="connsiteY4" fmla="*/ 1340113 h 2065270"/>
              <a:gd name="connsiteX5" fmla="*/ 0 w 755757"/>
              <a:gd name="connsiteY5" fmla="*/ 1329327 h 206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757" h="2065270">
                <a:moveTo>
                  <a:pt x="0" y="1329327"/>
                </a:moveTo>
                <a:lnTo>
                  <a:pt x="125508" y="0"/>
                </a:lnTo>
                <a:lnTo>
                  <a:pt x="427597" y="0"/>
                </a:lnTo>
                <a:lnTo>
                  <a:pt x="755757" y="2065270"/>
                </a:lnTo>
                <a:cubicBezTo>
                  <a:pt x="647807" y="1981702"/>
                  <a:pt x="472072" y="1423681"/>
                  <a:pt x="364122" y="1340113"/>
                </a:cubicBezTo>
                <a:lnTo>
                  <a:pt x="0" y="1329327"/>
                </a:lnTo>
                <a:close/>
              </a:path>
            </a:pathLst>
          </a:cu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4E1D608-D709-4B60-BA13-FC37A67B5070}"/>
              </a:ext>
            </a:extLst>
          </p:cNvPr>
          <p:cNvSpPr/>
          <p:nvPr/>
        </p:nvSpPr>
        <p:spPr>
          <a:xfrm>
            <a:off x="8963327" y="2788416"/>
            <a:ext cx="514048" cy="2062142"/>
          </a:xfrm>
          <a:custGeom>
            <a:avLst/>
            <a:gdLst>
              <a:gd name="connsiteX0" fmla="*/ 0 w 590248"/>
              <a:gd name="connsiteY0" fmla="*/ 2062142 h 2062142"/>
              <a:gd name="connsiteX1" fmla="*/ 147562 w 590248"/>
              <a:gd name="connsiteY1" fmla="*/ 0 h 2062142"/>
              <a:gd name="connsiteX2" fmla="*/ 442686 w 590248"/>
              <a:gd name="connsiteY2" fmla="*/ 0 h 2062142"/>
              <a:gd name="connsiteX3" fmla="*/ 590248 w 590248"/>
              <a:gd name="connsiteY3" fmla="*/ 2062142 h 2062142"/>
              <a:gd name="connsiteX4" fmla="*/ 0 w 590248"/>
              <a:gd name="connsiteY4" fmla="*/ 2062142 h 2062142"/>
              <a:gd name="connsiteX0" fmla="*/ 0 w 590248"/>
              <a:gd name="connsiteY0" fmla="*/ 2062142 h 2062142"/>
              <a:gd name="connsiteX1" fmla="*/ 133048 w 590248"/>
              <a:gd name="connsiteY1" fmla="*/ 926334 h 2062142"/>
              <a:gd name="connsiteX2" fmla="*/ 147562 w 590248"/>
              <a:gd name="connsiteY2" fmla="*/ 0 h 2062142"/>
              <a:gd name="connsiteX3" fmla="*/ 442686 w 590248"/>
              <a:gd name="connsiteY3" fmla="*/ 0 h 2062142"/>
              <a:gd name="connsiteX4" fmla="*/ 590248 w 590248"/>
              <a:gd name="connsiteY4" fmla="*/ 2062142 h 2062142"/>
              <a:gd name="connsiteX5" fmla="*/ 0 w 590248"/>
              <a:gd name="connsiteY5" fmla="*/ 2062142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32838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475948"/>
              <a:gd name="connsiteY0" fmla="*/ 2052617 h 2062142"/>
              <a:gd name="connsiteX1" fmla="*/ 18748 w 475948"/>
              <a:gd name="connsiteY1" fmla="*/ 926334 h 2062142"/>
              <a:gd name="connsiteX2" fmla="*/ 33262 w 475948"/>
              <a:gd name="connsiteY2" fmla="*/ 0 h 2062142"/>
              <a:gd name="connsiteX3" fmla="*/ 271236 w 475948"/>
              <a:gd name="connsiteY3" fmla="*/ 0 h 2062142"/>
              <a:gd name="connsiteX4" fmla="*/ 475948 w 475948"/>
              <a:gd name="connsiteY4" fmla="*/ 2062142 h 2062142"/>
              <a:gd name="connsiteX5" fmla="*/ 0 w 475948"/>
              <a:gd name="connsiteY5" fmla="*/ 2052617 h 2062142"/>
              <a:gd name="connsiteX0" fmla="*/ 0 w 514048"/>
              <a:gd name="connsiteY0" fmla="*/ 2052617 h 2062142"/>
              <a:gd name="connsiteX1" fmla="*/ 18748 w 514048"/>
              <a:gd name="connsiteY1" fmla="*/ 926334 h 2062142"/>
              <a:gd name="connsiteX2" fmla="*/ 33262 w 514048"/>
              <a:gd name="connsiteY2" fmla="*/ 0 h 2062142"/>
              <a:gd name="connsiteX3" fmla="*/ 271236 w 514048"/>
              <a:gd name="connsiteY3" fmla="*/ 0 h 2062142"/>
              <a:gd name="connsiteX4" fmla="*/ 514048 w 514048"/>
              <a:gd name="connsiteY4" fmla="*/ 2062142 h 2062142"/>
              <a:gd name="connsiteX5" fmla="*/ 0 w 514048"/>
              <a:gd name="connsiteY5" fmla="*/ 2052617 h 20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048" h="2062142">
                <a:moveTo>
                  <a:pt x="0" y="2052617"/>
                </a:moveTo>
                <a:cubicBezTo>
                  <a:pt x="25299" y="1674014"/>
                  <a:pt x="-6551" y="1304937"/>
                  <a:pt x="18748" y="926334"/>
                </a:cubicBezTo>
                <a:lnTo>
                  <a:pt x="33262" y="0"/>
                </a:lnTo>
                <a:lnTo>
                  <a:pt x="271236" y="0"/>
                </a:lnTo>
                <a:lnTo>
                  <a:pt x="514048" y="2062142"/>
                </a:lnTo>
                <a:lnTo>
                  <a:pt x="0" y="2052617"/>
                </a:lnTo>
                <a:close/>
              </a:path>
            </a:pathLst>
          </a:custGeom>
          <a:solidFill>
            <a:srgbClr val="0000FF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B42C2-F1E6-4E2D-AD8E-90BFFA406367}"/>
              </a:ext>
            </a:extLst>
          </p:cNvPr>
          <p:cNvSpPr txBox="1"/>
          <p:nvPr/>
        </p:nvSpPr>
        <p:spPr>
          <a:xfrm>
            <a:off x="1799922" y="5769917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Attacker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32A4CE-7B43-4F09-B943-0388C863145A}"/>
              </a:ext>
            </a:extLst>
          </p:cNvPr>
          <p:cNvSpPr txBox="1"/>
          <p:nvPr/>
        </p:nvSpPr>
        <p:spPr>
          <a:xfrm>
            <a:off x="7305980" y="5769916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rgbClr val="0000FF">
                      <a:alpha val="60000"/>
                    </a:srgbClr>
                  </a:glow>
                </a:effectLst>
              </a:rPr>
              <a:t>Defender 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C72879-2120-4A4D-9009-48E8D384D9B6}"/>
              </a:ext>
            </a:extLst>
          </p:cNvPr>
          <p:cNvSpPr/>
          <p:nvPr/>
        </p:nvSpPr>
        <p:spPr>
          <a:xfrm>
            <a:off x="1750482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3C00D4-8D7C-4113-9CD6-CAD8F440EED4}"/>
              </a:ext>
            </a:extLst>
          </p:cNvPr>
          <p:cNvSpPr/>
          <p:nvPr/>
        </p:nvSpPr>
        <p:spPr>
          <a:xfrm>
            <a:off x="284646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C321C4-AC34-4B91-A15A-FE8434D75ADC}"/>
              </a:ext>
            </a:extLst>
          </p:cNvPr>
          <p:cNvSpPr/>
          <p:nvPr/>
        </p:nvSpPr>
        <p:spPr>
          <a:xfrm>
            <a:off x="3942442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F89767-74B7-491E-8940-6FCD1EEEA64E}"/>
              </a:ext>
            </a:extLst>
          </p:cNvPr>
          <p:cNvSpPr txBox="1"/>
          <p:nvPr/>
        </p:nvSpPr>
        <p:spPr>
          <a:xfrm>
            <a:off x="1893659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12B67-C42F-4919-81AB-4C322EBF7DB2}"/>
              </a:ext>
            </a:extLst>
          </p:cNvPr>
          <p:cNvSpPr txBox="1"/>
          <p:nvPr/>
        </p:nvSpPr>
        <p:spPr>
          <a:xfrm>
            <a:off x="297595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F67073-9CB2-43F2-96D3-908A3205342C}"/>
              </a:ext>
            </a:extLst>
          </p:cNvPr>
          <p:cNvSpPr txBox="1"/>
          <p:nvPr/>
        </p:nvSpPr>
        <p:spPr>
          <a:xfrm>
            <a:off x="4071937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41B070-DEE3-4A15-924F-FAA714491698}"/>
              </a:ext>
            </a:extLst>
          </p:cNvPr>
          <p:cNvSpPr/>
          <p:nvPr/>
        </p:nvSpPr>
        <p:spPr>
          <a:xfrm>
            <a:off x="7305978" y="5048251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FC99AC-B647-4674-8F54-CBBA85E69E7E}"/>
              </a:ext>
            </a:extLst>
          </p:cNvPr>
          <p:cNvSpPr/>
          <p:nvPr/>
        </p:nvSpPr>
        <p:spPr>
          <a:xfrm>
            <a:off x="840195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8CA208-F7A2-4175-A446-AD06D5598196}"/>
              </a:ext>
            </a:extLst>
          </p:cNvPr>
          <p:cNvSpPr/>
          <p:nvPr/>
        </p:nvSpPr>
        <p:spPr>
          <a:xfrm>
            <a:off x="9497938" y="5048250"/>
            <a:ext cx="943580" cy="39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4E86F-022B-40F0-8AD1-35CECC113D11}"/>
              </a:ext>
            </a:extLst>
          </p:cNvPr>
          <p:cNvSpPr txBox="1"/>
          <p:nvPr/>
        </p:nvSpPr>
        <p:spPr>
          <a:xfrm>
            <a:off x="7449155" y="5092103"/>
            <a:ext cx="65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7EBAFD-AAC0-416A-8C7F-D473FA2191E7}"/>
              </a:ext>
            </a:extLst>
          </p:cNvPr>
          <p:cNvSpPr txBox="1"/>
          <p:nvPr/>
        </p:nvSpPr>
        <p:spPr>
          <a:xfrm>
            <a:off x="853145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41A5A3-3F29-4784-8925-C52429B05AD4}"/>
              </a:ext>
            </a:extLst>
          </p:cNvPr>
          <p:cNvSpPr txBox="1"/>
          <p:nvPr/>
        </p:nvSpPr>
        <p:spPr>
          <a:xfrm>
            <a:off x="9627433" y="5092103"/>
            <a:ext cx="68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Shoot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44A459-0E80-4C51-89B5-A9583AA3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30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1039</Words>
  <Application>Microsoft Office PowerPoint</Application>
  <PresentationFormat>Widescreen</PresentationFormat>
  <Paragraphs>335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Calibri</vt:lpstr>
      <vt:lpstr>Calisto MT</vt:lpstr>
      <vt:lpstr>Trebuchet MS</vt:lpstr>
      <vt:lpstr>Wingdings 2</vt:lpstr>
      <vt:lpstr>Slate</vt:lpstr>
      <vt:lpstr>PowerPoint Presentation</vt:lpstr>
      <vt:lpstr>PowerPoint Presentation</vt:lpstr>
      <vt:lpstr>1. Game Theory</vt:lpstr>
      <vt:lpstr>1. Game Theory (Cont’d)</vt:lpstr>
      <vt:lpstr>2. Gameplay &amp; Mechanics </vt:lpstr>
      <vt:lpstr>2. Gameplay &amp; Mechanics (Cont’d) Setup </vt:lpstr>
      <vt:lpstr>2. Gameplay &amp; Mechanics (Cont’d) Gameplay </vt:lpstr>
      <vt:lpstr>2. Gameplay &amp; Mechanics (Cont’d) Gameplay </vt:lpstr>
      <vt:lpstr>2. Gameplay &amp; Mechanics (Cont’d) Gameplay </vt:lpstr>
      <vt:lpstr>2. Gameplay &amp; Mechanics (Cont’d) Gameplay </vt:lpstr>
      <vt:lpstr>2. Gameplay &amp; Mechanics (Cont’d) Gameplay </vt:lpstr>
      <vt:lpstr>2. Gameplay &amp; Mechanics (Cont’d) Gameplay </vt:lpstr>
      <vt:lpstr>2. Gameplay &amp; Mechanics (Cont’d) Gameplay </vt:lpstr>
      <vt:lpstr>2. Gameplay &amp; Mechanics (Cont’d) Gameplay </vt:lpstr>
      <vt:lpstr>2. Gameplay &amp; Mechanics (Cont’d) Gameplay </vt:lpstr>
      <vt:lpstr>2. Gameplay &amp; Mechanics (Cont’d) Gameplay </vt:lpstr>
      <vt:lpstr>2. Gameplay &amp; Mechanics (Cont’d) Gameplay </vt:lpstr>
      <vt:lpstr>2. Gameplay &amp; Mechanics (Cont’d) Gameplay </vt:lpstr>
      <vt:lpstr>2. Gameplay &amp; Mechanics (Cont’d) Gameplay </vt:lpstr>
      <vt:lpstr>2. Gameplay &amp; Mechanics (Cont’d) Gameplay </vt:lpstr>
      <vt:lpstr>2. Gameplay &amp; Mechanics (Cont’d) Gameplay </vt:lpstr>
      <vt:lpstr>2. Gameplay &amp; Mechanics (Cont’d) Gameplay </vt:lpstr>
      <vt:lpstr>2. Gameplay &amp; Mechanics (Cont’d) Gameplay </vt:lpstr>
      <vt:lpstr>2. Gameplay &amp; Mechanics (Cont’d) Gameplay </vt:lpstr>
      <vt:lpstr>2. Gameplay &amp; Mechanics (Cont’d) Gameplay </vt:lpstr>
      <vt:lpstr>2. Gameplay &amp; Mechanics (Cont’d) Gameplay </vt:lpstr>
      <vt:lpstr>2. Gameplay &amp; Mechanics (Cont’d) Gameplay </vt:lpstr>
      <vt:lpstr>2. Gameplay &amp; Mechanics (Cont’d) Gameplay </vt:lpstr>
      <vt:lpstr>2. Gameplay &amp; Mechanics (Cont’d) Gameplay </vt:lpstr>
      <vt:lpstr>2. Gameplay &amp; Mechanics (Cont’d) Gameplay </vt:lpstr>
      <vt:lpstr>2. Gameplay &amp; Mechanics (Cont’d) Gameplay </vt:lpstr>
      <vt:lpstr>2. Gameplay &amp; Mechanics (Cont’d) Gameplay </vt:lpstr>
      <vt:lpstr>2. Gameplay &amp; Mechanics (Cont’d) Gameplay </vt:lpstr>
      <vt:lpstr>3. Unity Demo </vt:lpstr>
      <vt:lpstr>4. 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Nafiul Alam</dc:creator>
  <cp:lastModifiedBy>Nafiul Alam</cp:lastModifiedBy>
  <cp:revision>53</cp:revision>
  <dcterms:created xsi:type="dcterms:W3CDTF">2023-03-26T02:48:10Z</dcterms:created>
  <dcterms:modified xsi:type="dcterms:W3CDTF">2023-03-26T07:05:25Z</dcterms:modified>
</cp:coreProperties>
</file>