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257" r:id="rId2"/>
    <p:sldId id="258" r:id="rId3"/>
    <p:sldId id="259" r:id="rId4"/>
    <p:sldId id="260" r:id="rId5"/>
    <p:sldId id="262" r:id="rId6"/>
    <p:sldId id="263" r:id="rId7"/>
    <p:sldId id="264" r:id="rId8"/>
    <p:sldId id="265" r:id="rId9"/>
    <p:sldId id="267" r:id="rId10"/>
    <p:sldId id="268" r:id="rId11"/>
    <p:sldId id="271" r:id="rId12"/>
    <p:sldId id="272" r:id="rId13"/>
    <p:sldId id="273" r:id="rId14"/>
    <p:sldId id="274" r:id="rId15"/>
    <p:sldId id="275" r:id="rId16"/>
    <p:sldId id="277" r:id="rId17"/>
    <p:sldId id="279" r:id="rId18"/>
    <p:sldId id="280" r:id="rId19"/>
    <p:sldId id="282" r:id="rId20"/>
    <p:sldId id="283" r:id="rId21"/>
    <p:sldId id="285" r:id="rId22"/>
    <p:sldId id="288" r:id="rId23"/>
    <p:sldId id="289" r:id="rId24"/>
    <p:sldId id="290" r:id="rId25"/>
    <p:sldId id="293" r:id="rId26"/>
    <p:sldId id="295" r:id="rId27"/>
    <p:sldId id="297" r:id="rId28"/>
    <p:sldId id="298" r:id="rId29"/>
    <p:sldId id="301" r:id="rId30"/>
    <p:sldId id="303" r:id="rId31"/>
    <p:sldId id="304" r:id="rId32"/>
    <p:sldId id="305" r:id="rId33"/>
  </p:sldIdLst>
  <p:sldSz cx="9144000" cy="6858000" type="screen4x3"/>
  <p:notesSz cx="9144000" cy="6858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576" autoAdjust="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7226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ния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A820C3-D8E7-4582-B4F6-95D62330B703}" type="datetimeFigureOut">
              <a:rPr lang="bg-BG" smtClean="0"/>
              <a:t>19.2.2015 г.</a:t>
            </a:fld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D23111-4A04-4658-AD4A-20C07007BDD9}" type="slidenum">
              <a:rPr lang="bg-BG" smtClean="0"/>
              <a:t>‹#›</a:t>
            </a:fld>
            <a:endParaRPr lang="bg-B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ния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9FC2D-CD22-4B41-8242-D255FA4A1555}" type="datetimeFigureOut">
              <a:rPr lang="bg-BG" smtClean="0"/>
              <a:pPr/>
              <a:t>19.2.2015 г.</a:t>
            </a:fld>
            <a:endParaRPr lang="bg-BG"/>
          </a:p>
        </p:txBody>
      </p:sp>
      <p:sp>
        <p:nvSpPr>
          <p:cNvPr id="4" name="Контейнер за изображение на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Контейнер за бележки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0EE726-13CA-49FE-A468-92FA6A33E265}" type="slidenum">
              <a:rPr lang="bg-BG" smtClean="0"/>
              <a:pPr/>
              <a:t>‹#›</a:t>
            </a:fld>
            <a:endParaRPr lang="bg-B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5377765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8236FC-7460-47B5-8E5C-2AF21A4EC573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="" xmlns:p14="http://schemas.microsoft.com/office/powerpoint/2010/main" val="1998484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82BDED-90FC-4B07-A4AE-5C0AABA2B497}" type="slidenum">
              <a:rPr lang="en-US"/>
              <a:pPr/>
              <a:t>4</a:t>
            </a:fld>
            <a:r>
              <a:rPr lang="en-US" dirty="0"/>
              <a:t>##</a:t>
            </a:r>
          </a:p>
        </p:txBody>
      </p:sp>
      <p:sp>
        <p:nvSpPr>
          <p:cNvPr id="609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9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502113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D76B48-857F-4E3A-B30D-EFD8DEDF63DB}" type="slidenum">
              <a:rPr lang="en-US"/>
              <a:pPr/>
              <a:t>32</a:t>
            </a:fld>
            <a:r>
              <a:rPr lang="en-US" dirty="0"/>
              <a:t>##</a:t>
            </a:r>
          </a:p>
        </p:txBody>
      </p:sp>
      <p:sp>
        <p:nvSpPr>
          <p:cNvPr id="435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="" xmlns:p14="http://schemas.microsoft.com/office/powerpoint/2010/main" val="32521750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bg-BG" smtClean="0"/>
              <a:t>Щракнете, за да редактирате стила на подзаглавията в образеца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2B35730-BCF4-4396-B8B9-CDCD4DB8B04E}" type="datetimeFigureOut">
              <a:rPr lang="bg-BG" smtClean="0"/>
              <a:pPr/>
              <a:t>19.2.2015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19.2.2015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но заглавие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19.2.2015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chemeClr val="tx1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bg-BG" dirty="0" err="1" smtClean="0"/>
              <a:t>Щракн</a:t>
            </a:r>
            <a:r>
              <a:rPr lang="bg-BG" dirty="0" smtClean="0"/>
              <a:t>., за да ред. стил на загл. в </a:t>
            </a:r>
            <a:r>
              <a:rPr lang="bg-BG" dirty="0" err="1" smtClean="0"/>
              <a:t>обр</a:t>
            </a:r>
            <a:r>
              <a:rPr lang="bg-BG" dirty="0" smtClean="0"/>
              <a:t>.</a:t>
            </a:r>
          </a:p>
          <a:p>
            <a:pPr lvl="1"/>
            <a:r>
              <a:rPr lang="bg-BG" dirty="0" smtClean="0"/>
              <a:t>Второ ниво</a:t>
            </a:r>
          </a:p>
          <a:p>
            <a:pPr lvl="2"/>
            <a:r>
              <a:rPr lang="bg-BG" dirty="0" smtClean="0"/>
              <a:t>Трето ниво</a:t>
            </a:r>
          </a:p>
          <a:p>
            <a:pPr lvl="3"/>
            <a:r>
              <a:rPr lang="bg-BG" dirty="0" smtClean="0"/>
              <a:t>Четвърто ниво</a:t>
            </a:r>
          </a:p>
          <a:p>
            <a:pPr lvl="4"/>
            <a:r>
              <a:rPr lang="bg-BG" dirty="0" smtClean="0"/>
              <a:t>Пето ниво</a:t>
            </a:r>
            <a:endParaRPr lang="bg-BG" dirty="0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19.2.2015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на секц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tx1"/>
                </a:solidFill>
              </a:defRPr>
            </a:lvl1pPr>
          </a:lstStyle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2B35730-BCF4-4396-B8B9-CDCD4DB8B04E}" type="datetimeFigureOut">
              <a:rPr lang="bg-BG" smtClean="0"/>
              <a:pPr/>
              <a:t>19.2.2015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2B35730-BCF4-4396-B8B9-CDCD4DB8B04E}" type="datetimeFigureOut">
              <a:rPr lang="bg-BG" smtClean="0"/>
              <a:pPr/>
              <a:t>19.2.2015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bg-BG" dirty="0" smtClean="0"/>
              <a:t>Щракнете, за да редактирате стила на заглавието в образеца</a:t>
            </a:r>
            <a:endParaRPr lang="bg-BG" dirty="0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bg-BG" dirty="0" err="1" smtClean="0"/>
              <a:t>Щракн</a:t>
            </a:r>
            <a:r>
              <a:rPr lang="bg-BG" dirty="0" smtClean="0"/>
              <a:t>., за да ред. стил на загл. в </a:t>
            </a:r>
            <a:r>
              <a:rPr lang="bg-BG" dirty="0" err="1" smtClean="0"/>
              <a:t>обр</a:t>
            </a:r>
            <a:r>
              <a:rPr lang="bg-BG" dirty="0" smtClean="0"/>
              <a:t>.</a:t>
            </a:r>
          </a:p>
          <a:p>
            <a:pPr lvl="1"/>
            <a:r>
              <a:rPr lang="bg-BG" dirty="0" smtClean="0"/>
              <a:t>Второ ниво</a:t>
            </a:r>
          </a:p>
          <a:p>
            <a:pPr lvl="2"/>
            <a:r>
              <a:rPr lang="bg-BG" dirty="0" smtClean="0"/>
              <a:t>Трето ниво</a:t>
            </a:r>
          </a:p>
          <a:p>
            <a:pPr lvl="3"/>
            <a:r>
              <a:rPr lang="bg-BG" dirty="0" smtClean="0"/>
              <a:t>Четвърто ниво</a:t>
            </a:r>
          </a:p>
          <a:p>
            <a:pPr lvl="4"/>
            <a:r>
              <a:rPr lang="bg-BG" dirty="0" smtClean="0"/>
              <a:t>Пето ниво</a:t>
            </a:r>
            <a:endParaRPr lang="bg-BG" dirty="0"/>
          </a:p>
        </p:txBody>
      </p:sp>
      <p:sp>
        <p:nvSpPr>
          <p:cNvPr id="5" name="Текстов контейне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</p:txBody>
      </p:sp>
      <p:sp>
        <p:nvSpPr>
          <p:cNvPr id="6" name="Контейнер за съдържани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7" name="Контейнер за 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2B35730-BCF4-4396-B8B9-CDCD4DB8B04E}" type="datetimeFigureOut">
              <a:rPr lang="bg-BG" smtClean="0"/>
              <a:pPr/>
              <a:t>19.2.2015 г.</a:t>
            </a:fld>
            <a:endParaRPr lang="bg-BG"/>
          </a:p>
        </p:txBody>
      </p:sp>
      <p:sp>
        <p:nvSpPr>
          <p:cNvPr id="8" name="Контейнер за долния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bg-BG"/>
          </a:p>
        </p:txBody>
      </p:sp>
      <p:sp>
        <p:nvSpPr>
          <p:cNvPr id="9" name="Контейнер за номер на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19.2.2015 г.</a:t>
            </a:fld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19.2.2015 г.</a:t>
            </a:fld>
            <a:endParaRPr lang="bg-BG"/>
          </a:p>
        </p:txBody>
      </p:sp>
      <p:sp>
        <p:nvSpPr>
          <p:cNvPr id="3" name="Контейнер за долния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19.2.2015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картина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19.2.2015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заглавие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22B35730-BCF4-4396-B8B9-CDCD4DB8B04E}" type="datetimeFigureOut">
              <a:rPr lang="bg-BG" smtClean="0"/>
              <a:pPr/>
              <a:t>19.2.2015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academy.telerik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676400"/>
            <a:ext cx="8229600" cy="15240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Methods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317080"/>
            <a:ext cx="8229600" cy="56912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Subroutines in Computer Programming</a:t>
            </a:r>
          </a:p>
        </p:txBody>
      </p:sp>
      <p:sp>
        <p:nvSpPr>
          <p:cNvPr id="13" name="Text Placeholder 6"/>
          <p:cNvSpPr>
            <a:spLocks noGrp="1"/>
          </p:cNvSpPr>
          <p:nvPr/>
        </p:nvSpPr>
        <p:spPr>
          <a:xfrm>
            <a:off x="429086" y="5726668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Telerik Software Academy</a:t>
            </a:r>
          </a:p>
        </p:txBody>
      </p:sp>
      <p:sp>
        <p:nvSpPr>
          <p:cNvPr id="14" name="Text Placeholder 7"/>
          <p:cNvSpPr>
            <a:spLocks noGrp="1"/>
          </p:cNvSpPr>
          <p:nvPr/>
        </p:nvSpPr>
        <p:spPr>
          <a:xfrm>
            <a:off x="429087" y="6031468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3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/>
        </p:nvSpPr>
        <p:spPr>
          <a:xfrm>
            <a:off x="429087" y="5352025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400" b="1" kern="12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C# Fundamentals – Part 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Calling Methods (2)</a:t>
            </a:r>
            <a:endParaRPr lang="bg-BG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method can be called from:</a:t>
            </a:r>
          </a:p>
          <a:p>
            <a:pPr lvl="1"/>
            <a:r>
              <a:rPr lang="en-US" dirty="0"/>
              <a:t>The</a:t>
            </a:r>
            <a:r>
              <a:rPr lang="bg-BG" dirty="0"/>
              <a:t>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Main()</a:t>
            </a:r>
            <a:r>
              <a:rPr lang="en-US" dirty="0"/>
              <a:t> method</a:t>
            </a:r>
          </a:p>
          <a:p>
            <a:pPr lvl="1">
              <a:spcBef>
                <a:spcPct val="30000"/>
              </a:spcBef>
            </a:pPr>
            <a:endParaRPr lang="en-US" dirty="0"/>
          </a:p>
          <a:p>
            <a:pPr lvl="1">
              <a:spcBef>
                <a:spcPct val="30000"/>
              </a:spcBef>
            </a:pPr>
            <a:endParaRPr lang="en-US" dirty="0"/>
          </a:p>
          <a:p>
            <a:pPr lvl="1">
              <a:spcBef>
                <a:spcPct val="30000"/>
              </a:spcBef>
            </a:pPr>
            <a:endParaRPr lang="en-US" dirty="0"/>
          </a:p>
          <a:p>
            <a:pPr lvl="1">
              <a:lnSpc>
                <a:spcPct val="130000"/>
              </a:lnSpc>
            </a:pPr>
            <a:r>
              <a:rPr lang="en-US" dirty="0" smtClean="0"/>
              <a:t>Any </a:t>
            </a:r>
            <a:r>
              <a:rPr lang="en-US" dirty="0"/>
              <a:t>other method</a:t>
            </a:r>
          </a:p>
          <a:p>
            <a:pPr lvl="1"/>
            <a:r>
              <a:rPr lang="en-US" dirty="0"/>
              <a:t>Itself </a:t>
            </a:r>
            <a:r>
              <a:rPr lang="en-US" dirty="0" smtClean="0"/>
              <a:t>(process known as recursion</a:t>
            </a:r>
            <a:r>
              <a:rPr lang="en-US" dirty="0"/>
              <a:t>)</a:t>
            </a:r>
            <a:endParaRPr lang="bg-BG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444420" name="Rectangle 4"/>
          <p:cNvSpPr>
            <a:spLocks noChangeArrowheads="1"/>
          </p:cNvSpPr>
          <p:nvPr/>
        </p:nvSpPr>
        <p:spPr bwMode="auto">
          <a:xfrm>
            <a:off x="899592" y="2708920"/>
            <a:ext cx="7345363" cy="17543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...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PrintLogo();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...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4067944" y="5805264"/>
            <a:ext cx="4251176" cy="4789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Declaring and Calling Methods – Live Demo</a:t>
            </a:r>
            <a:endParaRPr kumimoji="0" lang="bg-BG" sz="16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052680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Method Parameters</a:t>
            </a:r>
            <a:endParaRPr lang="bg-BG" b="1" dirty="0">
              <a:solidFill>
                <a:schemeClr val="tx1"/>
              </a:solidFill>
            </a:endParaRPr>
          </a:p>
        </p:txBody>
      </p:sp>
      <p:sp>
        <p:nvSpPr>
          <p:cNvPr id="463875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268760"/>
            <a:ext cx="8568952" cy="5040560"/>
          </a:xfrm>
        </p:spPr>
        <p:txBody>
          <a:bodyPr>
            <a:noAutofit/>
          </a:bodyPr>
          <a:lstStyle/>
          <a:p>
            <a:pPr>
              <a:lnSpc>
                <a:spcPts val="4000"/>
              </a:lnSpc>
            </a:pPr>
            <a:r>
              <a:rPr lang="en-US" sz="2400" dirty="0">
                <a:solidFill>
                  <a:schemeClr val="tx1"/>
                </a:solidFill>
              </a:rPr>
              <a:t>To pass </a:t>
            </a:r>
            <a:r>
              <a:rPr lang="en-US" sz="2400" dirty="0" smtClean="0">
                <a:solidFill>
                  <a:schemeClr val="tx1"/>
                </a:solidFill>
              </a:rPr>
              <a:t>information </a:t>
            </a:r>
            <a:r>
              <a:rPr lang="en-US" sz="2400" dirty="0">
                <a:solidFill>
                  <a:schemeClr val="tx1"/>
                </a:solidFill>
              </a:rPr>
              <a:t>to a method, you can use </a:t>
            </a:r>
            <a:r>
              <a:rPr lang="en-US" sz="2400" dirty="0" smtClean="0">
                <a:solidFill>
                  <a:schemeClr val="tx1"/>
                </a:solidFill>
              </a:rPr>
              <a:t>parameters (also known as arguments)</a:t>
            </a:r>
            <a:endParaRPr lang="en-US" sz="2400" dirty="0">
              <a:solidFill>
                <a:schemeClr val="tx1"/>
              </a:solidFill>
            </a:endParaRPr>
          </a:p>
          <a:p>
            <a:pPr lvl="1">
              <a:lnSpc>
                <a:spcPts val="4000"/>
              </a:lnSpc>
            </a:pPr>
            <a:r>
              <a:rPr lang="en-US" sz="2400" dirty="0">
                <a:solidFill>
                  <a:schemeClr val="tx1"/>
                </a:solidFill>
              </a:rPr>
              <a:t>You can pass zero or several </a:t>
            </a:r>
            <a:r>
              <a:rPr lang="en-US" sz="2400" dirty="0" smtClean="0">
                <a:solidFill>
                  <a:schemeClr val="tx1"/>
                </a:solidFill>
              </a:rPr>
              <a:t>input values</a:t>
            </a:r>
            <a:endParaRPr lang="en-US" sz="2400" dirty="0">
              <a:solidFill>
                <a:schemeClr val="tx1"/>
              </a:solidFill>
            </a:endParaRPr>
          </a:p>
          <a:p>
            <a:pPr lvl="1">
              <a:lnSpc>
                <a:spcPts val="4000"/>
              </a:lnSpc>
            </a:pPr>
            <a:r>
              <a:rPr lang="en-US" sz="2400" dirty="0">
                <a:solidFill>
                  <a:schemeClr val="tx1"/>
                </a:solidFill>
              </a:rPr>
              <a:t>You can pass values of different </a:t>
            </a:r>
            <a:r>
              <a:rPr lang="en-US" sz="2400" dirty="0" smtClean="0">
                <a:solidFill>
                  <a:schemeClr val="tx1"/>
                </a:solidFill>
              </a:rPr>
              <a:t>types</a:t>
            </a:r>
          </a:p>
          <a:p>
            <a:pPr lvl="1">
              <a:lnSpc>
                <a:spcPts val="4000"/>
              </a:lnSpc>
            </a:pPr>
            <a:r>
              <a:rPr lang="en-US" sz="2400" dirty="0" smtClean="0">
                <a:solidFill>
                  <a:schemeClr val="tx1"/>
                </a:solidFill>
              </a:rPr>
              <a:t>Each parameter has name and type</a:t>
            </a:r>
          </a:p>
          <a:p>
            <a:pPr lvl="1">
              <a:lnSpc>
                <a:spcPts val="4000"/>
              </a:lnSpc>
            </a:pPr>
            <a:r>
              <a:rPr lang="en-US" sz="2400" dirty="0" smtClean="0">
                <a:solidFill>
                  <a:schemeClr val="tx1"/>
                </a:solidFill>
              </a:rPr>
              <a:t>Parameters are assigned to particular values when the method is called</a:t>
            </a:r>
            <a:endParaRPr lang="en-US" sz="2400" dirty="0">
              <a:solidFill>
                <a:schemeClr val="tx1"/>
              </a:solidFill>
            </a:endParaRPr>
          </a:p>
          <a:p>
            <a:pPr>
              <a:lnSpc>
                <a:spcPts val="4000"/>
              </a:lnSpc>
            </a:pPr>
            <a:r>
              <a:rPr lang="en-US" sz="2400" dirty="0" smtClean="0">
                <a:solidFill>
                  <a:schemeClr val="tx1"/>
                </a:solidFill>
              </a:rPr>
              <a:t>Parameters can change </a:t>
            </a:r>
            <a:r>
              <a:rPr lang="en-US" sz="2400" dirty="0">
                <a:solidFill>
                  <a:schemeClr val="tx1"/>
                </a:solidFill>
              </a:rPr>
              <a:t>the </a:t>
            </a:r>
            <a:r>
              <a:rPr lang="en-US" sz="2400" dirty="0" smtClean="0">
                <a:solidFill>
                  <a:schemeClr val="tx1"/>
                </a:solidFill>
              </a:rPr>
              <a:t>method behavior depending on the passed values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4216485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9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260648"/>
            <a:ext cx="8604448" cy="9144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Defining and </a:t>
            </a:r>
            <a:r>
              <a:rPr lang="en-US" b="1" dirty="0" smtClean="0"/>
              <a:t>Using Method </a:t>
            </a:r>
            <a:r>
              <a:rPr lang="en-US" b="1" dirty="0"/>
              <a:t>Parameters</a:t>
            </a:r>
            <a:endParaRPr lang="bg-BG" b="1" dirty="0"/>
          </a:p>
        </p:txBody>
      </p:sp>
      <p:sp>
        <p:nvSpPr>
          <p:cNvPr id="464899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4419600"/>
            <a:ext cx="8496300" cy="2089150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dirty="0"/>
              <a:t>Method’s behavior depends on its parameters</a:t>
            </a:r>
          </a:p>
          <a:p>
            <a:pPr>
              <a:lnSpc>
                <a:spcPct val="85000"/>
              </a:lnSpc>
            </a:pPr>
            <a:r>
              <a:rPr lang="en-US" dirty="0"/>
              <a:t>Parameters can be of any type</a:t>
            </a:r>
          </a:p>
          <a:p>
            <a:pPr lvl="1">
              <a:lnSpc>
                <a:spcPct val="85000"/>
              </a:lnSpc>
            </a:pPr>
            <a:r>
              <a:rPr lang="en-US" sz="2800" noProof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dirty="0" smtClean="0"/>
              <a:t>,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double</a:t>
            </a:r>
            <a:r>
              <a:rPr lang="en-US" sz="2800" dirty="0"/>
              <a:t>,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800" dirty="0"/>
              <a:t>, etc.</a:t>
            </a:r>
          </a:p>
          <a:p>
            <a:pPr lvl="1">
              <a:lnSpc>
                <a:spcPct val="85000"/>
              </a:lnSpc>
            </a:pPr>
            <a:r>
              <a:rPr lang="en-US" sz="2800" dirty="0" smtClean="0"/>
              <a:t>Arrays (</a:t>
            </a:r>
            <a:r>
              <a:rPr lang="en-US" sz="2800" noProof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[]</a:t>
            </a:r>
            <a:r>
              <a:rPr lang="en-US" sz="2800" dirty="0" smtClean="0"/>
              <a:t>,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double[]</a:t>
            </a:r>
            <a:r>
              <a:rPr lang="en-US" sz="2800" dirty="0"/>
              <a:t>, etc.)</a:t>
            </a:r>
            <a:endParaRPr lang="bg-BG" sz="2800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464900" name="Rectangle 4"/>
          <p:cNvSpPr>
            <a:spLocks noChangeArrowheads="1"/>
          </p:cNvSpPr>
          <p:nvPr/>
        </p:nvSpPr>
        <p:spPr bwMode="auto">
          <a:xfrm>
            <a:off x="755650" y="1344613"/>
            <a:ext cx="7561263" cy="284475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PrintSign(int number)</a:t>
            </a: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(number &gt; 0)</a:t>
            </a: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Console.WriteLine("Positive");</a:t>
            </a: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else if (number &lt; 0)</a:t>
            </a: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Console.WriteLine("Negative");</a:t>
            </a: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else</a:t>
            </a: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Console.WriteLine("Zero");</a:t>
            </a: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="" xmlns:p14="http://schemas.microsoft.com/office/powerpoint/2010/main" val="26940837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65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914400"/>
          </a:xfrm>
        </p:spPr>
        <p:txBody>
          <a:bodyPr>
            <a:normAutofit fontScale="90000"/>
          </a:bodyPr>
          <a:lstStyle/>
          <a:p>
            <a:r>
              <a:rPr lang="en-US" dirty="0"/>
              <a:t>Defining and Using </a:t>
            </a:r>
            <a:r>
              <a:rPr lang="en-US" dirty="0" smtClean="0"/>
              <a:t>Method </a:t>
            </a:r>
            <a:r>
              <a:rPr lang="en-US" dirty="0"/>
              <a:t>Parameters (2)</a:t>
            </a:r>
            <a:endParaRPr lang="bg-BG" dirty="0"/>
          </a:p>
        </p:txBody>
      </p:sp>
      <p:sp>
        <p:nvSpPr>
          <p:cNvPr id="53965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19200"/>
            <a:ext cx="8686800" cy="5410200"/>
          </a:xfrm>
        </p:spPr>
        <p:txBody>
          <a:bodyPr/>
          <a:lstStyle/>
          <a:p>
            <a:r>
              <a:rPr lang="en-US" dirty="0" smtClean="0"/>
              <a:t>Methods can have as many parameters as needed: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spcBef>
                <a:spcPts val="1800"/>
              </a:spcBef>
            </a:pPr>
            <a:r>
              <a:rPr lang="en-US" dirty="0" smtClean="0"/>
              <a:t>The following </a:t>
            </a:r>
            <a:r>
              <a:rPr lang="en-US" dirty="0"/>
              <a:t>syntax is </a:t>
            </a:r>
            <a:r>
              <a:rPr lang="en-US" dirty="0" smtClean="0"/>
              <a:t>not valid</a:t>
            </a:r>
            <a:r>
              <a:rPr lang="en-US" dirty="0"/>
              <a:t>: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539652" name="Rectangle 4"/>
          <p:cNvSpPr>
            <a:spLocks noChangeArrowheads="1"/>
          </p:cNvSpPr>
          <p:nvPr/>
        </p:nvSpPr>
        <p:spPr bwMode="auto">
          <a:xfrm>
            <a:off x="611560" y="2348880"/>
            <a:ext cx="7847012" cy="24263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</a:t>
            </a:r>
            <a:r>
              <a:rPr lang="en-US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PrintMax(float number1, float number2)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float max = number1;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(number2 &gt; number1)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max = number2;</a:t>
            </a:r>
            <a:endParaRPr lang="en-US" sz="1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</a:t>
            </a:r>
            <a:r>
              <a:rPr lang="en-US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("Maximal number: {0}", max);</a:t>
            </a:r>
            <a:endParaRPr lang="en-US" sz="1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39655" name="Rectangle 7"/>
          <p:cNvSpPr>
            <a:spLocks noChangeArrowheads="1"/>
          </p:cNvSpPr>
          <p:nvPr/>
        </p:nvSpPr>
        <p:spPr bwMode="auto">
          <a:xfrm>
            <a:off x="611188" y="5812145"/>
            <a:ext cx="7847012" cy="43625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</a:t>
            </a:r>
            <a:r>
              <a:rPr lang="en-US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PrintMax(float number1, number2)</a:t>
            </a:r>
            <a:endParaRPr lang="en-US" sz="1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939356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562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228600"/>
            <a:ext cx="8663880" cy="914400"/>
          </a:xfrm>
        </p:spPr>
        <p:txBody>
          <a:bodyPr>
            <a:normAutofit/>
          </a:bodyPr>
          <a:lstStyle/>
          <a:p>
            <a:r>
              <a:rPr lang="en-US" dirty="0"/>
              <a:t>Calling </a:t>
            </a:r>
            <a:r>
              <a:rPr lang="en-US" dirty="0" smtClean="0"/>
              <a:t>Methods with </a:t>
            </a:r>
            <a:r>
              <a:rPr lang="en-US" dirty="0"/>
              <a:t>Parameters</a:t>
            </a:r>
            <a:endParaRPr lang="bg-BG" dirty="0"/>
          </a:p>
        </p:txBody>
      </p:sp>
      <p:sp>
        <p:nvSpPr>
          <p:cNvPr id="57856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95400"/>
            <a:ext cx="8686800" cy="5410200"/>
          </a:xfrm>
        </p:spPr>
        <p:txBody>
          <a:bodyPr/>
          <a:lstStyle/>
          <a:p>
            <a:pPr>
              <a:lnSpc>
                <a:spcPts val="3600"/>
              </a:lnSpc>
            </a:pPr>
            <a:r>
              <a:rPr lang="en-US" dirty="0"/>
              <a:t>To call a method and pass values to its parameters:</a:t>
            </a:r>
          </a:p>
          <a:p>
            <a:pPr lvl="1">
              <a:lnSpc>
                <a:spcPts val="3600"/>
              </a:lnSpc>
            </a:pPr>
            <a:r>
              <a:rPr lang="en-US" dirty="0" smtClean="0"/>
              <a:t>Use the </a:t>
            </a:r>
            <a:r>
              <a:rPr lang="en-US" dirty="0"/>
              <a:t>method’s name, followed by a list of expressions for each parameter</a:t>
            </a:r>
          </a:p>
          <a:p>
            <a:pPr>
              <a:lnSpc>
                <a:spcPts val="3600"/>
              </a:lnSpc>
            </a:pPr>
            <a:r>
              <a:rPr lang="en-US" dirty="0"/>
              <a:t>Examples:</a:t>
            </a:r>
            <a:endParaRPr lang="bg-BG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578564" name="Rectangle 4"/>
          <p:cNvSpPr>
            <a:spLocks noChangeArrowheads="1"/>
          </p:cNvSpPr>
          <p:nvPr/>
        </p:nvSpPr>
        <p:spPr bwMode="auto">
          <a:xfrm>
            <a:off x="755650" y="4114800"/>
            <a:ext cx="7561263" cy="2222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PrintSign(-5);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PrintSign(balance);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PrintSign(2+3);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PrintMax(100, 200);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PrintMax(oldQuantity * 1.5, quantity * 2);</a:t>
            </a:r>
          </a:p>
        </p:txBody>
      </p:sp>
    </p:spTree>
    <p:extLst>
      <p:ext uri="{BB962C8B-B14F-4D97-AF65-F5344CB8AC3E}">
        <p14:creationId xmlns="" xmlns:p14="http://schemas.microsoft.com/office/powerpoint/2010/main" val="2106545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586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228600"/>
            <a:ext cx="8663880" cy="9144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Calling Methods with Parameters (2)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57958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447800"/>
            <a:ext cx="8686800" cy="5257800"/>
          </a:xfrm>
        </p:spPr>
        <p:txBody>
          <a:bodyPr/>
          <a:lstStyle/>
          <a:p>
            <a:pPr>
              <a:lnSpc>
                <a:spcPts val="4000"/>
              </a:lnSpc>
            </a:pPr>
            <a:r>
              <a:rPr lang="en-US" dirty="0">
                <a:solidFill>
                  <a:schemeClr val="tx1"/>
                </a:solidFill>
              </a:rPr>
              <a:t>Expressions must be of the same type </a:t>
            </a:r>
            <a:r>
              <a:rPr lang="en-US" dirty="0" smtClean="0">
                <a:solidFill>
                  <a:schemeClr val="tx1"/>
                </a:solidFill>
              </a:rPr>
              <a:t>as method’s </a:t>
            </a:r>
            <a:r>
              <a:rPr lang="en-US" dirty="0">
                <a:solidFill>
                  <a:schemeClr val="tx1"/>
                </a:solidFill>
              </a:rPr>
              <a:t>parameters (or compatible)</a:t>
            </a:r>
          </a:p>
          <a:p>
            <a:pPr lvl="1">
              <a:lnSpc>
                <a:spcPts val="4000"/>
              </a:lnSpc>
            </a:pPr>
            <a:r>
              <a:rPr lang="en-US" dirty="0">
                <a:solidFill>
                  <a:schemeClr val="tx1"/>
                </a:solidFill>
              </a:rPr>
              <a:t>If the method requires a </a:t>
            </a:r>
            <a:r>
              <a:rPr lang="en-US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en-US" dirty="0">
                <a:solidFill>
                  <a:schemeClr val="tx1"/>
                </a:solidFill>
              </a:rPr>
              <a:t> expression, you can pass </a:t>
            </a:r>
            <a:r>
              <a:rPr lang="en-US" noProof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>
                <a:solidFill>
                  <a:schemeClr val="tx1"/>
                </a:solidFill>
              </a:rPr>
              <a:t> instead</a:t>
            </a:r>
            <a:endParaRPr lang="en-US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lnSpc>
                <a:spcPts val="4000"/>
              </a:lnSpc>
            </a:pPr>
            <a:r>
              <a:rPr lang="en-US" dirty="0">
                <a:solidFill>
                  <a:schemeClr val="tx1"/>
                </a:solidFill>
              </a:rPr>
              <a:t>Use the same order like in method declaration</a:t>
            </a:r>
          </a:p>
          <a:p>
            <a:pPr>
              <a:lnSpc>
                <a:spcPts val="4000"/>
              </a:lnSpc>
            </a:pPr>
            <a:r>
              <a:rPr lang="en-US" dirty="0">
                <a:solidFill>
                  <a:schemeClr val="tx1"/>
                </a:solidFill>
              </a:rPr>
              <a:t>For methods with no parameters do not forget the parentheses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331640" y="5373216"/>
            <a:ext cx="6840760" cy="864096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Using Methods With Parameters – Examples… </a:t>
            </a:r>
            <a:endParaRPr kumimoji="0" lang="bg-BG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7589798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354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/>
          <a:lstStyle/>
          <a:p>
            <a:r>
              <a:rPr lang="en-US" sz="3800" dirty="0"/>
              <a:t>Methods Parameters – Example</a:t>
            </a:r>
            <a:endParaRPr lang="bg-BG" sz="3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612356" name="Rectangle 4"/>
          <p:cNvSpPr>
            <a:spLocks noChangeArrowheads="1"/>
          </p:cNvSpPr>
          <p:nvPr/>
        </p:nvSpPr>
        <p:spPr bwMode="auto">
          <a:xfrm>
            <a:off x="631825" y="1168598"/>
            <a:ext cx="7902575" cy="523220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PrintSign(int number</a:t>
            </a:r>
            <a:r>
              <a:rPr lang="en-US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1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</a:t>
            </a:r>
            <a:r>
              <a:rPr lang="en-US" sz="1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(number &gt; 0)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</a:t>
            </a:r>
            <a:r>
              <a:rPr lang="en-US" sz="1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("The number {0} </a:t>
            </a:r>
            <a:r>
              <a:rPr lang="en-US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</a:t>
            </a:r>
            <a:r>
              <a:rPr lang="bg-BG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positive</a:t>
            </a:r>
            <a:r>
              <a:rPr lang="en-US" sz="1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.", number);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else </a:t>
            </a:r>
            <a:r>
              <a:rPr lang="en-US" sz="1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(number &lt; 0)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en-US" sz="1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("The number {0} </a:t>
            </a:r>
            <a:r>
              <a:rPr lang="en-US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</a:t>
            </a:r>
            <a:r>
              <a:rPr lang="bg-BG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negative</a:t>
            </a:r>
            <a:r>
              <a:rPr lang="en-US" sz="1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.", number);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else</a:t>
            </a:r>
            <a:endParaRPr lang="en-US" sz="1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en-US" sz="1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("The number {0} </a:t>
            </a:r>
            <a:r>
              <a:rPr lang="en-US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 zero.", number);</a:t>
            </a:r>
            <a:endParaRPr lang="en-US" sz="1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0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</a:t>
            </a:r>
            <a:r>
              <a:rPr lang="en-US" sz="1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PrintMax(float number1, </a:t>
            </a:r>
            <a:r>
              <a:rPr lang="en-US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 number2</a:t>
            </a:r>
            <a:r>
              <a:rPr lang="en-US" sz="1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float </a:t>
            </a:r>
            <a:r>
              <a:rPr lang="en-US" sz="1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max = number1;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</a:t>
            </a:r>
            <a:r>
              <a:rPr lang="en-US" sz="1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(number2 &gt; number1</a:t>
            </a:r>
            <a:r>
              <a:rPr lang="en-US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bg-BG" sz="1800" b="1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  <a:endParaRPr lang="en-US" sz="1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max </a:t>
            </a:r>
            <a:r>
              <a:rPr lang="en-US" sz="1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number2</a:t>
            </a:r>
            <a:r>
              <a:rPr lang="en-US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</a:t>
            </a:r>
            <a:r>
              <a:rPr lang="en-US" sz="1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("Maximal number: {0}", max);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644008" y="6237312"/>
            <a:ext cx="3890392" cy="448072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Method Parameters – Live Demo</a:t>
            </a:r>
            <a:endParaRPr kumimoji="0" lang="bg-BG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049473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Months – Example</a:t>
            </a:r>
            <a:endParaRPr lang="bg-BG"/>
          </a:p>
        </p:txBody>
      </p:sp>
      <p:sp>
        <p:nvSpPr>
          <p:cNvPr id="484355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143000"/>
            <a:ext cx="8569325" cy="5329238"/>
          </a:xfrm>
        </p:spPr>
        <p:txBody>
          <a:bodyPr/>
          <a:lstStyle/>
          <a:p>
            <a:r>
              <a:rPr lang="en-US" dirty="0"/>
              <a:t>Display the period between two months in a user-friendly way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484356" name="Rectangle 4"/>
          <p:cNvSpPr>
            <a:spLocks noChangeArrowheads="1"/>
          </p:cNvSpPr>
          <p:nvPr/>
        </p:nvSpPr>
        <p:spPr bwMode="auto">
          <a:xfrm>
            <a:off x="609600" y="2347913"/>
            <a:ext cx="7924799" cy="402437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using System;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MonthsExample</a:t>
            </a:r>
            <a:endParaRPr lang="en-US" sz="1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SayMonth(int month)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string[] </a:t>
            </a:r>
            <a:r>
              <a:rPr lang="en-US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monthNames </a:t>
            </a:r>
            <a:r>
              <a:rPr lang="en-US" sz="1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new string</a:t>
            </a:r>
            <a:r>
              <a:rPr lang="en-US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[] {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"</a:t>
            </a:r>
            <a:r>
              <a:rPr lang="en-US" sz="1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January", "February", "March", </a:t>
            </a:r>
            <a:endParaRPr lang="en-US" sz="1800" b="1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"April</a:t>
            </a:r>
            <a:r>
              <a:rPr lang="en-US" sz="1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", "May</a:t>
            </a:r>
            <a:r>
              <a:rPr lang="en-US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", "</a:t>
            </a:r>
            <a:r>
              <a:rPr lang="en-US" sz="1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June", "July", </a:t>
            </a:r>
            <a:endParaRPr lang="en-US" sz="1800" b="1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"</a:t>
            </a:r>
            <a:r>
              <a:rPr lang="en-US" sz="1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August</a:t>
            </a:r>
            <a:r>
              <a:rPr lang="en-US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", "</a:t>
            </a:r>
            <a:r>
              <a:rPr lang="en-US" sz="1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September", "October</a:t>
            </a:r>
            <a:r>
              <a:rPr lang="en-US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",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1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"November", "December</a:t>
            </a:r>
            <a:r>
              <a:rPr lang="en-US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"};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Console.Write(monthNames[month-1</a:t>
            </a:r>
            <a:r>
              <a:rPr lang="en-US" sz="1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]);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algn="r"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i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(the example continues)</a:t>
            </a:r>
            <a:endParaRPr lang="en-US" sz="1600" b="1" i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035421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Months – Example (2)</a:t>
            </a:r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485380" name="Rectangle 4"/>
          <p:cNvSpPr>
            <a:spLocks noChangeArrowheads="1"/>
          </p:cNvSpPr>
          <p:nvPr/>
        </p:nvSpPr>
        <p:spPr bwMode="auto">
          <a:xfrm>
            <a:off x="609600" y="1219200"/>
            <a:ext cx="7848600" cy="50697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static </a:t>
            </a:r>
            <a:r>
              <a:rPr lang="en-US" sz="1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SayPeriod(int startMonth</a:t>
            </a:r>
            <a:r>
              <a:rPr lang="en-US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int </a:t>
            </a:r>
            <a:r>
              <a:rPr lang="en-US" sz="1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endMonth)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  <a:endParaRPr lang="en-US" sz="1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</a:t>
            </a:r>
            <a:r>
              <a:rPr lang="en-US" sz="1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period = endMonth - startMonth;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</a:t>
            </a:r>
            <a:r>
              <a:rPr lang="en-US" sz="1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(period &lt; 0)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  <a:endParaRPr lang="en-US" sz="1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period </a:t>
            </a:r>
            <a:r>
              <a:rPr lang="en-US" sz="1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period + 12</a:t>
            </a:r>
            <a:r>
              <a:rPr lang="en-US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// From December to January the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// period is 1 </a:t>
            </a:r>
            <a:r>
              <a:rPr lang="en-US" sz="1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month, not -11!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  <a:endParaRPr lang="en-US" sz="1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</a:t>
            </a:r>
            <a:r>
              <a:rPr lang="en-US" sz="1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("There </a:t>
            </a:r>
            <a:r>
              <a:rPr lang="en-US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are {0} + months </a:t>
            </a:r>
            <a:r>
              <a:rPr lang="en-US" sz="1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from </a:t>
            </a:r>
            <a:r>
              <a:rPr lang="en-US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", period</a:t>
            </a:r>
            <a:r>
              <a:rPr lang="en-US" sz="1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SayMonth(startMonth</a:t>
            </a:r>
            <a:r>
              <a:rPr lang="en-US" sz="1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</a:t>
            </a:r>
            <a:r>
              <a:rPr lang="en-US" sz="1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 to ");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SayMonth(endMonth</a:t>
            </a:r>
            <a:r>
              <a:rPr lang="en-US" sz="1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707904" y="5949280"/>
            <a:ext cx="4776640" cy="360731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Months – Live Demo</a:t>
            </a:r>
            <a:endParaRPr kumimoji="0" lang="bg-BG" sz="20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731577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Printing Triangle – Example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5765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Creating </a:t>
            </a:r>
            <a:r>
              <a:rPr lang="en-US" dirty="0">
                <a:solidFill>
                  <a:schemeClr val="tx1"/>
                </a:solidFill>
              </a:rPr>
              <a:t>a program </a:t>
            </a:r>
            <a:r>
              <a:rPr lang="en-US" dirty="0" smtClean="0">
                <a:solidFill>
                  <a:schemeClr val="tx1"/>
                </a:solidFill>
              </a:rPr>
              <a:t>for printing </a:t>
            </a:r>
            <a:r>
              <a:rPr lang="en-US" dirty="0">
                <a:solidFill>
                  <a:schemeClr val="tx1"/>
                </a:solidFill>
              </a:rPr>
              <a:t>triangles as shown below:</a:t>
            </a:r>
          </a:p>
          <a:p>
            <a:pPr marL="914400" lvl="2" indent="-371475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FontTx/>
              <a:buNone/>
              <a:tabLst>
                <a:tab pos="1970088" algn="l"/>
                <a:tab pos="5827713" algn="l"/>
              </a:tabLst>
            </a:pP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		1</a:t>
            </a:r>
          </a:p>
          <a:p>
            <a:pPr marL="914400" lvl="2" indent="-371475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FontTx/>
              <a:buNone/>
              <a:tabLst>
                <a:tab pos="1970088" algn="l"/>
                <a:tab pos="5827713" algn="l"/>
              </a:tabLst>
            </a:pP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	1	1 2</a:t>
            </a:r>
          </a:p>
          <a:p>
            <a:pPr marL="914400" lvl="2" indent="-371475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FontTx/>
              <a:buNone/>
              <a:tabLst>
                <a:tab pos="1970088" algn="l"/>
                <a:tab pos="5827713" algn="l"/>
              </a:tabLst>
            </a:pP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	</a:t>
            </a:r>
            <a:r>
              <a:rPr lang="bg-BG" sz="24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1 2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1 2 3</a:t>
            </a:r>
          </a:p>
          <a:p>
            <a:pPr marL="914400" lvl="2" indent="-371475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FontTx/>
              <a:buNone/>
              <a:tabLst>
                <a:tab pos="1970088" algn="l"/>
                <a:tab pos="5827713" algn="l"/>
              </a:tabLst>
            </a:pP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	</a:t>
            </a:r>
            <a:r>
              <a:rPr lang="bg-BG" sz="24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 </a:t>
            </a:r>
            <a:r>
              <a:rPr lang="bg-BG" sz="24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 </a:t>
            </a:r>
            <a:r>
              <a:rPr lang="bg-BG" sz="24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1 </a:t>
            </a:r>
            <a:r>
              <a:rPr lang="en-US" sz="24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2 3 4</a:t>
            </a:r>
            <a:endParaRPr lang="bg-BG" sz="24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marL="914400" lvl="2" indent="-371475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FontTx/>
              <a:buNone/>
              <a:tabLst>
                <a:tab pos="1970088" algn="l"/>
                <a:tab pos="5827713" algn="l"/>
              </a:tabLst>
            </a:pP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	</a:t>
            </a:r>
            <a:r>
              <a:rPr lang="bg-BG" sz="24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 </a:t>
            </a:r>
            <a:r>
              <a:rPr lang="bg-BG" sz="24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2 3 </a:t>
            </a:r>
            <a:r>
              <a:rPr lang="bg-BG" sz="24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1 </a:t>
            </a:r>
            <a:r>
              <a:rPr lang="en-US" sz="24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2 3 4 5</a:t>
            </a:r>
            <a:endParaRPr lang="bg-BG" sz="24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marL="914400" lvl="2" indent="-371475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FontTx/>
              <a:buNone/>
              <a:tabLst>
                <a:tab pos="1970088" algn="l"/>
                <a:tab pos="5827713" algn="l"/>
              </a:tabLst>
            </a:pPr>
            <a:r>
              <a:rPr lang="en-US" sz="24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n=5  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	</a:t>
            </a:r>
            <a:r>
              <a:rPr lang="bg-BG" sz="24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 </a:t>
            </a:r>
            <a:r>
              <a:rPr lang="bg-BG" sz="24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2 3 4 5</a:t>
            </a:r>
            <a:r>
              <a:rPr lang="en-US" sz="24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n=6  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	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 </a:t>
            </a:r>
            <a:r>
              <a:rPr lang="en-US" sz="24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2 3 4 5 6</a:t>
            </a:r>
            <a:endParaRPr lang="bg-BG" sz="24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marL="914400" lvl="2" indent="-371475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FontTx/>
              <a:buNone/>
              <a:tabLst>
                <a:tab pos="1970088" algn="l"/>
                <a:tab pos="5827713" algn="l"/>
              </a:tabLst>
            </a:pP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	</a:t>
            </a:r>
            <a:r>
              <a:rPr lang="bg-BG" sz="24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 </a:t>
            </a:r>
            <a:r>
              <a:rPr lang="bg-BG" sz="24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2 3 </a:t>
            </a:r>
            <a:r>
              <a:rPr lang="bg-BG" sz="24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1 </a:t>
            </a:r>
            <a:r>
              <a:rPr lang="en-US" sz="24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2 3 4 5</a:t>
            </a:r>
            <a:endParaRPr lang="bg-BG" sz="24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marL="914400" lvl="2" indent="-371475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FontTx/>
              <a:buNone/>
              <a:tabLst>
                <a:tab pos="1970088" algn="l"/>
                <a:tab pos="5827713" algn="l"/>
              </a:tabLst>
            </a:pP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	</a:t>
            </a:r>
            <a:r>
              <a:rPr lang="bg-BG" sz="24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 </a:t>
            </a:r>
            <a:r>
              <a:rPr lang="bg-BG" sz="24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 </a:t>
            </a:r>
            <a:r>
              <a:rPr lang="bg-BG" sz="24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1 </a:t>
            </a:r>
            <a:r>
              <a:rPr lang="en-US" sz="24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2 3 4</a:t>
            </a:r>
            <a:endParaRPr lang="bg-BG" sz="24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marL="914400" lvl="2" indent="-371475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FontTx/>
              <a:buNone/>
              <a:tabLst>
                <a:tab pos="1970088" algn="l"/>
                <a:tab pos="5827713" algn="l"/>
              </a:tabLst>
            </a:pP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	</a:t>
            </a:r>
            <a:r>
              <a:rPr lang="bg-BG" sz="24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1 2	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 </a:t>
            </a:r>
            <a:r>
              <a:rPr lang="en-US" sz="24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2 3</a:t>
            </a:r>
          </a:p>
          <a:p>
            <a:pPr marL="914400" lvl="2" indent="-371475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FontTx/>
              <a:buNone/>
              <a:tabLst>
                <a:tab pos="1970088" algn="l"/>
                <a:tab pos="5827713" algn="l"/>
              </a:tabLst>
            </a:pP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	</a:t>
            </a:r>
            <a:r>
              <a:rPr lang="bg-BG" sz="24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1 </a:t>
            </a:r>
            <a:r>
              <a:rPr lang="en-US" sz="24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</a:p>
          <a:p>
            <a:pPr marL="914400" lvl="2" indent="-371475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FontTx/>
              <a:buNone/>
              <a:tabLst>
                <a:tab pos="1970088" algn="l"/>
                <a:tab pos="5827713" algn="l"/>
              </a:tabLst>
            </a:pP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		1 </a:t>
            </a:r>
            <a:endParaRPr lang="bg-BG" sz="24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9282357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Table of Contents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423939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066800"/>
            <a:ext cx="8496300" cy="5530850"/>
          </a:xfrm>
        </p:spPr>
        <p:txBody>
          <a:bodyPr/>
          <a:lstStyle/>
          <a:p>
            <a:pPr marL="452438" indent="-452438">
              <a:lnSpc>
                <a:spcPts val="4000"/>
              </a:lnSpc>
              <a:buFontTx/>
              <a:buAutoNum type="arabicPeriod"/>
              <a:tabLst/>
            </a:pPr>
            <a:r>
              <a:rPr lang="en-US" dirty="0">
                <a:solidFill>
                  <a:schemeClr val="tx1"/>
                </a:solidFill>
              </a:rPr>
              <a:t>Using Methods</a:t>
            </a:r>
          </a:p>
          <a:p>
            <a:pPr marL="712788" lvl="1" indent="-350838">
              <a:lnSpc>
                <a:spcPts val="4000"/>
              </a:lnSpc>
            </a:pPr>
            <a:r>
              <a:rPr lang="en-US" dirty="0">
                <a:solidFill>
                  <a:schemeClr val="tx1"/>
                </a:solidFill>
              </a:rPr>
              <a:t>What is a Method? Why to Use </a:t>
            </a:r>
            <a:r>
              <a:rPr lang="en-US" dirty="0" smtClean="0">
                <a:solidFill>
                  <a:schemeClr val="tx1"/>
                </a:solidFill>
              </a:rPr>
              <a:t>Methods?</a:t>
            </a:r>
            <a:endParaRPr lang="en-US" dirty="0">
              <a:solidFill>
                <a:schemeClr val="tx1"/>
              </a:solidFill>
            </a:endParaRPr>
          </a:p>
          <a:p>
            <a:pPr marL="712788" lvl="1" indent="-350838">
              <a:lnSpc>
                <a:spcPts val="4000"/>
              </a:lnSpc>
            </a:pPr>
            <a:r>
              <a:rPr lang="en-US" dirty="0">
                <a:solidFill>
                  <a:schemeClr val="tx1"/>
                </a:solidFill>
              </a:rPr>
              <a:t>Declaring and Creating Methods</a:t>
            </a:r>
          </a:p>
          <a:p>
            <a:pPr marL="712788" lvl="1" indent="-350838">
              <a:lnSpc>
                <a:spcPts val="4000"/>
              </a:lnSpc>
            </a:pPr>
            <a:r>
              <a:rPr lang="en-US" dirty="0" smtClean="0">
                <a:solidFill>
                  <a:schemeClr val="tx1"/>
                </a:solidFill>
              </a:rPr>
              <a:t>Calling </a:t>
            </a:r>
            <a:r>
              <a:rPr lang="en-US" dirty="0">
                <a:solidFill>
                  <a:schemeClr val="tx1"/>
                </a:solidFill>
              </a:rPr>
              <a:t>Methods</a:t>
            </a:r>
          </a:p>
          <a:p>
            <a:pPr marL="452438" indent="-452438">
              <a:lnSpc>
                <a:spcPts val="4000"/>
              </a:lnSpc>
              <a:buFontTx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Methods </a:t>
            </a:r>
            <a:r>
              <a:rPr lang="en-US" dirty="0">
                <a:solidFill>
                  <a:schemeClr val="tx1"/>
                </a:solidFill>
              </a:rPr>
              <a:t>with Parameters</a:t>
            </a:r>
          </a:p>
          <a:p>
            <a:pPr marL="712788" lvl="1" indent="-350838">
              <a:lnSpc>
                <a:spcPts val="4000"/>
              </a:lnSpc>
            </a:pPr>
            <a:r>
              <a:rPr lang="en-US" dirty="0">
                <a:solidFill>
                  <a:schemeClr val="tx1"/>
                </a:solidFill>
              </a:rPr>
              <a:t>Passing Parameters</a:t>
            </a:r>
          </a:p>
          <a:p>
            <a:pPr marL="712788" lvl="1" indent="-350838">
              <a:lnSpc>
                <a:spcPts val="4000"/>
              </a:lnSpc>
            </a:pPr>
            <a:r>
              <a:rPr lang="en-US" dirty="0">
                <a:solidFill>
                  <a:schemeClr val="tx1"/>
                </a:solidFill>
              </a:rPr>
              <a:t>Returning Values</a:t>
            </a:r>
          </a:p>
          <a:p>
            <a:pPr marL="452438" indent="-452438">
              <a:lnSpc>
                <a:spcPts val="4000"/>
              </a:lnSpc>
              <a:buFontTx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Best </a:t>
            </a:r>
            <a:r>
              <a:rPr lang="en-US" dirty="0">
                <a:solidFill>
                  <a:schemeClr val="tx1"/>
                </a:solidFill>
              </a:rPr>
              <a:t>Practices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8159200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490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188640"/>
            <a:ext cx="8229600" cy="1143000"/>
          </a:xfrm>
        </p:spPr>
        <p:txBody>
          <a:bodyPr/>
          <a:lstStyle/>
          <a:p>
            <a:r>
              <a:rPr lang="en-US" sz="3600" dirty="0"/>
              <a:t>Printing Triangle – Example</a:t>
            </a:r>
            <a:endParaRPr lang="bg-BG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575491" name="Rectangle 3"/>
          <p:cNvSpPr>
            <a:spLocks noChangeArrowheads="1"/>
          </p:cNvSpPr>
          <p:nvPr/>
        </p:nvSpPr>
        <p:spPr bwMode="auto">
          <a:xfrm>
            <a:off x="692150" y="1089884"/>
            <a:ext cx="7766050" cy="526041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3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lnSpc>
                <a:spcPts val="23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3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1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int.Parse(Console.ReadLine</a:t>
            </a:r>
            <a:r>
              <a:rPr lang="en-US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());</a:t>
            </a:r>
          </a:p>
          <a:p>
            <a:pPr eaLnBrk="0" hangingPunct="0">
              <a:lnSpc>
                <a:spcPts val="23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</a:t>
            </a:r>
            <a:r>
              <a:rPr lang="en-US" sz="1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</a:t>
            </a:r>
            <a:r>
              <a:rPr lang="en-US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line = 1</a:t>
            </a:r>
            <a:r>
              <a:rPr lang="en-US" sz="1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line &lt;= n</a:t>
            </a:r>
            <a:r>
              <a:rPr lang="en-US" sz="1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line</a:t>
            </a:r>
            <a:r>
              <a:rPr lang="en-US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++)</a:t>
            </a:r>
            <a:endParaRPr lang="en-US" sz="1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3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PrintLine(1</a:t>
            </a:r>
            <a:r>
              <a:rPr lang="en-US" sz="1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line</a:t>
            </a:r>
            <a:r>
              <a:rPr lang="en-US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US" sz="1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3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</a:t>
            </a:r>
            <a:r>
              <a:rPr lang="en-US" sz="1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</a:t>
            </a:r>
            <a:r>
              <a:rPr lang="en-US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line = n-1</a:t>
            </a:r>
            <a:r>
              <a:rPr lang="en-US" sz="1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line &gt;= 1</a:t>
            </a:r>
            <a:r>
              <a:rPr lang="en-US" sz="1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line-</a:t>
            </a:r>
            <a:r>
              <a:rPr lang="en-US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-)</a:t>
            </a:r>
            <a:endParaRPr lang="en-US" sz="1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3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PrintLine(1</a:t>
            </a:r>
            <a:r>
              <a:rPr lang="en-US" sz="1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line</a:t>
            </a:r>
            <a:r>
              <a:rPr lang="en-US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US" sz="1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3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ts val="23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3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</a:t>
            </a:r>
            <a:r>
              <a:rPr lang="en-US" sz="1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PrintLine(int </a:t>
            </a:r>
            <a:r>
              <a:rPr lang="en-US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start, </a:t>
            </a:r>
            <a:r>
              <a:rPr lang="en-US" sz="1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end)</a:t>
            </a:r>
          </a:p>
          <a:p>
            <a:pPr eaLnBrk="0" hangingPunct="0">
              <a:lnSpc>
                <a:spcPts val="23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3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</a:t>
            </a:r>
            <a:r>
              <a:rPr lang="en-US" sz="1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</a:t>
            </a:r>
            <a:r>
              <a:rPr lang="en-US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 = start; i &lt;= end</a:t>
            </a:r>
            <a:r>
              <a:rPr lang="en-US" sz="1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</a:t>
            </a:r>
            <a:r>
              <a:rPr lang="en-US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++)</a:t>
            </a:r>
          </a:p>
          <a:p>
            <a:pPr eaLnBrk="0" hangingPunct="0">
              <a:lnSpc>
                <a:spcPts val="23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  <a:endParaRPr lang="en-US" sz="1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3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</a:t>
            </a:r>
            <a:r>
              <a:rPr lang="en-US" sz="1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 {0}", i</a:t>
            </a:r>
            <a:r>
              <a:rPr lang="en-US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ts val="23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  <a:endParaRPr lang="en-US" sz="1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3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</a:t>
            </a:r>
            <a:r>
              <a:rPr lang="en-US" sz="1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  <a:p>
            <a:pPr eaLnBrk="0" hangingPunct="0">
              <a:lnSpc>
                <a:spcPts val="23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406961" y="5877272"/>
            <a:ext cx="4737039" cy="4731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Printing Triangle - Live Demo</a:t>
            </a:r>
            <a:endParaRPr kumimoji="0" lang="en-US" sz="20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538561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746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0"/>
            <a:ext cx="8229600" cy="1143000"/>
          </a:xfrm>
        </p:spPr>
        <p:txBody>
          <a:bodyPr/>
          <a:lstStyle/>
          <a:p>
            <a:r>
              <a:rPr lang="en-US" dirty="0" smtClean="0"/>
              <a:t>Optional Parameters</a:t>
            </a:r>
            <a:endParaRPr lang="bg-BG" dirty="0"/>
          </a:p>
        </p:txBody>
      </p:sp>
      <p:sp>
        <p:nvSpPr>
          <p:cNvPr id="54374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3000" dirty="0" smtClean="0"/>
              <a:t>C# 4.0 supports optional parameters with default values assigned at their declaration:</a:t>
            </a:r>
          </a:p>
          <a:p>
            <a:pPr>
              <a:spcBef>
                <a:spcPts val="1200"/>
              </a:spcBef>
            </a:pPr>
            <a:endParaRPr lang="en-US" sz="3000" dirty="0" smtClean="0"/>
          </a:p>
          <a:p>
            <a:pPr>
              <a:spcBef>
                <a:spcPts val="1200"/>
              </a:spcBef>
            </a:pPr>
            <a:endParaRPr lang="en-US" sz="3000" dirty="0" smtClean="0"/>
          </a:p>
          <a:p>
            <a:pPr>
              <a:spcBef>
                <a:spcPts val="1200"/>
              </a:spcBef>
            </a:pPr>
            <a:endParaRPr lang="en-US" sz="3000" dirty="0" smtClean="0"/>
          </a:p>
          <a:p>
            <a:pPr>
              <a:spcBef>
                <a:spcPts val="2400"/>
              </a:spcBef>
            </a:pPr>
            <a:r>
              <a:rPr lang="en-US" sz="3000" dirty="0" smtClean="0"/>
              <a:t>The above method can be called in several ways:</a:t>
            </a:r>
            <a:endParaRPr lang="bg-BG" sz="3000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83568" y="1988841"/>
            <a:ext cx="7550150" cy="215700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3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PrintNumbers(int </a:t>
            </a:r>
            <a:r>
              <a:rPr lang="en-US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start = 0</a:t>
            </a:r>
            <a:r>
              <a:rPr lang="en-US" sz="1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</a:t>
            </a:r>
            <a:r>
              <a:rPr lang="en-US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end = 100</a:t>
            </a:r>
            <a:r>
              <a:rPr lang="en-US" sz="1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ts val="23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3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(int </a:t>
            </a:r>
            <a:r>
              <a:rPr lang="en-US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 = start</a:t>
            </a:r>
            <a:r>
              <a:rPr lang="en-US" sz="1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 &lt;= end</a:t>
            </a:r>
            <a:r>
              <a:rPr lang="en-US" sz="1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i++)</a:t>
            </a:r>
          </a:p>
          <a:p>
            <a:pPr eaLnBrk="0" hangingPunct="0">
              <a:lnSpc>
                <a:spcPts val="23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lnSpc>
                <a:spcPts val="23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Console.Write("{0} ", i);</a:t>
            </a:r>
          </a:p>
          <a:p>
            <a:pPr eaLnBrk="0" hangingPunct="0">
              <a:lnSpc>
                <a:spcPts val="23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ts val="23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83568" y="4653136"/>
            <a:ext cx="7550150" cy="12721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3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PrintNumbers(5, 10);</a:t>
            </a:r>
          </a:p>
          <a:p>
            <a:pPr eaLnBrk="0" hangingPunct="0">
              <a:lnSpc>
                <a:spcPts val="23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PrintNumbers(15);</a:t>
            </a:r>
          </a:p>
          <a:p>
            <a:pPr eaLnBrk="0" hangingPunct="0">
              <a:lnSpc>
                <a:spcPts val="23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PrintNumbers();</a:t>
            </a:r>
          </a:p>
          <a:p>
            <a:pPr eaLnBrk="0" hangingPunct="0">
              <a:lnSpc>
                <a:spcPts val="23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PrintNumbers(end: 40, start: 35);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139952" y="5949280"/>
            <a:ext cx="4206904" cy="5558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Optional Parameters – Live Demo</a:t>
            </a:r>
            <a:endParaRPr kumimoji="0" lang="en-US" sz="20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697806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b="1" dirty="0"/>
              <a:t>Returning </a:t>
            </a:r>
            <a:r>
              <a:rPr lang="en-US" sz="3800" b="1" dirty="0" smtClean="0"/>
              <a:t>Values From </a:t>
            </a:r>
            <a:r>
              <a:rPr lang="en-US" sz="3800" b="1" dirty="0"/>
              <a:t>Methods</a:t>
            </a:r>
            <a:endParaRPr lang="bg-BG" sz="3800" b="1" dirty="0"/>
          </a:p>
        </p:txBody>
      </p:sp>
      <p:sp>
        <p:nvSpPr>
          <p:cNvPr id="531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method can return a value to its caller</a:t>
            </a:r>
          </a:p>
          <a:p>
            <a:r>
              <a:rPr lang="en-US" dirty="0"/>
              <a:t>Returned value:</a:t>
            </a:r>
          </a:p>
          <a:p>
            <a:pPr lvl="1"/>
            <a:r>
              <a:rPr lang="en-US" dirty="0"/>
              <a:t>Can be assigned to a variable:</a:t>
            </a:r>
          </a:p>
          <a:p>
            <a:pPr lvl="1"/>
            <a:endParaRPr lang="en-US" dirty="0"/>
          </a:p>
          <a:p>
            <a:pPr lvl="1">
              <a:lnSpc>
                <a:spcPct val="120000"/>
              </a:lnSpc>
              <a:spcBef>
                <a:spcPts val="1800"/>
              </a:spcBef>
            </a:pPr>
            <a:r>
              <a:rPr lang="en-US" dirty="0"/>
              <a:t>Can be used in </a:t>
            </a:r>
            <a:r>
              <a:rPr lang="en-US" dirty="0" smtClean="0"/>
              <a:t>expressions</a:t>
            </a:r>
            <a:r>
              <a:rPr lang="en-US" dirty="0"/>
              <a:t>: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Can be passed to another method: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531460" name="Rectangle 4"/>
          <p:cNvSpPr>
            <a:spLocks noChangeArrowheads="1"/>
          </p:cNvSpPr>
          <p:nvPr/>
        </p:nvSpPr>
        <p:spPr bwMode="auto">
          <a:xfrm>
            <a:off x="1043608" y="3284984"/>
            <a:ext cx="6985000" cy="67710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message = Console.ReadLine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Console.ReadLine() returns a string</a:t>
            </a:r>
            <a:endParaRPr lang="en-US" sz="20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1461" name="Rectangle 5"/>
          <p:cNvSpPr>
            <a:spLocks noChangeArrowheads="1"/>
          </p:cNvSpPr>
          <p:nvPr/>
        </p:nvSpPr>
        <p:spPr bwMode="auto">
          <a:xfrm>
            <a:off x="1042988" y="4507468"/>
            <a:ext cx="69850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 price = GetPrice() * quantity * 1.20;</a:t>
            </a:r>
            <a:endParaRPr lang="en-US" sz="20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1462" name="Rectangle 6"/>
          <p:cNvSpPr>
            <a:spLocks noChangeArrowheads="1"/>
          </p:cNvSpPr>
          <p:nvPr/>
        </p:nvSpPr>
        <p:spPr bwMode="auto">
          <a:xfrm>
            <a:off x="1042988" y="5845175"/>
            <a:ext cx="69850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age = 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int.Parse(Console.ReadLine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());</a:t>
            </a:r>
          </a:p>
        </p:txBody>
      </p:sp>
    </p:spTree>
    <p:extLst>
      <p:ext uri="{BB962C8B-B14F-4D97-AF65-F5344CB8AC3E}">
        <p14:creationId xmlns="" xmlns:p14="http://schemas.microsoft.com/office/powerpoint/2010/main" val="7257745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82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228600"/>
            <a:ext cx="8591872" cy="914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Defining Methods That Return </a:t>
            </a:r>
            <a:r>
              <a:rPr lang="en-US" dirty="0"/>
              <a:t>a Value</a:t>
            </a:r>
            <a:endParaRPr lang="bg-BG" dirty="0"/>
          </a:p>
        </p:txBody>
      </p:sp>
      <p:sp>
        <p:nvSpPr>
          <p:cNvPr id="53248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95400"/>
            <a:ext cx="8686800" cy="5410200"/>
          </a:xfrm>
        </p:spPr>
        <p:txBody>
          <a:bodyPr/>
          <a:lstStyle/>
          <a:p>
            <a:pPr>
              <a:lnSpc>
                <a:spcPts val="3600"/>
              </a:lnSpc>
            </a:pPr>
            <a:r>
              <a:rPr lang="en-US" sz="3000" dirty="0"/>
              <a:t>Instead of </a:t>
            </a:r>
            <a:r>
              <a:rPr lang="en-US" sz="3000" dirty="0">
                <a:latin typeface="Consolas" pitchFamily="49" charset="0"/>
                <a:cs typeface="Consolas" pitchFamily="49" charset="0"/>
              </a:rPr>
              <a:t>void</a:t>
            </a:r>
            <a:r>
              <a:rPr lang="en-US" sz="3000" dirty="0"/>
              <a:t>, specify the type of data </a:t>
            </a:r>
            <a:r>
              <a:rPr lang="en-US" sz="3000" dirty="0" smtClean="0"/>
              <a:t>to </a:t>
            </a:r>
            <a:r>
              <a:rPr lang="en-US" sz="3000" dirty="0"/>
              <a:t>return</a:t>
            </a:r>
          </a:p>
          <a:p>
            <a:pPr>
              <a:lnSpc>
                <a:spcPts val="3600"/>
              </a:lnSpc>
            </a:pPr>
            <a:endParaRPr lang="en-US" sz="3000" dirty="0"/>
          </a:p>
          <a:p>
            <a:pPr>
              <a:lnSpc>
                <a:spcPts val="3600"/>
              </a:lnSpc>
            </a:pPr>
            <a:endParaRPr lang="en-US" sz="3000" dirty="0"/>
          </a:p>
          <a:p>
            <a:pPr>
              <a:lnSpc>
                <a:spcPts val="3600"/>
              </a:lnSpc>
              <a:spcBef>
                <a:spcPts val="2400"/>
              </a:spcBef>
            </a:pPr>
            <a:r>
              <a:rPr lang="en-US" sz="3000" dirty="0" smtClean="0"/>
              <a:t>Methods </a:t>
            </a:r>
            <a:r>
              <a:rPr lang="en-US" sz="3000" dirty="0"/>
              <a:t>can return any type of data </a:t>
            </a:r>
            <a:r>
              <a:rPr lang="en-US" sz="3000" dirty="0" smtClean="0"/>
              <a:t>(</a:t>
            </a:r>
            <a:r>
              <a:rPr lang="en-US" sz="3000" noProof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3000" dirty="0" smtClean="0"/>
              <a:t>, </a:t>
            </a:r>
            <a:r>
              <a:rPr lang="en-US" sz="3000" noProof="1" smtClean="0"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3000" dirty="0" smtClean="0"/>
              <a:t>, </a:t>
            </a:r>
            <a:r>
              <a:rPr lang="en-US" sz="3000" dirty="0"/>
              <a:t>array, etc.)</a:t>
            </a:r>
          </a:p>
          <a:p>
            <a:pPr>
              <a:lnSpc>
                <a:spcPts val="3600"/>
              </a:lnSpc>
            </a:pPr>
            <a:r>
              <a:rPr lang="en-US" sz="3000" dirty="0">
                <a:latin typeface="Consolas" pitchFamily="49" charset="0"/>
                <a:cs typeface="Consolas" pitchFamily="49" charset="0"/>
              </a:rPr>
              <a:t>void</a:t>
            </a:r>
            <a:r>
              <a:rPr lang="en-US" sz="3000" dirty="0"/>
              <a:t> methods do not return anything</a:t>
            </a:r>
          </a:p>
          <a:p>
            <a:pPr>
              <a:lnSpc>
                <a:spcPts val="3600"/>
              </a:lnSpc>
            </a:pPr>
            <a:r>
              <a:rPr lang="en-US" sz="3000" dirty="0" smtClean="0"/>
              <a:t>The combination of method's name and parameters is called method signature</a:t>
            </a:r>
          </a:p>
          <a:p>
            <a:pPr>
              <a:lnSpc>
                <a:spcPts val="3600"/>
              </a:lnSpc>
            </a:pPr>
            <a:r>
              <a:rPr lang="en-US" sz="3000" dirty="0" smtClean="0"/>
              <a:t>Use </a:t>
            </a:r>
            <a:r>
              <a:rPr lang="en-US" sz="3000" dirty="0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3000" dirty="0"/>
              <a:t> keyword to return a result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532484" name="Rectangle 4"/>
          <p:cNvSpPr>
            <a:spLocks noChangeArrowheads="1"/>
          </p:cNvSpPr>
          <p:nvPr/>
        </p:nvSpPr>
        <p:spPr bwMode="auto">
          <a:xfrm>
            <a:off x="755650" y="1978561"/>
            <a:ext cx="7632700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int 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Multiply(int firstNum, int secondNum)</a:t>
            </a:r>
            <a:endParaRPr lang="en-US" sz="20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8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firstNum * secondNum;</a:t>
            </a:r>
            <a:endParaRPr lang="en-US" sz="20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8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="" xmlns:p14="http://schemas.microsoft.com/office/powerpoint/2010/main" val="38155642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The </a:t>
            </a:r>
            <a:r>
              <a:rPr lang="en-US" sz="3600" dirty="0" smtClean="0"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3600" dirty="0" smtClean="0"/>
              <a:t> Statement</a:t>
            </a:r>
            <a:endParaRPr lang="bg-BG" sz="3600" dirty="0"/>
          </a:p>
        </p:txBody>
      </p:sp>
      <p:sp>
        <p:nvSpPr>
          <p:cNvPr id="543747" name="Rectangle 3"/>
          <p:cNvSpPr>
            <a:spLocks noGrp="1" noChangeArrowheads="1"/>
          </p:cNvSpPr>
          <p:nvPr>
            <p:ph idx="1"/>
          </p:nvPr>
        </p:nvSpPr>
        <p:spPr>
          <a:xfrm>
            <a:off x="395536" y="1340768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return</a:t>
            </a:r>
            <a:r>
              <a:rPr lang="en-US" dirty="0" smtClean="0"/>
              <a:t> statement:</a:t>
            </a:r>
            <a:endParaRPr lang="en-US" dirty="0"/>
          </a:p>
          <a:p>
            <a:pPr lvl="1"/>
            <a:r>
              <a:rPr lang="en-US" dirty="0" smtClean="0"/>
              <a:t>Immediately terminates </a:t>
            </a:r>
            <a:r>
              <a:rPr lang="en-US" dirty="0"/>
              <a:t>method’s execution</a:t>
            </a:r>
          </a:p>
          <a:p>
            <a:pPr lvl="1"/>
            <a:r>
              <a:rPr lang="en-US" dirty="0"/>
              <a:t>Returns </a:t>
            </a:r>
            <a:r>
              <a:rPr lang="en-US" dirty="0" smtClean="0"/>
              <a:t>specified expression </a:t>
            </a:r>
            <a:r>
              <a:rPr lang="en-US" dirty="0"/>
              <a:t>to the </a:t>
            </a:r>
            <a:r>
              <a:rPr lang="en-US" dirty="0" smtClean="0"/>
              <a:t>caller</a:t>
            </a:r>
          </a:p>
          <a:p>
            <a:pPr lvl="1"/>
            <a:r>
              <a:rPr lang="en-US" dirty="0" smtClean="0"/>
              <a:t>Example:</a:t>
            </a:r>
          </a:p>
          <a:p>
            <a:pPr lvl="1"/>
            <a:endParaRPr lang="en-US" dirty="0"/>
          </a:p>
          <a:p>
            <a:r>
              <a:rPr lang="en-US" dirty="0"/>
              <a:t>To terminate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void</a:t>
            </a:r>
            <a:r>
              <a:rPr lang="en-US" dirty="0"/>
              <a:t> method, </a:t>
            </a:r>
            <a:r>
              <a:rPr lang="en-US" dirty="0" smtClean="0"/>
              <a:t>use just:</a:t>
            </a:r>
          </a:p>
          <a:p>
            <a:endParaRPr lang="en-US" dirty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/>
              <a:t>Return can be used several </a:t>
            </a:r>
            <a:r>
              <a:rPr lang="en-US" dirty="0"/>
              <a:t>times in a method </a:t>
            </a:r>
            <a:r>
              <a:rPr lang="en-US" dirty="0" smtClean="0"/>
              <a:t>body</a:t>
            </a:r>
            <a:endParaRPr lang="bg-BG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83568" y="3284984"/>
            <a:ext cx="755015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-1;</a:t>
            </a:r>
            <a:endParaRPr lang="en-US" sz="20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83568" y="4293096"/>
            <a:ext cx="755015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return;</a:t>
            </a:r>
            <a:endParaRPr lang="en-US" sz="20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5"/>
          <p:cNvSpPr txBox="1">
            <a:spLocks noChangeArrowheads="1"/>
          </p:cNvSpPr>
          <p:nvPr/>
        </p:nvSpPr>
        <p:spPr>
          <a:xfrm>
            <a:off x="467544" y="5949280"/>
            <a:ext cx="8496944" cy="719535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Returning Values From Methods – Examples…</a:t>
            </a:r>
            <a:endParaRPr kumimoji="0" lang="bg-BG" sz="32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592581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29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0"/>
            <a:ext cx="8375848" cy="914400"/>
          </a:xfrm>
        </p:spPr>
        <p:txBody>
          <a:bodyPr>
            <a:normAutofit/>
          </a:bodyPr>
          <a:lstStyle/>
          <a:p>
            <a:r>
              <a:rPr lang="en-US" dirty="0"/>
              <a:t>Temperature Conversion </a:t>
            </a:r>
            <a:r>
              <a:rPr lang="en-US" dirty="0" smtClean="0"/>
              <a:t>– Example</a:t>
            </a:r>
            <a:endParaRPr lang="bg-BG" dirty="0"/>
          </a:p>
        </p:txBody>
      </p:sp>
      <p:sp>
        <p:nvSpPr>
          <p:cNvPr id="567299" name="Rectangle 3"/>
          <p:cNvSpPr>
            <a:spLocks noGrp="1" noChangeArrowheads="1"/>
          </p:cNvSpPr>
          <p:nvPr>
            <p:ph idx="1"/>
          </p:nvPr>
        </p:nvSpPr>
        <p:spPr>
          <a:xfrm>
            <a:off x="251520" y="1052736"/>
            <a:ext cx="8496300" cy="5329238"/>
          </a:xfrm>
        </p:spPr>
        <p:txBody>
          <a:bodyPr/>
          <a:lstStyle/>
          <a:p>
            <a:r>
              <a:rPr lang="en-US" dirty="0"/>
              <a:t>Convert temperature from Fahrenheit to Celsius: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567300" name="Rectangle 4"/>
          <p:cNvSpPr>
            <a:spLocks noChangeArrowheads="1"/>
          </p:cNvSpPr>
          <p:nvPr/>
        </p:nvSpPr>
        <p:spPr bwMode="auto">
          <a:xfrm>
            <a:off x="611560" y="2132856"/>
            <a:ext cx="7764463" cy="407585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double FahrenheitToCelsius(double degrees)</a:t>
            </a: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double celsius = (degrees - 32) * 5 / 9;</a:t>
            </a: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celsius;</a:t>
            </a: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800" b="1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</a:t>
            </a:r>
            <a:r>
              <a:rPr lang="en-US" sz="1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Main()</a:t>
            </a: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Console.Write("Temperature </a:t>
            </a:r>
            <a:r>
              <a:rPr lang="en-US" sz="1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 Fahrenheit: ");</a:t>
            </a: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double t = Double.Parse(Console.ReadLine</a:t>
            </a:r>
            <a:r>
              <a:rPr lang="en-US" sz="1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());</a:t>
            </a: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 </a:t>
            </a:r>
            <a:r>
              <a:rPr lang="en-US" sz="1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FahrenheitToCelsius(t);</a:t>
            </a:r>
            <a:endParaRPr lang="en-US" sz="1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Console.Write("Temperature </a:t>
            </a:r>
            <a:r>
              <a:rPr lang="en-US" sz="1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 </a:t>
            </a:r>
            <a:r>
              <a:rPr lang="en-US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Celsius: {0}", t);</a:t>
            </a: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7"/>
          <p:cNvSpPr txBox="1">
            <a:spLocks noChangeArrowheads="1"/>
          </p:cNvSpPr>
          <p:nvPr/>
        </p:nvSpPr>
        <p:spPr>
          <a:xfrm>
            <a:off x="3923928" y="6165304"/>
            <a:ext cx="4774108" cy="456456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Temperature Conversion – Live Demo</a:t>
            </a:r>
            <a:endParaRPr kumimoji="0" lang="bg-BG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882150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Positive Numbers – Example</a:t>
            </a:r>
            <a:endParaRPr lang="bg-BG" dirty="0"/>
          </a:p>
        </p:txBody>
      </p:sp>
      <p:sp>
        <p:nvSpPr>
          <p:cNvPr id="5150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 if all numbers in a sequence are positive:</a:t>
            </a:r>
            <a:endParaRPr lang="bg-BG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515077" name="Rectangle 5"/>
          <p:cNvSpPr>
            <a:spLocks noChangeArrowheads="1"/>
          </p:cNvSpPr>
          <p:nvPr/>
        </p:nvSpPr>
        <p:spPr bwMode="auto">
          <a:xfrm>
            <a:off x="827584" y="2780928"/>
            <a:ext cx="7632700" cy="32501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bool ArePositive(int[] sequence)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foreach (int number in sequence)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if (number &lt;= 0</a:t>
            </a:r>
            <a:r>
              <a:rPr lang="en-US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{</a:t>
            </a:r>
            <a:endParaRPr lang="en-US" sz="1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return false</a:t>
            </a:r>
            <a:r>
              <a:rPr lang="en-US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}</a:t>
            </a:r>
            <a:endParaRPr lang="en-US" sz="1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  <a:endParaRPr lang="en-US" sz="1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true;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139952" y="6021288"/>
            <a:ext cx="4671292" cy="576064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Positive Numbers – Live Demo</a:t>
            </a:r>
            <a:endParaRPr kumimoji="0" lang="bg-BG" sz="20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143735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Validation – Example</a:t>
            </a:r>
            <a:endParaRPr lang="bg-BG"/>
          </a:p>
        </p:txBody>
      </p:sp>
      <p:sp>
        <p:nvSpPr>
          <p:cNvPr id="489475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196975"/>
            <a:ext cx="8496300" cy="5329238"/>
          </a:xfrm>
        </p:spPr>
        <p:txBody>
          <a:bodyPr/>
          <a:lstStyle/>
          <a:p>
            <a:r>
              <a:rPr lang="en-US" dirty="0" smtClean="0"/>
              <a:t>Validating </a:t>
            </a:r>
            <a:r>
              <a:rPr lang="en-US" dirty="0"/>
              <a:t>input </a:t>
            </a:r>
            <a:r>
              <a:rPr lang="en-US" dirty="0" smtClean="0"/>
              <a:t>data: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489476" name="Rectangle 4"/>
          <p:cNvSpPr>
            <a:spLocks noChangeArrowheads="1"/>
          </p:cNvSpPr>
          <p:nvPr/>
        </p:nvSpPr>
        <p:spPr bwMode="auto">
          <a:xfrm>
            <a:off x="612775" y="1935296"/>
            <a:ext cx="7920038" cy="43131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using System;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ValidatingDemo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static void Main()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Console.WriteLine("What time is it?");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Console.Write("Hours: ");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hours = </a:t>
            </a:r>
            <a:r>
              <a:rPr lang="en-US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int.Parse(Console.ReadLine</a:t>
            </a:r>
            <a:r>
              <a:rPr lang="en-US" sz="1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());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Console.Write("Minutes: ");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minutes = </a:t>
            </a:r>
            <a:r>
              <a:rPr lang="en-US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int.Parse(Console.ReadLine());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800" b="1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r"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i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(The example continues on the next slide)</a:t>
            </a:r>
            <a:endParaRPr lang="en-US" sz="1800" b="1" i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101819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Validation – Example</a:t>
            </a:r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564228" name="Rectangle 4"/>
          <p:cNvSpPr>
            <a:spLocks noChangeArrowheads="1"/>
          </p:cNvSpPr>
          <p:nvPr/>
        </p:nvSpPr>
        <p:spPr bwMode="auto">
          <a:xfrm>
            <a:off x="611188" y="1143000"/>
            <a:ext cx="7921625" cy="517064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bool isValidTime = </a:t>
            </a:r>
            <a:endParaRPr lang="en-US" sz="1800" b="1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ValidateHours(hours</a:t>
            </a:r>
            <a:r>
              <a:rPr lang="en-US" sz="1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</a:t>
            </a:r>
            <a:r>
              <a:rPr lang="en-US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&amp;&amp;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ValidateMinutes(minutes</a:t>
            </a:r>
            <a:r>
              <a:rPr lang="en-US" sz="1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(isValidTime)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Console.WriteLine</a:t>
            </a:r>
            <a:r>
              <a:rPr lang="en-US" sz="1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("It is {0</a:t>
            </a:r>
            <a:r>
              <a:rPr lang="en-US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}:{</a:t>
            </a:r>
            <a:r>
              <a:rPr lang="en-US" sz="1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}",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hours, minutes);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else</a:t>
            </a:r>
            <a:endParaRPr lang="en-US" sz="1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Console.WriteLine("Incorrect time!");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static bool ValidateMinutes(int minutes)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bool result = </a:t>
            </a:r>
            <a:r>
              <a:rPr lang="en-US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(minutes</a:t>
            </a:r>
            <a:r>
              <a:rPr lang="en-US" sz="1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&gt;=</a:t>
            </a:r>
            <a:r>
              <a:rPr lang="en-US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0) </a:t>
            </a:r>
            <a:r>
              <a:rPr lang="en-US" sz="1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&amp;&amp; </a:t>
            </a:r>
            <a:r>
              <a:rPr lang="en-US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(minutes</a:t>
            </a:r>
            <a:r>
              <a:rPr lang="en-US" sz="1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&lt;=</a:t>
            </a:r>
            <a:r>
              <a:rPr lang="en-US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59);</a:t>
            </a:r>
            <a:endParaRPr lang="en-US" sz="1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result;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static bool ValidateHours(int hours</a:t>
            </a:r>
            <a:r>
              <a:rPr lang="en-US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{ ... }</a:t>
            </a:r>
            <a:endParaRPr lang="en-US" sz="1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644008" y="6021288"/>
            <a:ext cx="3904009" cy="596875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Data Validation – Live Demo</a:t>
            </a:r>
            <a:endParaRPr kumimoji="0" lang="bg-BG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50252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219200"/>
            <a:ext cx="8686800" cy="5638800"/>
          </a:xfrm>
        </p:spPr>
        <p:txBody>
          <a:bodyPr/>
          <a:lstStyle/>
          <a:p>
            <a:r>
              <a:rPr lang="en-US" dirty="0" smtClean="0"/>
              <a:t>What means "to overload a method name"?</a:t>
            </a:r>
          </a:p>
          <a:p>
            <a:pPr lvl="1"/>
            <a:r>
              <a:rPr lang="en-US" dirty="0" smtClean="0"/>
              <a:t>Use the same method name for multiple methods with different signature (parameters)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7388" y="2895600"/>
            <a:ext cx="7770812" cy="34778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Print(string text)</a:t>
            </a:r>
          </a:p>
          <a:p>
            <a:pPr eaLnBrk="0" hangingPunct="0">
              <a:lnSpc>
                <a:spcPts val="2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Console.WriteLine(text);</a:t>
            </a:r>
          </a:p>
          <a:p>
            <a:pPr eaLnBrk="0" hangingPunct="0">
              <a:lnSpc>
                <a:spcPts val="2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ts val="2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</a:t>
            </a:r>
            <a:r>
              <a:rPr lang="en-US" sz="1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</a:t>
            </a:r>
            <a:r>
              <a:rPr lang="en-US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Print(int number)</a:t>
            </a:r>
            <a:endParaRPr lang="en-US" sz="1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Console.WriteLine(number);</a:t>
            </a:r>
            <a:endParaRPr lang="en-US" sz="1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</a:t>
            </a:r>
            <a:r>
              <a:rPr lang="en-US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Print(string text, int </a:t>
            </a:r>
            <a:r>
              <a:rPr lang="en-US" sz="1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number)</a:t>
            </a:r>
          </a:p>
          <a:p>
            <a:pPr eaLnBrk="0" hangingPunct="0">
              <a:lnSpc>
                <a:spcPts val="2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Console.WriteLine(text + ' ' + number</a:t>
            </a:r>
            <a:r>
              <a:rPr lang="en-US" sz="1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ts val="2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539552" y="0"/>
            <a:ext cx="79248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Overloading Methods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539552" y="726279"/>
            <a:ext cx="7924800" cy="56912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Multiple Methods with the Same Name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703625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What is a Method?</a:t>
            </a:r>
            <a:endParaRPr lang="bg-BG" b="1" dirty="0">
              <a:solidFill>
                <a:schemeClr val="tx1"/>
              </a:solidFill>
            </a:endParaRPr>
          </a:p>
        </p:txBody>
      </p:sp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ts val="4000"/>
              </a:lnSpc>
            </a:pPr>
            <a:r>
              <a:rPr lang="en-US" dirty="0">
                <a:solidFill>
                  <a:schemeClr val="tx1"/>
                </a:solidFill>
              </a:rPr>
              <a:t>A method is a kind of building block that solves a small problem</a:t>
            </a:r>
          </a:p>
          <a:p>
            <a:pPr lvl="1">
              <a:lnSpc>
                <a:spcPts val="4000"/>
              </a:lnSpc>
            </a:pPr>
            <a:r>
              <a:rPr lang="en-US" dirty="0">
                <a:solidFill>
                  <a:schemeClr val="tx1"/>
                </a:solidFill>
              </a:rPr>
              <a:t>A piece of code that has a name and can be called from the other </a:t>
            </a:r>
            <a:r>
              <a:rPr lang="en-US" dirty="0" smtClean="0">
                <a:solidFill>
                  <a:schemeClr val="tx1"/>
                </a:solidFill>
              </a:rPr>
              <a:t>code</a:t>
            </a:r>
          </a:p>
          <a:p>
            <a:pPr lvl="1">
              <a:lnSpc>
                <a:spcPts val="4000"/>
              </a:lnSpc>
            </a:pPr>
            <a:r>
              <a:rPr lang="en-US" dirty="0" smtClean="0">
                <a:solidFill>
                  <a:schemeClr val="tx1"/>
                </a:solidFill>
              </a:rPr>
              <a:t>Can take parameters and return a value</a:t>
            </a:r>
            <a:endParaRPr lang="en-US" dirty="0">
              <a:solidFill>
                <a:schemeClr val="tx1"/>
              </a:solidFill>
            </a:endParaRPr>
          </a:p>
          <a:p>
            <a:pPr>
              <a:lnSpc>
                <a:spcPts val="4000"/>
              </a:lnSpc>
            </a:pPr>
            <a:r>
              <a:rPr lang="en-US" dirty="0">
                <a:solidFill>
                  <a:schemeClr val="tx1"/>
                </a:solidFill>
              </a:rPr>
              <a:t>Methods allow programmers to construct large programs from simple pieces</a:t>
            </a:r>
          </a:p>
          <a:p>
            <a:pPr>
              <a:lnSpc>
                <a:spcPts val="4000"/>
              </a:lnSpc>
            </a:pPr>
            <a:r>
              <a:rPr lang="en-US" dirty="0">
                <a:solidFill>
                  <a:schemeClr val="tx1"/>
                </a:solidFill>
              </a:rPr>
              <a:t>Methods are also known as </a:t>
            </a:r>
            <a:r>
              <a:rPr lang="en-US" dirty="0" smtClean="0">
                <a:solidFill>
                  <a:schemeClr val="tx1"/>
                </a:solidFill>
              </a:rPr>
              <a:t>functions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smtClean="0">
                <a:solidFill>
                  <a:schemeClr val="tx1"/>
                </a:solidFill>
              </a:rPr>
              <a:t>procedures, and </a:t>
            </a:r>
            <a:r>
              <a:rPr lang="en-US" dirty="0">
                <a:solidFill>
                  <a:schemeClr val="tx1"/>
                </a:solidFill>
              </a:rPr>
              <a:t>subroutines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9387457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616" y="188640"/>
            <a:ext cx="7086600" cy="914400"/>
          </a:xfrm>
        </p:spPr>
        <p:txBody>
          <a:bodyPr>
            <a:normAutofit fontScale="90000"/>
          </a:bodyPr>
          <a:lstStyle/>
          <a:p>
            <a:r>
              <a:rPr lang="en-US" dirty="0"/>
              <a:t>Variable </a:t>
            </a:r>
            <a:r>
              <a:rPr lang="en-US" dirty="0" smtClean="0"/>
              <a:t>Number of </a:t>
            </a:r>
            <a:r>
              <a:rPr lang="en-US" dirty="0"/>
              <a:t>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486400"/>
          </a:xfrm>
        </p:spPr>
        <p:txBody>
          <a:bodyPr/>
          <a:lstStyle/>
          <a:p>
            <a:r>
              <a:rPr lang="en-US" dirty="0" smtClean="0"/>
              <a:t>A method in C# can take variable number of parameters by specifying the </a:t>
            </a:r>
            <a:r>
              <a:rPr lang="en-US" noProof="1" smtClean="0">
                <a:latin typeface="Consolas" pitchFamily="49" charset="0"/>
                <a:cs typeface="Consolas" pitchFamily="49" charset="0"/>
              </a:rPr>
              <a:t>params</a:t>
            </a:r>
            <a:r>
              <a:rPr lang="en-US" dirty="0" smtClean="0"/>
              <a:t> keyword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7388" y="2362200"/>
            <a:ext cx="7770812" cy="40309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long </a:t>
            </a:r>
            <a:r>
              <a:rPr lang="en-US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CalcSum(params </a:t>
            </a:r>
            <a:r>
              <a:rPr lang="en-US" sz="1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int[] elements)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long </a:t>
            </a:r>
            <a:r>
              <a:rPr lang="en-US" sz="1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 = 0;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foreach </a:t>
            </a:r>
            <a:r>
              <a:rPr lang="en-US" sz="1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element in elements)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sum </a:t>
            </a:r>
            <a:r>
              <a:rPr lang="en-US" sz="1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+= element;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return </a:t>
            </a:r>
            <a:r>
              <a:rPr lang="en-US" sz="1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sum;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Console.WriteLine(CalcSum(2</a:t>
            </a:r>
            <a:r>
              <a:rPr lang="en-US" sz="1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5)</a:t>
            </a:r>
            <a:r>
              <a:rPr lang="en-US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US" sz="1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Console.WriteLine(CalcSum(4</a:t>
            </a:r>
            <a:r>
              <a:rPr lang="en-US" sz="1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0, -2, 12)</a:t>
            </a:r>
            <a:r>
              <a:rPr lang="en-US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US" sz="1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Console.WriteLine(CalcSum());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79203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Methods – Best Practices</a:t>
            </a:r>
            <a:endParaRPr lang="bg-BG">
              <a:solidFill>
                <a:schemeClr val="tx1"/>
              </a:solidFill>
            </a:endParaRPr>
          </a:p>
        </p:txBody>
      </p:sp>
      <p:sp>
        <p:nvSpPr>
          <p:cNvPr id="545795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143000"/>
            <a:ext cx="8496300" cy="5383213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Each method should perform a single,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 well-defined task</a:t>
            </a:r>
          </a:p>
          <a:p>
            <a:r>
              <a:rPr lang="en-US" dirty="0">
                <a:solidFill>
                  <a:schemeClr val="tx1"/>
                </a:solidFill>
              </a:rPr>
              <a:t>Method’s name should describe that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task </a:t>
            </a:r>
            <a:r>
              <a:rPr lang="en-US" dirty="0" smtClean="0">
                <a:solidFill>
                  <a:schemeClr val="tx1"/>
                </a:solidFill>
              </a:rPr>
              <a:t>in a clear and non-ambiguous way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Good </a:t>
            </a:r>
            <a:r>
              <a:rPr lang="en-US" dirty="0" smtClean="0">
                <a:solidFill>
                  <a:schemeClr val="tx1"/>
                </a:solidFill>
              </a:rPr>
              <a:t>examples: </a:t>
            </a:r>
            <a:r>
              <a:rPr lang="en-US" noProof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CalculatePrice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noProof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ReadName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Bad examples: </a:t>
            </a:r>
            <a:r>
              <a:rPr lang="en-US" noProof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noProof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g1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noProof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Process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In </a:t>
            </a:r>
            <a:r>
              <a:rPr lang="en-US" dirty="0">
                <a:solidFill>
                  <a:schemeClr val="tx1"/>
                </a:solidFill>
              </a:rPr>
              <a:t>C# methods </a:t>
            </a:r>
            <a:r>
              <a:rPr lang="en-US" dirty="0" smtClean="0">
                <a:solidFill>
                  <a:schemeClr val="tx1"/>
                </a:solidFill>
              </a:rPr>
              <a:t>should start </a:t>
            </a:r>
            <a:r>
              <a:rPr lang="en-US" dirty="0">
                <a:solidFill>
                  <a:schemeClr val="tx1"/>
                </a:solidFill>
              </a:rPr>
              <a:t>with capital </a:t>
            </a:r>
            <a:r>
              <a:rPr lang="en-US" dirty="0" smtClean="0">
                <a:solidFill>
                  <a:schemeClr val="tx1"/>
                </a:solidFill>
              </a:rPr>
              <a:t>letter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Avoid methods longer than one screen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Split them to several shorter methods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7670996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Summary</a:t>
            </a:r>
            <a:endParaRPr lang="bg-BG">
              <a:solidFill>
                <a:schemeClr val="tx1"/>
              </a:solidFill>
            </a:endParaRPr>
          </a:p>
        </p:txBody>
      </p:sp>
      <p:sp>
        <p:nvSpPr>
          <p:cNvPr id="4341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2438" indent="-452438">
              <a:tabLst/>
            </a:pPr>
            <a:r>
              <a:rPr lang="en-US" dirty="0">
                <a:solidFill>
                  <a:schemeClr val="tx1"/>
                </a:solidFill>
              </a:rPr>
              <a:t>Break large </a:t>
            </a:r>
            <a:r>
              <a:rPr lang="en-US" dirty="0" smtClean="0">
                <a:solidFill>
                  <a:schemeClr val="tx1"/>
                </a:solidFill>
              </a:rPr>
              <a:t>programs into </a:t>
            </a:r>
            <a:r>
              <a:rPr lang="en-US" dirty="0">
                <a:solidFill>
                  <a:schemeClr val="tx1"/>
                </a:solidFill>
              </a:rPr>
              <a:t>simple methods that solve small </a:t>
            </a:r>
            <a:r>
              <a:rPr lang="en-US" dirty="0" smtClean="0">
                <a:solidFill>
                  <a:schemeClr val="tx1"/>
                </a:solidFill>
              </a:rPr>
              <a:t>sub-problems</a:t>
            </a:r>
            <a:endParaRPr lang="en-US" dirty="0">
              <a:solidFill>
                <a:schemeClr val="tx1"/>
              </a:solidFill>
            </a:endParaRPr>
          </a:p>
          <a:p>
            <a:pPr marL="452438" indent="-452438">
              <a:tabLst/>
            </a:pPr>
            <a:r>
              <a:rPr lang="en-US" dirty="0" smtClean="0">
                <a:solidFill>
                  <a:schemeClr val="tx1"/>
                </a:solidFill>
              </a:rPr>
              <a:t>Methods consist of declaration and body</a:t>
            </a:r>
          </a:p>
          <a:p>
            <a:pPr marL="452438" indent="-452438">
              <a:tabLst/>
            </a:pPr>
            <a:r>
              <a:rPr lang="en-US" dirty="0" smtClean="0">
                <a:solidFill>
                  <a:schemeClr val="tx1"/>
                </a:solidFill>
              </a:rPr>
              <a:t>Methods are invoked by their name</a:t>
            </a:r>
            <a:endParaRPr lang="en-US" dirty="0">
              <a:solidFill>
                <a:schemeClr val="tx1"/>
              </a:solidFill>
            </a:endParaRPr>
          </a:p>
          <a:p>
            <a:pPr marL="452438" indent="-452438">
              <a:tabLst/>
            </a:pPr>
            <a:r>
              <a:rPr lang="en-US" dirty="0">
                <a:solidFill>
                  <a:schemeClr val="tx1"/>
                </a:solidFill>
              </a:rPr>
              <a:t>Methods can </a:t>
            </a:r>
            <a:r>
              <a:rPr lang="en-US" dirty="0" smtClean="0">
                <a:solidFill>
                  <a:schemeClr val="tx1"/>
                </a:solidFill>
              </a:rPr>
              <a:t>accept parameters</a:t>
            </a:r>
          </a:p>
          <a:p>
            <a:pPr marL="800101" lvl="1" indent="-452438"/>
            <a:r>
              <a:rPr lang="en-US" dirty="0" smtClean="0">
                <a:solidFill>
                  <a:schemeClr val="tx1"/>
                </a:solidFill>
              </a:rPr>
              <a:t>Parameters take actual values when calling a method</a:t>
            </a:r>
            <a:endParaRPr lang="en-US" dirty="0">
              <a:solidFill>
                <a:schemeClr val="tx1"/>
              </a:solidFill>
            </a:endParaRPr>
          </a:p>
          <a:p>
            <a:pPr marL="452438" indent="-452438">
              <a:tabLst/>
            </a:pPr>
            <a:r>
              <a:rPr lang="en-US" dirty="0">
                <a:solidFill>
                  <a:schemeClr val="tx1"/>
                </a:solidFill>
              </a:rPr>
              <a:t>Methods can </a:t>
            </a:r>
            <a:r>
              <a:rPr lang="en-US" dirty="0" smtClean="0">
                <a:solidFill>
                  <a:schemeClr val="tx1"/>
                </a:solidFill>
              </a:rPr>
              <a:t>return a value </a:t>
            </a:r>
            <a:r>
              <a:rPr lang="en-US" dirty="0">
                <a:solidFill>
                  <a:schemeClr val="tx1"/>
                </a:solidFill>
              </a:rPr>
              <a:t>or </a:t>
            </a:r>
            <a:r>
              <a:rPr lang="en-US" dirty="0" smtClean="0">
                <a:solidFill>
                  <a:schemeClr val="tx1"/>
                </a:solidFill>
              </a:rPr>
              <a:t>nothing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5324429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Why </a:t>
            </a:r>
            <a:r>
              <a:rPr lang="en-US" b="1" dirty="0" smtClean="0">
                <a:solidFill>
                  <a:schemeClr val="tx1"/>
                </a:solidFill>
              </a:rPr>
              <a:t>to Use </a:t>
            </a:r>
            <a:r>
              <a:rPr lang="en-US" b="1" dirty="0">
                <a:solidFill>
                  <a:schemeClr val="tx1"/>
                </a:solidFill>
              </a:rPr>
              <a:t>Methods?</a:t>
            </a:r>
            <a:endParaRPr lang="bg-BG" b="1" dirty="0">
              <a:solidFill>
                <a:schemeClr val="tx1"/>
              </a:solidFill>
            </a:endParaRPr>
          </a:p>
        </p:txBody>
      </p:sp>
      <p:sp>
        <p:nvSpPr>
          <p:cNvPr id="42905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ts val="3600"/>
              </a:lnSpc>
            </a:pPr>
            <a:r>
              <a:rPr lang="en-US" sz="2400" dirty="0">
                <a:solidFill>
                  <a:schemeClr val="tx1"/>
                </a:solidFill>
              </a:rPr>
              <a:t>More manageable programming</a:t>
            </a:r>
          </a:p>
          <a:p>
            <a:pPr lvl="1">
              <a:lnSpc>
                <a:spcPts val="3600"/>
              </a:lnSpc>
            </a:pPr>
            <a:r>
              <a:rPr lang="en-US" sz="2000" dirty="0" smtClean="0">
                <a:solidFill>
                  <a:schemeClr val="tx1"/>
                </a:solidFill>
              </a:rPr>
              <a:t>Split large problems into small pieces</a:t>
            </a:r>
          </a:p>
          <a:p>
            <a:pPr lvl="1">
              <a:lnSpc>
                <a:spcPts val="3600"/>
              </a:lnSpc>
            </a:pPr>
            <a:r>
              <a:rPr lang="en-US" sz="2000" dirty="0" smtClean="0">
                <a:solidFill>
                  <a:schemeClr val="tx1"/>
                </a:solidFill>
              </a:rPr>
              <a:t>Better </a:t>
            </a:r>
            <a:r>
              <a:rPr lang="en-US" sz="2000" dirty="0">
                <a:solidFill>
                  <a:schemeClr val="tx1"/>
                </a:solidFill>
              </a:rPr>
              <a:t>organization of the program</a:t>
            </a:r>
          </a:p>
          <a:p>
            <a:pPr lvl="1">
              <a:lnSpc>
                <a:spcPts val="3600"/>
              </a:lnSpc>
            </a:pPr>
            <a:r>
              <a:rPr lang="en-US" sz="2000" dirty="0" smtClean="0">
                <a:solidFill>
                  <a:schemeClr val="tx1"/>
                </a:solidFill>
              </a:rPr>
              <a:t>Improve code readability</a:t>
            </a:r>
          </a:p>
          <a:p>
            <a:pPr lvl="1">
              <a:lnSpc>
                <a:spcPts val="3600"/>
              </a:lnSpc>
            </a:pPr>
            <a:r>
              <a:rPr lang="en-US" sz="2000" dirty="0" smtClean="0">
                <a:solidFill>
                  <a:schemeClr val="tx1"/>
                </a:solidFill>
              </a:rPr>
              <a:t>Improve code understandability</a:t>
            </a:r>
          </a:p>
          <a:p>
            <a:pPr>
              <a:lnSpc>
                <a:spcPts val="3600"/>
              </a:lnSpc>
            </a:pPr>
            <a:r>
              <a:rPr lang="en-US" sz="2400" dirty="0" smtClean="0">
                <a:solidFill>
                  <a:schemeClr val="tx1"/>
                </a:solidFill>
              </a:rPr>
              <a:t>Avoiding </a:t>
            </a:r>
            <a:r>
              <a:rPr lang="en-US" sz="2400" dirty="0">
                <a:solidFill>
                  <a:schemeClr val="tx1"/>
                </a:solidFill>
              </a:rPr>
              <a:t>repeating </a:t>
            </a:r>
            <a:r>
              <a:rPr lang="en-US" sz="2400" dirty="0" smtClean="0">
                <a:solidFill>
                  <a:schemeClr val="tx1"/>
                </a:solidFill>
              </a:rPr>
              <a:t>code</a:t>
            </a:r>
          </a:p>
          <a:p>
            <a:pPr marL="574675" lvl="2" indent="-282575">
              <a:lnSpc>
                <a:spcPts val="3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1800" dirty="0" smtClean="0">
                <a:solidFill>
                  <a:schemeClr val="tx1"/>
                </a:solidFill>
              </a:rPr>
              <a:t>Improve code maintainability</a:t>
            </a:r>
            <a:endParaRPr lang="en-US" sz="1800" dirty="0">
              <a:solidFill>
                <a:schemeClr val="tx1"/>
              </a:solidFill>
            </a:endParaRPr>
          </a:p>
          <a:p>
            <a:pPr>
              <a:lnSpc>
                <a:spcPts val="3600"/>
              </a:lnSpc>
            </a:pPr>
            <a:r>
              <a:rPr lang="en-US" sz="2400" dirty="0">
                <a:solidFill>
                  <a:schemeClr val="tx1"/>
                </a:solidFill>
              </a:rPr>
              <a:t>Code reusability</a:t>
            </a:r>
          </a:p>
          <a:p>
            <a:pPr lvl="1">
              <a:lnSpc>
                <a:spcPts val="3600"/>
              </a:lnSpc>
            </a:pPr>
            <a:r>
              <a:rPr lang="en-US" sz="2000" dirty="0">
                <a:solidFill>
                  <a:schemeClr val="tx1"/>
                </a:solidFill>
              </a:rPr>
              <a:t>Using existing methods several times</a:t>
            </a:r>
            <a:endParaRPr lang="bg-BG" sz="2000" dirty="0">
              <a:solidFill>
                <a:schemeClr val="tx1"/>
              </a:solidFill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72444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en-US" sz="3800" b="1" dirty="0">
                <a:solidFill>
                  <a:schemeClr val="tx1"/>
                </a:solidFill>
              </a:rPr>
              <a:t>Declaring and </a:t>
            </a:r>
            <a:r>
              <a:rPr lang="en-US" sz="3800" b="1" dirty="0" smtClean="0">
                <a:solidFill>
                  <a:schemeClr val="tx1"/>
                </a:solidFill>
              </a:rPr>
              <a:t>Creating Methods</a:t>
            </a:r>
            <a:endParaRPr lang="en-US" sz="3800" b="1" dirty="0">
              <a:solidFill>
                <a:schemeClr val="tx1"/>
              </a:solidFill>
            </a:endParaRPr>
          </a:p>
        </p:txBody>
      </p:sp>
      <p:sp>
        <p:nvSpPr>
          <p:cNvPr id="536579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3605213"/>
            <a:ext cx="8424862" cy="2947987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Each method has a </a:t>
            </a: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name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It is used to call the method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Describes its purpose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36580" name="Rectangle 4"/>
          <p:cNvSpPr>
            <a:spLocks noChangeArrowheads="1"/>
          </p:cNvSpPr>
          <p:nvPr/>
        </p:nvSpPr>
        <p:spPr bwMode="auto">
          <a:xfrm>
            <a:off x="768350" y="1400175"/>
            <a:ext cx="7613650" cy="18876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PrintLogo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20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Console.WriteLine("Telerik 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Corp.");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www.telerik.com");</a:t>
            </a:r>
            <a:endParaRPr lang="en-US" sz="20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AutoShape 7"/>
          <p:cNvSpPr>
            <a:spLocks noChangeArrowheads="1"/>
          </p:cNvSpPr>
          <p:nvPr/>
        </p:nvSpPr>
        <p:spPr bwMode="auto">
          <a:xfrm>
            <a:off x="5181600" y="1069975"/>
            <a:ext cx="1524000" cy="953453"/>
          </a:xfrm>
          <a:prstGeom prst="wedgeRoundRectCallout">
            <a:avLst>
              <a:gd name="adj1" fmla="val -115877"/>
              <a:gd name="adj2" fmla="val 9379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Method name</a:t>
            </a:r>
          </a:p>
        </p:txBody>
      </p:sp>
    </p:spTree>
    <p:extLst>
      <p:ext uri="{BB962C8B-B14F-4D97-AF65-F5344CB8AC3E}">
        <p14:creationId xmlns="" xmlns:p14="http://schemas.microsoft.com/office/powerpoint/2010/main" val="11572037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466" name="Rectangle 2"/>
          <p:cNvSpPr>
            <a:spLocks noGrp="1" noChangeArrowheads="1"/>
          </p:cNvSpPr>
          <p:nvPr>
            <p:ph type="title"/>
          </p:nvPr>
        </p:nvSpPr>
        <p:spPr>
          <a:xfrm>
            <a:off x="1788608" y="76200"/>
            <a:ext cx="7162800" cy="914400"/>
          </a:xfrm>
        </p:spPr>
        <p:txBody>
          <a:bodyPr/>
          <a:lstStyle/>
          <a:p>
            <a:r>
              <a:rPr lang="en-US" sz="3600" dirty="0"/>
              <a:t>Declaring and </a:t>
            </a:r>
            <a:r>
              <a:rPr lang="en-US" sz="3600" dirty="0" smtClean="0"/>
              <a:t>Creating Methods </a:t>
            </a:r>
            <a:r>
              <a:rPr lang="en-US" sz="3600" dirty="0"/>
              <a:t>(2</a:t>
            </a:r>
            <a:r>
              <a:rPr lang="en-US" sz="3600" dirty="0" smtClean="0"/>
              <a:t>)</a:t>
            </a:r>
            <a:endParaRPr lang="en-US" sz="3600" dirty="0"/>
          </a:p>
        </p:txBody>
      </p:sp>
      <p:sp>
        <p:nvSpPr>
          <p:cNvPr id="574467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3357563"/>
            <a:ext cx="8424863" cy="3240087"/>
          </a:xfrm>
        </p:spPr>
        <p:txBody>
          <a:bodyPr/>
          <a:lstStyle/>
          <a:p>
            <a:r>
              <a:rPr lang="en-US" dirty="0"/>
              <a:t>Methods declared </a:t>
            </a: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static</a:t>
            </a:r>
            <a:r>
              <a:rPr lang="en-US" dirty="0"/>
              <a:t> can be called by any other method (static or not)</a:t>
            </a:r>
          </a:p>
          <a:p>
            <a:pPr lvl="1"/>
            <a:r>
              <a:rPr lang="en-US" dirty="0"/>
              <a:t>This will be discussed later in details</a:t>
            </a:r>
          </a:p>
          <a:p>
            <a:r>
              <a:rPr lang="en-US" dirty="0"/>
              <a:t>The keyword </a:t>
            </a: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void</a:t>
            </a:r>
            <a:r>
              <a:rPr lang="en-US" dirty="0"/>
              <a:t> means that the method does not return any result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74468" name="Rectangle 4"/>
          <p:cNvSpPr>
            <a:spLocks noChangeArrowheads="1"/>
          </p:cNvSpPr>
          <p:nvPr/>
        </p:nvSpPr>
        <p:spPr bwMode="auto">
          <a:xfrm>
            <a:off x="692150" y="1219200"/>
            <a:ext cx="7689850" cy="18876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PrintLogo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20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Console.WriteLine("Telerik Corp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.");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("www.telerik.com");</a:t>
            </a:r>
            <a:endParaRPr lang="en-US" sz="20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="" xmlns:p14="http://schemas.microsoft.com/office/powerpoint/2010/main" val="24936059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182" name="Rectangle 6"/>
          <p:cNvSpPr>
            <a:spLocks noChangeArrowheads="1"/>
          </p:cNvSpPr>
          <p:nvPr/>
        </p:nvSpPr>
        <p:spPr bwMode="auto">
          <a:xfrm>
            <a:off x="685800" y="1388904"/>
            <a:ext cx="7772400" cy="18876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PrintLogo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20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Console.WriteLine("Telerik Corp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.");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("www.telerik.com");</a:t>
            </a:r>
            <a:endParaRPr lang="en-US" sz="20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788608" y="76200"/>
            <a:ext cx="7162800" cy="914400"/>
          </a:xfrm>
        </p:spPr>
        <p:txBody>
          <a:bodyPr/>
          <a:lstStyle/>
          <a:p>
            <a:r>
              <a:rPr lang="en-US" sz="3600" dirty="0"/>
              <a:t>Declaring and </a:t>
            </a:r>
            <a:r>
              <a:rPr lang="en-US" sz="3600" dirty="0" smtClean="0"/>
              <a:t>Creating Methods (3)</a:t>
            </a:r>
            <a:endParaRPr lang="en-US" sz="3600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323850" y="3657600"/>
            <a:ext cx="8424863" cy="2940050"/>
          </a:xfrm>
          <a:prstGeom prst="rect">
            <a:avLst/>
          </a:prstGeom>
        </p:spPr>
        <p:txBody>
          <a:bodyPr/>
          <a:lstStyle/>
          <a:p>
            <a:pPr marL="282575" lvl="0" indent="-282575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Each method has a body</a:t>
            </a:r>
          </a:p>
          <a:p>
            <a:pPr marL="739775" lvl="1" indent="-282575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It contains the programming code</a:t>
            </a:r>
          </a:p>
          <a:p>
            <a:pPr marL="739775" lvl="1" indent="-282575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Surrounded by 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and 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AutoShape 7"/>
          <p:cNvSpPr>
            <a:spLocks noChangeArrowheads="1"/>
          </p:cNvSpPr>
          <p:nvPr/>
        </p:nvSpPr>
        <p:spPr bwMode="auto">
          <a:xfrm>
            <a:off x="7239000" y="1295400"/>
            <a:ext cx="1524000" cy="953453"/>
          </a:xfrm>
          <a:prstGeom prst="wedgeRoundRectCallout">
            <a:avLst>
              <a:gd name="adj1" fmla="val -80273"/>
              <a:gd name="adj2" fmla="val 44158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Method body</a:t>
            </a:r>
          </a:p>
        </p:txBody>
      </p:sp>
      <p:sp>
        <p:nvSpPr>
          <p:cNvPr id="6" name="Right Brace 5"/>
          <p:cNvSpPr/>
          <p:nvPr/>
        </p:nvSpPr>
        <p:spPr>
          <a:xfrm>
            <a:off x="6553200" y="2057400"/>
            <a:ext cx="228600" cy="914400"/>
          </a:xfrm>
          <a:prstGeom prst="rightBrace">
            <a:avLst/>
          </a:prstGeom>
          <a:ln w="2540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0407492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08" name="Rectangle 4"/>
          <p:cNvSpPr>
            <a:spLocks noChangeArrowheads="1"/>
          </p:cNvSpPr>
          <p:nvPr/>
        </p:nvSpPr>
        <p:spPr bwMode="auto">
          <a:xfrm>
            <a:off x="685800" y="1066800"/>
            <a:ext cx="7772400" cy="42427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1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using System;</a:t>
            </a:r>
          </a:p>
          <a:p>
            <a:pPr eaLnBrk="0" hangingPunct="0">
              <a:lnSpc>
                <a:spcPts val="21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1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MethodExample</a:t>
            </a:r>
            <a:endParaRPr lang="en-US" sz="1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1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1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static void PrintLogo()</a:t>
            </a:r>
          </a:p>
          <a:p>
            <a:pPr eaLnBrk="0" hangingPunct="0">
              <a:lnSpc>
                <a:spcPts val="21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lnSpc>
                <a:spcPts val="21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Console.WriteLine</a:t>
            </a:r>
            <a:r>
              <a:rPr lang="en-US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("Telerik Corp.");</a:t>
            </a:r>
          </a:p>
          <a:p>
            <a:pPr eaLnBrk="0" hangingPunct="0">
              <a:lnSpc>
                <a:spcPts val="21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</a:t>
            </a:r>
            <a:r>
              <a:rPr lang="en-US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www.telerik.com");</a:t>
            </a:r>
            <a:endParaRPr lang="en-US" sz="1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1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ts val="21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1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static void Main()</a:t>
            </a:r>
          </a:p>
          <a:p>
            <a:pPr eaLnBrk="0" hangingPunct="0">
              <a:lnSpc>
                <a:spcPts val="21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lnSpc>
                <a:spcPts val="21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...</a:t>
            </a:r>
            <a:endParaRPr lang="en-US" sz="1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1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ts val="21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  <a:endParaRPr lang="en-US" sz="1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788608" y="76200"/>
            <a:ext cx="7162800" cy="914400"/>
          </a:xfrm>
        </p:spPr>
        <p:txBody>
          <a:bodyPr/>
          <a:lstStyle/>
          <a:p>
            <a:r>
              <a:rPr lang="en-US" sz="3600" dirty="0"/>
              <a:t>Declaring and </a:t>
            </a:r>
            <a:r>
              <a:rPr lang="en-US" sz="3600" dirty="0" smtClean="0"/>
              <a:t>Creating Methods (4)</a:t>
            </a:r>
            <a:endParaRPr lang="en-US" sz="3600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323850" y="5486400"/>
            <a:ext cx="8424863" cy="1111250"/>
          </a:xfrm>
          <a:prstGeom prst="rect">
            <a:avLst/>
          </a:prstGeom>
        </p:spPr>
        <p:txBody>
          <a:bodyPr/>
          <a:lstStyle/>
          <a:p>
            <a:pPr marL="282575" lvl="0" indent="-282575" eaLnBrk="0" hangingPunct="0">
              <a:lnSpc>
                <a:spcPts val="34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Methods are always declared inside a </a:t>
            </a:r>
            <a:r>
              <a:rPr lang="en-US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</a:t>
            </a:r>
          </a:p>
          <a:p>
            <a:pPr marL="282575" lvl="0" indent="-282575" eaLnBrk="0" hangingPunct="0">
              <a:lnSpc>
                <a:spcPts val="34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Main()</a:t>
            </a:r>
            <a:r>
              <a:rPr lang="en-US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is also a method like all others</a:t>
            </a:r>
            <a:endParaRPr lang="en-US" sz="3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561801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Calling </a:t>
            </a:r>
            <a:r>
              <a:rPr lang="en-US" b="1" dirty="0" smtClean="0"/>
              <a:t>Methods</a:t>
            </a:r>
            <a:endParaRPr lang="bg-BG" b="1" dirty="0"/>
          </a:p>
        </p:txBody>
      </p:sp>
      <p:sp>
        <p:nvSpPr>
          <p:cNvPr id="4433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call a method, simply </a:t>
            </a:r>
            <a:r>
              <a:rPr lang="en-US" dirty="0" smtClean="0"/>
              <a:t>use:</a:t>
            </a:r>
            <a:endParaRPr lang="en-US" dirty="0"/>
          </a:p>
          <a:p>
            <a:pPr marL="871538" lvl="1" indent="-514350">
              <a:buFont typeface="+mj-lt"/>
              <a:buAutoNum type="arabicPeriod"/>
            </a:pPr>
            <a:r>
              <a:rPr lang="en-US" dirty="0" smtClean="0"/>
              <a:t>The </a:t>
            </a:r>
            <a:r>
              <a:rPr lang="en-US" dirty="0"/>
              <a:t>method’s name</a:t>
            </a:r>
          </a:p>
          <a:p>
            <a:pPr marL="871538" lvl="1" indent="-514350">
              <a:buFont typeface="+mj-lt"/>
              <a:buAutoNum type="arabicPeriod"/>
            </a:pPr>
            <a:r>
              <a:rPr lang="en-US" dirty="0" smtClean="0"/>
              <a:t>Parentheses </a:t>
            </a:r>
            <a:r>
              <a:rPr lang="en-US" dirty="0"/>
              <a:t>(don’t forget them!)</a:t>
            </a:r>
          </a:p>
          <a:p>
            <a:pPr marL="871538" lvl="1" indent="-514350">
              <a:buFont typeface="+mj-lt"/>
              <a:buAutoNum type="arabicPeriod"/>
            </a:pPr>
            <a:r>
              <a:rPr lang="en-US" dirty="0" smtClean="0"/>
              <a:t>A </a:t>
            </a:r>
            <a:r>
              <a:rPr lang="en-US" dirty="0"/>
              <a:t>semicolon </a:t>
            </a:r>
            <a:r>
              <a:rPr lang="en-US" dirty="0" smtClean="0"/>
              <a:t>(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;</a:t>
            </a:r>
            <a:r>
              <a:rPr lang="en-US" dirty="0" smtClean="0"/>
              <a:t>)</a:t>
            </a:r>
            <a:endParaRPr lang="en-US" dirty="0"/>
          </a:p>
          <a:p>
            <a:pPr lvl="1">
              <a:buFontTx/>
              <a:buNone/>
            </a:pPr>
            <a:endParaRPr lang="en-US" dirty="0"/>
          </a:p>
          <a:p>
            <a:pPr>
              <a:spcBef>
                <a:spcPts val="1800"/>
              </a:spcBef>
            </a:pPr>
            <a:r>
              <a:rPr lang="en-US" dirty="0"/>
              <a:t>This will execute the code in the method’s </a:t>
            </a:r>
            <a:r>
              <a:rPr lang="en-US" dirty="0" smtClean="0"/>
              <a:t>body and will result in printing the following: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443396" name="Rectangle 4"/>
          <p:cNvSpPr>
            <a:spLocks noChangeArrowheads="1"/>
          </p:cNvSpPr>
          <p:nvPr/>
        </p:nvSpPr>
        <p:spPr bwMode="auto">
          <a:xfrm>
            <a:off x="685800" y="3768595"/>
            <a:ext cx="7696200" cy="4224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PrintLogo</a:t>
            </a:r>
            <a:r>
              <a:rPr lang="en-US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  <a:endParaRPr lang="en-US" sz="1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79450" y="5638800"/>
            <a:ext cx="7696200" cy="6994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Telerik Corp.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www.telerik.com</a:t>
            </a:r>
            <a:endParaRPr lang="en-US" sz="1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544730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тема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тема">
  <a:themeElements>
    <a:clrScheme name="О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О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тема">
  <a:themeElements>
    <a:clrScheme name="О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О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</TotalTime>
  <Words>2032</Words>
  <Application>Microsoft Office PowerPoint</Application>
  <PresentationFormat>Презентация на цял екран (4:3)</PresentationFormat>
  <Paragraphs>448</Paragraphs>
  <Slides>32</Slides>
  <Notes>4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32</vt:i4>
      </vt:variant>
    </vt:vector>
  </HeadingPairs>
  <TitlesOfParts>
    <vt:vector size="33" baseType="lpstr">
      <vt:lpstr>Office тема</vt:lpstr>
      <vt:lpstr>Methods</vt:lpstr>
      <vt:lpstr>Table of Contents</vt:lpstr>
      <vt:lpstr>What is a Method?</vt:lpstr>
      <vt:lpstr>Why to Use Methods?</vt:lpstr>
      <vt:lpstr>Declaring and Creating Methods</vt:lpstr>
      <vt:lpstr>Declaring and Creating Methods (2)</vt:lpstr>
      <vt:lpstr>Declaring and Creating Methods (3)</vt:lpstr>
      <vt:lpstr>Declaring and Creating Methods (4)</vt:lpstr>
      <vt:lpstr>Calling Methods</vt:lpstr>
      <vt:lpstr>Calling Methods (2)</vt:lpstr>
      <vt:lpstr>Method Parameters</vt:lpstr>
      <vt:lpstr>Defining and Using Method Parameters</vt:lpstr>
      <vt:lpstr>Defining and Using Method Parameters (2)</vt:lpstr>
      <vt:lpstr>Calling Methods with Parameters</vt:lpstr>
      <vt:lpstr>Calling Methods with Parameters (2)</vt:lpstr>
      <vt:lpstr>Methods Parameters – Example</vt:lpstr>
      <vt:lpstr>Months – Example</vt:lpstr>
      <vt:lpstr>Months – Example (2)</vt:lpstr>
      <vt:lpstr>Printing Triangle – Example</vt:lpstr>
      <vt:lpstr>Printing Triangle – Example</vt:lpstr>
      <vt:lpstr>Optional Parameters</vt:lpstr>
      <vt:lpstr>Returning Values From Methods</vt:lpstr>
      <vt:lpstr>Defining Methods That Return a Value</vt:lpstr>
      <vt:lpstr>The return Statement</vt:lpstr>
      <vt:lpstr>Temperature Conversion – Example</vt:lpstr>
      <vt:lpstr>Positive Numbers – Example</vt:lpstr>
      <vt:lpstr>Data Validation – Example</vt:lpstr>
      <vt:lpstr>Data Validation – Example</vt:lpstr>
      <vt:lpstr>Слайд 29</vt:lpstr>
      <vt:lpstr>Variable Number of Parameters</vt:lpstr>
      <vt:lpstr>Methods – Best Practices</vt:lpstr>
      <vt:lpstr>Summary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Methods</dc:title>
  <dc:creator>PePsi</dc:creator>
  <cp:lastModifiedBy>PePsi</cp:lastModifiedBy>
  <cp:revision>53</cp:revision>
  <dcterms:created xsi:type="dcterms:W3CDTF">2015-02-17T22:32:06Z</dcterms:created>
  <dcterms:modified xsi:type="dcterms:W3CDTF">2015-02-19T14:49:35Z</dcterms:modified>
</cp:coreProperties>
</file>