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9144000" cy="6858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05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885" y="-83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9FF09-382C-4694-850A-AD26E9C7C533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72C2D-03CB-4831-BFD6-981809E2B8C7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861E-96D6-48EE-A2E4-C1D8AC38F84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4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4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5730-BCF4-4396-B8B9-CDCD4DB8B04E}" type="datetimeFigureOut">
              <a:rPr lang="bg-BG" smtClean="0"/>
              <a:pPr/>
              <a:t>8.10.2015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BC6A-F2F2-4189-84A7-90C3E52F200B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products/mocking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help/justmock/getting-started-commercial-vs-free-vers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Inversion_of_contro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nject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q/moq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9168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Table of Contents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852936"/>
            <a:ext cx="8686800" cy="3522712"/>
          </a:xfrm>
        </p:spPr>
        <p:txBody>
          <a:bodyPr/>
          <a:lstStyle/>
          <a:p>
            <a:r>
              <a:rPr lang="en-US" dirty="0" smtClean="0"/>
              <a:t>Testable Code</a:t>
            </a:r>
          </a:p>
          <a:p>
            <a:r>
              <a:rPr lang="en-US" dirty="0" smtClean="0"/>
              <a:t>Mocking</a:t>
            </a:r>
          </a:p>
          <a:p>
            <a:r>
              <a:rPr lang="en-US" dirty="0" err="1" smtClean="0"/>
              <a:t>Moq</a:t>
            </a:r>
            <a:endParaRPr lang="en-US" dirty="0" smtClean="0"/>
          </a:p>
          <a:p>
            <a:pPr lvl="1"/>
            <a:r>
              <a:rPr lang="en-US" dirty="0" err="1" smtClean="0"/>
              <a:t>Moq</a:t>
            </a:r>
            <a:r>
              <a:rPr lang="en-US" dirty="0" smtClean="0"/>
              <a:t> demo</a:t>
            </a:r>
          </a:p>
          <a:p>
            <a:r>
              <a:rPr lang="en-US" dirty="0" err="1" smtClean="0"/>
              <a:t>JustMock</a:t>
            </a:r>
            <a:endParaRPr lang="en-US" dirty="0" smtClean="0"/>
          </a:p>
          <a:p>
            <a:pPr lvl="1"/>
            <a:r>
              <a:rPr lang="en-US" dirty="0" err="1" smtClean="0"/>
              <a:t>JustMock</a:t>
            </a:r>
            <a:r>
              <a:rPr lang="en-US" dirty="0" smtClean="0"/>
              <a:t>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544" y="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Mocking with</a:t>
            </a:r>
            <a:b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Moq</a:t>
            </a:r>
            <a:r>
              <a:rPr kumimoji="0" lang="en-US" sz="4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</a:t>
            </a:r>
            <a:r>
              <a:rPr kumimoji="0" lang="en-US" sz="4400" b="1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JustMock</a:t>
            </a: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67544" y="1484784"/>
            <a:ext cx="8229600" cy="56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Mocking tools for easier unit testing</a:t>
            </a: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364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Telerik </a:t>
            </a:r>
            <a:r>
              <a:rPr lang="en-US" dirty="0" err="1" smtClean="0"/>
              <a:t>JustMock</a:t>
            </a:r>
            <a:endParaRPr lang="en-US" dirty="0"/>
          </a:p>
        </p:txBody>
      </p:sp>
      <p:pic>
        <p:nvPicPr>
          <p:cNvPr id="4100" name="Picture 4" descr="Telerik DevCraf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116632" y="1340768"/>
            <a:ext cx="10893185" cy="5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052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Telerik 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2" y="1093694"/>
            <a:ext cx="8686800" cy="5791200"/>
          </a:xfrm>
        </p:spPr>
        <p:txBody>
          <a:bodyPr/>
          <a:lstStyle/>
          <a:p>
            <a:r>
              <a:rPr lang="en-US" dirty="0" smtClean="0"/>
              <a:t>Install from the Telerik account</a:t>
            </a:r>
          </a:p>
          <a:p>
            <a:pPr lvl="1"/>
            <a:r>
              <a:rPr lang="en-US" dirty="0">
                <a:hlinkClick r:id="rId2"/>
              </a:rPr>
              <a:t>http://www.telerik.com/products/mocking.aspx</a:t>
            </a:r>
            <a:endParaRPr lang="en-US" dirty="0" smtClean="0"/>
          </a:p>
          <a:p>
            <a:r>
              <a:rPr lang="en-US" dirty="0" smtClean="0"/>
              <a:t>Use the Visual Studio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381000" y="3505200"/>
            <a:ext cx="83058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CarsData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Mock.Create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CarsData.Add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Arg.IsAny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&lt;Car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&gt;())).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DoNothing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CarsData.All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()).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Returns(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FakeCarCollection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CarsData.Search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Arg.AnyString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.Returns(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FakeCarCollection.Where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                 c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c.Make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== "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BMW").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Mock.Arrange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(() =&gt; 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CarsData.GetById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Arg.AnyInt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.Returns(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FakeCarCollection.First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xmlns="" val="183332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/>
          <a:lstStyle/>
          <a:p>
            <a:r>
              <a:rPr lang="en-US" dirty="0" smtClean="0"/>
              <a:t>Telerik 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/>
          <a:lstStyle/>
          <a:p>
            <a:r>
              <a:rPr lang="en-US" dirty="0" smtClean="0"/>
              <a:t>Two versions:</a:t>
            </a:r>
          </a:p>
          <a:p>
            <a:pPr lvl="1"/>
            <a:r>
              <a:rPr lang="en-US" dirty="0" smtClean="0"/>
              <a:t>Free version – excellent when the code is written with testability in mind</a:t>
            </a:r>
          </a:p>
          <a:p>
            <a:pPr lvl="1"/>
            <a:r>
              <a:rPr lang="en-US" dirty="0" smtClean="0"/>
              <a:t>Paid version – mocks everything (</a:t>
            </a:r>
            <a:r>
              <a:rPr lang="en-US" dirty="0" err="1" smtClean="0"/>
              <a:t>mscorlib</a:t>
            </a:r>
            <a:r>
              <a:rPr lang="en-US" dirty="0" smtClean="0"/>
              <a:t>, EntityFramework, SQL), legacy code base which is not written to be testable, statics, privates, etc.</a:t>
            </a:r>
          </a:p>
          <a:p>
            <a:r>
              <a:rPr lang="en-US" dirty="0" smtClean="0"/>
              <a:t>More information here: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www.telerik.com/help/justmock/getting-started-commercial-vs-free-version.html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360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Telerik </a:t>
            </a:r>
            <a:r>
              <a:rPr lang="en-US" dirty="0" err="1" smtClean="0"/>
              <a:t>JustMock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CallOriginal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.Returns()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DoInstead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DoNothing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.Throw()</a:t>
            </a:r>
          </a:p>
          <a:p>
            <a:pPr lvl="1"/>
            <a:r>
              <a:rPr lang="en-US" dirty="0" err="1" smtClean="0"/>
              <a:t>Arg.Matches</a:t>
            </a:r>
            <a:r>
              <a:rPr lang="en-US" dirty="0" smtClean="0"/>
              <a:t>&lt;type&gt;(x =&gt; condition)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1043608" y="5805264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Mocking – Live Demo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52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229600" cy="1143000"/>
          </a:xfrm>
        </p:spPr>
        <p:txBody>
          <a:bodyPr/>
          <a:lstStyle/>
          <a:p>
            <a:r>
              <a:rPr lang="en-US" dirty="0" smtClean="0"/>
              <a:t>How to Write </a:t>
            </a:r>
            <a:r>
              <a:rPr lang="en-US" dirty="0" smtClean="0"/>
              <a:t>Testable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9026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Inversion of Control Pattern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a decoupling of the execution of a certain task from implementation</a:t>
            </a:r>
          </a:p>
          <a:p>
            <a:pPr lvl="1"/>
            <a:r>
              <a:rPr lang="en-US" dirty="0"/>
              <a:t>Every module can focus on what it is designed for</a:t>
            </a:r>
          </a:p>
          <a:p>
            <a:pPr lvl="1"/>
            <a:r>
              <a:rPr lang="en-US" dirty="0"/>
              <a:t>Modules make no assumptions about what other systems do but rely on their contracts</a:t>
            </a:r>
          </a:p>
          <a:p>
            <a:pPr lvl="1"/>
            <a:r>
              <a:rPr lang="en-US" dirty="0"/>
              <a:t>Replacing modules has no side effect on other </a:t>
            </a:r>
            <a:r>
              <a:rPr lang="en-US" dirty="0" smtClean="0"/>
              <a:t>modules</a:t>
            </a:r>
          </a:p>
          <a:p>
            <a:pPr lvl="1"/>
            <a:r>
              <a:rPr lang="en-US" dirty="0"/>
              <a:t>More info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en.wikipedia.org/wiki/Inversion_of_control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55576" y="188640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sng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Testable Code</a:t>
            </a: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913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Write Testable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6910"/>
            <a:ext cx="8686800" cy="5791200"/>
          </a:xfrm>
        </p:spPr>
        <p:txBody>
          <a:bodyPr/>
          <a:lstStyle/>
          <a:p>
            <a:r>
              <a:rPr lang="en-US" dirty="0"/>
              <a:t>Public API should work with interfaces, not implementation classes (</a:t>
            </a:r>
            <a:r>
              <a:rPr lang="en-US" dirty="0" err="1"/>
              <a:t>IEnumerable</a:t>
            </a:r>
            <a:r>
              <a:rPr lang="en-US" dirty="0"/>
              <a:t> vs. List)</a:t>
            </a:r>
          </a:p>
          <a:p>
            <a:r>
              <a:rPr lang="en-US" dirty="0" smtClean="0"/>
              <a:t>Bad code: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Good </a:t>
            </a:r>
            <a:r>
              <a:rPr lang="en-US" dirty="0"/>
              <a:t>c</a:t>
            </a:r>
            <a:r>
              <a:rPr lang="en-US" dirty="0" smtClean="0"/>
              <a:t>ode: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611560" y="4360168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IList&lt;</a:t>
            </a:r>
            <a:r>
              <a:rPr lang="en-US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ICard</a:t>
            </a: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 Cards { get; private set; }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3140968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Card[] Cards { get; private set; }</a:t>
            </a:r>
          </a:p>
        </p:txBody>
      </p:sp>
    </p:spTree>
    <p:extLst>
      <p:ext uri="{BB962C8B-B14F-4D97-AF65-F5344CB8AC3E}">
        <p14:creationId xmlns:p14="http://schemas.microsoft.com/office/powerpoint/2010/main" xmlns="" val="317275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Dependency </a:t>
            </a:r>
            <a:r>
              <a:rPr lang="en-US" dirty="0" smtClean="0"/>
              <a:t>Injection</a:t>
            </a:r>
            <a:endParaRPr lang="en-US" dirty="0"/>
          </a:p>
          <a:p>
            <a:pPr lvl="1"/>
            <a:r>
              <a:rPr lang="en-US" dirty="0" err="1" smtClean="0"/>
              <a:t>Ninject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http://www.ninject.org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Consists of: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dependent </a:t>
            </a:r>
            <a:r>
              <a:rPr lang="en-US" dirty="0" smtClean="0"/>
              <a:t>consumer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declaration of a component's dependencies, defined as interface </a:t>
            </a:r>
            <a:r>
              <a:rPr lang="en-US" dirty="0" smtClean="0"/>
              <a:t>contracts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injector (sometimes referred to as a provider or container) that creates instances of classes that implement a given dependency interface on </a:t>
            </a:r>
            <a:r>
              <a:rPr lang="en-US" dirty="0" smtClean="0"/>
              <a:t>request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19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686800" cy="5791200"/>
          </a:xfrm>
        </p:spPr>
        <p:txBody>
          <a:bodyPr/>
          <a:lstStyle/>
          <a:p>
            <a:r>
              <a:rPr lang="en-US" dirty="0" smtClean="0"/>
              <a:t>Bad: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533400" y="1828800"/>
            <a:ext cx="83058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view = new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465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How to Write Testable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686800" cy="5791200"/>
          </a:xfrm>
        </p:spPr>
        <p:txBody>
          <a:bodyPr/>
          <a:lstStyle/>
          <a:p>
            <a:r>
              <a:rPr lang="en-US" dirty="0" smtClean="0"/>
              <a:t>Good: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381000" y="1322487"/>
            <a:ext cx="852543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MemoryLayoutView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{}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IPresenterBase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view;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IViewBase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this.view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myView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Program {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 Main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 {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InjectionContainer.Create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MemoryLayoutPresenter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17181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Mocking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12776"/>
            <a:ext cx="8686800" cy="5646174"/>
          </a:xfrm>
        </p:spPr>
        <p:txBody>
          <a:bodyPr/>
          <a:lstStyle/>
          <a:p>
            <a:r>
              <a:rPr lang="en-US" dirty="0" smtClean="0"/>
              <a:t>Makes Unit Testing more effective</a:t>
            </a:r>
          </a:p>
          <a:p>
            <a:pPr lvl="1"/>
            <a:r>
              <a:rPr lang="en-US" dirty="0" smtClean="0"/>
              <a:t>Avoid writing boring boilerplate code</a:t>
            </a:r>
          </a:p>
          <a:p>
            <a:r>
              <a:rPr lang="en-US" dirty="0"/>
              <a:t>Isolate dependencies among </a:t>
            </a:r>
            <a:r>
              <a:rPr lang="en-US" dirty="0" smtClean="0"/>
              <a:t>units</a:t>
            </a:r>
          </a:p>
          <a:p>
            <a:r>
              <a:rPr lang="en-US" dirty="0"/>
              <a:t>Asserts expectations for code </a:t>
            </a:r>
            <a:r>
              <a:rPr lang="en-US" dirty="0" smtClean="0"/>
              <a:t>quality</a:t>
            </a:r>
          </a:p>
          <a:p>
            <a:pPr lvl="1"/>
            <a:r>
              <a:rPr lang="en-US" dirty="0"/>
              <a:t>Ex: Checks that a method is called only once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257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Moq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Install from the </a:t>
            </a:r>
            <a:r>
              <a:rPr lang="en-US" dirty="0" err="1" smtClean="0"/>
              <a:t>NuGet</a:t>
            </a:r>
            <a:r>
              <a:rPr lang="en-US" dirty="0" smtClean="0"/>
              <a:t> package manager</a:t>
            </a:r>
          </a:p>
          <a:p>
            <a:r>
              <a:rPr lang="en-US" dirty="0" smtClean="0"/>
              <a:t>Refer the library</a:t>
            </a:r>
          </a:p>
          <a:p>
            <a:r>
              <a:rPr lang="en-US" dirty="0" smtClean="0"/>
              <a:t>Use its API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github.com/Moq/moq4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381000" y="4343400"/>
            <a:ext cx="83058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mock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new Mock&lt;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ICarsRepository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(r =&gt;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r.Add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It.IsAny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&lt;Car&gt;())).Verifiable();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mock.Setup</a:t>
            </a:r>
            <a:r>
              <a:rPr lang="en-US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(r 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=&gt; 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r.All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()).Returns(</a:t>
            </a:r>
            <a:r>
              <a:rPr lang="en-US" sz="18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this.FakeCarCollection</a:t>
            </a:r>
            <a:r>
              <a:rPr lang="en-US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231945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686800" cy="5791200"/>
          </a:xfrm>
        </p:spPr>
        <p:txBody>
          <a:bodyPr/>
          <a:lstStyle/>
          <a:p>
            <a:r>
              <a:rPr lang="en-US" dirty="0" smtClean="0"/>
              <a:t>The most often used APIs:</a:t>
            </a:r>
          </a:p>
          <a:p>
            <a:pPr lvl="1"/>
            <a:r>
              <a:rPr lang="en-US" dirty="0" smtClean="0"/>
              <a:t>.Setup()</a:t>
            </a:r>
          </a:p>
          <a:p>
            <a:pPr lvl="1"/>
            <a:r>
              <a:rPr lang="en-US" dirty="0" smtClean="0"/>
              <a:t>.Verifiable()</a:t>
            </a:r>
          </a:p>
          <a:p>
            <a:pPr lvl="1"/>
            <a:r>
              <a:rPr lang="en-US" dirty="0" smtClean="0"/>
              <a:t>.Callback()</a:t>
            </a:r>
          </a:p>
          <a:p>
            <a:pPr lvl="1"/>
            <a:r>
              <a:rPr lang="en-US" dirty="0" smtClean="0"/>
              <a:t>.Returns()</a:t>
            </a:r>
          </a:p>
          <a:p>
            <a:pPr lvl="1"/>
            <a:r>
              <a:rPr lang="en-US" dirty="0" smtClean="0"/>
              <a:t>.Throws()</a:t>
            </a:r>
          </a:p>
          <a:p>
            <a:pPr lvl="1"/>
            <a:r>
              <a:rPr lang="en-US" dirty="0" err="1" smtClean="0"/>
              <a:t>It.Is</a:t>
            </a:r>
            <a:r>
              <a:rPr lang="en-US" dirty="0" smtClean="0"/>
              <a:t>&lt;type&gt;(x =&gt; condition)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94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547</Words>
  <Application>Microsoft Office PowerPoint</Application>
  <PresentationFormat>Презентация на цял екран (4:3)</PresentationFormat>
  <Paragraphs>132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4" baseType="lpstr">
      <vt:lpstr>Office тема</vt:lpstr>
      <vt:lpstr>Table of Contents</vt:lpstr>
      <vt:lpstr>How to Write Testable Code</vt:lpstr>
      <vt:lpstr>How to Write Testable Code</vt:lpstr>
      <vt:lpstr>How to Write Testable Code</vt:lpstr>
      <vt:lpstr>How to Write Testable Code</vt:lpstr>
      <vt:lpstr>How to Write Testable Code</vt:lpstr>
      <vt:lpstr>Mocking</vt:lpstr>
      <vt:lpstr>Moq</vt:lpstr>
      <vt:lpstr>Moq</vt:lpstr>
      <vt:lpstr>Telerik JustMock</vt:lpstr>
      <vt:lpstr>Telerik JustMock</vt:lpstr>
      <vt:lpstr>Telerik JustMock</vt:lpstr>
      <vt:lpstr>Telerik JustMock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Mocking with  Moq and JustMock</dc:title>
  <dc:creator>Петя Костова</dc:creator>
  <cp:lastModifiedBy>Петя Костова</cp:lastModifiedBy>
  <cp:revision>18</cp:revision>
  <dcterms:created xsi:type="dcterms:W3CDTF">2015-10-04T17:23:21Z</dcterms:created>
  <dcterms:modified xsi:type="dcterms:W3CDTF">2015-10-07T22:10:24Z</dcterms:modified>
</cp:coreProperties>
</file>