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81" r:id="rId19"/>
    <p:sldId id="282" r:id="rId20"/>
    <p:sldId id="283" r:id="rId21"/>
    <p:sldId id="284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5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5" r:id="rId47"/>
    <p:sldId id="318" r:id="rId48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590" y="-102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B4E7A-F7D8-49B8-A3E8-89BFB4BE2B6C}" type="datetimeFigureOut">
              <a:rPr lang="bg-BG" smtClean="0"/>
              <a:t>25.3.2015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F235D-603A-4AB1-B420-A3F46BC23E8E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5DD86-E20B-4931-9ABE-DFC67D8EB85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03512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201962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033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033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25.3.2015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25.3.2015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25.3.2015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chemeClr val="tx1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25.3.2015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25.3.2015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25.3.2015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25.3.2015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25.3.2015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25.3.2015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25.3.2015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25.3.2015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25.3.2015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/299703/186281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orums.academy.telerik.com/" TargetMode="External"/><Relationship Id="rId4" Type="http://schemas.openxmlformats.org/officeDocument/2006/relationships/hyperlink" Target="http://www.facebook.com/telerikacadem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sz="5100" dirty="0" smtClean="0">
                <a:solidFill>
                  <a:schemeClr val="tx1"/>
                </a:solidFill>
              </a:rPr>
              <a:t>Extension Methods, Lambda Expressions and LINQ</a:t>
            </a:r>
            <a:endParaRPr lang="en-US" sz="51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2895600"/>
            <a:ext cx="8134350" cy="95488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Extension Methods, Anonymous </a:t>
            </a:r>
            <a:r>
              <a:rPr lang="en-US" dirty="0" smtClean="0">
                <a:solidFill>
                  <a:schemeClr val="tx1"/>
                </a:solidFill>
              </a:rPr>
              <a:t>Types,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Delegates, </a:t>
            </a:r>
            <a:r>
              <a:rPr lang="en-US" dirty="0">
                <a:solidFill>
                  <a:schemeClr val="tx1"/>
                </a:solidFill>
              </a:rPr>
              <a:t>Lambda </a:t>
            </a:r>
            <a:r>
              <a:rPr lang="en-US" dirty="0" smtClean="0">
                <a:solidFill>
                  <a:schemeClr val="tx1"/>
                </a:solidFill>
              </a:rPr>
              <a:t>Expressions, LINQ, Dynamic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Telerik Software Academy</a:t>
            </a:r>
          </a:p>
        </p:txBody>
      </p:sp>
      <p:sp>
        <p:nvSpPr>
          <p:cNvPr id="8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hlinkClick r:id="rId2"/>
              </a:rPr>
              <a:t>http://academy.telerik.com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13"/>
          <p:cNvSpPr>
            <a:spLocks noGrp="1"/>
          </p:cNvSpPr>
          <p:nvPr/>
        </p:nvSpPr>
        <p:spPr>
          <a:xfrm>
            <a:off x="429087" y="5352025"/>
            <a:ext cx="437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Object-Oriented Programming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Anonymous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define and use arrays of anonymous types through the following syntax: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584" y="2708920"/>
            <a:ext cx="7480300" cy="32231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new[] { new { X = 3, Y = 5 },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{ X = 1, Y = 2 }, new { X = 0, Y = 7 } };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item in arr)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Console.WriteLine("({0}, {1})",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item.X, item.Y);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275856" y="6021288"/>
            <a:ext cx="5461992" cy="541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Anonymous Types – Live Demo</a:t>
            </a:r>
            <a:endParaRPr kumimoji="0" lang="bg-BG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010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Delegates?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are special .NET types that hold a method reference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signature of given method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Number and types of the parameters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return type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"values" are methods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These methods match their signature (parameters and return types)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are reference types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9632" y="0"/>
            <a:ext cx="7300664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Delegates in .NET Framework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86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Delegates?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are roughly similar to function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pointers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C++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Strongly-typed pointer (reference) to a method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Pointer (address) to a callback function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point to static and instance methods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point to a sequence of multiple methods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Known as multicast delegates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 to perform callback invocations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 the "publish-subscribe" model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98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642938" y="1050617"/>
            <a:ext cx="7815262" cy="5350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Declaration of a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SimpleDelegate(string param);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DelegatesExample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TestMethod(string param)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Console.WriteLine("I was called by a delegate.");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Console.WriteLine("I got parameter: {0}.", param);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Main()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Instantiate the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SimpleDelegate d = new SimpleDelegate(TestMethod);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Invocation of the method, pointed by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d("test");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83968" y="6237312"/>
            <a:ext cx="4365848" cy="432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Simple Delegate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77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sz="3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Generic and Multicast Delegates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r>
              <a:rPr lang="en-US" dirty="0" smtClean="0"/>
              <a:t>A delegate can be generic:</a:t>
            </a:r>
          </a:p>
          <a:p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Using a generic delegate: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The above can simplified as follows: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Delegates are multicast (can hold multiple methods), assigned through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dirty="0" smtClean="0"/>
              <a:t> operator: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685801" y="1587704"/>
            <a:ext cx="7772400" cy="412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SomeDelegate&lt;T&gt;(T item);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611560" y="3717032"/>
            <a:ext cx="77724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SomeDelegate&lt;int&gt; d = Notify; </a:t>
            </a:r>
            <a:endParaRPr lang="bg-BG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1560" y="2492896"/>
            <a:ext cx="777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void Notify(int i) { … } </a:t>
            </a:r>
          </a:p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SomeDelegate&lt;int&gt; d = new SomeDelegate&lt;int&gt;(Notify);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3568" y="5157192"/>
            <a:ext cx="77724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 += Notify; </a:t>
            </a:r>
            <a:endParaRPr lang="bg-BG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085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 are methods without name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take parameters and return values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Declared through the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keyword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96913" y="3124200"/>
            <a:ext cx="7761288" cy="32378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SomeClass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delegate void SomeDelegate(string str);</a:t>
            </a:r>
          </a:p>
          <a:p>
            <a:pPr marL="0" indent="0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SomeDelegate d = delegate(string str)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MessageBox.Show(str);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d("Hello");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						</a:t>
            </a:r>
            <a:endParaRPr lang="bg-BG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367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Multicast Delegates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685800" y="974827"/>
            <a:ext cx="77724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StringDelegate&lt;T&gt;(T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value); 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MultiDelegates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PrintString(string str)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("Str: {0}", str);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1;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int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PrintStringLength(string value)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("Length: {0}", value.Length);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2;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StringDelegate&lt;string&gt;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 = MultiDelegates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.PrintString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+= new MultiDelegates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().PrintStringLength;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int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result = d("some string value");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("Returned result: {0}", result);</a:t>
            </a: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487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Predefined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Predefined delegates in .NET:</a:t>
            </a:r>
          </a:p>
          <a:p>
            <a:pPr lvl="1"/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Action&lt;T1, T2, T3&gt; - generic predefined void delegate with parameters of types  </a:t>
            </a:r>
            <a:r>
              <a:rPr lang="en-US" sz="28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T1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sz="28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T2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sz="28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T3</a:t>
            </a:r>
          </a:p>
          <a:p>
            <a:pPr lvl="1"/>
            <a:r>
              <a:rPr lang="en-US" sz="2800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Func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&lt;T1, T2, </a:t>
            </a:r>
            <a:r>
              <a:rPr lang="en-US" sz="2800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TResult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&gt; </a:t>
            </a:r>
            <a:r>
              <a:rPr lang="en-US" sz="28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- generic predefined 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 with return value of type </a:t>
            </a:r>
            <a:r>
              <a:rPr lang="en-US" sz="2800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r>
              <a:rPr lang="en-US" sz="2800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r>
              <a:rPr lang="en-US" sz="2800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esult</a:t>
            </a:r>
            <a:endParaRPr lang="en-US" sz="2800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Both have quite a lot of overloads</a:t>
            </a:r>
            <a:endParaRPr lang="en-US" sz="2800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05118" y="4419600"/>
            <a:ext cx="7761288" cy="133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Func&lt;string, int&gt; predefinedIntParse = int.Parse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number = predefinedIntParse("50");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Action&lt;object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predefinedAction = Console.WriteLine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predefinedAction(1000);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endParaRPr lang="bg-BG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39952" y="6021288"/>
            <a:ext cx="428052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Multicast Generic Delegate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40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Events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/>
              <a:t>message sent by an object to signal the occurrence of an action</a:t>
            </a:r>
            <a:endParaRPr lang="en-US" sz="2800" dirty="0" smtClean="0"/>
          </a:p>
          <a:p>
            <a:r>
              <a:rPr lang="en-US" sz="2800" dirty="0" smtClean="0"/>
              <a:t>Enable </a:t>
            </a:r>
            <a:r>
              <a:rPr lang="en-US" sz="2800" dirty="0"/>
              <a:t>a class or object to notify other classes or objects when something of interest </a:t>
            </a:r>
            <a:r>
              <a:rPr lang="en-US" sz="2800" dirty="0" smtClean="0"/>
              <a:t>occurs</a:t>
            </a:r>
          </a:p>
          <a:p>
            <a:pPr lvl="1"/>
            <a:r>
              <a:rPr lang="en-US" sz="2800" dirty="0" smtClean="0"/>
              <a:t>Publisher/event </a:t>
            </a:r>
            <a:r>
              <a:rPr lang="en-US" sz="2800" dirty="0"/>
              <a:t>sender –</a:t>
            </a:r>
            <a:r>
              <a:rPr lang="en-US" sz="2800" dirty="0" smtClean="0"/>
              <a:t> </a:t>
            </a: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class that </a:t>
            </a:r>
            <a:r>
              <a:rPr lang="en-US" sz="2800" dirty="0" smtClean="0"/>
              <a:t>sends/raises </a:t>
            </a:r>
            <a:r>
              <a:rPr lang="en-US" sz="2800" dirty="0"/>
              <a:t>the </a:t>
            </a:r>
            <a:r>
              <a:rPr lang="en-US" sz="2800" dirty="0" smtClean="0"/>
              <a:t>event</a:t>
            </a:r>
          </a:p>
          <a:p>
            <a:pPr lvl="2"/>
            <a:r>
              <a:rPr lang="en-US" sz="2400" dirty="0" smtClean="0"/>
              <a:t>Doesn’t know which object/method will handle the event</a:t>
            </a:r>
          </a:p>
          <a:p>
            <a:pPr lvl="1"/>
            <a:r>
              <a:rPr lang="en-US" sz="2800" dirty="0" smtClean="0"/>
              <a:t>Subscribers – </a:t>
            </a:r>
            <a:r>
              <a:rPr lang="en-US" sz="2800" dirty="0"/>
              <a:t>the classes that </a:t>
            </a:r>
            <a:r>
              <a:rPr lang="en-US" sz="2800" dirty="0" smtClean="0"/>
              <a:t>receive/handle </a:t>
            </a:r>
            <a:r>
              <a:rPr lang="en-US" sz="2800" dirty="0"/>
              <a:t>the </a:t>
            </a:r>
            <a:r>
              <a:rPr lang="en-US" sz="2800" dirty="0" smtClean="0"/>
              <a:t>event</a:t>
            </a:r>
            <a:endParaRPr lang="bg-BG" sz="2800" dirty="0" smtClean="0"/>
          </a:p>
          <a:p>
            <a:r>
              <a:rPr lang="en-US" sz="2800" dirty="0"/>
              <a:t>In the .NET events are based on the </a:t>
            </a:r>
            <a:r>
              <a:rPr lang="en-US" sz="2800" dirty="0" err="1"/>
              <a:t>EventHandler</a:t>
            </a:r>
            <a:r>
              <a:rPr lang="en-US" sz="2800" dirty="0"/>
              <a:t> delegate and the </a:t>
            </a:r>
            <a:r>
              <a:rPr lang="en-US" sz="2800" dirty="0" err="1"/>
              <a:t>EventArgs</a:t>
            </a:r>
            <a:r>
              <a:rPr lang="en-US" sz="2800" dirty="0"/>
              <a:t> base </a:t>
            </a:r>
            <a:r>
              <a:rPr lang="en-US" sz="2800" dirty="0" smtClean="0"/>
              <a:t>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34755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Events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121606"/>
          </a:xfrm>
        </p:spPr>
        <p:txBody>
          <a:bodyPr/>
          <a:lstStyle/>
          <a:p>
            <a:r>
              <a:rPr lang="en-US" sz="2800" dirty="0" smtClean="0"/>
              <a:t>Use event keyword</a:t>
            </a:r>
          </a:p>
          <a:p>
            <a:r>
              <a:rPr lang="en-US" sz="2800" dirty="0" smtClean="0"/>
              <a:t>Specify type of delegate for the event – </a:t>
            </a:r>
            <a:r>
              <a:rPr lang="en-US" sz="2800" dirty="0" err="1" smtClean="0"/>
              <a:t>EventHandler</a:t>
            </a:r>
            <a:endParaRPr lang="en-US" sz="2800" dirty="0" smtClean="0"/>
          </a:p>
          <a:p>
            <a:r>
              <a:rPr lang="en-US" sz="2800" dirty="0" smtClean="0"/>
              <a:t>Add a protected virtual method</a:t>
            </a:r>
            <a:endParaRPr lang="en-US" sz="2800" dirty="0"/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Name the </a:t>
            </a:r>
            <a:r>
              <a:rPr lang="en-US" sz="2800" dirty="0">
                <a:solidFill>
                  <a:schemeClr val="tx1"/>
                </a:solidFill>
              </a:rPr>
              <a:t>method </a:t>
            </a:r>
            <a:r>
              <a:rPr lang="en-US" sz="2800" dirty="0" smtClean="0">
                <a:solidFill>
                  <a:schemeClr val="tx1"/>
                </a:solidFill>
              </a:rPr>
              <a:t>On[</a:t>
            </a:r>
            <a:r>
              <a:rPr lang="en-US" sz="2800" dirty="0" err="1" smtClean="0">
                <a:solidFill>
                  <a:schemeClr val="tx1"/>
                </a:solidFill>
              </a:rPr>
              <a:t>EventName</a:t>
            </a:r>
            <a:r>
              <a:rPr lang="en-US" sz="2800" dirty="0" smtClean="0">
                <a:solidFill>
                  <a:schemeClr val="tx1"/>
                </a:solidFill>
              </a:rPr>
              <a:t>]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3400" y="3200400"/>
            <a:ext cx="8077200" cy="3139321"/>
          </a:xfrm>
        </p:spPr>
        <p:txBody>
          <a:bodyPr/>
          <a:lstStyle/>
          <a:p>
            <a:r>
              <a:rPr lang="en-US" sz="1800" dirty="0"/>
              <a:t>class </a:t>
            </a:r>
            <a:r>
              <a:rPr lang="en-US" sz="1800" dirty="0" smtClean="0"/>
              <a:t>Counter {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smtClean="0"/>
              <a:t>public </a:t>
            </a:r>
            <a:r>
              <a:rPr lang="en-US" sz="1800" dirty="0"/>
              <a:t>event </a:t>
            </a:r>
            <a:r>
              <a:rPr lang="en-US" sz="1800" dirty="0" err="1"/>
              <a:t>EventHandler</a:t>
            </a:r>
            <a:r>
              <a:rPr lang="en-US" sz="1800" dirty="0"/>
              <a:t> </a:t>
            </a:r>
            <a:r>
              <a:rPr lang="en-US" sz="1800" dirty="0" err="1"/>
              <a:t>ThresholdReached</a:t>
            </a:r>
            <a:r>
              <a:rPr lang="en-US" sz="1800" dirty="0"/>
              <a:t>;</a:t>
            </a:r>
          </a:p>
          <a:p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smtClean="0"/>
              <a:t>protected </a:t>
            </a:r>
            <a:r>
              <a:rPr lang="en-US" sz="1800" dirty="0"/>
              <a:t>virtual void </a:t>
            </a:r>
            <a:r>
              <a:rPr lang="en-US" sz="1800" dirty="0" err="1"/>
              <a:t>OnThresholdReached</a:t>
            </a:r>
            <a:r>
              <a:rPr lang="en-US" sz="1800" dirty="0"/>
              <a:t>(</a:t>
            </a:r>
            <a:r>
              <a:rPr lang="en-US" sz="1800" dirty="0" err="1"/>
              <a:t>EventArgs</a:t>
            </a:r>
            <a:r>
              <a:rPr lang="en-US" sz="1800" dirty="0"/>
              <a:t> e</a:t>
            </a:r>
            <a:r>
              <a:rPr lang="en-US" sz="1800" dirty="0" smtClean="0"/>
              <a:t>) {</a:t>
            </a:r>
            <a:endParaRPr lang="en-US" sz="1800" dirty="0"/>
          </a:p>
          <a:p>
            <a:r>
              <a:rPr lang="en-US" sz="1800" dirty="0" smtClean="0"/>
              <a:t>    </a:t>
            </a:r>
            <a:r>
              <a:rPr lang="en-US" sz="1800" dirty="0"/>
              <a:t>if </a:t>
            </a:r>
            <a:r>
              <a:rPr lang="en-US" sz="1800" dirty="0" smtClean="0"/>
              <a:t>(</a:t>
            </a:r>
            <a:r>
              <a:rPr lang="en-US" sz="1800" dirty="0" err="1" smtClean="0"/>
              <a:t>this.ThresholdReached</a:t>
            </a:r>
            <a:r>
              <a:rPr lang="en-US" sz="1800" dirty="0" smtClean="0"/>
              <a:t> != </a:t>
            </a:r>
            <a:r>
              <a:rPr lang="en-US" sz="1800" dirty="0"/>
              <a:t>null</a:t>
            </a:r>
            <a:r>
              <a:rPr lang="en-US" sz="1800" dirty="0" smtClean="0"/>
              <a:t>) </a:t>
            </a:r>
            <a:r>
              <a:rPr lang="en-US" sz="1800" dirty="0"/>
              <a:t>{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this.</a:t>
            </a:r>
            <a:r>
              <a:rPr lang="en-US" sz="1800" dirty="0" err="1" smtClean="0"/>
              <a:t>ThresholdReached</a:t>
            </a:r>
            <a:r>
              <a:rPr lang="en-US" sz="1800" dirty="0" smtClean="0"/>
              <a:t>(this, </a:t>
            </a:r>
            <a:r>
              <a:rPr lang="en-US" sz="1800" dirty="0"/>
              <a:t>e);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</a:t>
            </a:r>
            <a:r>
              <a:rPr lang="en-US" sz="1800" dirty="0"/>
              <a:t>}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}</a:t>
            </a:r>
          </a:p>
          <a:p>
            <a:endParaRPr lang="en-US" sz="1800" dirty="0" smtClean="0"/>
          </a:p>
          <a:p>
            <a:r>
              <a:rPr lang="en-US" sz="1800" dirty="0" smtClean="0"/>
              <a:t>  // </a:t>
            </a:r>
            <a:r>
              <a:rPr lang="en-US" sz="1800" dirty="0"/>
              <a:t>provide remaining implementation for the class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654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556792"/>
            <a:ext cx="8686800" cy="5791200"/>
          </a:xfrm>
        </p:spPr>
        <p:txBody>
          <a:bodyPr/>
          <a:lstStyle/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Extension Methods</a:t>
            </a:r>
            <a:endParaRPr lang="en-US" dirty="0"/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Anonymous Types</a:t>
            </a:r>
            <a:r>
              <a:rPr lang="bg-BG" dirty="0" smtClean="0"/>
              <a:t> </a:t>
            </a:r>
            <a:endParaRPr lang="en-US" dirty="0" smtClean="0"/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Delegates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Events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Lambda Expressions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LINQ Queries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Dynamic Type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6719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713837"/>
          </a:xfrm>
        </p:spPr>
        <p:txBody>
          <a:bodyPr/>
          <a:lstStyle/>
          <a:p>
            <a:r>
              <a:rPr lang="en-US" dirty="0"/>
              <a:t>Data that is associated with an event can be provided through an event data class</a:t>
            </a:r>
            <a:endParaRPr lang="en-US" dirty="0" smtClean="0"/>
          </a:p>
          <a:p>
            <a:r>
              <a:rPr lang="en-US" dirty="0" err="1"/>
              <a:t>EventArgs</a:t>
            </a:r>
            <a:r>
              <a:rPr lang="en-US" dirty="0"/>
              <a:t> class is the base type for all event data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Also used </a:t>
            </a:r>
            <a:r>
              <a:rPr lang="en-US" dirty="0">
                <a:solidFill>
                  <a:schemeClr val="tx1"/>
                </a:solidFill>
              </a:rPr>
              <a:t>when an event does not have any data associated with it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Naming of the data class – [Name]</a:t>
            </a:r>
            <a:r>
              <a:rPr lang="en-US" dirty="0" err="1" smtClean="0">
                <a:solidFill>
                  <a:schemeClr val="tx1"/>
                </a:solidFill>
              </a:rPr>
              <a:t>EventArgs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4845784"/>
            <a:ext cx="8077200" cy="1631216"/>
          </a:xfrm>
        </p:spPr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ThresholdReachedEventArgs</a:t>
            </a:r>
            <a:r>
              <a:rPr lang="en-US" dirty="0"/>
              <a:t> : </a:t>
            </a:r>
            <a:r>
              <a:rPr lang="en-US" dirty="0" err="1"/>
              <a:t>EventArgs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smtClean="0"/>
              <a:t>public </a:t>
            </a:r>
            <a:r>
              <a:rPr lang="en-US" dirty="0" err="1"/>
              <a:t>int</a:t>
            </a:r>
            <a:r>
              <a:rPr lang="en-US" dirty="0"/>
              <a:t> Threshold { get; set; }</a:t>
            </a:r>
          </a:p>
          <a:p>
            <a:r>
              <a:rPr lang="en-US" dirty="0"/>
              <a:t>  </a:t>
            </a:r>
            <a:r>
              <a:rPr lang="en-US" dirty="0" smtClean="0"/>
              <a:t>public 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err="1"/>
              <a:t>TimeReached</a:t>
            </a:r>
            <a:r>
              <a:rPr lang="en-US" dirty="0"/>
              <a:t> { get; set;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8292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569660"/>
          </a:xfrm>
        </p:spPr>
        <p:txBody>
          <a:bodyPr/>
          <a:lstStyle/>
          <a:p>
            <a:r>
              <a:rPr lang="en-US" dirty="0"/>
              <a:t>To respond to an event, you define an event handler </a:t>
            </a:r>
            <a:r>
              <a:rPr lang="en-US" dirty="0" smtClean="0"/>
              <a:t>method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ust </a:t>
            </a:r>
            <a:r>
              <a:rPr lang="en-US" dirty="0">
                <a:solidFill>
                  <a:schemeClr val="tx1"/>
                </a:solidFill>
              </a:rPr>
              <a:t>match the signature of the delegate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560260"/>
            <a:ext cx="8077200" cy="3785652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Program 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static </a:t>
            </a:r>
            <a:r>
              <a:rPr lang="en-US" dirty="0"/>
              <a:t>void </a:t>
            </a:r>
            <a:r>
              <a:rPr lang="en-US" dirty="0" smtClean="0"/>
              <a:t>Main() 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/>
              <a:t>Counter </a:t>
            </a:r>
            <a:r>
              <a:rPr lang="en-US" dirty="0" err="1" smtClean="0"/>
              <a:t>counter</a:t>
            </a:r>
            <a:r>
              <a:rPr lang="en-US" dirty="0" smtClean="0"/>
              <a:t> </a:t>
            </a:r>
            <a:r>
              <a:rPr lang="en-US" dirty="0"/>
              <a:t>= new Counter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  <a:r>
              <a:rPr lang="en-US" dirty="0" err="1"/>
              <a:t>counter</a:t>
            </a:r>
            <a:r>
              <a:rPr lang="en-US" dirty="0" err="1" smtClean="0"/>
              <a:t>.ThresholdReached</a:t>
            </a:r>
            <a:r>
              <a:rPr lang="en-US" dirty="0" smtClean="0"/>
              <a:t> </a:t>
            </a:r>
            <a:r>
              <a:rPr lang="en-US" dirty="0"/>
              <a:t>+= </a:t>
            </a:r>
            <a:r>
              <a:rPr lang="en-US" dirty="0" err="1" smtClean="0"/>
              <a:t>CounterThresholdReached</a:t>
            </a:r>
            <a:r>
              <a:rPr lang="en-US" dirty="0"/>
              <a:t>;</a:t>
            </a:r>
          </a:p>
          <a:p>
            <a:r>
              <a:rPr lang="en-US" dirty="0" smtClean="0"/>
              <a:t>    </a:t>
            </a:r>
            <a:r>
              <a:rPr lang="en-US" dirty="0"/>
              <a:t>// provide remaining implementation for the class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static </a:t>
            </a:r>
            <a:r>
              <a:rPr lang="en-US" dirty="0"/>
              <a:t>void </a:t>
            </a:r>
            <a:r>
              <a:rPr lang="en-US" dirty="0" err="1"/>
              <a:t>Counter</a:t>
            </a:r>
            <a:r>
              <a:rPr lang="en-US" dirty="0" err="1" smtClean="0"/>
              <a:t>ThresholdReached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 object </a:t>
            </a:r>
            <a:r>
              <a:rPr lang="en-US" dirty="0"/>
              <a:t>sender, </a:t>
            </a:r>
            <a:r>
              <a:rPr lang="en-US" dirty="0" err="1"/>
              <a:t>EventArgs</a:t>
            </a:r>
            <a:r>
              <a:rPr lang="en-US" dirty="0"/>
              <a:t> e</a:t>
            </a:r>
            <a:r>
              <a:rPr lang="en-US" dirty="0" smtClean="0"/>
              <a:t>) 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 smtClean="0"/>
              <a:t>Console.WriteLine</a:t>
            </a:r>
            <a:r>
              <a:rPr lang="en-US" dirty="0"/>
              <a:t>("The threshold was reached.");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}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3635896" y="6093296"/>
            <a:ext cx="4970512" cy="56274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Events – Live Demo 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2820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Lambda Expressions</a:t>
            </a:r>
            <a:endParaRPr lang="bg-BG" b="1" u="sn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 lambda expression is an anonymous function containing expressions and statements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Used to create delegates or expression tree types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Lambda expressions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the lambda operator </a:t>
            </a: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Read as "goes to"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left side specifies the input parameters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right side holds the expression or statement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hlinkClick r:id="rId2"/>
              </a:rPr>
              <a:t>Link: Lambda notation vs delegate keyword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4847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 Expressions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9200"/>
            <a:ext cx="8496300" cy="1143000"/>
          </a:xfrm>
        </p:spPr>
        <p:txBody>
          <a:bodyPr/>
          <a:lstStyle/>
          <a:p>
            <a:r>
              <a:rPr lang="en-US" dirty="0" smtClean="0"/>
              <a:t>Usually used with collection extension methods like </a:t>
            </a:r>
            <a:r>
              <a:rPr lang="en-US" noProof="1" smtClean="0">
                <a:latin typeface="Consolas" pitchFamily="49" charset="0"/>
              </a:rPr>
              <a:t>FindAll</a:t>
            </a:r>
            <a:r>
              <a:rPr lang="en-US" dirty="0" smtClean="0">
                <a:latin typeface="Consolas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RemoveAll()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20197" name="Rectangle 5"/>
          <p:cNvSpPr>
            <a:spLocks noChangeArrowheads="1"/>
          </p:cNvSpPr>
          <p:nvPr/>
        </p:nvSpPr>
        <p:spPr bwMode="auto">
          <a:xfrm>
            <a:off x="695326" y="2508171"/>
            <a:ext cx="7762874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List&lt;int&gt;() { 1, 2, 3, 4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list.FindAll(x =&gt; (x % 2) == 0);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num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num);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list.RemoveAll(x =&gt; x &gt; 3); // 1 2 3</a:t>
            </a:r>
          </a:p>
        </p:txBody>
      </p:sp>
    </p:spTree>
    <p:extLst>
      <p:ext uri="{BB962C8B-B14F-4D97-AF65-F5344CB8AC3E}">
        <p14:creationId xmlns:p14="http://schemas.microsoft.com/office/powerpoint/2010/main" xmlns="" val="316918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Sorting with Lambda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326" y="1447086"/>
            <a:ext cx="7762874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pets = new Pet[]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Name="Sharo", Age=8 },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Name="Rex", Age=4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Name="Strela", Age=1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Name="Bora", Age=3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sortedPets = pets.OrderBy(pet =&gt; pet.Age);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(Pet pet in sortedPets)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pet.Name, pet.Age);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89535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smtClean="0"/>
              <a:t>Code Expressions</a:t>
            </a:r>
            <a:endParaRPr lang="bg-BG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066800"/>
            <a:ext cx="8686800" cy="5791200"/>
          </a:xfrm>
          <a:noFill/>
          <a:ln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Lambda code expressions: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539750" y="1752600"/>
            <a:ext cx="80645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20, 1, 4, 8, 9, 44 };</a:t>
            </a: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rocess each argument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code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statements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list.FindAll((i) =&gt;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Console.WriteLine("value of i is: {0}", i);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(i % 2) == 0;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Console.WriteLine("Here are your even numbers:");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(int even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Console.Write("{0}\t", even);</a:t>
            </a:r>
          </a:p>
        </p:txBody>
      </p:sp>
    </p:spTree>
    <p:extLst>
      <p:ext uri="{BB962C8B-B14F-4D97-AF65-F5344CB8AC3E}">
        <p14:creationId xmlns:p14="http://schemas.microsoft.com/office/powerpoint/2010/main" xmlns="" val="1291672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Delegates Holding</a:t>
            </a:r>
            <a:br>
              <a:rPr lang="en-US" dirty="0" smtClean="0"/>
            </a:br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Lambda functions can be stored in variables of type delegate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Delegates are typed references to functions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Standard function delegates in .NET: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Func&lt;TResult&gt;</a:t>
            </a:r>
            <a:r>
              <a:rPr lang="en-US" dirty="0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Func&lt;T,</a:t>
            </a:r>
            <a:r>
              <a:rPr lang="en-US" dirty="0" smtClean="0"/>
              <a:t>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Func&lt;T1,</a:t>
            </a:r>
            <a:r>
              <a:rPr lang="en-US" dirty="0" smtClean="0"/>
              <a:t>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T2,</a:t>
            </a:r>
            <a:r>
              <a:rPr lang="en-US" dirty="0" smtClean="0"/>
              <a:t>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876800"/>
            <a:ext cx="7772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Func&lt;bool&gt; boolFunc = () =&gt; true;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Func&lt;int, bool&gt; intFunc = (x) =&gt; x &lt; 10;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(boolFunc() &amp;&amp; intFunc(5))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Console.WriteLine("5 &lt; 10");</a:t>
            </a:r>
          </a:p>
        </p:txBody>
      </p:sp>
    </p:spTree>
    <p:extLst>
      <p:ext uri="{BB962C8B-B14F-4D97-AF65-F5344CB8AC3E}">
        <p14:creationId xmlns:p14="http://schemas.microsoft.com/office/powerpoint/2010/main" xmlns="" val="3574113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 are predefined delegates with the following signature</a:t>
            </a:r>
          </a:p>
          <a:p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 a way to check if an object meets some Boolean criteria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Similar to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Func&lt;T,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bool&gt;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 by many methods of </a:t>
            </a:r>
            <a:r>
              <a:rPr 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 search for an element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example </a:t>
            </a:r>
            <a:r>
              <a:rPr lang="en-US" noProof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List&lt;T&gt;.FindAll(…)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retrieves all elements meeting the criteria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620713" y="2117568"/>
            <a:ext cx="791368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bool Predicate&lt;T&gt;(T obj) </a:t>
            </a:r>
          </a:p>
        </p:txBody>
      </p:sp>
    </p:spTree>
    <p:extLst>
      <p:ext uri="{BB962C8B-B14F-4D97-AF65-F5344CB8AC3E}">
        <p14:creationId xmlns:p14="http://schemas.microsoft.com/office/powerpoint/2010/main" xmlns="" val="5625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598488" y="990600"/>
            <a:ext cx="7935912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 = new List&lt;string&gt;()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"Sofia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"Plovdiv",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"Varna",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"Sopot",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"Silistra" 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townsWithS =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towns.FindAll(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delegate(string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town)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return town.StartsWith("S");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bg-BG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 short form of the above (with lambda expression)</a:t>
            </a:r>
            <a:endParaRPr lang="bg-BG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</a:t>
            </a:r>
            <a:r>
              <a:rPr lang="bg-BG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townsWithS =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town) =&gt; town.StartsWith</a:t>
            </a:r>
            <a:r>
              <a:rPr lang="bg-BG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"));</a:t>
            </a:r>
            <a:endParaRPr lang="bg-BG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oreach (string town in townsWithS)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Console.WriteLine(town);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707904" y="6093296"/>
            <a:ext cx="4877544" cy="5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Lambda Expressions – Live Demo</a:t>
            </a: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05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Action&lt;T&gt; and </a:t>
            </a:r>
            <a:r>
              <a:rPr lang="en-US" dirty="0" err="1" smtClean="0"/>
              <a:t>Func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Action&lt;T&gt; - void delegate with parameter T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Func</a:t>
            </a:r>
            <a:r>
              <a:rPr lang="en-US" dirty="0" smtClean="0"/>
              <a:t>&lt;T, </a:t>
            </a:r>
            <a:r>
              <a:rPr lang="en-US" dirty="0" err="1" smtClean="0"/>
              <a:t>TResult</a:t>
            </a:r>
            <a:r>
              <a:rPr lang="en-US" dirty="0" smtClean="0"/>
              <a:t>&gt; - result delegate returning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362200"/>
            <a:ext cx="777240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Action&lt;int&gt; act = (number) =&gt;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Console.WrileLine(number);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act(10); // logs 10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Func&lt;string, int, string&gt; greet = (name, age) =&gt;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 </a:t>
            </a:r>
            <a:r>
              <a:rPr lang="bg-BG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name + </a:t>
            </a: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Age: </a:t>
            </a: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+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Console.WriteLine(greet(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Ivaylo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10));</a:t>
            </a: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83768" y="6349008"/>
            <a:ext cx="6224736" cy="50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Action&lt;T&gt; and Func&lt;T&gt;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2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Extension Methods</a:t>
            </a:r>
            <a:endParaRPr lang="bg-BG" b="1" u="sn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Once a type is defined and compiled into </a:t>
            </a:r>
            <a:r>
              <a:rPr lang="en-US" dirty="0" smtClean="0"/>
              <a:t>an assembly </a:t>
            </a:r>
            <a:r>
              <a:rPr lang="en-US" dirty="0"/>
              <a:t>its definition is, more or less, final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only way to update, remove or add new members is to recode and recompile the code</a:t>
            </a:r>
          </a:p>
          <a:p>
            <a:pPr>
              <a:lnSpc>
                <a:spcPct val="100000"/>
              </a:lnSpc>
            </a:pPr>
            <a:r>
              <a:rPr lang="en-US" dirty="0"/>
              <a:t>Extension methods </a:t>
            </a:r>
            <a:r>
              <a:rPr lang="en-US" dirty="0" smtClean="0"/>
              <a:t>allow </a:t>
            </a:r>
            <a:r>
              <a:rPr lang="en-US" dirty="0"/>
              <a:t>existing compiled types </a:t>
            </a:r>
            <a:r>
              <a:rPr lang="en-US" dirty="0" smtClean="0"/>
              <a:t>to gain new functionality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recompilation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touching the</a:t>
            </a:r>
            <a:br>
              <a:rPr lang="en-US" dirty="0" smtClean="0"/>
            </a:br>
            <a:r>
              <a:rPr lang="en-US" dirty="0" smtClean="0"/>
              <a:t>original 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9119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1124744"/>
            <a:ext cx="7620000" cy="1447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LINQ and Query </a:t>
            </a:r>
            <a:r>
              <a:rPr lang="en-US" dirty="0"/>
              <a:t>Keywords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5326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dirty="0"/>
              <a:t>LINQ Building </a:t>
            </a:r>
            <a:r>
              <a:rPr lang="en-US" dirty="0" smtClean="0"/>
              <a:t>Blocks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3000"/>
              </a:lnSpc>
            </a:pPr>
            <a:r>
              <a:rPr lang="en-US" dirty="0" smtClean="0"/>
              <a:t>LINQ is a set of extensions to .NET Framework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Encompasses language-integrated query, set, and transform operations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Consistent manner to obtain </a:t>
            </a:r>
            <a:r>
              <a:rPr lang="en-US" dirty="0"/>
              <a:t>and </a:t>
            </a:r>
            <a:r>
              <a:rPr lang="en-US" dirty="0" smtClean="0"/>
              <a:t>manipulate </a:t>
            </a:r>
            <a:r>
              <a:rPr lang="en-US" dirty="0"/>
              <a:t>"data" in the broad sense of the term</a:t>
            </a:r>
          </a:p>
          <a:p>
            <a:pPr>
              <a:lnSpc>
                <a:spcPct val="103000"/>
              </a:lnSpc>
            </a:pPr>
            <a:r>
              <a:rPr lang="en-US" dirty="0"/>
              <a:t>Query expressions </a:t>
            </a:r>
            <a:r>
              <a:rPr lang="en-US" dirty="0" smtClean="0"/>
              <a:t>can be defined directly </a:t>
            </a:r>
            <a:r>
              <a:rPr lang="en-US" dirty="0"/>
              <a:t>within the C# programming language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3000"/>
              </a:lnSpc>
            </a:pPr>
            <a:r>
              <a:rPr lang="en-US" dirty="0" smtClean="0"/>
              <a:t>Used </a:t>
            </a:r>
            <a:r>
              <a:rPr lang="en-US" dirty="0"/>
              <a:t>to interact with numerous </a:t>
            </a:r>
            <a:r>
              <a:rPr lang="en-US" dirty="0" smtClean="0"/>
              <a:t>data types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Converted to expression trees at compile time and evaluated at runtime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4581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*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5" name="Rounded Rectangle 17451"/>
          <p:cNvSpPr>
            <a:spLocks noChangeArrowheads="1"/>
          </p:cNvSpPr>
          <p:nvPr/>
        </p:nvSpPr>
        <p:spPr bwMode="auto">
          <a:xfrm>
            <a:off x="482600" y="2825749"/>
            <a:ext cx="8128000" cy="2297113"/>
          </a:xfrm>
          <a:prstGeom prst="roundRect">
            <a:avLst>
              <a:gd name="adj" fmla="val 9375"/>
            </a:avLst>
          </a:prstGeom>
          <a:solidFill>
            <a:srgbClr val="808080">
              <a:alpha val="25098"/>
            </a:srgbClr>
          </a:solidFill>
          <a:ln w="28575" algn="ctr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defRPr/>
            </a:pPr>
            <a:endParaRPr lang="en-US" sz="2000" b="1"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79424" y="2786062"/>
            <a:ext cx="8131175" cy="584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effectLst>
                  <a:outerShdw sx="1000" sy="1000" algn="tl">
                    <a:srgbClr val="C0C0C0"/>
                  </a:outerShdw>
                </a:effectLst>
                <a:latin typeface="+mn-lt"/>
              </a:rPr>
              <a:t>LINQ enabled data sources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38175" y="3916237"/>
            <a:ext cx="1419225" cy="992440"/>
            <a:chOff x="638178" y="3496454"/>
            <a:chExt cx="1419223" cy="1343834"/>
          </a:xfrm>
          <a:solidFill>
            <a:schemeClr val="bg1"/>
          </a:solidFill>
        </p:grpSpPr>
        <p:pic>
          <p:nvPicPr>
            <p:cNvPr id="77" name="Rectangle 17439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78" name="TextBox 17440"/>
            <p:cNvSpPr txBox="1">
              <a:spLocks noChangeArrowheads="1"/>
            </p:cNvSpPr>
            <p:nvPr/>
          </p:nvSpPr>
          <p:spPr bwMode="auto">
            <a:xfrm>
              <a:off x="680223" y="3685787"/>
              <a:ext cx="1351009" cy="958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</a:t>
              </a: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Objects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881773" y="5437189"/>
            <a:ext cx="844701" cy="538859"/>
            <a:chOff x="865036" y="5216539"/>
            <a:chExt cx="842789" cy="611390"/>
          </a:xfrm>
          <a:solidFill>
            <a:schemeClr val="bg1"/>
          </a:solidFill>
        </p:grpSpPr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1161837" y="5216539"/>
              <a:ext cx="249187" cy="238063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65036" y="5591669"/>
              <a:ext cx="247599" cy="236260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460226" y="5591669"/>
              <a:ext cx="247599" cy="236260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17437"/>
            <p:cNvCxnSpPr>
              <a:cxnSpLocks noChangeShapeType="1"/>
            </p:cNvCxnSpPr>
            <p:nvPr/>
          </p:nvCxnSpPr>
          <p:spPr bwMode="auto">
            <a:xfrm flipV="1">
              <a:off x="1076800" y="5427837"/>
              <a:ext cx="121761" cy="189473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6" name="Straight Arrow Connector 17438"/>
            <p:cNvCxnSpPr>
              <a:cxnSpLocks noChangeShapeType="1"/>
            </p:cNvCxnSpPr>
            <p:nvPr/>
          </p:nvCxnSpPr>
          <p:spPr bwMode="auto">
            <a:xfrm flipH="1" flipV="1">
              <a:off x="1373980" y="5427837"/>
              <a:ext cx="121761" cy="189473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36575" y="6062086"/>
            <a:ext cx="1543050" cy="58477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Objects</a:t>
            </a:r>
          </a:p>
        </p:txBody>
      </p: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7061200" y="3922586"/>
            <a:ext cx="1419225" cy="992440"/>
            <a:chOff x="638178" y="3496454"/>
            <a:chExt cx="1419223" cy="1343834"/>
          </a:xfrm>
          <a:solidFill>
            <a:schemeClr val="bg1"/>
          </a:solidFill>
        </p:grpSpPr>
        <p:pic>
          <p:nvPicPr>
            <p:cNvPr id="84" name="Rectangle 17441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85" name="TextBox 17442"/>
            <p:cNvSpPr txBox="1">
              <a:spLocks noChangeArrowheads="1"/>
            </p:cNvSpPr>
            <p:nvPr/>
          </p:nvSpPr>
          <p:spPr bwMode="auto">
            <a:xfrm>
              <a:off x="885534" y="3677190"/>
              <a:ext cx="940385" cy="958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XML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82" name="Folded Corner 81"/>
          <p:cNvSpPr>
            <a:spLocks noChangeArrowheads="1"/>
          </p:cNvSpPr>
          <p:nvPr/>
        </p:nvSpPr>
        <p:spPr bwMode="auto">
          <a:xfrm>
            <a:off x="7315200" y="5275262"/>
            <a:ext cx="971550" cy="847739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600" b="1" dirty="0">
              <a:solidFill>
                <a:schemeClr val="tx1"/>
              </a:solidFill>
              <a:latin typeface="Segoe"/>
            </a:endParaRPr>
          </a:p>
          <a:p>
            <a:pPr>
              <a:defRPr/>
            </a:pPr>
            <a:r>
              <a:rPr lang="en-US" sz="1000" b="1" dirty="0">
                <a:solidFill>
                  <a:schemeClr val="tx1"/>
                </a:solidFill>
                <a:latin typeface="Segoe"/>
              </a:rPr>
              <a:t>&lt;book&gt;</a:t>
            </a: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000" b="1" dirty="0">
                <a:solidFill>
                  <a:schemeClr val="tx1"/>
                </a:solidFill>
                <a:latin typeface="Segoe"/>
              </a:rPr>
              <a:t>    &lt;title/&gt;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/>
                </a:solidFill>
                <a:latin typeface="Segoe"/>
              </a:rPr>
              <a:t>    &lt;author/&gt;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/>
                </a:solidFill>
                <a:latin typeface="Segoe"/>
              </a:rPr>
              <a:t>    &lt;price/&gt;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/>
                </a:solidFill>
                <a:latin typeface="Segoe"/>
              </a:rPr>
              <a:t>&lt;/book&gt;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7315200" y="6067406"/>
            <a:ext cx="914376" cy="5841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XML</a:t>
            </a:r>
          </a:p>
        </p:txBody>
      </p:sp>
      <p:sp>
        <p:nvSpPr>
          <p:cNvPr id="103" name="Rounded Rectangle 102"/>
          <p:cNvSpPr>
            <a:spLocks noChangeArrowheads="1"/>
          </p:cNvSpPr>
          <p:nvPr/>
        </p:nvSpPr>
        <p:spPr bwMode="auto">
          <a:xfrm>
            <a:off x="2154238" y="3370262"/>
            <a:ext cx="4829175" cy="1609726"/>
          </a:xfrm>
          <a:prstGeom prst="roundRect">
            <a:avLst>
              <a:gd name="adj" fmla="val 9375"/>
            </a:avLst>
          </a:prstGeom>
          <a:solidFill>
            <a:schemeClr val="accent2">
              <a:shade val="50000"/>
              <a:alpha val="25098"/>
            </a:schemeClr>
          </a:solidFill>
          <a:ln w="28575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>
              <a:defRPr/>
            </a:pPr>
            <a:endParaRPr lang="en-US" sz="3200" b="1" dirty="0">
              <a:effectLst>
                <a:outerShdw blurRad="38100" dist="38100" dir="2700000" algn="tl">
                  <a:srgbClr val="FFFFFF"/>
                </a:outerShdw>
              </a:effectLst>
              <a:latin typeface="Segoe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77296" y="3318887"/>
            <a:ext cx="8153401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Segoe"/>
              </a:rPr>
              <a:t>LINQ enabled ADO.NET</a:t>
            </a:r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2249488" y="3860470"/>
            <a:ext cx="1560513" cy="1033792"/>
            <a:chOff x="562395" y="3496454"/>
            <a:chExt cx="1562578" cy="1343834"/>
          </a:xfrm>
          <a:solidFill>
            <a:schemeClr val="bg1"/>
          </a:solidFill>
        </p:grpSpPr>
        <p:pic>
          <p:nvPicPr>
            <p:cNvPr id="101" name="Rectangle 17447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02" name="TextBox 17448"/>
            <p:cNvSpPr txBox="1">
              <a:spLocks noChangeArrowheads="1"/>
            </p:cNvSpPr>
            <p:nvPr/>
          </p:nvSpPr>
          <p:spPr bwMode="auto">
            <a:xfrm>
              <a:off x="562395" y="3750706"/>
              <a:ext cx="1562578" cy="92018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DataSets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3881438" y="3860470"/>
            <a:ext cx="1419225" cy="1033792"/>
            <a:chOff x="638178" y="3496454"/>
            <a:chExt cx="1419223" cy="1343834"/>
          </a:xfrm>
          <a:solidFill>
            <a:schemeClr val="bg1"/>
          </a:solidFill>
        </p:grpSpPr>
        <p:pic>
          <p:nvPicPr>
            <p:cNvPr id="99" name="Rectangle 17445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00" name="TextBox 17446"/>
            <p:cNvSpPr txBox="1">
              <a:spLocks noChangeArrowheads="1"/>
            </p:cNvSpPr>
            <p:nvPr/>
          </p:nvSpPr>
          <p:spPr bwMode="auto">
            <a:xfrm>
              <a:off x="917610" y="3750706"/>
              <a:ext cx="873059" cy="92018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</a:t>
              </a: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SQL</a:t>
              </a:r>
            </a:p>
          </p:txBody>
        </p:sp>
      </p:grp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5438777" y="3860470"/>
            <a:ext cx="1419225" cy="1033792"/>
            <a:chOff x="638148" y="3496454"/>
            <a:chExt cx="1419103" cy="1343834"/>
          </a:xfrm>
          <a:solidFill>
            <a:schemeClr val="bg1"/>
          </a:solidFill>
        </p:grpSpPr>
        <p:pic>
          <p:nvPicPr>
            <p:cNvPr id="97" name="Rectangle 17443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48" y="3496454"/>
              <a:ext cx="1419103" cy="134383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98" name="TextBox 17444"/>
            <p:cNvSpPr txBox="1">
              <a:spLocks noChangeArrowheads="1"/>
            </p:cNvSpPr>
            <p:nvPr/>
          </p:nvSpPr>
          <p:spPr bwMode="auto">
            <a:xfrm>
              <a:off x="843979" y="3750706"/>
              <a:ext cx="988391" cy="92018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</a:t>
              </a:r>
            </a:p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Entities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438528" y="6071612"/>
            <a:ext cx="2276472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effectLst>
                  <a:outerShdw dist="50800" sx="1000" sy="1000" algn="ctr" rotWithShape="0">
                    <a:srgbClr val="000000"/>
                  </a:outerShdw>
                </a:effectLst>
                <a:latin typeface="Segoe"/>
              </a:rPr>
              <a:t>Relational Data</a:t>
            </a:r>
            <a:endParaRPr lang="en-US" b="1" dirty="0">
              <a:effectLst>
                <a:outerShdw dist="50800" sx="1000" sy="1000" algn="ctr" rotWithShape="0">
                  <a:srgbClr val="000000"/>
                </a:outerShdw>
              </a:effectLst>
            </a:endParaRPr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3968755" y="5323299"/>
            <a:ext cx="1219201" cy="650340"/>
            <a:chOff x="4020023" y="5205486"/>
            <a:chExt cx="1218799" cy="709735"/>
          </a:xfrm>
          <a:solidFill>
            <a:schemeClr val="bg1"/>
          </a:solidFill>
        </p:grpSpPr>
        <p:sp>
          <p:nvSpPr>
            <p:cNvPr id="94" name="Flowchart: Magnetic Disk 93"/>
            <p:cNvSpPr>
              <a:spLocks noChangeArrowheads="1"/>
            </p:cNvSpPr>
            <p:nvPr/>
          </p:nvSpPr>
          <p:spPr bwMode="auto">
            <a:xfrm>
              <a:off x="4356458" y="5205486"/>
              <a:ext cx="545920" cy="505469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/>
                </a:solidFill>
                <a:latin typeface="Segoe"/>
              </a:endParaRPr>
            </a:p>
          </p:txBody>
        </p:sp>
        <p:sp>
          <p:nvSpPr>
            <p:cNvPr id="95" name="Flowchart: Magnetic Disk 94"/>
            <p:cNvSpPr>
              <a:spLocks noChangeArrowheads="1"/>
            </p:cNvSpPr>
            <p:nvPr/>
          </p:nvSpPr>
          <p:spPr bwMode="auto">
            <a:xfrm>
              <a:off x="4020023" y="5411558"/>
              <a:ext cx="545920" cy="503663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/>
                </a:solidFill>
                <a:latin typeface="Segoe"/>
              </a:endParaRPr>
            </a:p>
          </p:txBody>
        </p:sp>
        <p:sp>
          <p:nvSpPr>
            <p:cNvPr id="96" name="Flowchart: Magnetic Disk 95"/>
            <p:cNvSpPr>
              <a:spLocks noChangeArrowheads="1"/>
            </p:cNvSpPr>
            <p:nvPr/>
          </p:nvSpPr>
          <p:spPr bwMode="auto">
            <a:xfrm>
              <a:off x="4692902" y="5411558"/>
              <a:ext cx="545920" cy="503663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/>
                </a:solidFill>
                <a:latin typeface="Segoe"/>
              </a:endParaRPr>
            </a:p>
          </p:txBody>
        </p:sp>
      </p:grp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6248400" y="1154112"/>
            <a:ext cx="2414587" cy="539750"/>
            <a:chOff x="788654" y="989622"/>
            <a:chExt cx="2034349" cy="612648"/>
          </a:xfrm>
          <a:solidFill>
            <a:schemeClr val="bg1"/>
          </a:solidFill>
        </p:grpSpPr>
        <p:pic>
          <p:nvPicPr>
            <p:cNvPr id="106" name="Rectangle 17457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018468" cy="61264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07" name="TextBox 17458"/>
            <p:cNvSpPr txBox="1">
              <a:spLocks noChangeArrowheads="1"/>
            </p:cNvSpPr>
            <p:nvPr/>
          </p:nvSpPr>
          <p:spPr bwMode="auto">
            <a:xfrm>
              <a:off x="833121" y="1057199"/>
              <a:ext cx="1989882" cy="52401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latin typeface="+mn-lt"/>
                </a:rPr>
                <a:t> </a:t>
              </a:r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Others </a:t>
              </a:r>
              <a:r>
                <a:rPr lang="en-US" sz="2400" b="1" dirty="0" smtClean="0">
                  <a:latin typeface="+mn-lt"/>
                </a:rPr>
                <a:t>…</a:t>
              </a:r>
              <a:endParaRPr lang="en-US" sz="2400" b="1" dirty="0">
                <a:latin typeface="+mn-lt"/>
              </a:endParaRPr>
            </a:p>
          </p:txBody>
        </p:sp>
      </p:grp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462990" y="1143000"/>
            <a:ext cx="2585010" cy="539750"/>
            <a:chOff x="788654" y="989622"/>
            <a:chExt cx="2329807" cy="707146"/>
          </a:xfrm>
          <a:solidFill>
            <a:schemeClr val="bg1"/>
          </a:solidFill>
        </p:grpSpPr>
        <p:pic>
          <p:nvPicPr>
            <p:cNvPr id="109" name="Rectangle 17455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329807" cy="70714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10" name="TextBox 17456"/>
            <p:cNvSpPr txBox="1">
              <a:spLocks noChangeArrowheads="1"/>
            </p:cNvSpPr>
            <p:nvPr/>
          </p:nvSpPr>
          <p:spPr bwMode="auto">
            <a:xfrm>
              <a:off x="788654" y="1082179"/>
              <a:ext cx="2329807" cy="6048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C#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3179762" y="1154112"/>
            <a:ext cx="2992438" cy="539750"/>
            <a:chOff x="788653" y="989624"/>
            <a:chExt cx="2382182" cy="707146"/>
          </a:xfrm>
          <a:solidFill>
            <a:schemeClr val="bg1"/>
          </a:solidFill>
        </p:grpSpPr>
        <p:pic>
          <p:nvPicPr>
            <p:cNvPr id="112" name="Rectangle 17453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3" y="989624"/>
              <a:ext cx="2329807" cy="70714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13" name="TextBox 17454"/>
            <p:cNvSpPr txBox="1">
              <a:spLocks noChangeArrowheads="1"/>
            </p:cNvSpPr>
            <p:nvPr/>
          </p:nvSpPr>
          <p:spPr bwMode="auto">
            <a:xfrm>
              <a:off x="891813" y="1067624"/>
              <a:ext cx="2279022" cy="6048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</a:rPr>
                <a:t>VB.NET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endParaRPr>
            </a:p>
          </p:txBody>
        </p:sp>
      </p:grpSp>
      <p:grpSp>
        <p:nvGrpSpPr>
          <p:cNvPr id="14" name="Group 52"/>
          <p:cNvGrpSpPr>
            <a:grpSpLocks/>
          </p:cNvGrpSpPr>
          <p:nvPr/>
        </p:nvGrpSpPr>
        <p:grpSpPr bwMode="auto">
          <a:xfrm>
            <a:off x="401935" y="1858947"/>
            <a:ext cx="8325058" cy="749315"/>
            <a:chOff x="384818" y="1821675"/>
            <a:chExt cx="8301982" cy="609600"/>
          </a:xfrm>
          <a:solidFill>
            <a:schemeClr val="bg1"/>
          </a:solidFill>
        </p:grpSpPr>
        <p:pic>
          <p:nvPicPr>
            <p:cNvPr id="115" name="Rectangle 17423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8" y="1821675"/>
              <a:ext cx="830198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16" name="TextBox 17424"/>
            <p:cNvSpPr txBox="1">
              <a:spLocks noChangeArrowheads="1"/>
            </p:cNvSpPr>
            <p:nvPr/>
          </p:nvSpPr>
          <p:spPr bwMode="auto">
            <a:xfrm>
              <a:off x="534031" y="1976780"/>
              <a:ext cx="8027366" cy="37558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.NET Language-Integrated </a:t>
              </a:r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Query (LINQ)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154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and Query </a:t>
            </a:r>
            <a:r>
              <a:rPr lang="en-US" dirty="0"/>
              <a:t>Keywords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Language Integrated Query (LINQ) query keywords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Consolas" pitchFamily="49" charset="0"/>
              </a:rPr>
              <a:t>from</a:t>
            </a:r>
            <a:r>
              <a:rPr lang="en-US" dirty="0" smtClean="0"/>
              <a:t> – specifies data source and range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Consolas" pitchFamily="49" charset="0"/>
              </a:rPr>
              <a:t>where</a:t>
            </a:r>
            <a:r>
              <a:rPr lang="en-US" dirty="0" smtClean="0"/>
              <a:t> – filters source elements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Consolas" pitchFamily="49" charset="0"/>
              </a:rPr>
              <a:t>select</a:t>
            </a:r>
            <a:r>
              <a:rPr lang="en-US" dirty="0" smtClean="0"/>
              <a:t> – specifies the type and shape that the elements in the returned sequence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Consolas" pitchFamily="49" charset="0"/>
              </a:rPr>
              <a:t>group</a:t>
            </a:r>
            <a:r>
              <a:rPr lang="en-US" dirty="0" smtClean="0"/>
              <a:t> – groups query results according to a specified key value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Consolas" pitchFamily="49" charset="0"/>
              </a:rPr>
              <a:t>orderby</a:t>
            </a:r>
            <a:r>
              <a:rPr lang="en-US" dirty="0" smtClean="0"/>
              <a:t> – sorts query results in ascending or descending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8261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609600"/>
          </a:xfrm>
          <a:noFill/>
          <a:ln/>
        </p:spPr>
        <p:txBody>
          <a:bodyPr/>
          <a:lstStyle/>
          <a:p>
            <a:r>
              <a:rPr lang="en-US" dirty="0" smtClean="0">
                <a:latin typeface="Consolas" pitchFamily="49" charset="0"/>
              </a:rPr>
              <a:t>select</a:t>
            </a:r>
            <a:r>
              <a:rPr lang="en-US" dirty="0"/>
              <a:t>, </a:t>
            </a:r>
            <a:r>
              <a:rPr lang="en-US" dirty="0" smtClean="0">
                <a:latin typeface="Consolas" pitchFamily="49" charset="0"/>
              </a:rPr>
              <a:t>from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latin typeface="Consolas" pitchFamily="49" charset="0"/>
              </a:rPr>
              <a:t>where</a:t>
            </a:r>
            <a:r>
              <a:rPr lang="en-US" dirty="0" smtClean="0"/>
              <a:t> clauses: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19126" y="1860994"/>
            <a:ext cx="7839074" cy="42350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 5, 4, 1, 3, 9, 8, 6, 7, 2, 0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num in numbers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where num &lt;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num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query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.ToString() + "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 4 1 3 2 0</a:t>
            </a: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8292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</a:t>
            </a:r>
            <a:r>
              <a:rPr lang="en-US" dirty="0" smtClean="0"/>
              <a:t>– Examples (2)</a:t>
            </a:r>
            <a:endParaRPr lang="bg-BG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609600"/>
          </a:xfrm>
          <a:noFill/>
          <a:ln/>
        </p:spPr>
        <p:txBody>
          <a:bodyPr/>
          <a:lstStyle/>
          <a:p>
            <a:r>
              <a:rPr lang="en-US" dirty="0" smtClean="0"/>
              <a:t>Nested queries: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19126" y="1878717"/>
            <a:ext cx="7915274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towns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"Sofia", "Varna", "Pleven", "Ruse", "Bourgas"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townPairs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t1 in towns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t2 in towns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new { T1 = t1, T2 = t2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townPair in townPairs)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Console.WriteLine("({0}, {1})",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townPair.T1, townPair.T2);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63778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– Examples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496300" cy="647700"/>
          </a:xfrm>
        </p:spPr>
        <p:txBody>
          <a:bodyPr/>
          <a:lstStyle/>
          <a:p>
            <a:r>
              <a:rPr lang="en-US" dirty="0" smtClean="0"/>
              <a:t>Sorting with </a:t>
            </a:r>
            <a:r>
              <a:rPr lang="en-US" dirty="0" smtClean="0">
                <a:latin typeface="Consolas" pitchFamily="49" charset="0"/>
              </a:rPr>
              <a:t>оrderby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619126" y="1752600"/>
            <a:ext cx="776287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fruits =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"cherry", "apple", "blueberry"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"banana"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 in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ascending sort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fruitsAscending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fruit in fruits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orderby frui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endParaRPr lang="bg-BG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fruit;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fruitsAscending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2828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7150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S</a:t>
            </a:r>
            <a:r>
              <a:rPr lang="bg-BG" dirty="0" smtClean="0"/>
              <a:t>tandard </a:t>
            </a:r>
            <a:r>
              <a:rPr lang="en-US" dirty="0" smtClean="0"/>
              <a:t>Q</a:t>
            </a:r>
            <a:r>
              <a:rPr lang="bg-BG" dirty="0"/>
              <a:t>uery </a:t>
            </a:r>
            <a:r>
              <a:rPr lang="en-US" dirty="0"/>
              <a:t>O</a:t>
            </a:r>
            <a:r>
              <a:rPr lang="bg-BG" dirty="0"/>
              <a:t>perators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609600" y="1371600"/>
            <a:ext cx="79248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{"Morrowind", "BioShock",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"Half Life",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Darkness",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"Daxter", "System Shock 2"};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Build a query expression using extension methods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granted to the Array via the Enumerable type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b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.Where(game =&gt; game.Length &gt;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.OrderBy(game =&gt; game)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.Select(game =&gt; 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game in subset)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(game);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5029200" y="4495800"/>
            <a:ext cx="3124200" cy="1700578"/>
          </a:xfrm>
          <a:prstGeom prst="roundRect">
            <a:avLst>
              <a:gd name="adj" fmla="val 278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g in games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g.Length &gt; 6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orderby 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g;</a:t>
            </a:r>
          </a:p>
        </p:txBody>
      </p:sp>
    </p:spTree>
    <p:extLst>
      <p:ext uri="{BB962C8B-B14F-4D97-AF65-F5344CB8AC3E}">
        <p14:creationId xmlns:p14="http://schemas.microsoft.com/office/powerpoint/2010/main" xmlns="" val="2140026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477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Counting the Occurrences of a Word in a String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685800" y="1524000"/>
            <a:ext cx="777240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"Historically, the world of data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…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searchTerm = "data";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source = text.Split(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char[] { '.', '?', '!', ' ', ';', ':', ','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StringSplitOptions.RemoveEmptyEntries);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ToLower() to match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both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"data" and "Data"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matchQuery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word in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</a:t>
            </a:r>
            <a:endParaRPr lang="bg-BG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word.ToLower() ==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searchTerm.ToLower()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select word;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wordCount =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matchQuery.Count();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4038600" y="5224156"/>
            <a:ext cx="4724400" cy="1079072"/>
          </a:xfrm>
          <a:prstGeom prst="roundRect">
            <a:avLst>
              <a:gd name="adj" fmla="val 278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wordCount =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source.Select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 =&gt; w.toLower() ==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searchTerm.ToLower()).Count();</a:t>
            </a:r>
          </a:p>
        </p:txBody>
      </p:sp>
    </p:spTree>
    <p:extLst>
      <p:ext uri="{BB962C8B-B14F-4D97-AF65-F5344CB8AC3E}">
        <p14:creationId xmlns:p14="http://schemas.microsoft.com/office/powerpoint/2010/main" xmlns="" val="2849161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Arrays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/>
              <a:t>Any kind of </a:t>
            </a:r>
            <a:r>
              <a:rPr lang="en-US" dirty="0" smtClean="0"/>
              <a:t>arrays can be used with LINQ</a:t>
            </a:r>
            <a:endParaRPr lang="en-US" dirty="0"/>
          </a:p>
          <a:p>
            <a:pPr lvl="1"/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even an </a:t>
            </a:r>
            <a:r>
              <a:rPr lang="en-US" noProof="1"/>
              <a:t>untyped</a:t>
            </a:r>
            <a:r>
              <a:rPr lang="en-US" dirty="0"/>
              <a:t> array of objects</a:t>
            </a:r>
          </a:p>
          <a:p>
            <a:pPr lvl="1"/>
            <a:r>
              <a:rPr lang="en-US" dirty="0"/>
              <a:t>Queries can be applied to arrays of custom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762000" y="4114800"/>
            <a:ext cx="7620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Book[] books =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Book { Title="LINQ in Action"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Book { Title="LINQ for Fun"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Title="Extreme LINQ" }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book.Title.Contains("Action"))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.Select(book =&gt; book.Title);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347864" y="2636912"/>
            <a:ext cx="5181600" cy="1389825"/>
          </a:xfrm>
          <a:prstGeom prst="roundRect">
            <a:avLst>
              <a:gd name="adj" fmla="val 278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from b in books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b.Title.Contains("Action")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b.Title;</a:t>
            </a:r>
          </a:p>
        </p:txBody>
      </p:sp>
    </p:spTree>
    <p:extLst>
      <p:ext uri="{BB962C8B-B14F-4D97-AF65-F5344CB8AC3E}">
        <p14:creationId xmlns:p14="http://schemas.microsoft.com/office/powerpoint/2010/main" xmlns="" val="2753005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Extension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Extension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in a </a:t>
            </a:r>
            <a:r>
              <a:rPr lang="en-US" dirty="0"/>
              <a:t>static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as </a:t>
            </a:r>
            <a:r>
              <a:rPr lang="en-US" dirty="0" smtClean="0">
                <a:latin typeface="Consolas" pitchFamily="49" charset="0"/>
              </a:rPr>
              <a:t>static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latin typeface="Consolas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dirty="0"/>
              <a:t>keyword </a:t>
            </a:r>
            <a:r>
              <a:rPr lang="en-US" dirty="0" smtClean="0"/>
              <a:t>before its first argument to specify the class to be extended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Extension methods are "attached" to the extended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also be </a:t>
            </a:r>
            <a:r>
              <a:rPr lang="en-US" dirty="0"/>
              <a:t>called </a:t>
            </a:r>
            <a:r>
              <a:rPr lang="en-US" dirty="0" smtClean="0"/>
              <a:t>from statically through the </a:t>
            </a:r>
            <a:r>
              <a:rPr lang="en-US" dirty="0"/>
              <a:t>defining static class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8191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Generic Lists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12776"/>
            <a:ext cx="8229600" cy="4525963"/>
          </a:xfrm>
        </p:spPr>
        <p:txBody>
          <a:bodyPr/>
          <a:lstStyle/>
          <a:p>
            <a:r>
              <a:rPr lang="en-US" dirty="0"/>
              <a:t>The previous example </a:t>
            </a:r>
            <a:r>
              <a:rPr lang="en-US" dirty="0" smtClean="0"/>
              <a:t>can </a:t>
            </a:r>
            <a:r>
              <a:rPr lang="en-US" dirty="0"/>
              <a:t>be adapted to work with a generic list</a:t>
            </a:r>
          </a:p>
          <a:p>
            <a:pPr lvl="1"/>
            <a:r>
              <a:rPr lang="bg-BG" dirty="0">
                <a:latin typeface="Consolas" pitchFamily="49" charset="0"/>
              </a:rPr>
              <a:t>List&lt;T</a:t>
            </a:r>
            <a:r>
              <a:rPr lang="bg-BG" dirty="0" smtClean="0">
                <a:latin typeface="Consolas" pitchFamily="49" charset="0"/>
              </a:rPr>
              <a:t>&gt;</a:t>
            </a:r>
            <a:r>
              <a:rPr lang="en-US" dirty="0" smtClean="0"/>
              <a:t>, </a:t>
            </a:r>
            <a:r>
              <a:rPr lang="bg-BG" dirty="0" smtClean="0">
                <a:latin typeface="Consolas" pitchFamily="49" charset="0"/>
              </a:rPr>
              <a:t>LinkedList&lt;T</a:t>
            </a:r>
            <a:r>
              <a:rPr lang="bg-BG" dirty="0">
                <a:latin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bg-BG" dirty="0">
                <a:latin typeface="Consolas" pitchFamily="49" charset="0"/>
              </a:rPr>
              <a:t>Queue&lt;T&gt;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bg-BG" dirty="0">
                <a:latin typeface="Consolas" pitchFamily="49" charset="0"/>
              </a:rPr>
              <a:t>Stack&lt;T&gt;</a:t>
            </a:r>
            <a:r>
              <a:rPr lang="en-US" dirty="0"/>
              <a:t>, </a:t>
            </a:r>
            <a:r>
              <a:rPr lang="bg-BG" dirty="0">
                <a:latin typeface="Consolas" pitchFamily="49" charset="0"/>
              </a:rPr>
              <a:t>HashSet&lt;T&gt;</a:t>
            </a:r>
            <a:r>
              <a:rPr lang="en-US" dirty="0"/>
              <a:t>, etc.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762000" y="3505200"/>
            <a:ext cx="7620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List&lt;Book&gt; books = new List&lt;Book&gt;()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Book { Title="LINQ in Action"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Book { Title="LINQ for Fun"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Book { Title="Extreme LINQ" }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 book.Title.Contains("Action"))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.Select(book =&gt; book.Title);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4108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Strings</a:t>
            </a:r>
            <a:endParaRPr lang="bg-BG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r>
              <a:rPr lang="en-US" dirty="0" smtClean="0"/>
              <a:t>Although </a:t>
            </a:r>
            <a:r>
              <a:rPr lang="en-US" noProof="1" smtClean="0">
                <a:latin typeface="Consolas" pitchFamily="49" charset="0"/>
              </a:rPr>
              <a:t>System.String</a:t>
            </a:r>
            <a:r>
              <a:rPr lang="en-US" dirty="0" smtClean="0"/>
              <a:t> </a:t>
            </a:r>
            <a:r>
              <a:rPr lang="en-US" dirty="0"/>
              <a:t>may not be perceived as a collection at first sight</a:t>
            </a:r>
          </a:p>
          <a:p>
            <a:pPr lvl="1"/>
            <a:r>
              <a:rPr lang="en-US" dirty="0"/>
              <a:t>It actually is </a:t>
            </a:r>
            <a:r>
              <a:rPr lang="en-US" dirty="0" smtClean="0"/>
              <a:t>a collection, </a:t>
            </a:r>
            <a:r>
              <a:rPr lang="en-US" dirty="0"/>
              <a:t>because it implements </a:t>
            </a:r>
            <a:r>
              <a:rPr lang="en-US" noProof="1" smtClean="0">
                <a:latin typeface="Consolas" pitchFamily="49" charset="0"/>
              </a:rPr>
              <a:t>IEnumerable&lt;char</a:t>
            </a:r>
            <a:r>
              <a:rPr lang="en-US" noProof="1">
                <a:latin typeface="Consolas" pitchFamily="49" charset="0"/>
              </a:rPr>
              <a:t>&gt;</a:t>
            </a:r>
            <a:endParaRPr lang="en-US" dirty="0">
              <a:latin typeface="Consolas" pitchFamily="49" charset="0"/>
            </a:endParaRPr>
          </a:p>
          <a:p>
            <a:r>
              <a:rPr lang="en-US" dirty="0"/>
              <a:t>String objects can be queried with LINQ to Objects, like any other collection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85800" y="4310896"/>
            <a:ext cx="7772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"Non-letter characters in this string: 8"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.Where(c =&gt; !Char.IsLetter(c))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.Count();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8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4724400" y="5163375"/>
            <a:ext cx="3886200" cy="1389825"/>
          </a:xfrm>
          <a:prstGeom prst="roundRect">
            <a:avLst>
              <a:gd name="adj" fmla="val 278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c in "Non-letter…"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!Char.IsLetter(c)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c).Count();</a:t>
            </a:r>
          </a:p>
        </p:txBody>
      </p:sp>
    </p:spTree>
    <p:extLst>
      <p:ext uri="{BB962C8B-B14F-4D97-AF65-F5344CB8AC3E}">
        <p14:creationId xmlns:p14="http://schemas.microsoft.com/office/powerpoint/2010/main" xmlns="" val="2039831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Where()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Searches by given condition</a:t>
            </a:r>
            <a:endParaRPr lang="en-US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First()/FirstOrDefault()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Gets the first matched element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Last()/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LastOrDefault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Gets the </a:t>
            </a:r>
            <a:r>
              <a:rPr lang="en-US" dirty="0" smtClean="0"/>
              <a:t>last matched element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Select()/Cast()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Makes projection (conversion) to another type</a:t>
            </a:r>
            <a:endParaRPr lang="en-US" dirty="0"/>
          </a:p>
          <a:p>
            <a:pPr marL="282575" lvl="1" indent="-282575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OrderBy()/ThenBy()/</a:t>
            </a:r>
            <a:r>
              <a:rPr lang="en-US" noProof="1" smtClean="0">
                <a:latin typeface="Consolas" pitchFamily="49" charset="0"/>
              </a:rPr>
              <a:t>OrderByDescending()</a:t>
            </a:r>
            <a:endParaRPr lang="en-US" noProof="1" smtClean="0">
              <a:latin typeface="Consolas" pitchFamily="49" charset="0"/>
              <a:cs typeface="Consolas" pitchFamily="49" charset="0"/>
            </a:endParaRPr>
          </a:p>
          <a:p>
            <a:pPr marL="574675" lvl="2" indent="-282575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Orders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3289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Any()</a:t>
            </a:r>
          </a:p>
          <a:p>
            <a:pPr lvl="1"/>
            <a:r>
              <a:rPr lang="en-US" dirty="0" smtClean="0"/>
              <a:t>Checks if any element matches a condition</a:t>
            </a:r>
            <a:endParaRPr lang="en-US" dirty="0"/>
          </a:p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All()</a:t>
            </a:r>
          </a:p>
          <a:p>
            <a:pPr lvl="1"/>
            <a:r>
              <a:rPr lang="en-US" dirty="0"/>
              <a:t>Checks if </a:t>
            </a:r>
            <a:r>
              <a:rPr lang="en-US" dirty="0" smtClean="0"/>
              <a:t>all element </a:t>
            </a:r>
            <a:r>
              <a:rPr lang="en-US" dirty="0"/>
              <a:t>matches a condition</a:t>
            </a:r>
          </a:p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ToArray()/ToList()/AsEnumerable()</a:t>
            </a:r>
          </a:p>
          <a:p>
            <a:pPr lvl="1"/>
            <a:r>
              <a:rPr lang="en-US" dirty="0" smtClean="0"/>
              <a:t>Converts the collection type</a:t>
            </a:r>
            <a:endParaRPr lang="en-US" dirty="0"/>
          </a:p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Reverse()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Reverses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4929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bg-BG" dirty="0"/>
              <a:t>ggregation </a:t>
            </a:r>
            <a:r>
              <a:rPr lang="en-US" dirty="0"/>
              <a:t>Methods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Average()</a:t>
            </a:r>
          </a:p>
          <a:p>
            <a:pPr lvl="1"/>
            <a:r>
              <a:rPr lang="en-US" dirty="0" smtClean="0"/>
              <a:t>Calculates the average value of a collection</a:t>
            </a:r>
            <a:endParaRPr lang="en-US" dirty="0"/>
          </a:p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Count()</a:t>
            </a:r>
          </a:p>
          <a:p>
            <a:pPr lvl="1"/>
            <a:r>
              <a:rPr lang="en-US" dirty="0" smtClean="0"/>
              <a:t>Counts the elements in a collection</a:t>
            </a:r>
            <a:endParaRPr lang="en-US" dirty="0"/>
          </a:p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Max()</a:t>
            </a:r>
          </a:p>
          <a:p>
            <a:pPr lvl="1"/>
            <a:r>
              <a:rPr lang="en-US" dirty="0" smtClean="0"/>
              <a:t>Determines the maximum value in a collection</a:t>
            </a:r>
            <a:endParaRPr lang="en-US" dirty="0"/>
          </a:p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Sum()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Sums the values in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488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sz="3700" dirty="0" smtClean="0"/>
              <a:t>Aggregation Methods – Examples</a:t>
            </a:r>
            <a:endParaRPr lang="en-US" sz="3700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</a:rPr>
              <a:t>Count(&lt;condition&gt;)</a:t>
            </a:r>
            <a:endParaRPr lang="en-US" dirty="0">
              <a:latin typeface="Consolas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latin typeface="Consolas" pitchFamily="49" charset="0"/>
              </a:rPr>
              <a:t>Max()</a:t>
            </a:r>
            <a:endParaRPr lang="bg-BG" dirty="0">
              <a:latin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611560" y="1772816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28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temperatures.Count(p =&gt; p &gt;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Console.WriteLine(highTemp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611560" y="4221088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28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 = temperatures.Max();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5076056" y="3140968"/>
            <a:ext cx="3886200" cy="1389825"/>
          </a:xfrm>
          <a:prstGeom prst="roundRect">
            <a:avLst>
              <a:gd name="adj" fmla="val 278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temperatures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p &gt; 30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p).Count();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5004048" y="5445224"/>
            <a:ext cx="3733800" cy="1079072"/>
          </a:xfrm>
          <a:prstGeom prst="roundRect">
            <a:avLst>
              <a:gd name="adj" fmla="val 278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temperatures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p).Max();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6093296"/>
            <a:ext cx="5338936" cy="5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LINQ Query Keywords – Live Demo</a:t>
            </a:r>
            <a:endParaRPr kumimoji="0" lang="bg-BG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406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Dynamic Type</a:t>
            </a:r>
            <a:endParaRPr lang="bg-BG" b="1" u="sn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The Dynamic type is</a:t>
            </a:r>
            <a:endParaRPr lang="en-US" dirty="0"/>
          </a:p>
          <a:p>
            <a:pPr lvl="1"/>
            <a:r>
              <a:rPr lang="en-US" dirty="0" smtClean="0"/>
              <a:t>Defined with the dynamic keyword</a:t>
            </a:r>
            <a:endParaRPr lang="en-US" dirty="0"/>
          </a:p>
          <a:p>
            <a:pPr lvl="1"/>
            <a:r>
              <a:rPr lang="en-US" dirty="0" smtClean="0"/>
              <a:t>Can hold everything (different from object)</a:t>
            </a:r>
          </a:p>
          <a:p>
            <a:pPr lvl="1"/>
            <a:r>
              <a:rPr lang="en-US" dirty="0" smtClean="0"/>
              <a:t>Evaluated at runtime</a:t>
            </a:r>
          </a:p>
          <a:p>
            <a:pPr lvl="1"/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762000" y="4343400"/>
            <a:ext cx="76200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dynamic dyn = 5;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 = "Some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 = new Student();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dyn.Name = "Ivan";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 = new[] { 5, 8, 10 }; 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95936" y="6093296"/>
            <a:ext cx="4424536" cy="436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Dynamic Type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1502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xmlns="" val="8302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en-US" dirty="0"/>
              <a:t>Methods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539750" y="1143000"/>
            <a:ext cx="80645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class Extensions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int WordCount(this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tring str)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str.Split(new char[] { ' ', '.', '?' },</a:t>
            </a: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StringSplitOptions.RemoveEmptyEntries).Length;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s = "Hello Extension Methods";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 = s.WordCount();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193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Extension </a:t>
            </a:r>
            <a:r>
              <a:rPr lang="en-US" sz="3600" dirty="0"/>
              <a:t>Methods </a:t>
            </a:r>
            <a:r>
              <a:rPr lang="en-US" sz="3600" dirty="0" smtClean="0"/>
              <a:t>– Examples (2)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IncreaseWidth(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 IList&lt;int&gt; list, int amount)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list.Count; i++)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list[i] += amount;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List&lt;int&gt; ints = 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new List&lt;int&gt; { 1, 2, 3, 4, 5 };</a:t>
            </a:r>
          </a:p>
          <a:p>
            <a:pPr marL="14760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ints.IncreaseWidth(5); // 6, 7, 8, 9, 10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44008" y="6309320"/>
            <a:ext cx="3826768" cy="24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Extension Methods – Live Demo</a:t>
            </a:r>
            <a:endParaRPr kumimoji="0" lang="bg-BG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996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Anonymous Types</a:t>
            </a:r>
            <a:endParaRPr lang="bg-BG" b="1" u="sn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Anonymous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Encapsulate a set of read-only properties and their value into a single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need to explicitly define a type </a:t>
            </a:r>
            <a:r>
              <a:rPr lang="en-US" dirty="0"/>
              <a:t>first</a:t>
            </a:r>
          </a:p>
          <a:p>
            <a:pPr>
              <a:lnSpc>
                <a:spcPct val="100000"/>
              </a:lnSpc>
            </a:pPr>
            <a:r>
              <a:rPr lang="en-US" dirty="0"/>
              <a:t>To define an anonymous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of the new </a:t>
            </a:r>
            <a:r>
              <a:rPr lang="en-US" noProof="1">
                <a:latin typeface="Consolas" pitchFamily="49" charset="0"/>
              </a:rPr>
              <a:t>var</a:t>
            </a:r>
            <a:r>
              <a:rPr lang="en-US" dirty="0"/>
              <a:t> keyword in conjunction with the object initialization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5410200"/>
            <a:ext cx="74803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{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8028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357563"/>
            <a:ext cx="8496300" cy="32400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At compile time, the C# compiler will </a:t>
            </a:r>
            <a:r>
              <a:rPr lang="en-US" noProof="1"/>
              <a:t>autogenerate</a:t>
            </a:r>
            <a:r>
              <a:rPr lang="en-US" dirty="0"/>
              <a:t> </a:t>
            </a:r>
            <a:r>
              <a:rPr lang="en-US" dirty="0" smtClean="0"/>
              <a:t>an </a:t>
            </a:r>
            <a:r>
              <a:rPr lang="en-US" dirty="0"/>
              <a:t>uniquely named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class </a:t>
            </a:r>
            <a:r>
              <a:rPr lang="en-US" dirty="0"/>
              <a:t>name is not visible from C</a:t>
            </a:r>
            <a:r>
              <a:rPr lang="en-US" dirty="0" smtClean="0"/>
              <a:t>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implicit </a:t>
            </a:r>
            <a:r>
              <a:rPr lang="en-US" dirty="0"/>
              <a:t>typing </a:t>
            </a:r>
            <a:r>
              <a:rPr lang="en-US" dirty="0" smtClean="0"/>
              <a:t>(</a:t>
            </a:r>
            <a:r>
              <a:rPr lang="en-US" noProof="1" smtClean="0">
                <a:latin typeface="Consolas" pitchFamily="49" charset="0"/>
              </a:rPr>
              <a:t>var</a:t>
            </a:r>
            <a:r>
              <a:rPr lang="en-US" dirty="0" smtClean="0"/>
              <a:t> keyword) is mandatory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619126" y="1219200"/>
            <a:ext cx="7839074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rIns="10800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</a:t>
            </a:r>
            <a:r>
              <a:rPr lang="bg-BG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an anonymous type representing a car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myCar = </a:t>
            </a:r>
            <a:endParaRPr lang="en-US" sz="21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{ Color = "</a:t>
            </a: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bg-BG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</a:t>
            </a:r>
            <a:r>
              <a:rPr lang="bg-BG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BMW</a:t>
            </a:r>
            <a:r>
              <a:rPr lang="bg-BG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Speed = </a:t>
            </a: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180 </a:t>
            </a:r>
            <a:r>
              <a:rPr lang="bg-BG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1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Console.WriteLine("My car is a {0} {1}.",</a:t>
            </a:r>
            <a:endParaRPr lang="en-US" sz="21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myCar.Color, myCar.</a:t>
            </a: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</a:t>
            </a:r>
            <a:r>
              <a:rPr lang="bg-BG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1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3261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 </a:t>
            </a:r>
            <a:r>
              <a:rPr lang="en-US" dirty="0" smtClean="0"/>
              <a:t>– Properties</a:t>
            </a:r>
            <a:endParaRPr lang="bg-BG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Anonymous types are reference types directly derived from </a:t>
            </a:r>
            <a:r>
              <a:rPr lang="en-US" noProof="1">
                <a:latin typeface="Consolas" pitchFamily="49" charset="0"/>
              </a:rPr>
              <a:t>System.Object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Have overridden </a:t>
            </a:r>
            <a:r>
              <a:rPr lang="en-US" dirty="0"/>
              <a:t>version of </a:t>
            </a:r>
            <a:r>
              <a:rPr lang="en-US" dirty="0">
                <a:latin typeface="Consolas" pitchFamily="49" charset="0"/>
              </a:rPr>
              <a:t>Equals()</a:t>
            </a:r>
            <a:r>
              <a:rPr lang="en-US" dirty="0"/>
              <a:t>, </a:t>
            </a:r>
            <a:r>
              <a:rPr lang="en-US" noProof="1" smtClean="0">
                <a:latin typeface="Consolas" pitchFamily="49" charset="0"/>
              </a:rPr>
              <a:t>GetHashCode</a:t>
            </a:r>
            <a:r>
              <a:rPr lang="en-US" dirty="0" smtClean="0">
                <a:latin typeface="Consolas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noProof="1" smtClean="0">
                <a:latin typeface="Consolas" pitchFamily="49" charset="0"/>
              </a:rPr>
              <a:t>ToString</a:t>
            </a:r>
            <a:r>
              <a:rPr lang="en-US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Do not have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 smtClean="0"/>
              <a:t> operators overloaded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576" y="4293096"/>
            <a:ext cx="7480300" cy="16606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{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{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 == q); // false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Console.WriteLine(p.Equals(q)); // true</a:t>
            </a:r>
          </a:p>
        </p:txBody>
      </p:sp>
    </p:spTree>
    <p:extLst>
      <p:ext uri="{BB962C8B-B14F-4D97-AF65-F5344CB8AC3E}">
        <p14:creationId xmlns:p14="http://schemas.microsoft.com/office/powerpoint/2010/main" xmlns="" val="3974884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3195</Words>
  <Application>Microsoft Office PowerPoint</Application>
  <PresentationFormat>Презентация на цял екран (4:3)</PresentationFormat>
  <Paragraphs>626</Paragraphs>
  <Slides>47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47</vt:i4>
      </vt:variant>
    </vt:vector>
  </HeadingPairs>
  <TitlesOfParts>
    <vt:vector size="48" baseType="lpstr">
      <vt:lpstr>Office тема</vt:lpstr>
      <vt:lpstr>Extension Methods, Lambda Expressions and LINQ</vt:lpstr>
      <vt:lpstr>Table of Contents</vt:lpstr>
      <vt:lpstr>Extension Methods</vt:lpstr>
      <vt:lpstr>Defining Extension Methods</vt:lpstr>
      <vt:lpstr>Extension Methods – Examples</vt:lpstr>
      <vt:lpstr>Extension Methods – Examples (2)</vt:lpstr>
      <vt:lpstr>Anonymous Types</vt:lpstr>
      <vt:lpstr>Anonymous Types – Example</vt:lpstr>
      <vt:lpstr>Anonymous Types – Properties</vt:lpstr>
      <vt:lpstr>Arrays of Anonymous Types</vt:lpstr>
      <vt:lpstr>What are Delegates?</vt:lpstr>
      <vt:lpstr>What are Delegates? (2)</vt:lpstr>
      <vt:lpstr>Delegates – Example</vt:lpstr>
      <vt:lpstr>Generic and Multicast Delegates</vt:lpstr>
      <vt:lpstr>Anonymous Methods</vt:lpstr>
      <vt:lpstr>Multicast Delegates – Example</vt:lpstr>
      <vt:lpstr>Predefined Delegates</vt:lpstr>
      <vt:lpstr>Events</vt:lpstr>
      <vt:lpstr>Define Events</vt:lpstr>
      <vt:lpstr>Event Data</vt:lpstr>
      <vt:lpstr>Event Handlers</vt:lpstr>
      <vt:lpstr>Lambda Expressions</vt:lpstr>
      <vt:lpstr>Lambda Expressions – Examples</vt:lpstr>
      <vt:lpstr>Sorting with Lambda Expression</vt:lpstr>
      <vt:lpstr>Lambda Code Expressions</vt:lpstr>
      <vt:lpstr>Delegates Holding Lambda Functions</vt:lpstr>
      <vt:lpstr>Predicates</vt:lpstr>
      <vt:lpstr>Predicates – Example</vt:lpstr>
      <vt:lpstr>Action&lt;T&gt; and Func&lt;T&gt;</vt:lpstr>
      <vt:lpstr>LINQ and Query Keywords</vt:lpstr>
      <vt:lpstr>LINQ Building Blocks</vt:lpstr>
      <vt:lpstr>LINQ to *</vt:lpstr>
      <vt:lpstr>LINQ and Query Keywords</vt:lpstr>
      <vt:lpstr>Query Keywords – Examples</vt:lpstr>
      <vt:lpstr>Query Keywords – Examples (2)</vt:lpstr>
      <vt:lpstr>Query Keywords – Examples (3)</vt:lpstr>
      <vt:lpstr>Standard Query Operators – Example</vt:lpstr>
      <vt:lpstr>Counting the Occurrences of a Word in a String – Example</vt:lpstr>
      <vt:lpstr>Querying Arrays</vt:lpstr>
      <vt:lpstr>Querying Generic Lists</vt:lpstr>
      <vt:lpstr>Querying Strings</vt:lpstr>
      <vt:lpstr>Operations</vt:lpstr>
      <vt:lpstr>Operations</vt:lpstr>
      <vt:lpstr>Aggregation Methods</vt:lpstr>
      <vt:lpstr>Aggregation Methods – Examples</vt:lpstr>
      <vt:lpstr>Dynamic Type</vt:lpstr>
      <vt:lpstr>Free Trainings @ Telerik Academy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Methods, Lambda Expressions and LINQ</dc:title>
  <dc:creator>PePsi</dc:creator>
  <cp:lastModifiedBy>PePsi</cp:lastModifiedBy>
  <cp:revision>42</cp:revision>
  <dcterms:created xsi:type="dcterms:W3CDTF">2015-03-25T10:25:07Z</dcterms:created>
  <dcterms:modified xsi:type="dcterms:W3CDTF">2015-03-25T11:13:02Z</dcterms:modified>
</cp:coreProperties>
</file>