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7"/>
  </p:notesMasterIdLst>
  <p:handoutMasterIdLst>
    <p:handoutMasterId r:id="rId48"/>
  </p:handoutMasterIdLst>
  <p:sldIdLst>
    <p:sldId id="570" r:id="rId2"/>
    <p:sldId id="659" r:id="rId3"/>
    <p:sldId id="660" r:id="rId4"/>
    <p:sldId id="661" r:id="rId5"/>
    <p:sldId id="662" r:id="rId6"/>
    <p:sldId id="663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5" r:id="rId28"/>
    <p:sldId id="687" r:id="rId29"/>
    <p:sldId id="688" r:id="rId30"/>
    <p:sldId id="689" r:id="rId31"/>
    <p:sldId id="690" r:id="rId32"/>
    <p:sldId id="696" r:id="rId33"/>
    <p:sldId id="697" r:id="rId34"/>
    <p:sldId id="698" r:id="rId35"/>
    <p:sldId id="699" r:id="rId36"/>
    <p:sldId id="700" r:id="rId37"/>
    <p:sldId id="701" r:id="rId38"/>
    <p:sldId id="702" r:id="rId39"/>
    <p:sldId id="703" r:id="rId40"/>
    <p:sldId id="704" r:id="rId41"/>
    <p:sldId id="705" r:id="rId42"/>
    <p:sldId id="706" r:id="rId43"/>
    <p:sldId id="707" r:id="rId44"/>
    <p:sldId id="460" r:id="rId45"/>
    <p:sldId id="333" r:id="rId46"/>
  </p:sldIdLst>
  <p:sldSz cx="9144000" cy="6858000" type="screen4x3"/>
  <p:notesSz cx="6881813" cy="92964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85" d="100"/>
          <a:sy n="85" d="100"/>
        </p:scale>
        <p:origin x="10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C3021-86C9-4B93-94E6-DDA27CADE39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6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90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405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47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3B8809-F31A-4530-8FEC-CC78B684FDFB}" type="slidenum">
              <a:rPr lang="en-AU" smtClean="0"/>
              <a:pPr eaLnBrk="1" hangingPunct="1"/>
              <a:t>18</a:t>
            </a:fld>
            <a:endParaRPr lang="en-A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3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37FF1-3F6C-4429-80A2-96053E7382F0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0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91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6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8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2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1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nunit.org/index.php?p=downloa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gallio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Rock-Solid Software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424" y="1924252"/>
            <a:ext cx="1390153" cy="15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4533899"/>
            <a:ext cx="2275227" cy="18027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8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1874338" cy="1726519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639990"/>
            <a:ext cx="6324600" cy="1308008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614" y="4495800"/>
            <a:ext cx="7469186" cy="1600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/>
              <a:t>Unit Testing </a:t>
            </a:r>
            <a:r>
              <a:rPr lang="en-US" sz="5400" dirty="0" smtClean="0"/>
              <a:t>Frameworks</a:t>
            </a:r>
            <a:endParaRPr lang="bg-BG" sz="5400" dirty="0"/>
          </a:p>
        </p:txBody>
      </p:sp>
      <p:pic>
        <p:nvPicPr>
          <p:cNvPr id="3074" name="Picture 2" descr="http://blogs.msdn.com/blogfiles/willy-peter_schaub/WindowsLiveWriter/VSTSRangerProjectsBranchingGuidanceII_8294/CLIPART_OF_15186_SM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963971">
            <a:off x="5054981" y="1325926"/>
            <a:ext cx="3048000" cy="2487805"/>
          </a:xfrm>
          <a:prstGeom prst="roundRect">
            <a:avLst>
              <a:gd name="adj" fmla="val 503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qbssoftware.com/images/special/VSTS_Over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6677">
            <a:off x="975281" y="1450187"/>
            <a:ext cx="3965972" cy="2440879"/>
          </a:xfrm>
          <a:prstGeom prst="roundRect">
            <a:avLst>
              <a:gd name="adj" fmla="val 5400"/>
            </a:avLst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JUnit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framework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effectLst/>
                <a:hlinkClick r:id="rId2" tooltip="Kent Beck"/>
              </a:rPr>
              <a:t>Kent Beck</a:t>
            </a:r>
            <a:r>
              <a:rPr lang="en-US" dirty="0">
                <a:effectLst/>
              </a:rPr>
              <a:t> &amp; Co.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Similar frameworks have been developed for a broad range of computer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NUnit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C# and all .NET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cppUnit, jsUnit, PhpUnit, PerlUnit, ...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Team Test</a:t>
            </a:r>
            <a:r>
              <a:rPr lang="en-US" noProof="1"/>
              <a:t> (VSTT)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Developed by Microsoft, integrated in VS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10" descr="http://myconsent.com/images/junit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1015408"/>
            <a:ext cx="1102561" cy="586469"/>
          </a:xfrm>
          <a:prstGeom prst="roundRect">
            <a:avLst>
              <a:gd name="adj" fmla="val 3976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edsquared.com/content/binary/WindowsLiveWriter/EntertheCoolestTeamSystemGadgetContest_11622/VisualStudioTeamSystemLogo_3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0097" y="5105400"/>
            <a:ext cx="1122464" cy="648637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7407" y="1066800"/>
            <a:ext cx="7469186" cy="1600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 smtClean="0"/>
              <a:t>Visual Studio Team Test</a:t>
            </a:r>
            <a:br>
              <a:rPr lang="en-US" sz="5400" dirty="0" smtClean="0"/>
            </a:br>
            <a:r>
              <a:rPr lang="en-US" sz="5400" dirty="0" smtClean="0"/>
              <a:t>(VSTT)</a:t>
            </a:r>
            <a:endParaRPr lang="bg-BG" sz="5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7505447" cy="20322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1.bp.blogspot.com/-bgvrnHO4Z0c/TXgSFmVpYWI/AAAAAAAAAPQ/ymGHZ4uxFZg/s1600/studnet-testing3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093" y="4267200"/>
            <a:ext cx="3188507" cy="212870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uuch.com/wp-content/uploads/2010/09/testing-testing-123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5126362"/>
            <a:ext cx="2293988" cy="12744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990600"/>
          </a:xfrm>
        </p:spPr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</a:t>
            </a:r>
            <a:br>
              <a:rPr lang="en-US" dirty="0" smtClean="0"/>
            </a:br>
            <a:r>
              <a:rPr lang="en-US" dirty="0" smtClean="0"/>
              <a:t>Team </a:t>
            </a:r>
            <a:r>
              <a:rPr lang="en-US" dirty="0"/>
              <a:t>Test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Test (VSTT)</a:t>
            </a:r>
            <a:r>
              <a:rPr lang="en-US" dirty="0"/>
              <a:t> is very well integrated with 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test projects and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execution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code coverage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Located in the assembly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Microsoft.VisualStudio.QualityTools.</a:t>
            </a:r>
            <a:b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UnitTestFramework.dll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>
            <a:off x="5325878" y="3429000"/>
            <a:ext cx="3132322" cy="1348442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2701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pc="-40" dirty="0"/>
              <a:t>Visual </a:t>
            </a:r>
            <a:r>
              <a:rPr lang="en-US" spc="-40" dirty="0" smtClean="0"/>
              <a:t>Studio</a:t>
            </a:r>
            <a:br>
              <a:rPr lang="en-US" spc="-40" dirty="0" smtClean="0"/>
            </a:br>
            <a:r>
              <a:rPr lang="en-US" spc="-40" dirty="0" smtClean="0"/>
              <a:t>Team </a:t>
            </a:r>
            <a:r>
              <a:rPr lang="en-US" spc="-40" dirty="0"/>
              <a:t>Test – 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9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Test code is annotated using custom attributes: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[TestClass]</a:t>
            </a:r>
            <a:r>
              <a:rPr lang="en-US" sz="2800" dirty="0"/>
              <a:t> – denotes a class holding unit tests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[TestMethod]</a:t>
            </a:r>
            <a:r>
              <a:rPr lang="en-US" sz="2800" dirty="0"/>
              <a:t> – denotes a unit test method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[ExpectedException]</a:t>
            </a:r>
            <a:r>
              <a:rPr lang="en-US" sz="2800" dirty="0"/>
              <a:t> – test causes an exception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[Timeout]</a:t>
            </a:r>
            <a:r>
              <a:rPr lang="en-US" sz="2800" dirty="0"/>
              <a:t> – sets a timeout for test execution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[Ignore]</a:t>
            </a:r>
            <a:r>
              <a:rPr lang="en-US" sz="2800" dirty="0"/>
              <a:t> – temporary ignored test case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[ClassCleanup]</a:t>
            </a:r>
            <a:r>
              <a:rPr lang="en-US" sz="2800" noProof="1"/>
              <a:t> </a:t>
            </a:r>
            <a:r>
              <a:rPr lang="en-US" sz="2800" dirty="0"/>
              <a:t>– setup / cleanup logic for the testing class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[TestCleanup]</a:t>
            </a:r>
            <a:r>
              <a:rPr lang="en-US" sz="2800" noProof="1"/>
              <a:t> </a:t>
            </a:r>
            <a:r>
              <a:rPr lang="en-US" sz="2800" dirty="0"/>
              <a:t>– setup / cleanup logic for each test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0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Predicate</a:t>
            </a:r>
            <a:r>
              <a:rPr lang="en-US" dirty="0"/>
              <a:t> is a true / false statement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Assertion</a:t>
            </a:r>
            <a:r>
              <a:rPr lang="en-US" dirty="0"/>
              <a:t> is a predicate placed in a program code </a:t>
            </a:r>
            <a:r>
              <a:rPr lang="en-US" dirty="0" smtClean="0"/>
              <a:t>(check for some condition)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expect </a:t>
            </a:r>
            <a:r>
              <a:rPr lang="en-US" dirty="0"/>
              <a:t>the predicate is always true at that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assertion fails, the method call does not return and an error is reported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 of VSTT assertion: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6167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expectedValue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message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</a:t>
            </a:r>
            <a:endParaRPr lang="bg-BG" dirty="0"/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Assertions </a:t>
            </a:r>
            <a:r>
              <a:rPr lang="en-US" sz="3000" dirty="0"/>
              <a:t>check </a:t>
            </a:r>
            <a:r>
              <a:rPr lang="en-US" sz="3000" dirty="0" smtClean="0"/>
              <a:t>a condition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 </a:t>
            </a:r>
            <a:r>
              <a:rPr lang="en-US" sz="2800" dirty="0"/>
              <a:t>exception if </a:t>
            </a:r>
            <a:r>
              <a:rPr lang="en-US" sz="2800" dirty="0" smtClean="0"/>
              <a:t>the condition </a:t>
            </a:r>
            <a:r>
              <a:rPr lang="en-US" sz="2800" dirty="0"/>
              <a:t>is not </a:t>
            </a:r>
            <a:r>
              <a:rPr lang="en-US" sz="2800" dirty="0" smtClean="0"/>
              <a:t>satisfied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Comparing values for equality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Comparing objects (by reference)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8194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AreEqual(expected_value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0597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AreSame(expected_object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2865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59723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IsNotNull(object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 (2)</a:t>
            </a:r>
            <a:endParaRPr lang="bg-BG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Checking conditions</a:t>
            </a:r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Forced </a:t>
            </a:r>
            <a:r>
              <a:rPr lang="en-US" dirty="0"/>
              <a:t>test </a:t>
            </a:r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 descr="Figure 8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000" y="4591049"/>
            <a:ext cx="3157182" cy="1657351"/>
          </a:xfrm>
          <a:prstGeom prst="roundRect">
            <a:avLst>
              <a:gd name="adj" fmla="val 2572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635825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IsTrue(condition)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321625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IsFalse(condition)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581400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Fail(message)</a:t>
            </a:r>
          </a:p>
        </p:txBody>
      </p:sp>
    </p:spTree>
    <p:extLst>
      <p:ext uri="{BB962C8B-B14F-4D97-AF65-F5344CB8AC3E}">
        <p14:creationId xmlns:p14="http://schemas.microsoft.com/office/powerpoint/2010/main" val="30446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A Pattern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Arrange</a:t>
            </a:r>
            <a:r>
              <a:rPr lang="en-US" sz="3000" dirty="0"/>
              <a:t> all necessary preconditions and </a:t>
            </a:r>
            <a:r>
              <a:rPr lang="en-US" sz="3000" dirty="0" smtClean="0"/>
              <a:t>inputs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</a:t>
            </a:r>
            <a:r>
              <a:rPr lang="en-US" sz="3000" dirty="0"/>
              <a:t> on the object or method under </a:t>
            </a:r>
            <a:r>
              <a:rPr lang="en-US" sz="3000" dirty="0" smtClean="0"/>
              <a:t>test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</a:t>
            </a:r>
            <a:r>
              <a:rPr lang="en-US" sz="3000" dirty="0"/>
              <a:t> that the expected </a:t>
            </a:r>
            <a:r>
              <a:rPr lang="en-US" sz="3000" dirty="0" smtClean="0"/>
              <a:t>results </a:t>
            </a:r>
            <a:r>
              <a:rPr lang="en-US" sz="3000" dirty="0"/>
              <a:t>have </a:t>
            </a:r>
            <a:r>
              <a:rPr lang="en-US" sz="3000" dirty="0" smtClean="0"/>
              <a:t>occurred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2971800"/>
            <a:ext cx="7772400" cy="335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TestDeposit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 account = new BankAccount();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account.Deposit(125.0);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account.Deposit(25.0);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Assert.AreEqual(150.0, account.Balance,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"Balance is wrong.");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0292" y="3124200"/>
            <a:ext cx="1455508" cy="954107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А</a:t>
            </a: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Pattern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6">
                    <a:lumMod val="50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0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</a:p>
          <a:p>
            <a:pPr lvl="1"/>
            <a:r>
              <a:rPr lang="en-US" dirty="0" smtClean="0"/>
              <a:t>Shows what percent of the code we’ve covered</a:t>
            </a:r>
          </a:p>
          <a:p>
            <a:pPr lvl="1"/>
            <a:r>
              <a:rPr lang="en-US" dirty="0" smtClean="0"/>
              <a:t>High code coverage means less untested code</a:t>
            </a:r>
          </a:p>
          <a:p>
            <a:pPr lvl="1"/>
            <a:r>
              <a:rPr lang="en-US" dirty="0" smtClean="0"/>
              <a:t>We may have pointless unit tests that are calculated in the code coverage</a:t>
            </a:r>
          </a:p>
          <a:p>
            <a:r>
              <a:rPr lang="en-US" dirty="0" smtClean="0"/>
              <a:t>70-80% coverage is excellent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4875" y="4914900"/>
            <a:ext cx="7248525" cy="1409700"/>
            <a:chOff x="762000" y="3762517"/>
            <a:chExt cx="7248525" cy="140970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762517"/>
              <a:ext cx="7248525" cy="1409700"/>
            </a:xfrm>
            <a:prstGeom prst="roundRect">
              <a:avLst>
                <a:gd name="adj" fmla="val 173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410325" y="4391167"/>
              <a:ext cx="1447800" cy="781050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4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What is Unit Testing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Code </a:t>
            </a:r>
            <a:r>
              <a:rPr lang="en-US" dirty="0"/>
              <a:t>and Test vs. Test Driven Development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Unit </a:t>
            </a:r>
            <a:r>
              <a:rPr lang="en-US" dirty="0"/>
              <a:t>testing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Visual </a:t>
            </a:r>
            <a:r>
              <a:rPr lang="en-US" sz="3200" dirty="0"/>
              <a:t>Studio Team </a:t>
            </a:r>
            <a:r>
              <a:rPr lang="en-US" sz="3200" dirty="0" smtClean="0"/>
              <a:t>Test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Nunit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Gallio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/>
              <a:t>Unit Testing Best </a:t>
            </a:r>
            <a:r>
              <a:rPr lang="en-US" dirty="0" smtClean="0"/>
              <a:t>Practices</a:t>
            </a:r>
            <a:endParaRPr lang="bg-BG" dirty="0"/>
          </a:p>
        </p:txBody>
      </p:sp>
      <p:pic>
        <p:nvPicPr>
          <p:cNvPr id="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1052" y="2782017"/>
            <a:ext cx="2869932" cy="1904284"/>
          </a:xfrm>
          <a:prstGeom prst="roundRect">
            <a:avLst>
              <a:gd name="adj" fmla="val 6048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2050" name="Picture 2" descr="ms379625.vstsunittesting-fig4(en-US,VS.80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5244146"/>
            <a:ext cx="2875984" cy="1128080"/>
          </a:xfrm>
          <a:prstGeom prst="roundRect">
            <a:avLst>
              <a:gd name="adj" fmla="val 6048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12776" y="1076265"/>
            <a:ext cx="7845424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Deposit(decimal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+= amount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Withdraw(decimal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-= amount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TransferFunds(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destination,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3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609600" y="1196975"/>
            <a:ext cx="7924800" cy="51552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Microsoft.VisualStudio.TestTools.UnitTesting;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TestClass]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AccountTest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TransferFunds()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source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source.Deposit(200.00M);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dest.Deposit(150.00M);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source.TransferFunds(dest,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Assert.AreEqual(250.00M,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Assert.AreEqual(100.00M,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5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67598" cy="5200650"/>
          </a:xfrm>
          <a:prstGeom prst="roundRect">
            <a:avLst>
              <a:gd name="adj" fmla="val 1903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71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Visual Studio Team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478263"/>
            <a:ext cx="5093984" cy="324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783" y="478263"/>
            <a:ext cx="3391817" cy="3428190"/>
          </a:xfrm>
          <a:prstGeom prst="roundRect">
            <a:avLst>
              <a:gd name="adj" fmla="val 2591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19756031" lon="21301027" rev="70995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 rot="311698">
            <a:off x="2526681" y="2620717"/>
            <a:ext cx="4107305" cy="1768165"/>
          </a:xfrm>
          <a:prstGeom prst="roundRect">
            <a:avLst>
              <a:gd name="adj" fmla="val 1486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>
              <a:rot lat="20507042" lon="20838097" rev="85777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0865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3200400"/>
            <a:ext cx="2438400" cy="685800"/>
          </a:xfrm>
        </p:spPr>
        <p:txBody>
          <a:bodyPr/>
          <a:lstStyle/>
          <a:p>
            <a:r>
              <a:rPr lang="en-US" noProof="1" smtClean="0"/>
              <a:t>NUnit</a:t>
            </a:r>
            <a:endParaRPr lang="en-US" noProof="1"/>
          </a:p>
        </p:txBody>
      </p:sp>
      <p:pic>
        <p:nvPicPr>
          <p:cNvPr id="11266" name="Picture 2" descr="C:\Users\ogeorgiev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105025" cy="1114425"/>
          </a:xfrm>
          <a:prstGeom prst="roundRect">
            <a:avLst>
              <a:gd name="adj" fmla="val 10274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ogeorgiev\Desktop\run-nuni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931988"/>
            <a:ext cx="5129632" cy="3478212"/>
          </a:xfrm>
          <a:prstGeom prst="roundRect">
            <a:avLst>
              <a:gd name="adj" fmla="val 209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5695146"/>
            <a:ext cx="784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http://www.nunit.org/index.php?p=download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6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code is annotated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Test code contains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</a:p>
          <a:p>
            <a:pPr>
              <a:lnSpc>
                <a:spcPct val="100000"/>
              </a:lnSpc>
            </a:pPr>
            <a:r>
              <a:rPr lang="en-US" dirty="0"/>
              <a:t>Tests organized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assemblies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execution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GUI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nunit-gui.exe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nunit-console.exe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3886200" cy="1986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3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provides: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Creating and running tests as </a:t>
            </a: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Test Projects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Visual Studio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3352800"/>
            <a:ext cx="4015232" cy="2438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2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Example: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067514"/>
            <a:ext cx="7924800" cy="5333286"/>
          </a:xfrm>
        </p:spPr>
        <p:txBody>
          <a:bodyPr/>
          <a:lstStyle/>
          <a:p>
            <a:r>
              <a:rPr lang="en-US" noProof="1"/>
              <a:t>using NUnit.Framework;</a:t>
            </a:r>
          </a:p>
          <a:p>
            <a:endParaRPr lang="en-US" noProof="1"/>
          </a:p>
          <a:p>
            <a:r>
              <a:rPr lang="en-US" noProof="1"/>
              <a:t>[TestFixture]</a:t>
            </a:r>
          </a:p>
          <a:p>
            <a:r>
              <a:rPr lang="en-US" noProof="1"/>
              <a:t>public class AccountTest</a:t>
            </a:r>
          </a:p>
          <a:p>
            <a:r>
              <a:rPr lang="en-US" noProof="1"/>
              <a:t>{</a:t>
            </a:r>
          </a:p>
          <a:p>
            <a:r>
              <a:rPr lang="en-US" noProof="1" smtClean="0"/>
              <a:t>  </a:t>
            </a:r>
            <a:r>
              <a:rPr lang="en-US" noProof="1"/>
              <a:t>[Test]</a:t>
            </a:r>
          </a:p>
          <a:p>
            <a:r>
              <a:rPr lang="en-US" noProof="1" smtClean="0"/>
              <a:t>  </a:t>
            </a:r>
            <a:r>
              <a:rPr lang="en-US" noProof="1"/>
              <a:t>public void TransferFunds()</a:t>
            </a:r>
          </a:p>
          <a:p>
            <a:r>
              <a:rPr lang="en-US" noProof="1" smtClean="0"/>
              <a:t>  </a:t>
            </a:r>
            <a:r>
              <a:rPr lang="en-US" noProof="1"/>
              <a:t>{</a:t>
            </a:r>
          </a:p>
          <a:p>
            <a:r>
              <a:rPr lang="en-US" noProof="1" smtClean="0"/>
              <a:t>    </a:t>
            </a:r>
            <a:r>
              <a:rPr lang="en-US" noProof="1"/>
              <a:t>Account source = new Account();</a:t>
            </a:r>
          </a:p>
          <a:p>
            <a:r>
              <a:rPr lang="en-US" noProof="1" smtClean="0"/>
              <a:t>    </a:t>
            </a:r>
            <a:r>
              <a:rPr lang="en-US" noProof="1"/>
              <a:t>source.Deposit(200.00F);</a:t>
            </a:r>
          </a:p>
          <a:p>
            <a:r>
              <a:rPr lang="en-US" noProof="1" smtClean="0"/>
              <a:t>    </a:t>
            </a:r>
            <a:r>
              <a:rPr lang="en-US" noProof="1"/>
              <a:t>Account dest = new Account();</a:t>
            </a:r>
          </a:p>
          <a:p>
            <a:r>
              <a:rPr lang="en-US" noProof="1" smtClean="0"/>
              <a:t>    </a:t>
            </a:r>
            <a:r>
              <a:rPr lang="en-US" noProof="1"/>
              <a:t>dest.Deposit(150.00F);</a:t>
            </a:r>
          </a:p>
          <a:p>
            <a:r>
              <a:rPr lang="en-US" noProof="1" smtClean="0"/>
              <a:t>    </a:t>
            </a:r>
            <a:r>
              <a:rPr lang="en-US" noProof="1"/>
              <a:t>source.TransferFunds(dest, 100.00F);</a:t>
            </a:r>
          </a:p>
          <a:p>
            <a:r>
              <a:rPr lang="en-US" noProof="1" smtClean="0"/>
              <a:t>    </a:t>
            </a:r>
            <a:r>
              <a:rPr lang="en-US" noProof="1"/>
              <a:t>Assert.AreEqual(250.00F, dest.Balance);</a:t>
            </a:r>
          </a:p>
          <a:p>
            <a:r>
              <a:rPr lang="en-US" noProof="1" smtClean="0"/>
              <a:t>    </a:t>
            </a:r>
            <a:r>
              <a:rPr lang="en-US" noProof="1"/>
              <a:t>Assert.AreEqual(100.00F, source.Balance);</a:t>
            </a:r>
          </a:p>
          <a:p>
            <a:r>
              <a:rPr lang="en-US" noProof="1" smtClean="0"/>
              <a:t>  </a:t>
            </a:r>
            <a:r>
              <a:rPr lang="en-US" noProof="1"/>
              <a:t>}</a:t>
            </a:r>
          </a:p>
          <a:p>
            <a:r>
              <a:rPr lang="en-US" noProof="1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27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8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Screen</a:t>
            </a:r>
            <a:r>
              <a:rPr lang="en-US" dirty="0"/>
              <a:t>s</a:t>
            </a:r>
            <a:r>
              <a:rPr lang="en-US" dirty="0" smtClean="0"/>
              <a:t>hot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25683" y="1143000"/>
            <a:ext cx="7492633" cy="5182049"/>
          </a:xfrm>
          <a:prstGeom prst="roundRect">
            <a:avLst>
              <a:gd name="adj" fmla="val 165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048000"/>
            <a:ext cx="3276600" cy="685800"/>
          </a:xfrm>
        </p:spPr>
        <p:txBody>
          <a:bodyPr/>
          <a:lstStyle/>
          <a:p>
            <a:r>
              <a:rPr lang="en-US" dirty="0" smtClean="0"/>
              <a:t>Gallio</a:t>
            </a:r>
            <a:endParaRPr lang="en-US" dirty="0"/>
          </a:p>
        </p:txBody>
      </p:sp>
      <p:pic>
        <p:nvPicPr>
          <p:cNvPr id="5123" name="Picture 3" descr="C:\Users\ogeorgiev\Desktop\GALLIO_Screenshots\ssIcar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204426" cy="3886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geekswithblogs.net/images/geekswithblogs_net/thomasweller/GallioBanner_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80475">
            <a:off x="6066812" y="5077736"/>
            <a:ext cx="2443402" cy="76862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4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5105400"/>
            <a:ext cx="7620000" cy="990600"/>
          </a:xfrm>
        </p:spPr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pic>
        <p:nvPicPr>
          <p:cNvPr id="102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46274" y="1371600"/>
            <a:ext cx="4864126" cy="3214576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The Gallio Automation Platform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Gallio Automation Platform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/>
              <a:t>open, extensible, and neutral system for </a:t>
            </a:r>
            <a:r>
              <a:rPr lang="en-US" dirty="0" smtClean="0"/>
              <a:t>using many </a:t>
            </a:r>
            <a:r>
              <a:rPr lang="en-US" dirty="0"/>
              <a:t>.NET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Gallio can run tests from </a:t>
            </a:r>
            <a:r>
              <a:rPr lang="en-US" noProof="1" smtClean="0"/>
              <a:t>MbUnit</a:t>
            </a:r>
            <a:r>
              <a:rPr lang="en-US" dirty="0" smtClean="0"/>
              <a:t>, </a:t>
            </a:r>
            <a:r>
              <a:rPr lang="en-US" noProof="1" smtClean="0"/>
              <a:t>MSTest</a:t>
            </a:r>
            <a:r>
              <a:rPr lang="en-US" dirty="0" smtClean="0"/>
              <a:t>, </a:t>
            </a:r>
            <a:r>
              <a:rPr lang="en-US" noProof="1" smtClean="0"/>
              <a:t>NUnit</a:t>
            </a:r>
            <a:r>
              <a:rPr lang="en-US" dirty="0" smtClean="0"/>
              <a:t>, </a:t>
            </a:r>
            <a:r>
              <a:rPr lang="en-US" noProof="1" smtClean="0"/>
              <a:t>xUnit.Net</a:t>
            </a:r>
            <a:r>
              <a:rPr lang="en-US" dirty="0" smtClean="0"/>
              <a:t>, </a:t>
            </a:r>
            <a:r>
              <a:rPr lang="en-US" noProof="1" smtClean="0"/>
              <a:t>csUnit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/>
              <a:t>RSpec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a common object model, runtime services and tools (such as test runners)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leveraged </a:t>
            </a:r>
            <a:r>
              <a:rPr lang="en-US" dirty="0" smtClean="0"/>
              <a:t>by </a:t>
            </a:r>
            <a:r>
              <a:rPr lang="en-US" dirty="0"/>
              <a:t>any number of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www.gallio.org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4700" y="5541133"/>
            <a:ext cx="2490691" cy="81384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Gallio </a:t>
            </a:r>
            <a:r>
              <a:rPr lang="en-US" dirty="0" smtClean="0"/>
              <a:t>includes its own interfaces: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Echo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Command-line runner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Icarus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Windows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0" name="Picture 2" descr="http://www.gallio.org/screenshots/ssIcaru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51328"/>
            <a:ext cx="4724400" cy="3525671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4716724"/>
            <a:ext cx="5761037" cy="15621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400" dirty="0"/>
              <a:t>Unit Testing Best Practices</a:t>
            </a:r>
            <a:endParaRPr lang="bg-BG" sz="5400" dirty="0"/>
          </a:p>
        </p:txBody>
      </p:sp>
      <p:pic>
        <p:nvPicPr>
          <p:cNvPr id="7170" name="Picture 2" descr="http://www.datatraverse.com/style/swt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8216" y="1143000"/>
            <a:ext cx="4569784" cy="3042170"/>
          </a:xfrm>
          <a:prstGeom prst="roundRect">
            <a:avLst>
              <a:gd name="adj" fmla="val 408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0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Naming Standards for Unit Tests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 </a:t>
            </a:r>
            <a:r>
              <a:rPr lang="en-US" dirty="0"/>
              <a:t>should express a </a:t>
            </a:r>
            <a:r>
              <a:rPr lang="en-US" dirty="0" smtClean="0"/>
              <a:t>specific requirement that is tested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prefixed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TestAccountDepositNegativeSum()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test </a:t>
            </a:r>
            <a:r>
              <a:rPr lang="en-US" dirty="0"/>
              <a:t>name should </a:t>
            </a:r>
            <a:r>
              <a:rPr lang="en-US" dirty="0" smtClean="0"/>
              <a:t>include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Expected input or state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Expected result output or state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Name of the tested method or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r>
              <a:rPr lang="en-US" dirty="0"/>
              <a:t>Naming Standards for Unit Tests – Example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290513" indent="-290513">
              <a:lnSpc>
                <a:spcPct val="100000"/>
              </a:lnSpc>
              <a:tabLst>
                <a:tab pos="914400" algn="l"/>
              </a:tabLst>
            </a:pPr>
            <a:r>
              <a:rPr lang="en-US" dirty="0"/>
              <a:t>Given the method:</a:t>
            </a:r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r>
              <a:rPr lang="en-US" dirty="0"/>
              <a:t>	with requirement to ignore numbers </a:t>
            </a:r>
            <a:r>
              <a:rPr lang="en-US" dirty="0" smtClean="0"/>
              <a:t>greater than </a:t>
            </a:r>
            <a:r>
              <a:rPr lang="en-US" dirty="0"/>
              <a:t>100 in the summing process</a:t>
            </a:r>
          </a:p>
          <a:p>
            <a:pPr marL="290513" indent="-290513">
              <a:lnSpc>
                <a:spcPct val="100000"/>
              </a:lnSpc>
              <a:spcBef>
                <a:spcPts val="1200"/>
              </a:spcBef>
              <a:tabLst>
                <a:tab pos="231775" algn="l"/>
              </a:tabLst>
            </a:pPr>
            <a:r>
              <a:rPr lang="en-US" dirty="0"/>
              <a:t>The test name </a:t>
            </a:r>
            <a:r>
              <a:rPr lang="en-US" dirty="0" smtClean="0"/>
              <a:t>could be: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761999" y="19313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Sum(params int[] values)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1998" y="44459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TestSum_NumberIgnoredIfGreaterThan100</a:t>
            </a:r>
          </a:p>
        </p:txBody>
      </p:sp>
    </p:spTree>
    <p:extLst>
      <p:ext uri="{BB962C8B-B14F-4D97-AF65-F5344CB8AC3E}">
        <p14:creationId xmlns:p14="http://schemas.microsoft.com/office/powerpoint/2010/main" val="36617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5410200" cy="914400"/>
          </a:xfrm>
        </p:spPr>
        <p:txBody>
          <a:bodyPr/>
          <a:lstStyle/>
          <a:p>
            <a:r>
              <a:rPr lang="en-US" dirty="0"/>
              <a:t>When Should a Test be Changed or Removed?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Generally, a passing test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dirty="0"/>
              <a:t> be removed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tests make sure that code changes don’t break working code</a:t>
            </a:r>
          </a:p>
          <a:p>
            <a:pPr>
              <a:lnSpc>
                <a:spcPct val="100000"/>
              </a:lnSpc>
            </a:pPr>
            <a:r>
              <a:rPr lang="en-US" dirty="0"/>
              <a:t>A passing test should only be changed to make it more readable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failing tests don’t pass, it usually means there are conflicting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/>
              <a:t>When Should a Test be Changed or Removed? (2)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dirty="0"/>
              <a:t>New features </a:t>
            </a:r>
            <a:r>
              <a:rPr lang="en-US" dirty="0" smtClean="0"/>
              <a:t>allow </a:t>
            </a:r>
            <a:r>
              <a:rPr lang="en-US" dirty="0"/>
              <a:t>negative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82626" y="1905000"/>
            <a:ext cx="7775574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[ExpectedException(typeof(Exception),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Negatives not allowed")]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TestSum_FirstNegativeNumberThrowsException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(-1,1,2);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7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/>
          <a:lstStyle/>
          <a:p>
            <a:r>
              <a:rPr lang="en-US" dirty="0"/>
              <a:t>When Should a Test be Changed or Removed? (3)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8569325" cy="5076824"/>
          </a:xfrm>
        </p:spPr>
        <p:txBody>
          <a:bodyPr/>
          <a:lstStyle/>
          <a:p>
            <a:pPr marL="354013" indent="-354013"/>
            <a:r>
              <a:rPr lang="en-US" dirty="0"/>
              <a:t>New developer writes the following test:</a:t>
            </a:r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/>
            <a:r>
              <a:rPr lang="en-US" dirty="0"/>
              <a:t>Earlier test fails due to a requirement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567050" y="2338134"/>
            <a:ext cx="799605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 TestSum_FirstNegativeNumberCalculatesCorrectly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sumResult = sum(-1, 1, 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Assert.AreEqual(2, sumResult);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6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/>
          <a:lstStyle/>
          <a:p>
            <a:r>
              <a:rPr lang="en-US" dirty="0"/>
              <a:t>When Should a Test be Changed or Removed? (4)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6607175" cy="5000625"/>
          </a:xfrm>
        </p:spPr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en-US" dirty="0"/>
              <a:t>Two course of actions:</a:t>
            </a:r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Delete the failing test after verifying </a:t>
            </a:r>
            <a:r>
              <a:rPr lang="en-US" dirty="0" smtClean="0"/>
              <a:t>it is invalid</a:t>
            </a:r>
            <a:endParaRPr lang="en-US" dirty="0"/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Change the old test: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Either testing the new requirement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Or test the older requirement under new settings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59080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1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248400" cy="914400"/>
          </a:xfrm>
        </p:spPr>
        <p:txBody>
          <a:bodyPr/>
          <a:lstStyle/>
          <a:p>
            <a:r>
              <a:rPr lang="en-US" dirty="0"/>
              <a:t>Tests Should Reflect Required Reality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52563"/>
            <a:ext cx="8353425" cy="5176837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What’s wrong with the following test?</a:t>
            </a:r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A failing test should prove that there is something wrong with the production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with the unit test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768352" y="1525588"/>
            <a:ext cx="761364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 a, int b) –&gt; returns sum of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768352" y="2819400"/>
            <a:ext cx="7613648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Sum_AddsOneAndTwo()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Sum(1,2);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Assert.AreEqual(4, result, "Bad sum");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2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71438"/>
            <a:ext cx="6478588" cy="909637"/>
          </a:xfrm>
        </p:spPr>
        <p:txBody>
          <a:bodyPr/>
          <a:lstStyle/>
          <a:p>
            <a:r>
              <a:rPr lang="en-US" dirty="0" smtClean="0"/>
              <a:t>Unit Test – Definition</a:t>
            </a:r>
            <a:endParaRPr lang="bg-BG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989014" y="1349379"/>
            <a:ext cx="7164386" cy="223202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8200" y="4141720"/>
            <a:ext cx="76327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bugs, but never to show their absence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7956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/>
              <a:t>What Should Assert Messages Say?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295399"/>
            <a:ext cx="8605838" cy="5181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Assert message in a test </a:t>
            </a:r>
            <a:r>
              <a:rPr lang="en-US" dirty="0" smtClean="0"/>
              <a:t>could be one </a:t>
            </a:r>
            <a:r>
              <a:rPr lang="en-US" dirty="0"/>
              <a:t>of the most important things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Tells us what we expected to happen but </a:t>
            </a:r>
            <a:r>
              <a:rPr lang="en-US" dirty="0" smtClean="0"/>
              <a:t>didn’t</a:t>
            </a:r>
            <a:r>
              <a:rPr lang="en-US" dirty="0"/>
              <a:t>, and what happened instead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assert message helps us track bugs and understand unit tests more </a:t>
            </a:r>
            <a:r>
              <a:rPr lang="en-US" dirty="0" smtClean="0"/>
              <a:t>easily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"Withdrawal failed: accounts are not supposed to have negative balance</a:t>
            </a:r>
            <a:r>
              <a:rPr lang="en-US" i="1" dirty="0" smtClean="0"/>
              <a:t>."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  <a:noFill/>
          <a:ln/>
        </p:spPr>
        <p:txBody>
          <a:bodyPr/>
          <a:lstStyle/>
          <a:p>
            <a:r>
              <a:rPr lang="en-US" dirty="0"/>
              <a:t>What Should Assert Messages Say? (2)</a:t>
            </a:r>
          </a:p>
        </p:txBody>
      </p:sp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295399"/>
            <a:ext cx="8496300" cy="52308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 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should</a:t>
            </a:r>
            <a:r>
              <a:rPr lang="en-US" dirty="0"/>
              <a:t> have happened and 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did not</a:t>
            </a:r>
            <a:r>
              <a: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Verify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i="1" dirty="0" smtClean="0"/>
              <a:t> did </a:t>
            </a:r>
            <a:r>
              <a:rPr lang="en-US" i="1" dirty="0"/>
              <a:t>not throw any exception</a:t>
            </a:r>
            <a:r>
              <a:rPr lang="en-US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i="1" dirty="0"/>
              <a:t> did not open the connection before returning it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Do not: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empty or meaningless messages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messages that repeat the name of the test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86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Avoid Multiple Asserts in a Single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8686800" cy="297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multiple asserts in a single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first assert fails, the test execution stops for this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Affect future coders to add assertions to test rather than introducing a new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388" y="1483108"/>
            <a:ext cx="7770812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TestSum_AnyParamBiggerThan1000IsNotSummed() 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Sum(1001, 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1001,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2, 1001);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The Challenge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77926"/>
            <a:ext cx="8686800" cy="53752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concept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</a:t>
            </a:r>
            <a:r>
              <a:rPr lang="en-US" sz="3000" dirty="0" smtClean="0"/>
              <a:t> </a:t>
            </a:r>
            <a:r>
              <a:rPr lang="en-US" sz="3000" dirty="0"/>
              <a:t>has been around </a:t>
            </a:r>
            <a:r>
              <a:rPr lang="en-US" sz="3000" dirty="0" smtClean="0"/>
              <a:t>the developer community for </a:t>
            </a:r>
            <a:r>
              <a:rPr lang="en-US" sz="3000" dirty="0"/>
              <a:t>many years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New methodologies in particular </a:t>
            </a:r>
            <a:r>
              <a:rPr lang="en-US" sz="3000" dirty="0" smtClean="0"/>
              <a:t>Scrum and XP</a:t>
            </a:r>
            <a:r>
              <a:rPr lang="en-US" sz="3000" dirty="0"/>
              <a:t>, have turned unit testing into a cardinal foundation of software development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Writing good &amp; effective </a:t>
            </a:r>
            <a:r>
              <a:rPr lang="en-US" sz="3000" dirty="0" smtClean="0"/>
              <a:t>unit tests </a:t>
            </a:r>
            <a:r>
              <a:rPr lang="en-US" sz="3000" dirty="0"/>
              <a:t>is hard!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This is where supporting integrated tools and suggested guidelines enter the picture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ultimate goal is tools that generate unit tests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automatically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 tests </a:t>
            </a:r>
            <a:r>
              <a:rPr lang="en-US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easy to do as it should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3327400"/>
            <a:ext cx="241251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8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– Example</a:t>
            </a:r>
            <a:endParaRPr lang="bg-BG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4363" y="1143000"/>
            <a:ext cx="784383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0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Some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dirty="0" smtClean="0"/>
              <a:t> is needed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Team Test (VSTT)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, MbUnit</a:t>
            </a:r>
            <a:r>
              <a:rPr lang="en-US" dirty="0"/>
              <a:t>, </a:t>
            </a:r>
            <a:r>
              <a:rPr lang="en-US" dirty="0" smtClean="0"/>
              <a:t>Gallio,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More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classes should be tested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methods should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methods can be omitted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gurus recommend to never test private methods </a:t>
            </a:r>
            <a:r>
              <a:rPr lang="en-US" dirty="0" smtClean="0">
                <a:sym typeface="Wingdings" panose="05000000000000000000" pitchFamily="2" charset="2"/>
              </a:rPr>
              <a:t> this can be debatable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Ideally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unit tests should pass </a:t>
            </a:r>
            <a:r>
              <a:rPr lang="en-US" dirty="0" smtClean="0"/>
              <a:t>before check-in into the source control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143000"/>
            <a:ext cx="1759126" cy="2082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5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Unit tests dramatically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decrease the number of defects</a:t>
            </a:r>
            <a:r>
              <a:rPr lang="en-US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are good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the cost </a:t>
            </a:r>
            <a:r>
              <a:rPr lang="en-US" dirty="0"/>
              <a:t>of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 refactoring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decrease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defect-injection rate </a:t>
            </a:r>
            <a:r>
              <a:rPr lang="en-US" dirty="0"/>
              <a:t>due to refactoring /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1334203" cy="1981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3155</TotalTime>
  <Words>1814</Words>
  <Application>Microsoft Office PowerPoint</Application>
  <PresentationFormat>On-screen Show (4:3)</PresentationFormat>
  <Paragraphs>380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Unit Testing</vt:lpstr>
      <vt:lpstr>Table of Contents</vt:lpstr>
      <vt:lpstr>What is Unit Testing?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Frameworks</vt:lpstr>
      <vt:lpstr>Unit Testing Frameworks</vt:lpstr>
      <vt:lpstr>Visual Studio Team Test (VSTT)</vt:lpstr>
      <vt:lpstr>Visual Studio Team Test – Features</vt:lpstr>
      <vt:lpstr>Visual Studio Team Test –  Attributes</vt:lpstr>
      <vt:lpstr>Assertions</vt:lpstr>
      <vt:lpstr>VSTT – Assertions</vt:lpstr>
      <vt:lpstr>VSTT – Assertions (2)</vt:lpstr>
      <vt:lpstr>The 3A Pattern</vt:lpstr>
      <vt:lpstr>Code Coverage</vt:lpstr>
      <vt:lpstr>VSTT – Example</vt:lpstr>
      <vt:lpstr>VSTT – Example (2)</vt:lpstr>
      <vt:lpstr>VSTT – Screenshot</vt:lpstr>
      <vt:lpstr>Visual Studio Team Test</vt:lpstr>
      <vt:lpstr>NUnit</vt:lpstr>
      <vt:lpstr>NUnit – Features</vt:lpstr>
      <vt:lpstr>NUnit – Features (2)</vt:lpstr>
      <vt:lpstr>NUnit – Example: Test</vt:lpstr>
      <vt:lpstr>NUnit – Screenshot</vt:lpstr>
      <vt:lpstr>Gallio</vt:lpstr>
      <vt:lpstr>The Gallio Automation Platform </vt:lpstr>
      <vt:lpstr>Interfaces</vt:lpstr>
      <vt:lpstr>Unit Testing Best Practices</vt:lpstr>
      <vt:lpstr>Naming Standards for Unit Tests</vt:lpstr>
      <vt:lpstr>Naming Standards for Unit Tests – Example</vt:lpstr>
      <vt:lpstr>When Should a Test be Changed or Removed?</vt:lpstr>
      <vt:lpstr>When Should a Test be Changed or Removed? (2)</vt:lpstr>
      <vt:lpstr>When Should a Test be Changed or Removed? (3)</vt:lpstr>
      <vt:lpstr>When Should a Test be Changed or Removed? (4)</vt:lpstr>
      <vt:lpstr>Tests Should Reflect Required Reality</vt:lpstr>
      <vt:lpstr>What Should Assert Messages Say?</vt:lpstr>
      <vt:lpstr>What Should Assert Messages Say? (2)</vt:lpstr>
      <vt:lpstr>Avoid Multiple Asserts in a Single Unit Test</vt:lpstr>
      <vt:lpstr>Unit Testing – The Challenge</vt:lpstr>
      <vt:lpstr>Unit Testing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1137</cp:revision>
  <dcterms:created xsi:type="dcterms:W3CDTF">2007-12-08T16:03:35Z</dcterms:created>
  <dcterms:modified xsi:type="dcterms:W3CDTF">2015-07-20T09:20:38Z</dcterms:modified>
  <cp:category>quality code, software engineering</cp:category>
</cp:coreProperties>
</file>