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81" y="-79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3BB51-81E2-4BD1-99AE-FC38EEDF9CB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546AE-867A-4CAB-B7CA-9318B524E976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FCF0-1877-4E1D-AF84-598FD42BAE5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C3021-86C9-4B93-94E6-DDA27CADE39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76660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3" y="3257204"/>
            <a:ext cx="7316017" cy="3085941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390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985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5" indent="-28574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77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68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59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0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41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32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22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14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2643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990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341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nit.org/index.php?p=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llio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Table of Contents</a:t>
            </a:r>
            <a:endParaRPr lang="bg-BG" sz="3600" dirty="0"/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/>
              <a:t>What is Unit Testing</a:t>
            </a:r>
            <a:r>
              <a:rPr lang="en-US" sz="2800" dirty="0" smtClean="0"/>
              <a:t>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/>
              <a:t>Code </a:t>
            </a:r>
            <a:r>
              <a:rPr lang="en-US" sz="2800" dirty="0"/>
              <a:t>and Test vs. Test Driven Development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2800" dirty="0" smtClean="0"/>
              <a:t>Unit </a:t>
            </a:r>
            <a:r>
              <a:rPr lang="en-US" sz="2800" dirty="0"/>
              <a:t>testing </a:t>
            </a:r>
            <a:r>
              <a:rPr lang="en-US" sz="2800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Visual </a:t>
            </a:r>
            <a:r>
              <a:rPr lang="en-US" dirty="0"/>
              <a:t>Studio Team </a:t>
            </a:r>
            <a:r>
              <a:rPr lang="en-US" dirty="0" smtClean="0"/>
              <a:t>Test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Nunit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Gallio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2800" dirty="0"/>
              <a:t>Unit Testing Best </a:t>
            </a:r>
            <a:r>
              <a:rPr lang="en-US" sz="2800" dirty="0" smtClean="0"/>
              <a:t>Practices</a:t>
            </a:r>
            <a:endParaRPr lang="bg-BG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Testing</a:t>
            </a: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764704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Building Rock-Solid Software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5241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35888" cy="990600"/>
          </a:xfrm>
        </p:spPr>
        <p:txBody>
          <a:bodyPr>
            <a:normAutofit/>
          </a:bodyPr>
          <a:lstStyle/>
          <a:p>
            <a:r>
              <a:rPr lang="en-US" spc="-40" dirty="0"/>
              <a:t>Visual </a:t>
            </a:r>
            <a:r>
              <a:rPr lang="en-US" spc="-40" dirty="0" smtClean="0"/>
              <a:t>Studio Team </a:t>
            </a:r>
            <a:r>
              <a:rPr lang="en-US" spc="-40" dirty="0"/>
              <a:t>Test – 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9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/>
              <a:t> 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/>
              <a:t> 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dirty="0"/>
              <a:t> 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[Ignore]</a:t>
            </a:r>
            <a:r>
              <a:rPr lang="en-US" sz="2800" dirty="0"/>
              <a:t> 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/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/>
              <a:t>,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/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10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/>
              <a:t> 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/>
              <a:t> 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6167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expectedValue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291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3284984"/>
            <a:ext cx="7924800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560" y="4525341"/>
            <a:ext cx="7924800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3568" y="5373216"/>
            <a:ext cx="7924800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3568" y="6059016"/>
            <a:ext cx="7924800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301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2132856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560" y="2818656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560" y="4078431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="" xmlns:p14="http://schemas.microsoft.com/office/powerpoint/2010/main" val="3044659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Arrange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Act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Assert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2971800"/>
            <a:ext cx="7772400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account = new BankAccount();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"Balance is wrong.");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247067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</a:p>
          <a:p>
            <a:pPr lvl="1"/>
            <a:r>
              <a:rPr lang="en-US" dirty="0" smtClean="0"/>
              <a:t>Shows what percent of the code we’ve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/>
              <a:t>70-80% coverage is excellent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4875" y="4914900"/>
            <a:ext cx="7248525" cy="1409700"/>
            <a:chOff x="762000" y="37625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7625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34910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12776" y="1076265"/>
            <a:ext cx="784542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+= amount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-= amount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TransferFunds(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destination,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2314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609600" y="1196975"/>
            <a:ext cx="79248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TestClass]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source.Deposit(200.00M);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dest.Deposit(150.00M);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source.TransferFunds(dest,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100.00M);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Assert.AreEqual(250.00M,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Assert.AreEqual(100.00M,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176587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167598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39952" y="6221761"/>
            <a:ext cx="4826496" cy="63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 Studio Team Test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153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code is annotated using custom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Test code contains assertions</a:t>
            </a:r>
          </a:p>
          <a:p>
            <a:pPr>
              <a:lnSpc>
                <a:spcPct val="100000"/>
              </a:lnSpc>
            </a:pPr>
            <a:r>
              <a:rPr lang="en-US" dirty="0"/>
              <a:t>Tests organized as multiple </a:t>
            </a:r>
            <a:r>
              <a:rPr lang="en-US" dirty="0" smtClean="0"/>
              <a:t>assemblies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execution interfaces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GUI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nunit-gui.exe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nunit-console.exe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762000" y="5695146"/>
            <a:ext cx="784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http://www.nunit.org/index.php?p=download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135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836712"/>
            <a:ext cx="6478588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772816"/>
            <a:ext cx="7164386" cy="223202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cs typeface="Consolas" pitchFamily="49" charset="0"/>
              </a:rPr>
              <a:t>A unit test is a piece of code written by a developer that exercises a very small, specific area of functionality of the code being tested.</a:t>
            </a:r>
            <a:endParaRPr lang="bg-BG" noProof="1"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8200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827584" y="0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Unit Testing?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625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provides: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Creating and running tests as </a:t>
            </a: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Test Projects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211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Example: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067514"/>
            <a:ext cx="7924800" cy="5333286"/>
          </a:xfrm>
        </p:spPr>
        <p:txBody>
          <a:bodyPr/>
          <a:lstStyle/>
          <a:p>
            <a:r>
              <a:rPr lang="en-US" noProof="1">
                <a:solidFill>
                  <a:schemeClr val="tx1"/>
                </a:solidFill>
              </a:rPr>
              <a:t>using NUnit.Framework;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[TestFixture]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AccountTest</a:t>
            </a:r>
          </a:p>
          <a:p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</a:t>
            </a:r>
            <a:r>
              <a:rPr lang="en-US" noProof="1">
                <a:solidFill>
                  <a:schemeClr val="tx1"/>
                </a:solidFill>
              </a:rPr>
              <a:t>[Test]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</a:t>
            </a:r>
            <a:r>
              <a:rPr lang="en-US" noProof="1">
                <a:solidFill>
                  <a:schemeClr val="tx1"/>
                </a:solidFill>
              </a:rPr>
              <a:t>public void TransferFunds()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</a:t>
            </a:r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</a:t>
            </a:r>
            <a:r>
              <a:rPr lang="en-US" noProof="1">
                <a:solidFill>
                  <a:schemeClr val="tx1"/>
                </a:solidFill>
              </a:rPr>
              <a:t>Account source = new Account();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</a:t>
            </a:r>
            <a:r>
              <a:rPr lang="en-US" noProof="1">
                <a:solidFill>
                  <a:schemeClr val="tx1"/>
                </a:solidFill>
              </a:rPr>
              <a:t>source.Deposit(200.00F);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</a:t>
            </a:r>
            <a:r>
              <a:rPr lang="en-US" noProof="1">
                <a:solidFill>
                  <a:schemeClr val="tx1"/>
                </a:solidFill>
              </a:rPr>
              <a:t>Account dest = new Account();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</a:t>
            </a:r>
            <a:r>
              <a:rPr lang="en-US" noProof="1">
                <a:solidFill>
                  <a:schemeClr val="tx1"/>
                </a:solidFill>
              </a:rPr>
              <a:t>dest.Deposit(150.00F);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</a:t>
            </a:r>
            <a:r>
              <a:rPr lang="en-US" noProof="1">
                <a:solidFill>
                  <a:schemeClr val="tx1"/>
                </a:solidFill>
              </a:rPr>
              <a:t>source.TransferFunds(dest, 100.00F);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</a:t>
            </a:r>
            <a:r>
              <a:rPr lang="en-US" noProof="1">
                <a:solidFill>
                  <a:schemeClr val="tx1"/>
                </a:solidFill>
              </a:rPr>
              <a:t>Assert.AreEqual(250.00F, dest.Balance);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</a:t>
            </a:r>
            <a:r>
              <a:rPr lang="en-US" noProof="1">
                <a:solidFill>
                  <a:schemeClr val="tx1"/>
                </a:solidFill>
              </a:rPr>
              <a:t>Assert.AreEqual(100.00F, source.Balance);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833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Screen</a:t>
            </a:r>
            <a:r>
              <a:rPr lang="en-US" dirty="0"/>
              <a:t>s</a:t>
            </a:r>
            <a:r>
              <a:rPr lang="en-US" dirty="0" smtClean="0"/>
              <a:t>hot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25683" y="1143000"/>
            <a:ext cx="7492633" cy="5182049"/>
          </a:xfrm>
          <a:prstGeom prst="roundRect">
            <a:avLst>
              <a:gd name="adj" fmla="val 165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1217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Gallio Automation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Gallio Automation Platform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open, extensible, and neutral system for </a:t>
            </a:r>
            <a:r>
              <a:rPr lang="en-US" dirty="0" smtClean="0"/>
              <a:t>using many </a:t>
            </a:r>
            <a:r>
              <a:rPr lang="en-US" dirty="0"/>
              <a:t>.NET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Gallio can run tests from </a:t>
            </a:r>
            <a:r>
              <a:rPr lang="en-US" noProof="1" smtClean="0"/>
              <a:t>MbUnit</a:t>
            </a:r>
            <a:r>
              <a:rPr lang="en-US" dirty="0" smtClean="0"/>
              <a:t>, </a:t>
            </a:r>
            <a:r>
              <a:rPr lang="en-US" noProof="1" smtClean="0"/>
              <a:t>MSTest</a:t>
            </a:r>
            <a:r>
              <a:rPr lang="en-US" dirty="0" smtClean="0"/>
              <a:t>, </a:t>
            </a:r>
            <a:r>
              <a:rPr lang="en-US" noProof="1" smtClean="0"/>
              <a:t>NUnit</a:t>
            </a:r>
            <a:r>
              <a:rPr lang="en-US" dirty="0" smtClean="0"/>
              <a:t>, </a:t>
            </a:r>
            <a:r>
              <a:rPr lang="en-US" noProof="1" smtClean="0"/>
              <a:t>xUnit.Net</a:t>
            </a:r>
            <a:r>
              <a:rPr lang="en-US" dirty="0" smtClean="0"/>
              <a:t>, </a:t>
            </a:r>
            <a:r>
              <a:rPr lang="en-US" noProof="1" smtClean="0"/>
              <a:t>csUnit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/>
              <a:t>RSpec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a common object model, runtime services and tools (such as test runners)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leveraged </a:t>
            </a:r>
            <a:r>
              <a:rPr lang="en-US" dirty="0" smtClean="0"/>
              <a:t>by </a:t>
            </a:r>
            <a:r>
              <a:rPr lang="en-US" dirty="0"/>
              <a:t>any number of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www.gallio.org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047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Gallio </a:t>
            </a:r>
            <a:r>
              <a:rPr lang="en-US" dirty="0" smtClean="0"/>
              <a:t>includes its own interfaces: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Echo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Command-line runner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Icarus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Windows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75874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332656"/>
            <a:ext cx="8208912" cy="15621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b="1" u="sng" dirty="0"/>
              <a:t>Unit Testing Best Practices</a:t>
            </a:r>
            <a:endParaRPr lang="bg-BG" sz="5400" b="1" u="sng" dirty="0"/>
          </a:p>
        </p:txBody>
      </p:sp>
    </p:spTree>
    <p:extLst>
      <p:ext uri="{BB962C8B-B14F-4D97-AF65-F5344CB8AC3E}">
        <p14:creationId xmlns="" xmlns:p14="http://schemas.microsoft.com/office/powerpoint/2010/main" val="201740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test </a:t>
            </a:r>
            <a:r>
              <a:rPr lang="en-US" dirty="0"/>
              <a:t>name 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prefixed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[Test]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TestAccountDepositNegativeSum()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0667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2400"/>
            <a:ext cx="8447856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761999" y="19313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1998" y="44459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TestSum_NumberIgnoredIfGreaterThan100</a:t>
            </a:r>
          </a:p>
        </p:txBody>
      </p:sp>
    </p:spTree>
    <p:extLst>
      <p:ext uri="{BB962C8B-B14F-4D97-AF65-F5344CB8AC3E}">
        <p14:creationId xmlns="" xmlns:p14="http://schemas.microsoft.com/office/powerpoint/2010/main" val="3661796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8591872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Should a Test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Changed </a:t>
            </a:r>
            <a:r>
              <a:rPr lang="en-US" dirty="0"/>
              <a:t>or Removed?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Generally, a passing test should never be removed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tests make sure that code changes don’t break working code</a:t>
            </a:r>
          </a:p>
          <a:p>
            <a:pPr>
              <a:lnSpc>
                <a:spcPct val="100000"/>
              </a:lnSpc>
            </a:pPr>
            <a:r>
              <a:rPr lang="en-US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failing tests don’t pass, it usually means there are conflicting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540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5791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277688" y="1143000"/>
            <a:ext cx="8686800" cy="57150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11560" y="1700808"/>
            <a:ext cx="7775574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(-1,1,2);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1187772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Manual tests 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8809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When Should a Test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Changed </a:t>
            </a:r>
            <a:r>
              <a:rPr lang="en-US" dirty="0"/>
              <a:t>or Removed? (3)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8569325" cy="5076824"/>
          </a:xfrm>
        </p:spPr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567050" y="2338134"/>
            <a:ext cx="799605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Assert.AreEqual(2,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5668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When Should a Test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Changed </a:t>
            </a:r>
            <a:r>
              <a:rPr lang="en-US" dirty="0"/>
              <a:t>or Removed? (4)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6607175" cy="5000625"/>
          </a:xfrm>
        </p:spPr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Delete the failing test after verifying </a:t>
            </a:r>
            <a:r>
              <a:rPr lang="en-US" dirty="0" smtClean="0"/>
              <a:t>it is invalid</a:t>
            </a:r>
            <a:endParaRPr lang="en-US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Either 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Or test the older requirement under new settings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5166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88640"/>
            <a:ext cx="6248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52563"/>
            <a:ext cx="8353425" cy="5176837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What’s 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768352" y="1525588"/>
            <a:ext cx="761364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755576" y="2636912"/>
            <a:ext cx="761364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Sum(1,2);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08281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52400"/>
            <a:ext cx="8663880" cy="914400"/>
          </a:xfrm>
        </p:spPr>
        <p:txBody>
          <a:bodyPr>
            <a:normAutofit/>
          </a:bodyPr>
          <a:lstStyle/>
          <a:p>
            <a:r>
              <a:rPr lang="en-US" dirty="0"/>
              <a:t>What Should Assert Messages Say?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295399"/>
            <a:ext cx="8605838" cy="5181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expected to happen but </a:t>
            </a:r>
            <a:r>
              <a:rPr lang="en-US" dirty="0" smtClean="0"/>
              <a:t>didn’t</a:t>
            </a:r>
            <a:r>
              <a:rPr lang="en-US" dirty="0"/>
              <a:t>, and what 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track bugs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6723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152400"/>
            <a:ext cx="8447856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What Should Assert Messages Say? (2)</a:t>
            </a:r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95399"/>
            <a:ext cx="8496300" cy="52308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 what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dirty="0"/>
              <a:t> have happened and what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did not</a:t>
            </a:r>
            <a:r>
              <a:rPr lang="en-US" b="0" dirty="0"/>
              <a:t> </a:t>
            </a:r>
            <a:r>
              <a:rPr lang="en-US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/>
              <a:t> 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/>
              <a:t> 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messages that repeat the name of the 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286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519864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Avoid Multiple Asserts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a Single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multiple asserts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388" y="1483108"/>
            <a:ext cx="7770812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959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The Challenge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7926"/>
            <a:ext cx="8686800" cy="5375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concept of </a:t>
            </a:r>
            <a:r>
              <a:rPr lang="en-US" sz="3000" dirty="0" smtClean="0"/>
              <a:t>unit testing </a:t>
            </a:r>
            <a:r>
              <a:rPr lang="en-US" sz="3000" dirty="0"/>
              <a:t>has been around </a:t>
            </a:r>
            <a:r>
              <a:rPr lang="en-US" sz="3000" dirty="0" smtClean="0"/>
              <a:t>the developer community for </a:t>
            </a:r>
            <a:r>
              <a:rPr lang="en-US" sz="30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New methodologies in particular </a:t>
            </a:r>
            <a:r>
              <a:rPr lang="en-US" sz="3000" dirty="0" smtClean="0"/>
              <a:t>Scrum and XP</a:t>
            </a:r>
            <a:r>
              <a:rPr lang="en-US" sz="30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Writing good &amp; effective </a:t>
            </a:r>
            <a:r>
              <a:rPr lang="en-US" sz="3000" dirty="0" smtClean="0"/>
              <a:t>unit tests </a:t>
            </a:r>
            <a:r>
              <a:rPr lang="en-US" sz="30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ultimate goal is tools that generate unit tests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automatically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402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4363" y="1143000"/>
            <a:ext cx="784383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3304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written by developers,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framework 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, MbUnit</a:t>
            </a:r>
            <a:r>
              <a:rPr lang="en-US" dirty="0"/>
              <a:t>, </a:t>
            </a:r>
            <a:r>
              <a:rPr lang="en-US" dirty="0" smtClean="0"/>
              <a:t>Gallio,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8375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classes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all unit tests should pass 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532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decrease the number of defects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reduce the cost 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defect-injection rate 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NUnit</a:t>
            </a:r>
            <a:r>
              <a:rPr lang="en-US" dirty="0"/>
              <a:t> 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Visual Studio Team Test 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4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</a:t>
            </a:r>
            <a:r>
              <a:rPr lang="en-US" dirty="0" smtClean="0"/>
              <a:t>Studio Team </a:t>
            </a:r>
            <a:r>
              <a:rPr lang="en-US" dirty="0"/>
              <a:t>Test </a:t>
            </a:r>
            <a:r>
              <a:rPr lang="en-US" dirty="0" smtClean="0"/>
              <a:t>(VSTT) – </a:t>
            </a:r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Team Test (VSTT) 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</a:t>
            </a:r>
            <a:r>
              <a:rPr lang="en-US" dirty="0" err="1" smtClean="0"/>
              <a:t>testsa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Microsoft.VisualStudio.QualityTools.</a:t>
            </a:r>
            <a:br>
              <a:rPr lang="en-US" sz="3000" noProof="1" smtClean="0">
                <a:latin typeface="Consolas" pitchFamily="49" charset="0"/>
                <a:cs typeface="Consolas" pitchFamily="49" charset="0"/>
              </a:rPr>
            </a:b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UnitTestFramework.dll</a:t>
            </a:r>
            <a:endParaRPr lang="en-US" sz="30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701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1745</Words>
  <Application>Microsoft Office PowerPoint</Application>
  <PresentationFormat>Презентация на цял екран (4:3)</PresentationFormat>
  <Paragraphs>354</Paragraphs>
  <Slides>36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Office тема</vt:lpstr>
      <vt:lpstr>Table of Contents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Visual Studio Team Test (VSTT)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NUnit – Features</vt:lpstr>
      <vt:lpstr>NUnit – Features (2)</vt:lpstr>
      <vt:lpstr>NUnit – Example: Test</vt:lpstr>
      <vt:lpstr>NUnit – Screenshot</vt:lpstr>
      <vt:lpstr>The Gallio Automation Platform </vt:lpstr>
      <vt:lpstr>Interfaces</vt:lpstr>
      <vt:lpstr>Unit Testing Best Practices</vt:lpstr>
      <vt:lpstr>Naming Standards for Unit Tests</vt:lpstr>
      <vt:lpstr>Naming Standards for Unit Tests – Example</vt:lpstr>
      <vt:lpstr>When Should a Test be  Changed or Removed?</vt:lpstr>
      <vt:lpstr>When Should a Test be Changed or Removed? (2)</vt:lpstr>
      <vt:lpstr>When Should a Test be  Changed or Removed? (3)</vt:lpstr>
      <vt:lpstr>When Should a Test be  Changed or Removed? (4)</vt:lpstr>
      <vt:lpstr>Tests Should Reflect Required Reality</vt:lpstr>
      <vt:lpstr>What Should Assert Messages Say?</vt:lpstr>
      <vt:lpstr>What Should Assert Messages Say? (2)</vt:lpstr>
      <vt:lpstr>Avoid Multiple Asserts  in a Single Unit Test</vt:lpstr>
      <vt:lpstr>Unit Testing – The Challenge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Петя Костова</dc:creator>
  <cp:lastModifiedBy>Петя Костова</cp:lastModifiedBy>
  <cp:revision>16</cp:revision>
  <dcterms:created xsi:type="dcterms:W3CDTF">2015-07-20T10:18:49Z</dcterms:created>
  <dcterms:modified xsi:type="dcterms:W3CDTF">2015-07-20T10:44:25Z</dcterms:modified>
</cp:coreProperties>
</file>