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70" r:id="rId13"/>
    <p:sldId id="272" r:id="rId14"/>
    <p:sldId id="273" r:id="rId15"/>
    <p:sldId id="274" r:id="rId16"/>
    <p:sldId id="276" r:id="rId17"/>
    <p:sldId id="277" r:id="rId18"/>
    <p:sldId id="278" r:id="rId19"/>
    <p:sldId id="279" r:id="rId20"/>
    <p:sldId id="282" r:id="rId21"/>
    <p:sldId id="283" r:id="rId22"/>
    <p:sldId id="284" r:id="rId23"/>
    <p:sldId id="285" r:id="rId24"/>
    <p:sldId id="286" r:id="rId25"/>
    <p:sldId id="289" r:id="rId26"/>
    <p:sldId id="290" r:id="rId27"/>
    <p:sldId id="293" r:id="rId28"/>
    <p:sldId id="294" r:id="rId29"/>
    <p:sldId id="295" r:id="rId30"/>
    <p:sldId id="296" r:id="rId31"/>
    <p:sldId id="297" r:id="rId32"/>
    <p:sldId id="299" r:id="rId33"/>
    <p:sldId id="300" r:id="rId34"/>
    <p:sldId id="301" r:id="rId35"/>
    <p:sldId id="302" r:id="rId36"/>
    <p:sldId id="305" r:id="rId37"/>
    <p:sldId id="306" r:id="rId38"/>
    <p:sldId id="308" r:id="rId39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590" y="-102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ED31C-B988-4140-8D43-686EFD650A24}" type="datetimeFigureOut">
              <a:rPr lang="bg-BG" smtClean="0"/>
              <a:pPr/>
              <a:t>9.3.2015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9E7E5-4A1E-436D-94A8-2954EFD18767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1007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65C32-E871-4ECA-BF59-5BC372BBE3BC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455522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240576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063963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04AFF-E404-4F0D-9931-CBDD0CDA50DB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877869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C8944-6399-4AD2-90E5-DBEA93284A1D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835851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8A71-A667-41D6-B75B-8587DF51869E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691824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C2EF0-5730-497B-A4F1-6FAFE899E8A5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26533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D01B-CCB1-46BB-8F02-72B179FA1281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943919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AD8F0-7A01-4E70-9A09-2EFF316EC88A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180292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50AE5-9FCE-41F7-BDB9-D6439817E110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521361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30147-2EDD-4B91-A9CA-82CF052ED5A6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871222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1B4EA-601B-429D-95A9-7F588C2BE426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597296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8A304-500D-4357-9C1D-9E52C4ECCC95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600621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406389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33E3-88F0-47D6-959B-869C3121453C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641232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C62DD-9E81-4566-B8AA-1300A787C483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15486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6903F-55AE-4AC6-91DB-3725A73743C0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587438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968F3-B71C-4C74-BE34-57A72877DFA1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54547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FE29C-65AE-4B6B-BBBA-FA47CF92BC94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Mew = </a:t>
            </a:r>
            <a:r>
              <a:rPr lang="bg-BG"/>
              <a:t>мяукам!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2627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AF42A-7495-4755-A8EC-61C8D8292648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889850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D84B1-FB18-4A9F-9733-77075D6A0C65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002644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ED57A-C10E-4185-8CAF-2CCFBB896B90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41411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9.3.2015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9.3.2015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9.3.2015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9.3.2015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9.3.2015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9.3.2015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9.3.2015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9.3.2015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9.3.2015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9.3.2015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9.3.2015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9.3.2015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>
                <a:solidFill>
                  <a:schemeClr val="tx1"/>
                </a:solidFill>
              </a:rPr>
              <a:t>Defining Classes – Part 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276600"/>
            <a:ext cx="8134350" cy="56912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Classes, Fields, Constructors, Methods, Properties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 Placeholder 6"/>
          <p:cNvSpPr>
            <a:spLocks noGrp="1"/>
          </p:cNvSpPr>
          <p:nvPr/>
        </p:nvSpPr>
        <p:spPr>
          <a:xfrm>
            <a:off x="250915" y="566047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Learning &amp; Development Team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 Placeholder 7"/>
          <p:cNvSpPr>
            <a:spLocks noGrp="1"/>
          </p:cNvSpPr>
          <p:nvPr/>
        </p:nvSpPr>
        <p:spPr>
          <a:xfrm>
            <a:off x="250916" y="596527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hlinkClick r:id="rId2"/>
              </a:rPr>
              <a:t>http://academy.telerik.com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 Placeholder 13"/>
          <p:cNvSpPr>
            <a:spLocks noGrp="1"/>
          </p:cNvSpPr>
          <p:nvPr/>
        </p:nvSpPr>
        <p:spPr>
          <a:xfrm>
            <a:off x="250916" y="528583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Telerik Software Academy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1143000"/>
          </a:xfrm>
        </p:spPr>
        <p:txBody>
          <a:bodyPr/>
          <a:lstStyle/>
          <a:p>
            <a:r>
              <a:rPr lang="en-US" dirty="0"/>
              <a:t>Constant </a:t>
            </a:r>
            <a:r>
              <a:rPr lang="en-US" dirty="0" smtClean="0"/>
              <a:t>Fields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952411"/>
            <a:ext cx="7766050" cy="55245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Constants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const double PI = 3.1415926535897932385;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readonly double 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this.Size 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size; // Cannot be further modified!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.PI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 = 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Constants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Console.WriteLine(c.Size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c.Size 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Compilation error: readonly field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Console.WriteLine(Constants.Size); // compile 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03722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1520" y="1412776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 members can have access modifiers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to restrict the classes able to access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the OOP principle "encapsulation"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Class members can be: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 – accessible from any class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 – accessible from the class itself and all its descendent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 – accessible from the class itself only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 </a:t>
            </a:r>
            <a:r>
              <a:rPr lang="en-US" dirty="0"/>
              <a:t>(default</a:t>
            </a:r>
            <a:r>
              <a:rPr lang="en-US" dirty="0" smtClean="0"/>
              <a:t>) – accessible from the current assembly, i.e. the current VS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5536" y="18864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Access Modifiers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95536" y="838719"/>
            <a:ext cx="822960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Public, Private, Protected, Internal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02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'this'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en-US" dirty="0" smtClean="0"/>
              <a:t>The keyword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 smtClean="0"/>
              <a:t> inside a method points to the current instance of the class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5950" y="3002101"/>
            <a:ext cx="79184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PrintName()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Console.WriteLine(this.name);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The same like Console.WriteLine(name);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33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692696"/>
            <a:ext cx="8229600" cy="1143000"/>
          </a:xfrm>
        </p:spPr>
        <p:txBody>
          <a:bodyPr/>
          <a:lstStyle/>
          <a:p>
            <a:r>
              <a:rPr lang="en-US" dirty="0"/>
              <a:t>Task: Define </a:t>
            </a:r>
            <a:r>
              <a:rPr lang="en-US" dirty="0" smtClean="0"/>
              <a:t>a Class 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Dog"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Our task is to </a:t>
            </a:r>
            <a:r>
              <a:rPr lang="en-US" dirty="0"/>
              <a:t>define a simple class that represents </a:t>
            </a:r>
            <a:r>
              <a:rPr lang="en-US" dirty="0" smtClean="0"/>
              <a:t>information about a </a:t>
            </a:r>
            <a:r>
              <a:rPr lang="en-US" dirty="0"/>
              <a:t>dog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dog should have name and breed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Optional fields (could be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The class allows to view </a:t>
            </a:r>
            <a:r>
              <a:rPr lang="en-US" dirty="0"/>
              <a:t>and </a:t>
            </a:r>
            <a:r>
              <a:rPr lang="en-US" dirty="0" smtClean="0"/>
              <a:t>modify </a:t>
            </a:r>
            <a:r>
              <a:rPr lang="en-US" dirty="0"/>
              <a:t>the name and the breed </a:t>
            </a:r>
            <a:r>
              <a:rPr lang="en-US" dirty="0" smtClean="0"/>
              <a:t>at any time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The dog should be able to bark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584" y="188640"/>
            <a:ext cx="7200900" cy="73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Defining Simple Classes - Example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5002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Class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 smtClean="0">
                <a:cs typeface="Consolas" pitchFamily="49" charset="0"/>
              </a:rPr>
              <a:t> – Example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auto">
          <a:xfrm>
            <a:off x="609601" y="1143000"/>
            <a:ext cx="7924800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breed;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Dog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Dog(string name, string breed)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this.breed = breed;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algn="r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(the example continues)</a:t>
            </a:r>
            <a:endParaRPr lang="en-US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6990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Defining Class 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sz="3800" dirty="0" smtClean="0">
                <a:cs typeface="Consolas" pitchFamily="49" charset="0"/>
              </a:rPr>
              <a:t> – Example</a:t>
            </a:r>
            <a:r>
              <a:rPr lang="en-US" sz="3800" dirty="0" smtClean="0"/>
              <a:t> </a:t>
            </a:r>
            <a:r>
              <a:rPr lang="en-US" sz="3800" dirty="0"/>
              <a:t>(2)</a:t>
            </a:r>
            <a:endParaRPr lang="bg-BG" sz="3800" dirty="0"/>
          </a:p>
        </p:txBody>
      </p:sp>
      <p:sp>
        <p:nvSpPr>
          <p:cNvPr id="819203" name="Rectangle 3"/>
          <p:cNvSpPr>
            <a:spLocks noChangeArrowheads="1"/>
          </p:cNvSpPr>
          <p:nvPr/>
        </p:nvSpPr>
        <p:spPr bwMode="auto">
          <a:xfrm>
            <a:off x="612776" y="1095500"/>
            <a:ext cx="792162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this.name;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this.name = value;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Breed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this.breed;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this.breed = value;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SayBau()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Console.WriteLine("{0} said: Bauuuuuu!",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this.name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?? "[unnamed dog]");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3034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764704"/>
            <a:ext cx="8229600" cy="1143000"/>
          </a:xfrm>
        </p:spPr>
        <p:txBody>
          <a:bodyPr/>
          <a:lstStyle/>
          <a:p>
            <a:r>
              <a:rPr lang="en-US" sz="3700" dirty="0"/>
              <a:t>How to Use Classes (</a:t>
            </a:r>
            <a:r>
              <a:rPr lang="en-US" sz="3700" dirty="0" smtClean="0"/>
              <a:t>Non-Static</a:t>
            </a:r>
            <a:r>
              <a:rPr lang="en-US" sz="3700" dirty="0"/>
              <a:t>)?</a:t>
            </a:r>
            <a:endParaRPr lang="bg-BG" sz="3700" dirty="0"/>
          </a:p>
        </p:txBody>
      </p:sp>
      <p:sp>
        <p:nvSpPr>
          <p:cNvPr id="69939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772816"/>
            <a:ext cx="8686800" cy="54864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Create </a:t>
            </a:r>
            <a:r>
              <a:rPr lang="en-US" dirty="0" smtClean="0"/>
              <a:t>an instance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Initialize </a:t>
            </a:r>
            <a:r>
              <a:rPr lang="en-US" dirty="0" smtClean="0"/>
              <a:t>its properties / fields</a:t>
            </a:r>
            <a:endParaRPr lang="en-US" dirty="0"/>
          </a:p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Manipulate </a:t>
            </a:r>
            <a:r>
              <a:rPr lang="en-US" dirty="0" smtClean="0"/>
              <a:t>the instance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 smtClean="0"/>
              <a:t>Read / modify its properties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 smtClean="0"/>
              <a:t>Invoke methods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Handle events</a:t>
            </a:r>
          </a:p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Release </a:t>
            </a:r>
            <a:r>
              <a:rPr lang="en-US" dirty="0" smtClean="0"/>
              <a:t>the occupied resources</a:t>
            </a:r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  <a:buSzPct val="70000"/>
            </a:pPr>
            <a:r>
              <a:rPr lang="en-US" dirty="0" smtClean="0"/>
              <a:t>Performed automatically in most cases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827584" y="0"/>
            <a:ext cx="7308848" cy="147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Using Classes and Objects</a:t>
            </a:r>
            <a:endParaRPr kumimoji="0" lang="en-US" sz="4400" b="1" i="0" u="sng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410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</a:t>
            </a:r>
            <a:r>
              <a:rPr lang="en-US" dirty="0" smtClean="0"/>
              <a:t>Dog </a:t>
            </a:r>
            <a:r>
              <a:rPr lang="en-US" dirty="0"/>
              <a:t>Meeting</a:t>
            </a:r>
            <a:endParaRPr lang="bg-BG" dirty="0"/>
          </a:p>
        </p:txBody>
      </p:sp>
      <p:sp>
        <p:nvSpPr>
          <p:cNvPr id="70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/>
              <a:t>Our task is as follows: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 smtClean="0"/>
              <a:t>Create </a:t>
            </a:r>
            <a:r>
              <a:rPr lang="en-US" dirty="0"/>
              <a:t>3 dogs</a:t>
            </a:r>
          </a:p>
          <a:p>
            <a:pPr marL="984250" lvl="2" indent="-344488">
              <a:lnSpc>
                <a:spcPct val="110000"/>
              </a:lnSpc>
            </a:pPr>
            <a:r>
              <a:rPr lang="en-US" dirty="0" smtClean="0"/>
              <a:t>The first </a:t>
            </a:r>
            <a:r>
              <a:rPr lang="en-US" dirty="0"/>
              <a:t>should be named </a:t>
            </a:r>
            <a:r>
              <a:rPr lang="en-US" dirty="0" smtClean="0"/>
              <a:t>“Sharo”,</a:t>
            </a:r>
            <a:r>
              <a:rPr lang="bg-BG" dirty="0" smtClean="0"/>
              <a:t> </a:t>
            </a:r>
            <a:r>
              <a:rPr lang="en-US" dirty="0" smtClean="0"/>
              <a:t>the second </a:t>
            </a:r>
            <a:r>
              <a:rPr lang="en-US" dirty="0"/>
              <a:t>– “Rex” and the last – </a:t>
            </a:r>
            <a:r>
              <a:rPr lang="en-US" dirty="0" smtClean="0"/>
              <a:t>left without name</a:t>
            </a:r>
            <a:endParaRPr lang="en-US" dirty="0"/>
          </a:p>
          <a:p>
            <a:pPr marL="712788" lvl="1" indent="-365125">
              <a:lnSpc>
                <a:spcPct val="110000"/>
              </a:lnSpc>
            </a:pPr>
            <a:r>
              <a:rPr lang="en-US" dirty="0" smtClean="0"/>
              <a:t>Put </a:t>
            </a:r>
            <a:r>
              <a:rPr lang="en-US" dirty="0"/>
              <a:t>all dogs in an array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/>
              <a:t>Iterate through the array </a:t>
            </a:r>
            <a:r>
              <a:rPr lang="en-US" dirty="0" smtClean="0"/>
              <a:t>elements and ask each </a:t>
            </a:r>
            <a:r>
              <a:rPr lang="en-US" dirty="0"/>
              <a:t>dog to bark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/>
              <a:t>Note</a:t>
            </a:r>
            <a:r>
              <a:rPr lang="en-US" dirty="0" smtClean="0"/>
              <a:t>:</a:t>
            </a:r>
            <a:endParaRPr lang="bg-BG" dirty="0" smtClean="0"/>
          </a:p>
          <a:p>
            <a:pPr marL="984250" lvl="2" indent="-344488">
              <a:lnSpc>
                <a:spcPct val="110000"/>
              </a:lnSpc>
            </a:pP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/>
              <a:t> class from the previous example!</a:t>
            </a:r>
          </a:p>
          <a:p>
            <a:pPr algn="r">
              <a:lnSpc>
                <a:spcPct val="11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8549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229600" cy="1143000"/>
          </a:xfrm>
        </p:spPr>
        <p:txBody>
          <a:bodyPr/>
          <a:lstStyle/>
          <a:p>
            <a:r>
              <a:rPr lang="en-US" dirty="0"/>
              <a:t>Dog Meeting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87166"/>
            <a:ext cx="7924800" cy="5366084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   Console.Write("Enter first dog's name: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   string dogName = Console.ReadLine();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   Console.Write("Enter first dog's breed: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   string dogBreed = Console.ReadLine();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   // Use the Dog constructor to assign name and breed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   Dog firstDog = new Dog(dogName, dogBreed);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Use Dog's parameterless constructor</a:t>
            </a:r>
            <a:endParaRPr lang="en-US" altLang="ko-KR" sz="1950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latin typeface="Consolas" pitchFamily="49" charset="0"/>
                <a:cs typeface="Consolas" pitchFamily="49" charset="0"/>
              </a:rPr>
              <a:t>Dog secondDog = new Dog</a:t>
            </a: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Use </a:t>
            </a:r>
            <a:r>
              <a:rPr lang="en-US" altLang="ko-KR" sz="1950" noProof="1">
                <a:latin typeface="Consolas" pitchFamily="49" charset="0"/>
                <a:cs typeface="Consolas" pitchFamily="49" charset="0"/>
              </a:rPr>
              <a:t>properties to </a:t>
            </a: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assign name </a:t>
            </a:r>
            <a:r>
              <a:rPr lang="en-US" altLang="ko-KR" sz="1950" noProof="1">
                <a:latin typeface="Consolas" pitchFamily="49" charset="0"/>
                <a:cs typeface="Consolas" pitchFamily="49" charset="0"/>
              </a:rPr>
              <a:t>and </a:t>
            </a: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breed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   Console.Write("Enter second dog's name: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latin typeface="Consolas" pitchFamily="49" charset="0"/>
                <a:cs typeface="Consolas" pitchFamily="49" charset="0"/>
              </a:rPr>
              <a:t>secondDog.Name = </a:t>
            </a: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Console.ReadLine();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   Console.Write("Enter second dog's breed: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latin typeface="Consolas" pitchFamily="49" charset="0"/>
                <a:cs typeface="Consolas" pitchFamily="49" charset="0"/>
              </a:rPr>
              <a:t>secondDog.Breed = </a:t>
            </a: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Console.ReadLine(); </a:t>
            </a:r>
          </a:p>
          <a:p>
            <a:pPr algn="r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sz="1800" i="1" noProof="1" smtClean="0">
                <a:latin typeface="Consolas" pitchFamily="49" charset="0"/>
                <a:cs typeface="Consolas" pitchFamily="49" charset="0"/>
              </a:rPr>
              <a:t>(the example </a:t>
            </a:r>
            <a:r>
              <a:rPr lang="en-US" sz="1800" i="1" noProof="1">
                <a:latin typeface="Consolas" pitchFamily="49" charset="0"/>
                <a:cs typeface="Consolas" pitchFamily="49" charset="0"/>
              </a:rPr>
              <a:t>continues</a:t>
            </a:r>
            <a:r>
              <a:rPr lang="en-US" sz="1800" i="1" noProof="1" smtClean="0">
                <a:latin typeface="Consolas" pitchFamily="49" charset="0"/>
                <a:cs typeface="Consolas" pitchFamily="49" charset="0"/>
              </a:rPr>
              <a:t>)</a:t>
            </a:r>
            <a:endParaRPr lang="en-US" sz="1800" noProof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1287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dirty="0"/>
              <a:t>Dog Meeting </a:t>
            </a:r>
            <a:r>
              <a:rPr lang="en-US" dirty="0" smtClean="0"/>
              <a:t>– Example (2)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67348"/>
            <a:ext cx="7924800" cy="4093428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  // </a:t>
            </a:r>
            <a:r>
              <a:rPr lang="en-US" altLang="ko-KR" sz="1950" noProof="1">
                <a:latin typeface="Consolas" pitchFamily="49" charset="0"/>
                <a:cs typeface="Consolas" pitchFamily="49" charset="0"/>
              </a:rPr>
              <a:t>Create a Dog with </a:t>
            </a: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no name </a:t>
            </a:r>
            <a:r>
              <a:rPr lang="en-US" altLang="ko-KR" sz="1950" noProof="1">
                <a:latin typeface="Consolas" pitchFamily="49" charset="0"/>
                <a:cs typeface="Consolas" pitchFamily="49" charset="0"/>
              </a:rPr>
              <a:t>and breed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  Dog </a:t>
            </a:r>
            <a:r>
              <a:rPr lang="en-US" altLang="ko-KR" sz="1950" noProof="1">
                <a:latin typeface="Consolas" pitchFamily="49" charset="0"/>
                <a:cs typeface="Consolas" pitchFamily="49" charset="0"/>
              </a:rPr>
              <a:t>thirdDog = new Dog();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altLang="ko-KR" sz="1950" noProof="1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 // Save the dogs in an array</a:t>
            </a:r>
            <a:endParaRPr lang="en-US" altLang="ko-KR" sz="1950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  Dog</a:t>
            </a:r>
            <a:r>
              <a:rPr lang="en-US" altLang="ko-KR" sz="1950" noProof="1">
                <a:latin typeface="Consolas" pitchFamily="49" charset="0"/>
                <a:cs typeface="Consolas" pitchFamily="49" charset="0"/>
              </a:rPr>
              <a:t>[] dogs = new Dog[] { </a:t>
            </a:r>
            <a:endParaRPr lang="en-US" altLang="ko-KR" sz="1950" noProof="1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   firstDog</a:t>
            </a:r>
            <a:r>
              <a:rPr lang="en-US" altLang="ko-KR" sz="1950" noProof="1">
                <a:latin typeface="Consolas" pitchFamily="49" charset="0"/>
                <a:cs typeface="Consolas" pitchFamily="49" charset="0"/>
              </a:rPr>
              <a:t>, secondDog, thirdDog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altLang="ko-KR" sz="1950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  // </a:t>
            </a:r>
            <a:r>
              <a:rPr lang="en-US" altLang="ko-KR" sz="1950" noProof="1">
                <a:latin typeface="Consolas" pitchFamily="49" charset="0"/>
                <a:cs typeface="Consolas" pitchFamily="49" charset="0"/>
              </a:rPr>
              <a:t>Ask each of the dogs to bark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  foreach(Dog </a:t>
            </a:r>
            <a:r>
              <a:rPr lang="en-US" altLang="ko-KR" sz="1950" noProof="1">
                <a:latin typeface="Consolas" pitchFamily="49" charset="0"/>
                <a:cs typeface="Consolas" pitchFamily="49" charset="0"/>
              </a:rPr>
              <a:t>dog in dogs)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  { </a:t>
            </a:r>
            <a:endParaRPr lang="en-US" altLang="ko-KR" sz="1950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  dog.SayBau</a:t>
            </a:r>
            <a:r>
              <a:rPr lang="en-US" altLang="ko-KR" sz="1950" noProof="1"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50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950" noProof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148064" y="5517232"/>
            <a:ext cx="3204592" cy="436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Dog Meeting –Live Demo</a:t>
            </a:r>
            <a:endParaRPr kumimoji="0" lang="en-US" sz="1400" b="0" i="1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3630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Fields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Using Classes and Objects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Constructors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Methods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Properties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Enumerations (Enums)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Keeping the Object State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 descr="http://ideas4pm.files.wordpress.com/2012/10/oop-programming.jpg?w=529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2275" t="-9014" r="-12012" b="-13714"/>
          <a:stretch/>
        </p:blipFill>
        <p:spPr bwMode="auto">
          <a:xfrm>
            <a:off x="5562600" y="1219200"/>
            <a:ext cx="2872360" cy="1891554"/>
          </a:xfrm>
          <a:prstGeom prst="cloud">
            <a:avLst/>
          </a:prstGeom>
          <a:solidFill>
            <a:srgbClr val="FFFFFF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xmlns="" val="374163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52736"/>
            <a:ext cx="8229600" cy="11430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Constructor?</a:t>
            </a:r>
            <a:endParaRPr lang="bg-BG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2132856"/>
            <a:ext cx="8229600" cy="4525963"/>
          </a:xfrm>
        </p:spPr>
        <p:txBody>
          <a:bodyPr>
            <a:normAutofit fontScale="92500"/>
          </a:bodyPr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/>
              <a:t>Constructors are special methods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Invoked at the time of creating a </a:t>
            </a:r>
            <a:r>
              <a:rPr lang="en-US" dirty="0"/>
              <a:t>new instance of an object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Used to initialize the fields </a:t>
            </a:r>
            <a:r>
              <a:rPr lang="en-US" dirty="0"/>
              <a:t>of the </a:t>
            </a:r>
            <a:r>
              <a:rPr lang="en-US" dirty="0" smtClean="0"/>
              <a:t>instance</a:t>
            </a:r>
          </a:p>
          <a:p>
            <a:pPr marL="361950" indent="-361950">
              <a:lnSpc>
                <a:spcPct val="110000"/>
              </a:lnSpc>
            </a:pPr>
            <a:r>
              <a:rPr lang="en-US" dirty="0" smtClean="0"/>
              <a:t>Constructors has the same name as the class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Have no return type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Can have parameters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Can be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public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59632" y="0"/>
            <a:ext cx="6480175" cy="73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Constructors</a:t>
            </a:r>
            <a:endParaRPr kumimoji="0" lang="en-US" sz="4400" b="1" i="0" u="sng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783" y="925512"/>
            <a:ext cx="7637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Constructors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540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</a:t>
            </a:r>
            <a:endParaRPr lang="bg-BG" dirty="0"/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608013" y="1864764"/>
            <a:ext cx="785018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Simple parameterless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Point()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this.xCoord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this.yCoord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019300"/>
            <a:ext cx="8686800" cy="5638800"/>
          </a:xfrm>
          <a:prstGeom prst="rect">
            <a:avLst/>
          </a:prstGeom>
        </p:spPr>
        <p:txBody>
          <a:bodyPr/>
          <a:lstStyle/>
          <a:p>
            <a:pPr marL="361950" marR="0" lvl="0" indent="-36195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Point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with parameterless constructor: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4476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/>
              <a:t>Defining Constructors (2)</a:t>
            </a:r>
            <a:endParaRPr lang="bg-BG" dirty="0"/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615950" y="990600"/>
            <a:ext cx="7918450" cy="55399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age;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Parameterless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null;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Person(string name, int age)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age;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800601" y="4876800"/>
            <a:ext cx="3428999" cy="1379101"/>
          </a:xfrm>
          <a:prstGeom prst="wedgeRoundRectCallout">
            <a:avLst>
              <a:gd name="adj1" fmla="val -72018"/>
              <a:gd name="adj2" fmla="val -25361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As rule constructors should initialize all own class fields.</a:t>
            </a:r>
            <a:endParaRPr lang="bg-BG" sz="2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8953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and Initialization</a:t>
            </a:r>
            <a:endParaRPr lang="bg-BG" dirty="0"/>
          </a:p>
        </p:txBody>
      </p:sp>
      <p:sp>
        <p:nvSpPr>
          <p:cNvPr id="716806" name="Rectangle 6"/>
          <p:cNvSpPr>
            <a:spLocks noGrp="1" noChangeArrowheads="1"/>
          </p:cNvSpPr>
          <p:nvPr>
            <p:ph idx="1"/>
          </p:nvPr>
        </p:nvSpPr>
        <p:spPr>
          <a:xfrm>
            <a:off x="376238" y="838200"/>
            <a:ext cx="8462962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sz="3000" dirty="0"/>
              <a:t>Pay attention when using inline initialization!</a:t>
            </a:r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533400" y="1537186"/>
            <a:ext cx="8077200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AlarmClock</a:t>
            </a:r>
            <a:endParaRPr lang="bg-BG" altLang="ko-KR" sz="19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9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hours = 9; // Inline initialization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minutes = 0; // Inline initialization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Parameterless constructor (intentionally left empty)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AlarmClock()</a:t>
            </a:r>
            <a:endParaRPr lang="en-US" altLang="ko-KR" sz="19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AlarmClock(int hours, int minutes)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this.hours = hours;      // Invoked after the inline 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this.minutes = minutes;  // initialization!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935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Constructors Calls</a:t>
            </a:r>
            <a:endParaRPr lang="bg-BG" dirty="0"/>
          </a:p>
        </p:txBody>
      </p:sp>
      <p:sp>
        <p:nvSpPr>
          <p:cNvPr id="80077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74675"/>
          </a:xfrm>
          <a:noFill/>
          <a:ln/>
        </p:spPr>
        <p:txBody>
          <a:bodyPr>
            <a:normAutofit lnSpcReduction="10000"/>
          </a:bodyPr>
          <a:lstStyle/>
          <a:p>
            <a:pPr marL="361950" indent="-361950">
              <a:tabLst/>
            </a:pPr>
            <a:r>
              <a:rPr lang="en-US" dirty="0"/>
              <a:t>Reusing </a:t>
            </a:r>
            <a:r>
              <a:rPr lang="en-US" dirty="0" smtClean="0"/>
              <a:t>constructors (chaining)</a:t>
            </a:r>
            <a:endParaRPr lang="en-US" dirty="0"/>
          </a:p>
        </p:txBody>
      </p:sp>
      <p:sp>
        <p:nvSpPr>
          <p:cNvPr id="800772" name="Rectangle 4"/>
          <p:cNvSpPr>
            <a:spLocks noChangeArrowheads="1"/>
          </p:cNvSpPr>
          <p:nvPr/>
        </p:nvSpPr>
        <p:spPr bwMode="auto">
          <a:xfrm>
            <a:off x="609600" y="1640392"/>
            <a:ext cx="78486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Point() : this(0,</a:t>
            </a: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 // Reuse the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Point(int xCoord, int yCoord)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this.xCoord = xCoord;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this.yCoord =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rot="5400000">
            <a:off x="2895600" y="3395547"/>
            <a:ext cx="685801" cy="6858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220072" y="5877272"/>
            <a:ext cx="3168079" cy="492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Constructors – Live Demo</a:t>
            </a:r>
            <a:endParaRPr kumimoji="0" lang="en-US" sz="1800" b="0" i="1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8433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are class members that execute some action (some code, some algorithm)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Could be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 smtClean="0"/>
              <a:t> / per instance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Could be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/>
              <a:t> /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560" y="3501008"/>
            <a:ext cx="7924800" cy="31270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80000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yCoord</a:t>
            </a: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double CalcDistance(Point p)</a:t>
            </a:r>
            <a:endParaRPr lang="en-US" altLang="ko-KR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Math.Sqrt</a:t>
            </a: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</a:t>
            </a:r>
            <a:r>
              <a:rPr lang="en-US" altLang="ko-KR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p.xCoord </a:t>
            </a: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altLang="ko-KR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this.xCoord) * </a:t>
            </a: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(p.xCoord </a:t>
            </a:r>
            <a:r>
              <a:rPr lang="en-US" altLang="ko-KR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this.xCoord) +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(p.yCoord </a:t>
            </a:r>
            <a:r>
              <a:rPr lang="en-US" altLang="ko-KR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this.yCoord) * </a:t>
            </a: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(p.yCoord </a:t>
            </a:r>
            <a:r>
              <a:rPr lang="en-US" altLang="ko-KR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this.yCoord</a:t>
            </a: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altLang="ko-KR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9552" y="0"/>
            <a:ext cx="7924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Methods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39552" y="802479"/>
            <a:ext cx="792480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Defining and Invoking Methods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1050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Invoking instance methods is done through the object (class instance):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576" y="2708920"/>
            <a:ext cx="76136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TestMethods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altLang="ko-KR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</a:t>
            </a:r>
            <a:r>
              <a:rPr lang="en-US" altLang="ko-KR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p1 = new Point(2, 3);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</a:t>
            </a:r>
            <a:r>
              <a:rPr lang="en-US" altLang="ko-KR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p2 = new Point(3, 4);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System.Console.WriteLine(p1.CalcDistance(p2</a:t>
            </a:r>
            <a:r>
              <a:rPr lang="en-US" altLang="ko-KR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36096" y="5805264"/>
            <a:ext cx="2606824" cy="35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Methods – Live Demo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9494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/>
          <a:lstStyle/>
          <a:p>
            <a:r>
              <a:rPr lang="en-US" dirty="0"/>
              <a:t>The Role of Properties</a:t>
            </a:r>
            <a:endParaRPr lang="bg-BG" dirty="0"/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>
          <a:xfrm>
            <a:off x="381001" y="1844824"/>
            <a:ext cx="8762999" cy="55626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expose </a:t>
            </a:r>
            <a:r>
              <a:rPr lang="en-US" dirty="0"/>
              <a:t>object's data to the </a:t>
            </a:r>
            <a:r>
              <a:rPr lang="en-US" dirty="0" smtClean="0"/>
              <a:t>world</a:t>
            </a:r>
            <a:endParaRPr lang="en-US" dirty="0"/>
          </a:p>
          <a:p>
            <a:pPr marL="709613" lvl="1" indent="-361950">
              <a:lnSpc>
                <a:spcPct val="100000"/>
              </a:lnSpc>
            </a:pPr>
            <a:r>
              <a:rPr lang="en-US" dirty="0"/>
              <a:t>Control how the data is </a:t>
            </a:r>
            <a:r>
              <a:rPr lang="en-US" dirty="0" smtClean="0"/>
              <a:t>manipulated</a:t>
            </a:r>
          </a:p>
          <a:p>
            <a:pPr marL="1001713" lvl="2" indent="-361950">
              <a:lnSpc>
                <a:spcPct val="100000"/>
              </a:lnSpc>
            </a:pPr>
            <a:r>
              <a:rPr lang="en-US" dirty="0" smtClean="0"/>
              <a:t>Ensure the internal object state is correct</a:t>
            </a:r>
          </a:p>
          <a:p>
            <a:pPr marL="1001713" lvl="2" indent="-361950">
              <a:lnSpc>
                <a:spcPct val="100000"/>
              </a:lnSpc>
            </a:pPr>
            <a:r>
              <a:rPr lang="en-US" dirty="0" smtClean="0"/>
              <a:t>E.g. price should always be kept positive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can be: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Read-only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Write-only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Read and </a:t>
            </a:r>
            <a:r>
              <a:rPr lang="en-US" dirty="0" smtClean="0"/>
              <a:t>write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Simplify the writing of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331640" y="0"/>
            <a:ext cx="6480175" cy="73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Properties</a:t>
            </a:r>
            <a:endParaRPr kumimoji="0" lang="en-US" sz="4400" b="1" i="0" u="sng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87624" y="764704"/>
            <a:ext cx="662463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Properties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148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Properties</a:t>
            </a:r>
            <a:endParaRPr lang="bg-BG"/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23950"/>
            <a:ext cx="8686800" cy="550545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work as a pair of methods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/>
              <a:t>Getter and setter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</a:t>
            </a:r>
            <a:r>
              <a:rPr lang="en-US" dirty="0"/>
              <a:t>should have: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Access modifier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/>
              <a:t>, etc.)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Return type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Unique name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Get </a:t>
            </a:r>
            <a:r>
              <a:rPr lang="en-US" dirty="0" smtClean="0"/>
              <a:t>and / or </a:t>
            </a:r>
            <a:r>
              <a:rPr lang="en-US" dirty="0"/>
              <a:t>Set part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Can contain code </a:t>
            </a:r>
            <a:r>
              <a:rPr lang="en-US" dirty="0" smtClean="0"/>
              <a:t>processing </a:t>
            </a:r>
            <a:r>
              <a:rPr lang="en-US" dirty="0"/>
              <a:t>data in </a:t>
            </a:r>
            <a:r>
              <a:rPr lang="en-US" dirty="0" smtClean="0"/>
              <a:t>specific way, e.g. apply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7414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Properties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32164" name="Rectangle 4"/>
          <p:cNvSpPr>
            <a:spLocks noChangeArrowheads="1"/>
          </p:cNvSpPr>
          <p:nvPr/>
        </p:nvSpPr>
        <p:spPr bwMode="auto">
          <a:xfrm>
            <a:off x="609600" y="1143000"/>
            <a:ext cx="7923213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XCoord 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this.xCoord; }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this.xCoord = value;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YCoord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this.yCoord; }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this.yCoord = value;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0553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692696"/>
            <a:ext cx="8229600" cy="1143000"/>
          </a:xfrm>
        </p:spPr>
        <p:txBody>
          <a:bodyPr/>
          <a:lstStyle/>
          <a:p>
            <a:r>
              <a:rPr lang="en-US" dirty="0" smtClean="0"/>
              <a:t>Classes in OOP</a:t>
            </a:r>
            <a:endParaRPr lang="bg-BG" dirty="0"/>
          </a:p>
        </p:txBody>
      </p:sp>
      <p:sp>
        <p:nvSpPr>
          <p:cNvPr id="823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/>
              <a:t>Classes model real-world objects and define</a:t>
            </a:r>
            <a:endParaRPr lang="bg-BG" dirty="0" smtClean="0"/>
          </a:p>
          <a:p>
            <a:pPr marL="709613" lvl="1" indent="-361950">
              <a:lnSpc>
                <a:spcPct val="114000"/>
              </a:lnSpc>
            </a:pPr>
            <a:r>
              <a:rPr lang="en-US" dirty="0" smtClean="0"/>
              <a:t>Attributes (state, properties, fields)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 smtClean="0"/>
              <a:t>Behavior (methods, operations)</a:t>
            </a:r>
          </a:p>
          <a:p>
            <a:pPr marL="361950" indent="-361950">
              <a:lnSpc>
                <a:spcPct val="114000"/>
              </a:lnSpc>
            </a:pPr>
            <a:r>
              <a:rPr lang="en-US" dirty="0" smtClean="0"/>
              <a:t>Classes describe the structure of objects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 smtClean="0"/>
              <a:t>Objects describe particular instance of a class</a:t>
            </a:r>
          </a:p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/>
              <a:t>Properties hold information about the modeled object relevant to the problem</a:t>
            </a:r>
          </a:p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/>
              <a:t>Operations implement object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576" y="188640"/>
            <a:ext cx="7161212" cy="73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Defining Simple Classes 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1396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Properties</a:t>
            </a:r>
            <a:endParaRPr lang="bg-BG"/>
          </a:p>
        </p:txBody>
      </p:sp>
      <p:sp>
        <p:nvSpPr>
          <p:cNvPr id="733189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1079500"/>
          </a:xfrm>
          <a:noFill/>
          <a:ln/>
        </p:spPr>
        <p:txBody>
          <a:bodyPr/>
          <a:lstStyle/>
          <a:p>
            <a:r>
              <a:rPr lang="en-US" dirty="0" smtClean="0"/>
              <a:t>Properties are </a:t>
            </a:r>
            <a:r>
              <a:rPr lang="en-US" dirty="0"/>
              <a:t>not </a:t>
            </a:r>
            <a:r>
              <a:rPr lang="en-US" dirty="0" smtClean="0"/>
              <a:t>obligatory bound </a:t>
            </a:r>
            <a:r>
              <a:rPr lang="en-US" dirty="0"/>
              <a:t>to a class </a:t>
            </a:r>
            <a:r>
              <a:rPr lang="en-US" dirty="0" smtClean="0"/>
              <a:t>field – can be </a:t>
            </a:r>
            <a:r>
              <a:rPr lang="en-US" smtClean="0"/>
              <a:t>calculated dynamically:</a:t>
            </a:r>
            <a:endParaRPr lang="en-US" dirty="0"/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690562" y="2133600"/>
            <a:ext cx="7767638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Rectangle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double width;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double height;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double Area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      get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width * height;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187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Properties could be defined without an underlying field behind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automatically created by the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178" y="2895600"/>
            <a:ext cx="7924222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UserProfile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UserId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UserProfile profile = new UserProfile()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 = "Steve",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LastName = "Balmer",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UserId = 91112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427984" y="6021288"/>
            <a:ext cx="4033192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Properties – Live Demo</a:t>
            </a:r>
            <a:endParaRPr kumimoji="0" lang="en-US" sz="1600" b="0" i="1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51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73660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b="1" u="sng" dirty="0" smtClean="0"/>
              <a:t>Enumerations</a:t>
            </a:r>
            <a:endParaRPr lang="en-US" b="1" u="sng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998538" y="5417149"/>
            <a:ext cx="700246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Enumerated Types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993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277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Enumerations are types that hold a value from a fixed set of named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Declared by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 smtClean="0"/>
              <a:t> keyword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1600" y="3103126"/>
            <a:ext cx="7771822" cy="37548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DayOfWeek</a:t>
            </a:r>
            <a:endParaRPr lang="en-US" altLang="ko-KR" sz="19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Mon</a:t>
            </a:r>
            <a:r>
              <a:rPr lang="en-US" altLang="ko-KR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Tue, Wed, Thu, Fri, Sat, Sun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EnumExample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static 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DayOfWeek day = DayOfWeek.Wed;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Console.WriteLine(day); // Wed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4518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Enumerations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990600"/>
            <a:ext cx="7771822" cy="55245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CoffeeSize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Small </a:t>
            </a:r>
            <a:r>
              <a:rPr lang="en-US" altLang="ko-KR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100, Normal = 150, Double = 300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Coffee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CoffeeSize size</a:t>
            </a: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altLang="ko-KR" sz="19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Coffee(CoffeeSize size)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this.size </a:t>
            </a:r>
            <a:r>
              <a:rPr lang="en-US" altLang="ko-KR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CoffeeSize Size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</a:t>
            </a:r>
            <a:r>
              <a:rPr lang="en-US" altLang="ko-KR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size;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(the example continues)</a:t>
            </a:r>
          </a:p>
        </p:txBody>
      </p:sp>
    </p:spTree>
    <p:extLst>
      <p:ext uri="{BB962C8B-B14F-4D97-AF65-F5344CB8AC3E}">
        <p14:creationId xmlns:p14="http://schemas.microsoft.com/office/powerpoint/2010/main" xmlns="" val="4204169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en-US" dirty="0" smtClean="0"/>
              <a:t>Enumerations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1066800"/>
            <a:ext cx="7771822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CoffeeMachine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altLang="ko-KR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Coffee </a:t>
            </a:r>
            <a:r>
              <a:rPr lang="en-US" altLang="ko-KR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normalCoffee = new Coffee(CoffeeSize.Normal);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Coffee </a:t>
            </a:r>
            <a:r>
              <a:rPr lang="en-US" altLang="ko-KR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doubleCoffee = new Coffee(CoffeeSize.Double);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altLang="ko-KR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{0} coffee is {1} ml.",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normalCoffee.Size</a:t>
            </a:r>
            <a:r>
              <a:rPr lang="en-US" altLang="ko-KR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(int)normalCoffee.Size</a:t>
            </a: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 </a:t>
            </a:r>
            <a:r>
              <a:rPr lang="en-US" altLang="ko-KR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 is </a:t>
            </a: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150 </a:t>
            </a:r>
            <a:r>
              <a:rPr lang="en-US" altLang="ko-KR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ml</a:t>
            </a: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altLang="ko-KR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{0} coffee is {1} ml.",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doubleCoffee.Size</a:t>
            </a:r>
            <a:r>
              <a:rPr lang="en-US" altLang="ko-KR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(int)doubleCoffee.Size</a:t>
            </a: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The Double coffee is 300 ml.</a:t>
            </a:r>
            <a:endParaRPr lang="en-US" altLang="ko-KR" sz="19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i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76056" y="5877272"/>
            <a:ext cx="3169096" cy="391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Enumerations – Live Demo</a:t>
            </a:r>
            <a:endParaRPr kumimoji="0" lang="en-US" sz="1400" b="0" i="1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3259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Constructors and properties can keep the object's state correct</a:t>
            </a:r>
          </a:p>
          <a:p>
            <a:pPr lvl="1"/>
            <a:r>
              <a:rPr lang="en-US" dirty="0" smtClean="0"/>
              <a:t>This is known as encapsulation in OOP</a:t>
            </a:r>
          </a:p>
          <a:p>
            <a:pPr lvl="1"/>
            <a:r>
              <a:rPr lang="en-US" dirty="0" smtClean="0"/>
              <a:t>Can force validation when creating / modifying the object's internal state</a:t>
            </a:r>
          </a:p>
          <a:p>
            <a:pPr lvl="1"/>
            <a:r>
              <a:rPr lang="en-US" dirty="0" smtClean="0"/>
              <a:t>Constructors define which properties are mandatory and which are optional</a:t>
            </a:r>
          </a:p>
          <a:p>
            <a:pPr lvl="1"/>
            <a:r>
              <a:rPr lang="en-US" dirty="0" smtClean="0"/>
              <a:t>Property setters should validate the new value before saving it in the object field</a:t>
            </a:r>
          </a:p>
          <a:p>
            <a:pPr lvl="1"/>
            <a:r>
              <a:rPr lang="en-US" dirty="0" smtClean="0"/>
              <a:t>Invalid values should cause an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115616" y="0"/>
            <a:ext cx="6480175" cy="1549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Keeping the Object State Correct</a:t>
            </a:r>
            <a:endParaRPr kumimoji="0" lang="en-US" sz="4400" b="1" i="0" u="sng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22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Keep </a:t>
            </a:r>
            <a:r>
              <a:rPr lang="en-US" sz="3800" dirty="0" smtClean="0"/>
              <a:t>the Object </a:t>
            </a:r>
            <a:r>
              <a:rPr lang="en-US" sz="3800" dirty="0"/>
              <a:t>State </a:t>
            </a:r>
            <a:r>
              <a:rPr lang="en-US" sz="3800" dirty="0" smtClean="0"/>
              <a:t>– Example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599" y="1090910"/>
            <a:ext cx="7848601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</a:t>
            </a:r>
            <a:r>
              <a:rPr lang="en-US" altLang="ko-KR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Person(string name)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altLang="ko-KR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</a:t>
            </a:r>
            <a:r>
              <a:rPr lang="en-US" altLang="ko-KR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r>
              <a:rPr lang="en-US" altLang="ko-KR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altLang="ko-KR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</a:t>
            </a:r>
            <a:r>
              <a:rPr lang="en-US" altLang="ko-KR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this.name;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</a:t>
            </a:r>
            <a:endParaRPr lang="en-US" altLang="ko-KR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altLang="ko-KR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if </a:t>
            </a:r>
            <a:r>
              <a:rPr lang="en-US" altLang="ko-KR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(String.IsNullOrEmpty(value))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throw </a:t>
            </a:r>
            <a:r>
              <a:rPr lang="en-US" altLang="ko-KR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ArgumentException("Invalid name!");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this.name </a:t>
            </a:r>
            <a:r>
              <a:rPr lang="en-US" altLang="ko-KR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value;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altLang="ko-KR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altLang="ko-KR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6" name="Straight Arrow Connector 2"/>
          <p:cNvCxnSpPr/>
          <p:nvPr/>
        </p:nvCxnSpPr>
        <p:spPr>
          <a:xfrm rot="16200000" flipH="1">
            <a:off x="2104791" y="3153006"/>
            <a:ext cx="36242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410200" y="1752600"/>
            <a:ext cx="3200400" cy="2230398"/>
          </a:xfrm>
          <a:prstGeom prst="wedgeRoundRectCallout">
            <a:avLst>
              <a:gd name="adj1" fmla="val -80073"/>
              <a:gd name="adj2" fmla="val -27666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have only one constructor, so we cannot create person without specifying a name.</a:t>
            </a:r>
            <a:endParaRPr lang="bg-BG" sz="26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29200" y="5410200"/>
            <a:ext cx="3276600" cy="953453"/>
          </a:xfrm>
          <a:prstGeom prst="wedgeRoundRectCallout">
            <a:avLst>
              <a:gd name="adj1" fmla="val -76086"/>
              <a:gd name="adj2" fmla="val -4510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Incorrect name cannot be assigned</a:t>
            </a:r>
            <a:endParaRPr lang="bg-BG" sz="26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43608" y="6165304"/>
            <a:ext cx="399816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Keeping the Object State Correct – Live Demo</a:t>
            </a:r>
            <a:endParaRPr kumimoji="0" lang="en-US" sz="1400" b="0" i="1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98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b="1" dirty="0"/>
              <a:t>Summary</a:t>
            </a:r>
            <a:endParaRPr lang="bg-BG" b="1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Classes </a:t>
            </a:r>
            <a:r>
              <a:rPr lang="en-US" sz="3000" dirty="0"/>
              <a:t>define specific structure </a:t>
            </a:r>
            <a:r>
              <a:rPr lang="en-US" sz="3000" dirty="0" smtClean="0"/>
              <a:t>for objects</a:t>
            </a:r>
            <a:endParaRPr lang="en-US" sz="3000" dirty="0"/>
          </a:p>
          <a:p>
            <a:pPr marL="706438" lvl="1" indent="-358775">
              <a:lnSpc>
                <a:spcPct val="100000"/>
              </a:lnSpc>
            </a:pPr>
            <a:r>
              <a:rPr lang="en-US" sz="2800" dirty="0"/>
              <a:t>Objects are </a:t>
            </a:r>
            <a:r>
              <a:rPr lang="en-US" sz="2800" dirty="0" smtClean="0"/>
              <a:t>particular instances of a class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Classes define fields, methods, constructors, properties and other members</a:t>
            </a:r>
          </a:p>
          <a:p>
            <a:pPr marL="706438" lvl="1" indent="-358775">
              <a:lnSpc>
                <a:spcPct val="100000"/>
              </a:lnSpc>
            </a:pPr>
            <a:r>
              <a:rPr lang="en-US" sz="2800" dirty="0" smtClean="0"/>
              <a:t>Access modifiers limit the access to class members</a:t>
            </a:r>
            <a:endParaRPr lang="en-US" sz="28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Constructors are </a:t>
            </a:r>
            <a:r>
              <a:rPr lang="en-US" sz="3000" dirty="0" smtClean="0"/>
              <a:t>invoked when creating new class instances and initialize the object's internal state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Enumerations define a fixed set of constants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Properties </a:t>
            </a:r>
            <a:r>
              <a:rPr lang="en-US" sz="3000" dirty="0"/>
              <a:t>expose the </a:t>
            </a:r>
            <a:r>
              <a:rPr lang="en-US" sz="3000" dirty="0" smtClean="0"/>
              <a:t>class data in safe, controlled way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6004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143000"/>
          </a:xfrm>
        </p:spPr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in C# can have members: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Fields</a:t>
            </a:r>
            <a:r>
              <a:rPr lang="bg-BG" dirty="0" smtClean="0"/>
              <a:t>, </a:t>
            </a:r>
            <a:r>
              <a:rPr lang="en-US" dirty="0" smtClean="0"/>
              <a:t>constants</a:t>
            </a:r>
            <a:r>
              <a:rPr lang="bg-BG" dirty="0" smtClean="0"/>
              <a:t>, </a:t>
            </a:r>
            <a:r>
              <a:rPr lang="en-US" dirty="0" smtClean="0"/>
              <a:t>methods</a:t>
            </a:r>
            <a:r>
              <a:rPr lang="bg-BG" dirty="0" smtClean="0"/>
              <a:t>, </a:t>
            </a:r>
            <a:r>
              <a:rPr lang="en-US" dirty="0" smtClean="0"/>
              <a:t>properties</a:t>
            </a:r>
            <a:r>
              <a:rPr lang="bg-BG" dirty="0" smtClean="0"/>
              <a:t>, </a:t>
            </a:r>
            <a:r>
              <a:rPr lang="en-US" dirty="0" smtClean="0"/>
              <a:t>indexers</a:t>
            </a:r>
            <a:r>
              <a:rPr lang="bg-BG" dirty="0" smtClean="0"/>
              <a:t>, </a:t>
            </a:r>
            <a:r>
              <a:rPr lang="en-US" dirty="0" smtClean="0"/>
              <a:t>events</a:t>
            </a:r>
            <a:r>
              <a:rPr lang="bg-BG" dirty="0" smtClean="0"/>
              <a:t>, </a:t>
            </a:r>
            <a:r>
              <a:rPr lang="en-US" dirty="0" smtClean="0"/>
              <a:t>operators</a:t>
            </a:r>
            <a:r>
              <a:rPr lang="bg-BG" dirty="0" smtClean="0"/>
              <a:t>, </a:t>
            </a:r>
            <a:r>
              <a:rPr lang="en-US" dirty="0" smtClean="0"/>
              <a:t>constructors</a:t>
            </a:r>
            <a:r>
              <a:rPr lang="bg-BG" dirty="0" smtClean="0"/>
              <a:t>, </a:t>
            </a:r>
            <a:r>
              <a:rPr lang="en-US" dirty="0" smtClean="0"/>
              <a:t>destructors, …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Inner types</a:t>
            </a:r>
            <a:r>
              <a:rPr lang="bg-BG" dirty="0" smtClean="0"/>
              <a:t> (</a:t>
            </a:r>
            <a:r>
              <a:rPr lang="en-US" dirty="0" smtClean="0"/>
              <a:t>inner classes</a:t>
            </a:r>
            <a:r>
              <a:rPr lang="bg-BG" dirty="0" smtClean="0"/>
              <a:t>, </a:t>
            </a:r>
            <a:r>
              <a:rPr lang="en-US" dirty="0" smtClean="0"/>
              <a:t>structures</a:t>
            </a:r>
            <a:r>
              <a:rPr lang="bg-BG" dirty="0" smtClean="0"/>
              <a:t>, </a:t>
            </a:r>
            <a:r>
              <a:rPr lang="en-US" dirty="0" smtClean="0"/>
              <a:t>interfaces</a:t>
            </a:r>
            <a:r>
              <a:rPr lang="bg-BG" dirty="0" smtClean="0"/>
              <a:t>, </a:t>
            </a:r>
            <a:r>
              <a:rPr lang="en-US" dirty="0" smtClean="0"/>
              <a:t>delegates</a:t>
            </a:r>
            <a:r>
              <a:rPr lang="bg-BG" dirty="0" smtClean="0"/>
              <a:t>, ...)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Members can have access modifiers (scope)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internal</a:t>
            </a:r>
            <a:endParaRPr lang="bg-BG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Members can be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bg-BG" dirty="0" smtClean="0"/>
              <a:t> (</a:t>
            </a:r>
            <a:r>
              <a:rPr lang="en-US" dirty="0" smtClean="0"/>
              <a:t>common</a:t>
            </a:r>
            <a:r>
              <a:rPr lang="bg-BG" dirty="0" smtClean="0"/>
              <a:t>) </a:t>
            </a:r>
            <a:r>
              <a:rPr lang="en-US" dirty="0" smtClean="0"/>
              <a:t>or specific for a given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54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US" dirty="0"/>
              <a:t>Simple Class Definition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539750" y="1524000"/>
            <a:ext cx="807085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 : Animal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owner;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Cat(string name, string owner)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this.owner = owner;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this.name;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this.name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6279" name="AutoShape 7"/>
          <p:cNvSpPr>
            <a:spLocks noChangeArrowheads="1"/>
          </p:cNvSpPr>
          <p:nvPr/>
        </p:nvSpPr>
        <p:spPr bwMode="auto">
          <a:xfrm>
            <a:off x="5040312" y="2443996"/>
            <a:ext cx="1512888" cy="527804"/>
          </a:xfrm>
          <a:prstGeom prst="wedgeRoundRectCallout">
            <a:avLst>
              <a:gd name="adj1" fmla="val -112728"/>
              <a:gd name="adj2" fmla="val -46417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Fields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0" name="AutoShape 8"/>
          <p:cNvSpPr>
            <a:spLocks noChangeArrowheads="1"/>
          </p:cNvSpPr>
          <p:nvPr/>
        </p:nvSpPr>
        <p:spPr bwMode="auto">
          <a:xfrm>
            <a:off x="4392613" y="3768477"/>
            <a:ext cx="2160587" cy="527804"/>
          </a:xfrm>
          <a:prstGeom prst="wedgeRoundRectCallout">
            <a:avLst>
              <a:gd name="adj1" fmla="val -42090"/>
              <a:gd name="adj2" fmla="val -109971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Constructor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1" name="AutoShape 9"/>
          <p:cNvSpPr>
            <a:spLocks noChangeArrowheads="1"/>
          </p:cNvSpPr>
          <p:nvPr/>
        </p:nvSpPr>
        <p:spPr bwMode="auto">
          <a:xfrm>
            <a:off x="4897437" y="4724400"/>
            <a:ext cx="1655763" cy="527804"/>
          </a:xfrm>
          <a:prstGeom prst="wedgeRoundRectCallout">
            <a:avLst>
              <a:gd name="adj1" fmla="val -122013"/>
              <a:gd name="adj2" fmla="val 14232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Property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2" name="AutoShape 10"/>
          <p:cNvSpPr>
            <a:spLocks noChangeArrowheads="1"/>
          </p:cNvSpPr>
          <p:nvPr/>
        </p:nvSpPr>
        <p:spPr bwMode="auto">
          <a:xfrm>
            <a:off x="1752600" y="843796"/>
            <a:ext cx="4419600" cy="527804"/>
          </a:xfrm>
          <a:prstGeom prst="wedgeRoundRectCallout">
            <a:avLst>
              <a:gd name="adj1" fmla="val -41649"/>
              <a:gd name="adj2" fmla="val 89235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Begin of class definition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4" name="AutoShape 12"/>
          <p:cNvSpPr>
            <a:spLocks noChangeArrowheads="1"/>
          </p:cNvSpPr>
          <p:nvPr/>
        </p:nvSpPr>
        <p:spPr bwMode="auto">
          <a:xfrm>
            <a:off x="4958769" y="1676400"/>
            <a:ext cx="3505200" cy="527804"/>
          </a:xfrm>
          <a:prstGeom prst="wedgeRoundRectCallout">
            <a:avLst>
              <a:gd name="adj1" fmla="val -70474"/>
              <a:gd name="adj2" fmla="val -41640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Inherited (base) class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1339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 (2)</a:t>
            </a:r>
            <a:endParaRPr lang="bg-BG" dirty="0"/>
          </a:p>
        </p:txBody>
      </p:sp>
      <p:sp>
        <p:nvSpPr>
          <p:cNvPr id="817155" name="Rectangle 3"/>
          <p:cNvSpPr>
            <a:spLocks noChangeArrowheads="1"/>
          </p:cNvSpPr>
          <p:nvPr/>
        </p:nvSpPr>
        <p:spPr bwMode="auto">
          <a:xfrm>
            <a:off x="539750" y="1268413"/>
            <a:ext cx="807085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Owner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this.owner;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this.owner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SayMiau()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Console.WriteLine("Miauuuuuuu!");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17157" name="AutoShape 5"/>
          <p:cNvSpPr>
            <a:spLocks noChangeArrowheads="1"/>
          </p:cNvSpPr>
          <p:nvPr/>
        </p:nvSpPr>
        <p:spPr bwMode="auto">
          <a:xfrm>
            <a:off x="5306586" y="2667000"/>
            <a:ext cx="1666875" cy="527804"/>
          </a:xfrm>
          <a:prstGeom prst="wedgeRoundRectCallout">
            <a:avLst>
              <a:gd name="adj1" fmla="val -119474"/>
              <a:gd name="adj2" fmla="val 63304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</a:t>
            </a:r>
            <a:endParaRPr lang="bg-BG" sz="2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17158" name="AutoShape 6"/>
          <p:cNvSpPr>
            <a:spLocks noChangeArrowheads="1"/>
          </p:cNvSpPr>
          <p:nvPr/>
        </p:nvSpPr>
        <p:spPr bwMode="auto">
          <a:xfrm>
            <a:off x="1066800" y="4990147"/>
            <a:ext cx="2087562" cy="953453"/>
          </a:xfrm>
          <a:prstGeom prst="wedgeRoundRectCallout">
            <a:avLst>
              <a:gd name="adj1" fmla="val -61881"/>
              <a:gd name="adj2" fmla="val -94351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 of class definition</a:t>
            </a:r>
            <a:endParaRPr lang="bg-BG" sz="2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256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US" dirty="0" smtClean="0"/>
              <a:t>Class Definition and Members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09650"/>
            <a:ext cx="8686800" cy="569595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/>
              <a:t>Class definition consists of: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 smtClean="0"/>
              <a:t>Class </a:t>
            </a:r>
            <a:r>
              <a:rPr lang="en-US" dirty="0"/>
              <a:t>declaration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Inherited class or implemented interfaces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Fields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Constructors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Properties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Methods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Events, inner types, etc.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5263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686800" cy="5791200"/>
          </a:xfrm>
        </p:spPr>
        <p:txBody>
          <a:bodyPr/>
          <a:lstStyle/>
          <a:p>
            <a:r>
              <a:rPr lang="en-US" dirty="0" smtClean="0"/>
              <a:t>Fields are data members defined inside a class</a:t>
            </a:r>
          </a:p>
          <a:p>
            <a:pPr lvl="1"/>
            <a:r>
              <a:rPr lang="en-US" dirty="0" smtClean="0"/>
              <a:t>Fields hold the internal object state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 smtClean="0"/>
              <a:t> or per instance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/>
              <a:t> /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3709987"/>
            <a:ext cx="776605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breed;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protected Color color;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257800" y="4213086"/>
            <a:ext cx="2286000" cy="953453"/>
          </a:xfrm>
          <a:prstGeom prst="wedgeRoundRectCallout">
            <a:avLst>
              <a:gd name="adj1" fmla="val -77916"/>
              <a:gd name="adj2" fmla="val 53340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 declarations</a:t>
            </a:r>
            <a:endParaRPr lang="bg-BG" sz="2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3568" y="188640"/>
            <a:ext cx="7924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Fields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9552" y="764704"/>
            <a:ext cx="792480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Defining and Using Data Fields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757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Constant fields are of two types: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Compile-time constants –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Replaced by their value during the compilation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Runtime constants –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Assigned once only at object creation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4200942"/>
            <a:ext cx="776605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const float PI = 3.14159;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readonly Color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Color.FromRGBA(25, 33, 74, 128);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29332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2920</Words>
  <Application>Microsoft Office PowerPoint</Application>
  <PresentationFormat>Презентация на цял екран (4:3)</PresentationFormat>
  <Paragraphs>615</Paragraphs>
  <Slides>38</Slides>
  <Notes>23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38</vt:i4>
      </vt:variant>
    </vt:vector>
  </HeadingPairs>
  <TitlesOfParts>
    <vt:vector size="39" baseType="lpstr">
      <vt:lpstr>Office тема</vt:lpstr>
      <vt:lpstr>Defining Classes – Part I</vt:lpstr>
      <vt:lpstr>Table of Contents</vt:lpstr>
      <vt:lpstr>Classes in OOP</vt:lpstr>
      <vt:lpstr>Classes in C#</vt:lpstr>
      <vt:lpstr>Simple Class Definition</vt:lpstr>
      <vt:lpstr>Simple Class Definition (2)</vt:lpstr>
      <vt:lpstr>Class Definition and Members</vt:lpstr>
      <vt:lpstr>Слайд 8</vt:lpstr>
      <vt:lpstr>Constant Fields</vt:lpstr>
      <vt:lpstr>Constant Fields – Example</vt:lpstr>
      <vt:lpstr>Слайд 11</vt:lpstr>
      <vt:lpstr>The 'this' Keyword</vt:lpstr>
      <vt:lpstr>Task: Define a Class "Dog"</vt:lpstr>
      <vt:lpstr>Defining Class Dog – Example</vt:lpstr>
      <vt:lpstr>Defining Class Dog – Example (2)</vt:lpstr>
      <vt:lpstr>How to Use Classes (Non-Static)?</vt:lpstr>
      <vt:lpstr>Task: Dog Meeting</vt:lpstr>
      <vt:lpstr>Dog Meeting – Example</vt:lpstr>
      <vt:lpstr>Dog Meeting – Example (2)</vt:lpstr>
      <vt:lpstr>What is Constructor?</vt:lpstr>
      <vt:lpstr>Defining Constructors</vt:lpstr>
      <vt:lpstr>Defining Constructors (2)</vt:lpstr>
      <vt:lpstr>Constructors and Initialization</vt:lpstr>
      <vt:lpstr>Chaining Constructors Calls</vt:lpstr>
      <vt:lpstr>Слайд 25</vt:lpstr>
      <vt:lpstr>Using Methods</vt:lpstr>
      <vt:lpstr>The Role of Properties</vt:lpstr>
      <vt:lpstr>Defining Properties</vt:lpstr>
      <vt:lpstr>Defining Properties – Example</vt:lpstr>
      <vt:lpstr>Dynamic Properties</vt:lpstr>
      <vt:lpstr>Automatic Properties</vt:lpstr>
      <vt:lpstr>Enumerations</vt:lpstr>
      <vt:lpstr>Enumerations in C#</vt:lpstr>
      <vt:lpstr>Enumerations – Example</vt:lpstr>
      <vt:lpstr>Enumerations – Example (2)</vt:lpstr>
      <vt:lpstr>Слайд 36</vt:lpstr>
      <vt:lpstr>Keep the Object State – Example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 – Part I</dc:title>
  <dc:creator>PePsi</dc:creator>
  <cp:lastModifiedBy>PePsi</cp:lastModifiedBy>
  <cp:revision>39</cp:revision>
  <dcterms:created xsi:type="dcterms:W3CDTF">2015-03-09T10:57:56Z</dcterms:created>
  <dcterms:modified xsi:type="dcterms:W3CDTF">2015-03-09T11:55:37Z</dcterms:modified>
</cp:coreProperties>
</file>