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7" r:id="rId2"/>
    <p:sldId id="259" r:id="rId3"/>
    <p:sldId id="260" r:id="rId4"/>
    <p:sldId id="261" r:id="rId5"/>
    <p:sldId id="262" r:id="rId6"/>
    <p:sldId id="265" r:id="rId7"/>
    <p:sldId id="266" r:id="rId8"/>
    <p:sldId id="267" r:id="rId9"/>
    <p:sldId id="269" r:id="rId10"/>
    <p:sldId id="270" r:id="rId11"/>
    <p:sldId id="271" r:id="rId12"/>
    <p:sldId id="273" r:id="rId13"/>
    <p:sldId id="274" r:id="rId14"/>
    <p:sldId id="275" r:id="rId15"/>
    <p:sldId id="277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9" r:id="rId25"/>
    <p:sldId id="290" r:id="rId26"/>
    <p:sldId id="291" r:id="rId27"/>
    <p:sldId id="292" r:id="rId28"/>
    <p:sldId id="295" r:id="rId29"/>
    <p:sldId id="296" r:id="rId30"/>
    <p:sldId id="297" r:id="rId31"/>
    <p:sldId id="298" r:id="rId32"/>
    <p:sldId id="300" r:id="rId33"/>
    <p:sldId id="301" r:id="rId34"/>
    <p:sldId id="302" r:id="rId35"/>
    <p:sldId id="303" r:id="rId36"/>
    <p:sldId id="304" r:id="rId37"/>
    <p:sldId id="306" r:id="rId38"/>
    <p:sldId id="307" r:id="rId39"/>
    <p:sldId id="308" r:id="rId40"/>
    <p:sldId id="310" r:id="rId41"/>
  </p:sldIdLst>
  <p:sldSz cx="9144000" cy="6858000" type="screen4x3"/>
  <p:notesSz cx="9144000" cy="6858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handout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1590" y="-102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B0DBB-7312-4944-9E83-F84ACFF35D01}" type="datetimeFigureOut">
              <a:rPr lang="bg-BG" smtClean="0"/>
              <a:pPr/>
              <a:t>9.3.2015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C8CD9-74E9-42AE-AB20-1189B3FD7996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10070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B28AFD-0C0E-4BD8-9A10-CAE288526EDC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881942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BB293D-CB45-4731-B7ED-BE47D7799204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126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946692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D61238-347C-4CA4-868C-63F8FD2AFB07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127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554527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0C525D-D29F-4DB8-9DBB-B3202496A33E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127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178464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C33E3-88F0-47D6-959B-869C3121453C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725833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A44788-8061-4105-B1B0-45EC07911010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4201201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4B34E6-7003-4652-96A3-6F24BE8F31F5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549958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BA5B0-A2FE-40D4-A2CB-81C2E18CDF0B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846404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3EF1BD-F781-4DA8-97E7-D3A4ACAEAF5F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872913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401EC-82D0-4808-B462-29C5404FB0F5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359930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00FC59-ADF9-4E7F-ABA4-DCBBC898178A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125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700658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66D69-F78F-4B61-91C5-38A893F2A32E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126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697804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8474F1-E451-4FAA-87FA-5EB281553B45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126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047224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9.3.2015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9.3.2015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9.3.2015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6287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9.3.2015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9.3.2015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9.3.2015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9.3.2015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9.3.2015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9.3.2015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9.3.2015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9.3.2015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9.3.2015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-1908720" y="1196752"/>
            <a:ext cx="8229600" cy="11430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2492896"/>
            <a:ext cx="8686800" cy="55626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Static Members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Structures in C#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Generics</a:t>
            </a:r>
            <a:endParaRPr lang="en-US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Namespaces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Indexers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Operators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Attributes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6" name="Picture 2" descr="http://ideas4pm.files.wordpress.com/2012/10/oop-programming.jpg?w=52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275" t="-9014" r="-12012" b="-13714"/>
          <a:stretch/>
        </p:blipFill>
        <p:spPr bwMode="auto">
          <a:xfrm>
            <a:off x="6271640" y="4581128"/>
            <a:ext cx="2872360" cy="1891554"/>
          </a:xfrm>
          <a:prstGeom prst="cloud">
            <a:avLst/>
          </a:prstGeom>
          <a:solidFill>
            <a:srgbClr val="FFFFFF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14400" y="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6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Defining Classes – Part II</a:t>
            </a:r>
            <a:endParaRPr kumimoji="0" lang="en-US" sz="6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987348" y="1752600"/>
            <a:ext cx="8134350" cy="569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 Members, Structures,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Enumerations, Generic Classes, Namespaces</a:t>
            </a:r>
            <a:endParaRPr kumimoji="0" lang="bg-BG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1634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Generics?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2038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Generics allow defining parameterized classes that process data of unknown (generic) type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class can be instantiated (specialized) with different particular 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List&lt;int&gt;</a:t>
            </a:r>
            <a:r>
              <a:rPr lang="en-US" dirty="0" smtClean="0">
                <a:sym typeface="Wingdings" pitchFamily="2" charset="2"/>
              </a:rPr>
              <a:t> / </a:t>
            </a:r>
            <a:r>
              <a:rPr lang="en-US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</a:t>
            </a:r>
            <a:r>
              <a:rPr lang="en-US" dirty="0" smtClean="0">
                <a:sym typeface="Wingdings" pitchFamily="2" charset="2"/>
              </a:rPr>
              <a:t> / </a:t>
            </a:r>
            <a:r>
              <a:rPr lang="en-US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List&lt;Student&gt;</a:t>
            </a:r>
            <a:endParaRPr lang="en-US" noProof="1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Generics are also </a:t>
            </a:r>
            <a:r>
              <a:rPr lang="en-US" dirty="0"/>
              <a:t>known as </a:t>
            </a:r>
            <a:r>
              <a:rPr lang="en-US" dirty="0" smtClean="0"/>
              <a:t>"parameterized types" or "template types"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Similar to the templates in C++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Similar to the generics in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2134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-396552" y="0"/>
            <a:ext cx="8229600" cy="1143000"/>
          </a:xfrm>
        </p:spPr>
        <p:txBody>
          <a:bodyPr/>
          <a:lstStyle/>
          <a:p>
            <a:r>
              <a:rPr lang="en-US" dirty="0"/>
              <a:t>Generics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467974" name="Rectangle 6"/>
          <p:cNvSpPr>
            <a:spLocks noChangeArrowheads="1"/>
          </p:cNvSpPr>
          <p:nvPr/>
        </p:nvSpPr>
        <p:spPr bwMode="auto">
          <a:xfrm>
            <a:off x="762000" y="1143000"/>
            <a:ext cx="7545387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GenericList&lt;T&gt;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Add(T element) { …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GenericListExample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void Main()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Declare a list of type int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GenericList&lt;int&gt; intList =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GenericList&lt;int&gt;();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Declare a list of type string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GenericList&lt;string&gt; stringList =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GenericList&lt;string&gt;();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162550" y="901303"/>
            <a:ext cx="3448050" cy="851297"/>
          </a:xfrm>
          <a:prstGeom prst="wedgeRoundRectCallout">
            <a:avLst>
              <a:gd name="adj1" fmla="val -63873"/>
              <a:gd name="adj2" fmla="val 3648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is an unknown type, parameter of the class</a:t>
            </a:r>
            <a:endParaRPr lang="bg-BG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549698" y="2286000"/>
            <a:ext cx="3448050" cy="851297"/>
          </a:xfrm>
          <a:prstGeom prst="wedgeRoundRectCallout">
            <a:avLst>
              <a:gd name="adj1" fmla="val -78500"/>
              <a:gd name="adj2" fmla="val -77675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can be used in any method in the class</a:t>
            </a:r>
            <a:endParaRPr lang="bg-BG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865813" y="3527502"/>
            <a:ext cx="2744787" cy="1276945"/>
          </a:xfrm>
          <a:prstGeom prst="wedgeRoundRectCallout">
            <a:avLst>
              <a:gd name="adj1" fmla="val -81568"/>
              <a:gd name="adj2" fmla="val 30611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can be replaced with 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during the instantiation</a:t>
            </a:r>
            <a:endParaRPr lang="bg-BG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5004048" y="5949280"/>
            <a:ext cx="3241104" cy="513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Generic Classes – Live Demo</a:t>
            </a:r>
            <a:endParaRPr kumimoji="0" lang="en-US" sz="1400" b="0" i="1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17323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Generic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class declaration: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83568" y="2204864"/>
            <a:ext cx="79009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MyClass &lt;type-parameter-list&gt; : class-base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&lt;type-parameter-constraints-clauses&gt;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Class body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39552" y="4725144"/>
            <a:ext cx="79009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MyClass&lt;T&gt; : BaseClass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new()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Class body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166119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Generic </a:t>
            </a:r>
            <a:r>
              <a:rPr lang="en-US" dirty="0" smtClean="0"/>
              <a:t>Constraints Syntax</a:t>
            </a:r>
            <a:endParaRPr lang="bg-BG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221288"/>
          </a:xfrm>
        </p:spPr>
        <p:txBody>
          <a:bodyPr/>
          <a:lstStyle/>
          <a:p>
            <a:r>
              <a:rPr lang="en-US" sz="3600" dirty="0"/>
              <a:t>Parameter constraints clause</a:t>
            </a:r>
            <a:r>
              <a:rPr lang="en-US" sz="3600" dirty="0" smtClean="0"/>
              <a:t>:</a:t>
            </a:r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Example:</a:t>
            </a:r>
            <a:endParaRPr lang="en-US" sz="3000" dirty="0"/>
          </a:p>
        </p:txBody>
      </p:sp>
      <p:sp>
        <p:nvSpPr>
          <p:cNvPr id="438276" name="Rectangle 4"/>
          <p:cNvSpPr>
            <a:spLocks noChangeArrowheads="1"/>
          </p:cNvSpPr>
          <p:nvPr/>
        </p:nvSpPr>
        <p:spPr bwMode="auto">
          <a:xfrm>
            <a:off x="681038" y="4844144"/>
            <a:ext cx="7853362" cy="13280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Class&lt;T&gt; </a:t>
            </a: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T: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class, IEnumerable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new()</a:t>
            </a: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681038" y="1981200"/>
            <a:ext cx="785336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SomeGenericClass&lt;some parameters&gt;</a:t>
            </a: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type-parameter : primary-constraint,</a:t>
            </a: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secondary-constraints,</a:t>
            </a: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constructor-constraint</a:t>
            </a:r>
          </a:p>
        </p:txBody>
      </p:sp>
    </p:spTree>
    <p:extLst>
      <p:ext uri="{BB962C8B-B14F-4D97-AF65-F5344CB8AC3E}">
        <p14:creationId xmlns:p14="http://schemas.microsoft.com/office/powerpoint/2010/main" xmlns="" val="4077653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Constraints</a:t>
            </a:r>
            <a:endParaRPr lang="bg-BG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Primary constraint: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/>
              <a:t> (reference type parameters)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/>
              <a:t> (value type parameters)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Secondary constraints: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Interface derivation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Base class derivation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Constructor constraint: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new()</a:t>
            </a:r>
            <a:r>
              <a:rPr lang="en-US" dirty="0"/>
              <a:t> – parameterless constructor constraint</a:t>
            </a:r>
            <a:endParaRPr lang="bg-BG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355976" y="6165304"/>
            <a:ext cx="3966592" cy="44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838200" marR="0" lvl="0" indent="-83820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Generic Constraints – Live Demo</a:t>
            </a:r>
            <a:endParaRPr kumimoji="0" lang="bg-BG" sz="1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0573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Method – Example</a:t>
            </a:r>
            <a:endParaRPr lang="bg-BG" dirty="0"/>
          </a:p>
        </p:txBody>
      </p:sp>
      <p:sp>
        <p:nvSpPr>
          <p:cNvPr id="472069" name="Rectangle 5"/>
          <p:cNvSpPr>
            <a:spLocks noChangeArrowheads="1"/>
          </p:cNvSpPr>
          <p:nvPr/>
        </p:nvSpPr>
        <p:spPr bwMode="auto">
          <a:xfrm>
            <a:off x="762000" y="1262420"/>
            <a:ext cx="7620000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T Min&lt;T&gt;(T first, T second)</a:t>
            </a: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IComparable&lt;T&gt;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(first.CompareTo(second) &lt;=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first;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second;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i = 5;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j = 7;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min = Min&lt;int&gt;(i, j);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60032" y="5877272"/>
            <a:ext cx="3528764" cy="417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838200" marR="0" lvl="0" indent="-83820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Generic Methods – Live Demo</a:t>
            </a:r>
            <a:endParaRPr kumimoji="0" lang="bg-BG" sz="1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253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Namespaces</a:t>
            </a:r>
            <a:endParaRPr lang="bg-BG" b="1" u="sng" dirty="0"/>
          </a:p>
        </p:txBody>
      </p:sp>
      <p:sp>
        <p:nvSpPr>
          <p:cNvPr id="125849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412776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ts val="3500"/>
              </a:lnSpc>
              <a:spcBef>
                <a:spcPct val="23000"/>
              </a:spcBef>
            </a:pPr>
            <a:r>
              <a:rPr lang="en-US" sz="2400" dirty="0" smtClean="0"/>
              <a:t>Namespaces logically group type </a:t>
            </a:r>
            <a:r>
              <a:rPr lang="en-US" sz="2400" dirty="0"/>
              <a:t>definitions</a:t>
            </a:r>
          </a:p>
          <a:p>
            <a:pPr lvl="1">
              <a:lnSpc>
                <a:spcPts val="3500"/>
              </a:lnSpc>
              <a:spcBef>
                <a:spcPct val="23000"/>
              </a:spcBef>
            </a:pPr>
            <a:r>
              <a:rPr lang="en-US" sz="2400" dirty="0"/>
              <a:t>May contain classes, structures, interfaces, enumerators and other </a:t>
            </a:r>
            <a:r>
              <a:rPr lang="en-US" sz="2400" dirty="0" smtClean="0"/>
              <a:t>types and namespaces</a:t>
            </a:r>
            <a:endParaRPr lang="bg-BG" sz="2400" dirty="0"/>
          </a:p>
          <a:p>
            <a:pPr lvl="1">
              <a:lnSpc>
                <a:spcPts val="3500"/>
              </a:lnSpc>
              <a:spcBef>
                <a:spcPct val="23000"/>
              </a:spcBef>
            </a:pPr>
            <a:r>
              <a:rPr lang="en-US" sz="2400" dirty="0"/>
              <a:t>Can not contain methods and </a:t>
            </a:r>
            <a:r>
              <a:rPr lang="en-US" sz="2400" dirty="0" smtClean="0"/>
              <a:t>data directly</a:t>
            </a:r>
          </a:p>
          <a:p>
            <a:pPr lvl="1">
              <a:lnSpc>
                <a:spcPts val="3500"/>
              </a:lnSpc>
              <a:spcBef>
                <a:spcPct val="23000"/>
              </a:spcBef>
            </a:pPr>
            <a:r>
              <a:rPr lang="en-US" sz="2400" dirty="0"/>
              <a:t>Can be allocated in one or several </a:t>
            </a:r>
            <a:r>
              <a:rPr lang="en-US" sz="2400" dirty="0" smtClean="0"/>
              <a:t>files</a:t>
            </a:r>
            <a:endParaRPr lang="en-US" sz="2400" dirty="0"/>
          </a:p>
          <a:p>
            <a:pPr>
              <a:lnSpc>
                <a:spcPts val="3500"/>
              </a:lnSpc>
              <a:spcBef>
                <a:spcPct val="23000"/>
              </a:spcBef>
            </a:pPr>
            <a:r>
              <a:rPr lang="en-US" sz="2400" dirty="0" smtClean="0"/>
              <a:t>Namespaces in .NET are similar </a:t>
            </a:r>
            <a:r>
              <a:rPr lang="en-US" sz="2400" dirty="0"/>
              <a:t>to namespaces in C++ and </a:t>
            </a:r>
            <a:r>
              <a:rPr lang="en-US" sz="2400" dirty="0" smtClean="0"/>
              <a:t>packages in </a:t>
            </a:r>
            <a:r>
              <a:rPr lang="en-US" sz="2400" dirty="0"/>
              <a:t>Java</a:t>
            </a:r>
            <a:endParaRPr lang="bg-BG" sz="2400" dirty="0"/>
          </a:p>
          <a:p>
            <a:pPr>
              <a:lnSpc>
                <a:spcPts val="3500"/>
              </a:lnSpc>
              <a:spcBef>
                <a:spcPts val="773"/>
              </a:spcBef>
            </a:pPr>
            <a:r>
              <a:rPr lang="en-US" sz="2400" dirty="0" smtClean="0"/>
              <a:t>Allows </a:t>
            </a:r>
            <a:r>
              <a:rPr lang="en-US" sz="2400" dirty="0"/>
              <a:t>definition of types with </a:t>
            </a:r>
            <a:r>
              <a:rPr lang="en-US" sz="2400" dirty="0" smtClean="0"/>
              <a:t>duplicated names</a:t>
            </a:r>
          </a:p>
          <a:p>
            <a:pPr lvl="1">
              <a:lnSpc>
                <a:spcPts val="3500"/>
              </a:lnSpc>
              <a:spcBef>
                <a:spcPts val="773"/>
              </a:spcBef>
            </a:pPr>
            <a:r>
              <a:rPr lang="en-US" sz="2400" dirty="0" smtClean="0"/>
              <a:t>E.g. a type named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400" dirty="0" smtClean="0">
                <a:cs typeface="Consolas" panose="020B0609020204030204" pitchFamily="49" charset="0"/>
              </a:rPr>
              <a:t> </a:t>
            </a:r>
            <a:r>
              <a:rPr lang="en-US" sz="2400" dirty="0" smtClean="0"/>
              <a:t>is found in Windows Forms, in WPF and in ASP.NET Web Forms</a:t>
            </a:r>
            <a:endParaRPr lang="bg-B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8007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Including </a:t>
            </a:r>
            <a:r>
              <a:rPr lang="en-US" smtClean="0"/>
              <a:t>Namespaces</a:t>
            </a:r>
            <a:endParaRPr lang="bg-BG" dirty="0"/>
          </a:p>
        </p:txBody>
      </p:sp>
      <p:sp>
        <p:nvSpPr>
          <p:cNvPr id="1260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Including </a:t>
            </a:r>
            <a:r>
              <a:rPr lang="en-US" dirty="0"/>
              <a:t>a </a:t>
            </a:r>
            <a:r>
              <a:rPr lang="en-US" dirty="0" smtClean="0"/>
              <a:t>namespace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</a:rPr>
              <a:t>using</a:t>
            </a:r>
            <a:r>
              <a:rPr lang="en-US" dirty="0" smtClean="0"/>
              <a:t> </a:t>
            </a:r>
            <a:r>
              <a:rPr lang="en-US" dirty="0"/>
              <a:t>directive is </a:t>
            </a:r>
            <a:r>
              <a:rPr lang="en-US" dirty="0" smtClean="0"/>
              <a:t>put at the start of the file</a:t>
            </a:r>
            <a:endParaRPr lang="en-US" dirty="0"/>
          </a:p>
          <a:p>
            <a:pPr>
              <a:buFontTx/>
              <a:buNone/>
            </a:pPr>
            <a:endParaRPr lang="bg-BG" dirty="0"/>
          </a:p>
          <a:p>
            <a:pPr lvl="1">
              <a:spcBef>
                <a:spcPct val="70000"/>
              </a:spcBef>
            </a:pPr>
            <a:r>
              <a:rPr lang="en-US" dirty="0">
                <a:latin typeface="Consolas" pitchFamily="49" charset="0"/>
              </a:rPr>
              <a:t>using</a:t>
            </a:r>
            <a:r>
              <a:rPr lang="bg-BG" dirty="0"/>
              <a:t> </a:t>
            </a:r>
            <a:r>
              <a:rPr lang="en-US" dirty="0"/>
              <a:t>allows direct use of all types in </a:t>
            </a:r>
            <a:br>
              <a:rPr lang="en-US" dirty="0"/>
            </a:br>
            <a:r>
              <a:rPr lang="en-US" dirty="0"/>
              <a:t>the namespace</a:t>
            </a:r>
            <a:endParaRPr lang="bg-BG" dirty="0"/>
          </a:p>
          <a:p>
            <a:pPr lvl="1"/>
            <a:r>
              <a:rPr lang="en-US" dirty="0"/>
              <a:t>Including is applied to the current file</a:t>
            </a:r>
            <a:endParaRPr lang="bg-BG" dirty="0"/>
          </a:p>
          <a:p>
            <a:pPr lvl="1"/>
            <a:r>
              <a:rPr lang="en-US" dirty="0"/>
              <a:t>The directive is written at the begging of the file </a:t>
            </a:r>
            <a:endParaRPr lang="bg-BG" dirty="0"/>
          </a:p>
          <a:p>
            <a:pPr lvl="1"/>
            <a:r>
              <a:rPr lang="en-US" dirty="0"/>
              <a:t>When includes a namespace with </a:t>
            </a:r>
            <a:r>
              <a:rPr lang="en-US" dirty="0" smtClean="0">
                <a:latin typeface="Consolas" pitchFamily="49" charset="0"/>
              </a:rPr>
              <a:t>using</a:t>
            </a:r>
            <a:r>
              <a:rPr lang="bg-BG" dirty="0" smtClean="0"/>
              <a:t> </a:t>
            </a:r>
            <a:r>
              <a:rPr lang="en-US" dirty="0"/>
              <a:t>its subset of namespaces is not included</a:t>
            </a:r>
            <a:endParaRPr lang="bg-BG" dirty="0"/>
          </a:p>
        </p:txBody>
      </p:sp>
      <p:sp>
        <p:nvSpPr>
          <p:cNvPr id="1260548" name="Rectangle 4"/>
          <p:cNvSpPr>
            <a:spLocks noChangeArrowheads="1"/>
          </p:cNvSpPr>
          <p:nvPr/>
        </p:nvSpPr>
        <p:spPr bwMode="auto">
          <a:xfrm>
            <a:off x="971600" y="2636912"/>
            <a:ext cx="7212013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System.Windows.Forms;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123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Namespaces (2)</a:t>
            </a:r>
            <a:endParaRPr lang="bg-BG" dirty="0"/>
          </a:p>
        </p:txBody>
      </p:sp>
      <p:sp>
        <p:nvSpPr>
          <p:cNvPr id="126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Types</a:t>
            </a:r>
            <a:r>
              <a:rPr lang="bg-BG" sz="3000" dirty="0"/>
              <a:t>, </a:t>
            </a:r>
            <a:r>
              <a:rPr lang="en-US" sz="3000" dirty="0"/>
              <a:t>placed in namespaces, can be used and without </a:t>
            </a:r>
            <a:r>
              <a:rPr lang="en-US" sz="3000" dirty="0">
                <a:latin typeface="Consolas" pitchFamily="49" charset="0"/>
              </a:rPr>
              <a:t>using</a:t>
            </a:r>
            <a:r>
              <a:rPr lang="en-US" sz="3000" dirty="0"/>
              <a:t> directive</a:t>
            </a:r>
            <a:r>
              <a:rPr lang="bg-BG" sz="3000" dirty="0"/>
              <a:t>, </a:t>
            </a:r>
            <a:r>
              <a:rPr lang="en-US" sz="3000" dirty="0"/>
              <a:t>by their full name:</a:t>
            </a:r>
          </a:p>
          <a:p>
            <a:endParaRPr lang="bg-BG" sz="3000" dirty="0"/>
          </a:p>
          <a:p>
            <a:endParaRPr lang="en-US" sz="3000" dirty="0"/>
          </a:p>
          <a:p>
            <a:r>
              <a:rPr lang="en-US" sz="3000" dirty="0">
                <a:latin typeface="Consolas" pitchFamily="49" charset="0"/>
              </a:rPr>
              <a:t>using</a:t>
            </a:r>
            <a:r>
              <a:rPr lang="en-US" sz="3000" dirty="0"/>
              <a:t> can create allies for namespaces </a:t>
            </a:r>
            <a:r>
              <a:rPr lang="bg-BG" sz="3000" dirty="0"/>
              <a:t>:</a:t>
            </a:r>
          </a:p>
        </p:txBody>
      </p:sp>
      <p:sp>
        <p:nvSpPr>
          <p:cNvPr id="1262596" name="Rectangle 4"/>
          <p:cNvSpPr>
            <a:spLocks noChangeArrowheads="1"/>
          </p:cNvSpPr>
          <p:nvPr/>
        </p:nvSpPr>
        <p:spPr bwMode="auto">
          <a:xfrm>
            <a:off x="827584" y="4365104"/>
            <a:ext cx="7016750" cy="20672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IO = System.IO;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WinForms = System.Windows.Forms;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168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IO.StreamReader reader =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IO.File.OpenText("file.txt");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168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WinForms.Form form = new WinForms.Form();</a:t>
            </a:r>
          </a:p>
        </p:txBody>
      </p:sp>
      <p:sp>
        <p:nvSpPr>
          <p:cNvPr id="1262597" name="Rectangle 5"/>
          <p:cNvSpPr>
            <a:spLocks noChangeArrowheads="1"/>
          </p:cNvSpPr>
          <p:nvPr/>
        </p:nvSpPr>
        <p:spPr bwMode="auto">
          <a:xfrm>
            <a:off x="827584" y="2924944"/>
            <a:ext cx="709295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System.IO.StreamReader reader =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System.IO.File.OpenText("file.txt");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5772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Namespaces</a:t>
            </a:r>
            <a:endParaRPr lang="bg-BG" dirty="0"/>
          </a:p>
        </p:txBody>
      </p:sp>
      <p:sp>
        <p:nvSpPr>
          <p:cNvPr id="12646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Divide the types in your applications </a:t>
            </a:r>
            <a:r>
              <a:rPr lang="en-US" dirty="0" smtClean="0"/>
              <a:t>into namespaces</a:t>
            </a:r>
          </a:p>
          <a:p>
            <a:pPr lvl="1"/>
            <a:r>
              <a:rPr lang="en-US" dirty="0" smtClean="0"/>
              <a:t>When the types are </a:t>
            </a:r>
            <a:r>
              <a:rPr lang="en-US" dirty="0"/>
              <a:t>too </a:t>
            </a:r>
            <a:r>
              <a:rPr lang="en-US" dirty="0" smtClean="0"/>
              <a:t>much (more than</a:t>
            </a:r>
            <a:r>
              <a:rPr lang="bg-BG" dirty="0" smtClean="0"/>
              <a:t> 15-20</a:t>
            </a:r>
            <a:r>
              <a:rPr lang="en-US" dirty="0" smtClean="0"/>
              <a:t>)</a:t>
            </a:r>
            <a:endParaRPr lang="bg-BG" dirty="0"/>
          </a:p>
          <a:p>
            <a:pPr lvl="1"/>
            <a:r>
              <a:rPr lang="en-US" dirty="0" smtClean="0"/>
              <a:t>Group </a:t>
            </a:r>
            <a:r>
              <a:rPr lang="en-US" dirty="0"/>
              <a:t>the types logically </a:t>
            </a:r>
            <a:r>
              <a:rPr lang="en-US" dirty="0" smtClean="0"/>
              <a:t>in namespaces according </a:t>
            </a:r>
            <a:r>
              <a:rPr lang="en-US" dirty="0"/>
              <a:t>to </a:t>
            </a:r>
            <a:r>
              <a:rPr lang="en-US" dirty="0" smtClean="0"/>
              <a:t>their purpose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nested namespaces </a:t>
            </a:r>
            <a:r>
              <a:rPr lang="en-US" dirty="0" smtClean="0"/>
              <a:t>when </a:t>
            </a:r>
            <a:r>
              <a:rPr lang="en-US" dirty="0"/>
              <a:t>the types are too </a:t>
            </a:r>
            <a:r>
              <a:rPr lang="en-US" dirty="0" smtClean="0"/>
              <a:t>much</a:t>
            </a:r>
          </a:p>
          <a:p>
            <a:pPr lvl="1"/>
            <a:r>
              <a:rPr lang="en-US" dirty="0" smtClean="0"/>
              <a:t>E.g. for Tetris game you may have the following namespaces: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Tetris.Core</a:t>
            </a:r>
            <a:r>
              <a:rPr lang="en-US" dirty="0" smtClean="0"/>
              <a:t>,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Tetris.Web</a:t>
            </a:r>
            <a:r>
              <a:rPr lang="en-US" dirty="0" smtClean="0"/>
              <a:t>,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Tetris.Win8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Tetris.HTML5Client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1449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3538" indent="-363538">
              <a:lnSpc>
                <a:spcPct val="100000"/>
              </a:lnSpc>
              <a:tabLst/>
            </a:pPr>
            <a:r>
              <a:rPr lang="en-US" dirty="0"/>
              <a:t>Static </a:t>
            </a:r>
            <a:r>
              <a:rPr lang="en-US" dirty="0" smtClean="0"/>
              <a:t>members are </a:t>
            </a:r>
            <a:r>
              <a:rPr lang="en-US" dirty="0"/>
              <a:t>associated with </a:t>
            </a:r>
            <a:r>
              <a:rPr lang="en-US" dirty="0" smtClean="0"/>
              <a:t>a type </a:t>
            </a:r>
            <a:r>
              <a:rPr lang="en-US" dirty="0"/>
              <a:t>rather </a:t>
            </a:r>
            <a:r>
              <a:rPr lang="en-US" dirty="0" smtClean="0"/>
              <a:t>than </a:t>
            </a:r>
            <a:r>
              <a:rPr lang="en-US" dirty="0"/>
              <a:t>with an </a:t>
            </a:r>
            <a:r>
              <a:rPr lang="en-US" dirty="0" smtClean="0"/>
              <a:t>instance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Defined with the modifier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static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363538" indent="-363538">
              <a:lnSpc>
                <a:spcPct val="100000"/>
              </a:lnSpc>
              <a:tabLst/>
            </a:pPr>
            <a:r>
              <a:rPr lang="en-US" dirty="0" smtClean="0"/>
              <a:t>Static can </a:t>
            </a:r>
            <a:r>
              <a:rPr lang="en-US" dirty="0"/>
              <a:t>be used </a:t>
            </a:r>
            <a:r>
              <a:rPr lang="en-US" dirty="0" smtClean="0"/>
              <a:t>for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Fields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Properties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Methods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Events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187624" y="0"/>
            <a:ext cx="6480175" cy="736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Static Members</a:t>
            </a:r>
            <a:endParaRPr kumimoji="0" lang="en-US" sz="4400" b="1" i="0" u="sng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908349" y="868362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vs. Instance Members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138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Namespaces (2)</a:t>
            </a:r>
            <a:endParaRPr lang="bg-BG" dirty="0"/>
          </a:p>
        </p:txBody>
      </p:sp>
      <p:sp>
        <p:nvSpPr>
          <p:cNvPr id="1266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 all public types in files identical with their </a:t>
            </a:r>
            <a:r>
              <a:rPr lang="en-US" dirty="0" smtClean="0"/>
              <a:t>names</a:t>
            </a:r>
          </a:p>
          <a:p>
            <a:pPr lvl="1"/>
            <a:r>
              <a:rPr lang="en-US" dirty="0" smtClean="0"/>
              <a:t>E.g. the class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 smtClean="0"/>
              <a:t> should be in the file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Student.cs</a:t>
            </a:r>
          </a:p>
          <a:p>
            <a:r>
              <a:rPr lang="en-US" dirty="0" smtClean="0"/>
              <a:t>Arrange </a:t>
            </a:r>
            <a:r>
              <a:rPr lang="en-US" dirty="0"/>
              <a:t>the files in directories, corresponding to their namespaces </a:t>
            </a:r>
          </a:p>
          <a:p>
            <a:pPr lvl="1"/>
            <a:r>
              <a:rPr lang="en-US" dirty="0"/>
              <a:t>The directory structure from your </a:t>
            </a:r>
            <a:r>
              <a:rPr lang="en-US" dirty="0" smtClean="0"/>
              <a:t>project </a:t>
            </a:r>
            <a:r>
              <a:rPr lang="en-US" dirty="0"/>
              <a:t>course-code have to reflect </a:t>
            </a:r>
            <a:r>
              <a:rPr lang="en-US" dirty="0" smtClean="0"/>
              <a:t>the </a:t>
            </a:r>
            <a:r>
              <a:rPr lang="en-US" dirty="0"/>
              <a:t>structure of the defined </a:t>
            </a:r>
            <a:r>
              <a:rPr lang="en-US" dirty="0" smtClean="0"/>
              <a:t>namespaces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1869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7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 anchor="ctr" anchorCtr="0"/>
          <a:lstStyle/>
          <a:p>
            <a:r>
              <a:rPr lang="en-US" dirty="0"/>
              <a:t>Namespaces</a:t>
            </a:r>
            <a:r>
              <a:rPr lang="bg-BG" dirty="0"/>
              <a:t> –</a:t>
            </a:r>
            <a:r>
              <a:rPr lang="en-US" dirty="0"/>
              <a:t> Example</a:t>
            </a:r>
            <a:endParaRPr lang="bg-BG" dirty="0"/>
          </a:p>
        </p:txBody>
      </p:sp>
      <p:sp>
        <p:nvSpPr>
          <p:cNvPr id="1267715" name="Rectangle 3"/>
          <p:cNvSpPr>
            <a:spLocks noChangeArrowheads="1"/>
          </p:cNvSpPr>
          <p:nvPr/>
        </p:nvSpPr>
        <p:spPr bwMode="auto">
          <a:xfrm>
            <a:off x="576263" y="1049338"/>
            <a:ext cx="8034338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SofiaUniversity.Data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struct Faculty 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Professor 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enum Specialty 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652402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 anchor="ctr" anchorCtr="0"/>
          <a:lstStyle/>
          <a:p>
            <a:r>
              <a:rPr lang="en-US" dirty="0"/>
              <a:t>Namespaces</a:t>
            </a:r>
            <a:r>
              <a:rPr lang="bg-BG" dirty="0"/>
              <a:t> –</a:t>
            </a:r>
            <a:r>
              <a:rPr lang="en-US" dirty="0"/>
              <a:t> Example (2)</a:t>
            </a:r>
            <a:endParaRPr lang="bg-BG" dirty="0"/>
          </a:p>
        </p:txBody>
      </p:sp>
      <p:sp>
        <p:nvSpPr>
          <p:cNvPr id="1269763" name="Rectangle 3"/>
          <p:cNvSpPr>
            <a:spLocks noChangeArrowheads="1"/>
          </p:cNvSpPr>
          <p:nvPr/>
        </p:nvSpPr>
        <p:spPr bwMode="auto">
          <a:xfrm>
            <a:off x="511176" y="914400"/>
            <a:ext cx="8099424" cy="56184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SofiaUniversity.UI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StudentAdminForm : System.Windows.Forms.Form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1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ProfessorAdminForm : System.Windows.Forms.Form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1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SofiaUniversity 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AdministrationSystem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// </a:t>
            </a: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1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021526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r>
              <a:rPr lang="bg-BG" dirty="0"/>
              <a:t> –</a:t>
            </a:r>
            <a:r>
              <a:rPr lang="en-US" dirty="0"/>
              <a:t> Example (3)</a:t>
            </a:r>
            <a:endParaRPr lang="bg-BG" dirty="0"/>
          </a:p>
        </p:txBody>
      </p:sp>
      <p:sp>
        <p:nvSpPr>
          <p:cNvPr id="1271812" name="Rectangle 4"/>
          <p:cNvSpPr>
            <a:spLocks noGrp="1" noChangeArrowheads="1"/>
          </p:cNvSpPr>
          <p:nvPr>
            <p:ph idx="1"/>
          </p:nvPr>
        </p:nvSpPr>
        <p:spPr>
          <a:xfrm>
            <a:off x="395536" y="1412776"/>
            <a:ext cx="8229600" cy="4525963"/>
          </a:xfrm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dirty="0"/>
              <a:t>Recommended directory structure and </a:t>
            </a:r>
            <a:br>
              <a:rPr lang="en-US" dirty="0"/>
            </a:br>
            <a:r>
              <a:rPr lang="en-US" dirty="0"/>
              <a:t>classes organization in them</a:t>
            </a:r>
            <a:endParaRPr lang="bg-BG" dirty="0"/>
          </a:p>
        </p:txBody>
      </p:sp>
      <p:pic>
        <p:nvPicPr>
          <p:cNvPr id="1271811" name="Picture 3" descr="SofiaUniversity-Namespace-and-Class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762250"/>
            <a:ext cx="4610100" cy="4095750"/>
          </a:xfrm>
          <a:prstGeom prst="roundRect">
            <a:avLst>
              <a:gd name="adj" fmla="val 1010"/>
            </a:avLst>
          </a:prstGeom>
          <a:solidFill>
            <a:srgbClr val="FFFFFF">
              <a:alpha val="97647"/>
            </a:srgbClr>
          </a:solidFill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0" y="6093296"/>
            <a:ext cx="3890392" cy="564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Namespaces – Live Demo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7246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6388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</a:t>
            </a:r>
            <a:endParaRPr lang="en-US" dirty="0"/>
          </a:p>
        </p:txBody>
      </p:sp>
      <p:grpSp>
        <p:nvGrpSpPr>
          <p:cNvPr id="2" name="Group 3"/>
          <p:cNvGrpSpPr/>
          <p:nvPr/>
        </p:nvGrpSpPr>
        <p:grpSpPr>
          <a:xfrm>
            <a:off x="1219202" y="1066800"/>
            <a:ext cx="6705598" cy="4216400"/>
            <a:chOff x="1601356" y="990600"/>
            <a:chExt cx="5941290" cy="4216400"/>
          </a:xfrm>
        </p:grpSpPr>
        <p:pic>
          <p:nvPicPr>
            <p:cNvPr id="5122" name="Picture 2" descr="http://www.privateequitysalaries.com/wp-content/blogs.dir/1/files/2011/12/Business-Growth-Bar-Chart.jpg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 bwMode="auto">
            <a:xfrm>
              <a:off x="1601356" y="990600"/>
              <a:ext cx="5941290" cy="4216400"/>
            </a:xfrm>
            <a:prstGeom prst="roundRect">
              <a:avLst>
                <a:gd name="adj" fmla="val 483"/>
              </a:avLst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1738952" y="1116954"/>
              <a:ext cx="4800600" cy="14465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0" indent="0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bg-BG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public int this [int index]</a:t>
              </a:r>
            </a:p>
            <a:p>
              <a:pPr marL="0" indent="0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bg-BG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  <a:endParaRPr lang="en-US" sz="22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marL="0" indent="0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en-US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…</a:t>
              </a:r>
            </a:p>
            <a:p>
              <a:pPr marL="0" indent="0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en-US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  <a:endParaRPr lang="bg-BG" sz="2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868304" y="4598313"/>
              <a:ext cx="4572000" cy="4308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indent="0" algn="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en-US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var value = list[5];</a:t>
              </a:r>
              <a:endParaRPr lang="bg-BG" sz="2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23806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86800" cy="5715000"/>
          </a:xfrm>
        </p:spPr>
        <p:txBody>
          <a:bodyPr/>
          <a:lstStyle/>
          <a:p>
            <a:r>
              <a:rPr lang="en-US" dirty="0" smtClean="0"/>
              <a:t>Indexers provide indexed access class data</a:t>
            </a:r>
          </a:p>
          <a:p>
            <a:pPr lvl="1"/>
            <a:r>
              <a:rPr lang="en-US" dirty="0"/>
              <a:t>Predefine the </a:t>
            </a:r>
            <a:r>
              <a:rPr lang="en-US" sz="2600" dirty="0">
                <a:latin typeface="Consolas" pitchFamily="49" charset="0"/>
              </a:rPr>
              <a:t>[]</a:t>
            </a:r>
            <a:r>
              <a:rPr lang="en-US" dirty="0"/>
              <a:t> operator for </a:t>
            </a:r>
            <a:r>
              <a:rPr lang="en-US" dirty="0" smtClean="0"/>
              <a:t>certain type</a:t>
            </a:r>
            <a:endParaRPr lang="en-US" dirty="0"/>
          </a:p>
          <a:p>
            <a:pPr lvl="2"/>
            <a:r>
              <a:rPr lang="en-US" dirty="0" smtClean="0"/>
              <a:t>Like when accessing array elements</a:t>
            </a:r>
          </a:p>
          <a:p>
            <a:pPr lvl="1"/>
            <a:endParaRPr lang="bg-BG" dirty="0" smtClean="0"/>
          </a:p>
          <a:p>
            <a:pPr lvl="1"/>
            <a:endParaRPr lang="bg-BG" dirty="0" smtClean="0"/>
          </a:p>
          <a:p>
            <a:pPr lvl="1"/>
            <a:r>
              <a:rPr lang="en-US" dirty="0" smtClean="0"/>
              <a:t>Can accept one or multiple parameters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Defining an indexer: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2924944"/>
            <a:ext cx="72390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IndexedType t = new IndexedType(50);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t[5];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t[0] = 42;</a:t>
            </a:r>
            <a:endParaRPr lang="bg-BG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71600" y="4437112"/>
            <a:ext cx="7239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personInfo["Svetlin Nakov", 28]</a:t>
            </a:r>
            <a:endParaRPr lang="bg-BG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71600" y="5517232"/>
            <a:ext cx="7239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this [int index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{ … }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53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09600" y="990600"/>
            <a:ext cx="7848600" cy="51398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struct BitArray32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uint </a:t>
            </a: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alue;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Indexer declaration</a:t>
            </a:r>
            <a:endParaRPr lang="bg-BG" sz="19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this [int index]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(index &gt;= 0 &amp;&amp; index &lt;= 31) 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// Check the bit at position index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if ((</a:t>
            </a: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 &amp; (1 &lt;&lt; index)) == 0)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return 0;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else</a:t>
            </a: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     return</a:t>
            </a: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1;</a:t>
            </a: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19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0" indent="0"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b="1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1900" b="1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b="1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example continues</a:t>
            </a:r>
            <a:r>
              <a:rPr lang="bg-BG" sz="1900" b="1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4137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09600" y="967800"/>
            <a:ext cx="7924800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throw new </a:t>
            </a: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en-US" sz="19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</a:t>
            </a: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Format</a:t>
            </a: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("Index {0} is invalid!", index));</a:t>
            </a:r>
          </a:p>
          <a:p>
            <a:pPr marL="0" indent="0"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  <a:endParaRPr lang="en-US" sz="19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R="0" lvl="0" defTabSz="914400" eaLnBrk="0" latin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(index &lt; 0 || index &gt; 31)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en-US" sz="19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String.Format("Index {0} is invalid!", index));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(value &lt; 0 || value &gt; 1)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throw new A</a:t>
            </a: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rgument</a:t>
            </a: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Exception(</a:t>
            </a:r>
            <a:endParaRPr lang="en-US" sz="19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String.Format("Value {0} is invalid!", value));       </a:t>
            </a:r>
            <a:endParaRPr lang="en-US" sz="19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R="0" lvl="0" defTabSz="914400" eaLnBrk="0" latinLnBrk="0" hangingPunct="0">
              <a:lnSpc>
                <a:spcPct val="8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Clear the bit at position index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 &amp;= ~((uint)(1 &lt;&lt; index));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Set the bit at position index to value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 |= (uint)(value &lt;&lt; index);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4716016" y="6309320"/>
            <a:ext cx="3898776" cy="386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Indexers – Live Demo</a:t>
            </a:r>
            <a:endParaRPr kumimoji="0" lang="en-US" sz="1800" b="0" i="1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j-ea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815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71600"/>
            <a:ext cx="8686800" cy="5486400"/>
          </a:xfrm>
        </p:spPr>
        <p:txBody>
          <a:bodyPr/>
          <a:lstStyle/>
          <a:p>
            <a:r>
              <a:rPr lang="en-US" dirty="0" smtClean="0"/>
              <a:t>In C# some operators can be </a:t>
            </a:r>
            <a:r>
              <a:rPr lang="en-US" dirty="0"/>
              <a:t>overloaded </a:t>
            </a:r>
            <a:r>
              <a:rPr lang="en-US" dirty="0" smtClean="0"/>
              <a:t>(redefined) by developers</a:t>
            </a:r>
          </a:p>
          <a:p>
            <a:pPr lvl="1"/>
            <a:r>
              <a:rPr lang="en-US" dirty="0" smtClean="0"/>
              <a:t>The priority of operators can not be changed</a:t>
            </a:r>
          </a:p>
          <a:p>
            <a:pPr lvl="1"/>
            <a:r>
              <a:rPr lang="en-US" dirty="0" smtClean="0"/>
              <a:t>Not all operators can be overloaded</a:t>
            </a:r>
          </a:p>
          <a:p>
            <a:r>
              <a:rPr lang="en-US" dirty="0" smtClean="0"/>
              <a:t>Overloading an operator in C#</a:t>
            </a:r>
          </a:p>
          <a:p>
            <a:pPr lvl="1"/>
            <a:r>
              <a:rPr lang="en-US" dirty="0" smtClean="0"/>
              <a:t>Looks like a static method with 2 operands: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4364" y="5001161"/>
            <a:ext cx="7843836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operator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Matrix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m1.Multiply(m2)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43766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19200"/>
            <a:ext cx="8686800" cy="5638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is allowed on: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Unary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operators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None/>
            </a:pP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operators</a:t>
            </a:r>
          </a:p>
          <a:p>
            <a:pPr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</a:pP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Operators for type conversion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Implicit type conversion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Explicit type conversion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(type)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003345" y="2297668"/>
            <a:ext cx="6919824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+, -, !, ~, ++, --, true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false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003300" y="3636963"/>
            <a:ext cx="69215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+, -, *, /, %, &amp;, |, ^, &lt;&lt;, &gt;&gt;,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==, !=, &gt;, &lt;, &gt;=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&lt;=</a:t>
            </a:r>
          </a:p>
        </p:txBody>
      </p:sp>
    </p:spTree>
    <p:extLst>
      <p:ext uri="{BB962C8B-B14F-4D97-AF65-F5344CB8AC3E}">
        <p14:creationId xmlns:p14="http://schemas.microsoft.com/office/powerpoint/2010/main" xmlns="" val="410333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</a:t>
            </a:r>
            <a:r>
              <a:rPr lang="en-US" dirty="0" smtClean="0"/>
              <a:t>Non-Static</a:t>
            </a:r>
            <a:endParaRPr lang="bg-BG" dirty="0"/>
          </a:p>
        </p:txBody>
      </p:sp>
      <p:sp>
        <p:nvSpPr>
          <p:cNvPr id="741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Associated </a:t>
            </a:r>
            <a:r>
              <a:rPr lang="en-US" dirty="0"/>
              <a:t>with a type, not with an instance</a:t>
            </a: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Non-Static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The opposite, associated with an instance</a:t>
            </a:r>
            <a:endParaRPr lang="en-US" dirty="0"/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Initialized just before the type </a:t>
            </a:r>
            <a:r>
              <a:rPr lang="en-US" dirty="0"/>
              <a:t>is </a:t>
            </a:r>
            <a:r>
              <a:rPr lang="en-US" dirty="0" smtClean="0"/>
              <a:t>used for </a:t>
            </a:r>
            <a:r>
              <a:rPr lang="en-US" dirty="0"/>
              <a:t>the first </a:t>
            </a:r>
            <a:r>
              <a:rPr lang="en-US" dirty="0" smtClean="0"/>
              <a:t>time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Non-Static</a:t>
            </a:r>
            <a:r>
              <a:rPr lang="en-US" dirty="0" smtClean="0"/>
              <a:t>: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Initialized </a:t>
            </a:r>
            <a:r>
              <a:rPr lang="en-US" dirty="0"/>
              <a:t>when the constructor is called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696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5764" y="1463050"/>
            <a:ext cx="8301036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Fraction operator -(Fraction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1,Fraction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num 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1.numerator *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2.denominator -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2.numerator *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1.denominator;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denom 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1.denominator *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2.denominator;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Fraction(num, denom);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Fraction operator *(Fraction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1,Fraction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num 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1.numerator *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2.numerator;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denom 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1.denominator *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2.denominator;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Fraction(num, denom);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</a:t>
            </a:r>
          </a:p>
          <a:p>
            <a:pPr marR="0" lvl="0" algn="r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	</a:t>
            </a:r>
            <a:r>
              <a:rPr lang="en-US" sz="2000" b="1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(the example continues)</a:t>
            </a:r>
            <a:endParaRPr lang="bg-BG" sz="2000" b="1" i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236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533400" y="1356746"/>
            <a:ext cx="800576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Unary minus operator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Fraction operator -(Fraction fraction)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num = -fraction.numerator;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denom = fraction.denominator;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new Fraction(num, denom);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Operator ++ (the same for prefix and postfix form)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Fraction operator ++(Fraction fraction)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num = fraction.numerator + 	fraction.denominator;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denom = Frac.denominator;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new Fraction(num, denom);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		</a:t>
            </a:r>
            <a:endParaRPr lang="bg-BG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4067944" y="6165304"/>
            <a:ext cx="4546848" cy="447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Overloading Operators – Live Demo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779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90602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793081"/>
            <a:ext cx="8229600" cy="56912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Applying Attributes to Code Elements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74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Attributes?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attributes are: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Declarative tags for attaching descriptive information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the declarations in the code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Saved in the assembly at compile time</a:t>
            </a:r>
          </a:p>
          <a:p>
            <a:pPr lvl="2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 derived from </a:t>
            </a:r>
            <a:r>
              <a:rPr lang="bg-BG" noProof="1" smtClean="0">
                <a:latin typeface="Consolas" pitchFamily="49" charset="0"/>
                <a:cs typeface="Consolas" pitchFamily="49" charset="0"/>
              </a:rPr>
              <a:t>System.Attribute</a:t>
            </a:r>
            <a:endParaRPr lang="bg-BG" noProof="1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be accessed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 runtime (through reflection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 and manipulated by many tools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Developers can define custom attributes</a:t>
            </a:r>
          </a:p>
          <a:p>
            <a:pPr lvl="1">
              <a:spcBef>
                <a:spcPts val="120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670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Applying Attributes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Attribute's name is surrounded by square brackets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Placed before their target declaration</a:t>
            </a:r>
          </a:p>
          <a:p>
            <a:endParaRPr lang="en-US" sz="2800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800"/>
              </a:spcBef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[Flags]</a:t>
            </a:r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 indicates that the enum type can be treated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like a set of bit flags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746610" y="2819400"/>
            <a:ext cx="7635390" cy="23021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[Flags] // System.FlagsAttribute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 = 1,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Write = 2,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ReadWrite = Read | Write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46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with Parameters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can accept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parameters for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constructors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public properties</a:t>
            </a:r>
          </a:p>
          <a:p>
            <a:pPr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</a:pP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24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bg-BG" sz="2800" dirty="0" smtClean="0">
                <a:latin typeface="Consolas" pitchFamily="49" charset="0"/>
                <a:cs typeface="Consolas" pitchFamily="49" charset="0"/>
              </a:rPr>
              <a:t>[DllImport]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attribute refers to:</a:t>
            </a:r>
          </a:p>
          <a:p>
            <a:pPr lvl="1">
              <a:spcBef>
                <a:spcPts val="0"/>
              </a:spcBef>
            </a:pPr>
            <a:r>
              <a:rPr lang="bg-BG" sz="2600" noProof="1" smtClean="0">
                <a:latin typeface="Consolas" pitchFamily="49" charset="0"/>
                <a:cs typeface="Consolas" pitchFamily="49" charset="0"/>
              </a:rPr>
              <a:t>System.Runtime.InteropServices</a:t>
            </a:r>
            <a:r>
              <a:rPr lang="en-US" sz="2600" noProof="1" smtClean="0">
                <a:latin typeface="Consolas" pitchFamily="49" charset="0"/>
                <a:cs typeface="Consolas" pitchFamily="49" charset="0"/>
              </a:rPr>
              <a:t>.</a:t>
            </a:r>
            <a:br>
              <a:rPr lang="en-US" sz="2600" noProof="1" smtClean="0">
                <a:latin typeface="Consolas" pitchFamily="49" charset="0"/>
                <a:cs typeface="Consolas" pitchFamily="49" charset="0"/>
              </a:rPr>
            </a:br>
            <a:r>
              <a:rPr lang="bg-BG" sz="2600" noProof="1" smtClean="0">
                <a:latin typeface="Consolas" pitchFamily="49" charset="0"/>
                <a:cs typeface="Consolas" pitchFamily="49" charset="0"/>
              </a:rPr>
              <a:t>DllImportAttribute</a:t>
            </a:r>
          </a:p>
          <a:p>
            <a:pPr lvl="1">
              <a:spcBef>
                <a:spcPts val="0"/>
              </a:spcBef>
            </a:pP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dirty="0">
                <a:latin typeface="Consolas" pitchFamily="49" charset="0"/>
                <a:cs typeface="Consolas" pitchFamily="49" charset="0"/>
              </a:rPr>
              <a:t>user32.dll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is passed to the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constructor</a:t>
            </a:r>
          </a:p>
          <a:p>
            <a:pPr lvl="1">
              <a:spcBef>
                <a:spcPts val="0"/>
              </a:spcBef>
            </a:pP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noProof="1" smtClean="0">
                <a:latin typeface="Consolas" pitchFamily="49" charset="0"/>
                <a:cs typeface="Consolas" pitchFamily="49" charset="0"/>
              </a:rPr>
              <a:t>MessageBox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value is assigned to </a:t>
            </a:r>
            <a:r>
              <a:rPr lang="bg-BG" sz="2800" noProof="1" smtClean="0">
                <a:latin typeface="Consolas" pitchFamily="49" charset="0"/>
                <a:cs typeface="Consolas" pitchFamily="49" charset="0"/>
              </a:rPr>
              <a:t>EntryPoint</a:t>
            </a:r>
            <a:endParaRPr lang="bg-BG" noProof="1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539552" y="1844824"/>
            <a:ext cx="8037512" cy="18185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[DllImport("user32.dll", EntryPoint="MessageBox")]</a:t>
            </a:r>
          </a:p>
          <a:p>
            <a:pPr marL="0" indent="0"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extern int ShowMessageBox(int hWnd,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 text, string caption, int type);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ShowMessageBox(0, "Some text", "Some caption", 0);</a:t>
            </a:r>
            <a:endParaRPr lang="bg-BG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337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Set a Target to an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can specify its target declaration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See the </a:t>
            </a: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Properties/AssemblyInfo.cs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file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01662" y="1828800"/>
            <a:ext cx="7932738" cy="38779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target</a:t>
            </a:r>
            <a:r>
              <a:rPr lang="bg-BG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"</a:t>
            </a: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assembly</a:t>
            </a:r>
            <a:r>
              <a:rPr lang="bg-BG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AssemblyTitle("Attributes Demo")]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AssemblyCompany("DemoSoft")]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AssemblyProduct("Entreprise Demo Suite")]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AssemblyVersion("2.0.1.37")]</a:t>
            </a:r>
          </a:p>
          <a:p>
            <a:pPr marR="0" lvl="0" defTabSz="914400" eaLnBrk="0" latin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[Serializable]</a:t>
            </a:r>
            <a:r>
              <a:rPr lang="bg-BG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// </a:t>
            </a: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[type: Serializable]</a:t>
            </a:r>
          </a:p>
          <a:p>
            <a:pPr marR="0" lvl="0" defTabSz="914400" eaLnBrk="0" latin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TestClass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[NonSerialized]</a:t>
            </a:r>
            <a:r>
              <a:rPr lang="bg-BG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// </a:t>
            </a: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[field: NonSerialized]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private int status;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1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4211960" y="5949280"/>
            <a:ext cx="4114800" cy="420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Using Attributes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54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developers can define their own custom attributes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Must inherit from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class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names must end with '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'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Possible targets must be defined via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[AttributeUsage]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define constructors with parameters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public fields and properties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52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555626" y="1219200"/>
            <a:ext cx="7978774" cy="4182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72000">
            <a:spAutoFit/>
          </a:bodyPr>
          <a:lstStyle/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[AttributeUsage(AttributeTargets.Struct |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AttributeTargets.Class | AttributeTargets.Interface, 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AllowMultiple = true)]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AuthorAttribute : System.Attribute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public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Name { get; private set; 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public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AuthorAttribute(string name)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this.Name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name;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					</a:t>
            </a:r>
            <a:r>
              <a:rPr lang="en-US" sz="2000" b="1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// Example continues</a:t>
            </a:r>
            <a:endParaRPr lang="bg-BG" sz="2000" b="1" i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077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</a:t>
            </a: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–</a:t>
            </a:r>
            <a:b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573156" y="1295400"/>
            <a:ext cx="796124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[Author("Svetlin Nakov")]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[Author("Nikolay Kostov")]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CustomAttributesDemo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void Main(string[] args)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Type type = typeof(CustomAttributesDemo);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object[] allAttributes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type.GetCustomAttributes(false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foreach (AuthorAttribute attr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allAttributes)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"This class is written by {0}. ", attr.Name);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15816" y="6093296"/>
            <a:ext cx="5606008" cy="4579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Defining, Applying and Retrieving Custom Attributes – Live Demo 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835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Members – Example</a:t>
            </a:r>
            <a:endParaRPr lang="bg-BG" dirty="0"/>
          </a:p>
        </p:txBody>
      </p:sp>
      <p:sp>
        <p:nvSpPr>
          <p:cNvPr id="744452" name="Rectangle 4"/>
          <p:cNvSpPr>
            <a:spLocks noChangeArrowheads="1"/>
          </p:cNvSpPr>
          <p:nvPr/>
        </p:nvSpPr>
        <p:spPr bwMode="auto">
          <a:xfrm>
            <a:off x="609599" y="1143000"/>
            <a:ext cx="7848601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class SqrtPrecalculated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const int MAX_VALUE = 10000;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field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static int[] sqrtValues;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constructor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static SqrtPrecalculated()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sqrtValues = new int[MAX_VALUE + 1];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i = 0; i &lt; sqrtValues.Length; i++)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sqrtValues[i] = (int)Math.Sqrt(i);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(example continues)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0787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0"/>
            <a:ext cx="8229600" cy="1143000"/>
          </a:xfrm>
        </p:spPr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358775" indent="-358775">
              <a:lnSpc>
                <a:spcPct val="100000"/>
              </a:lnSpc>
            </a:pPr>
            <a:r>
              <a:rPr lang="en-US" sz="3000" dirty="0"/>
              <a:t>Classes define specific structure </a:t>
            </a:r>
            <a:r>
              <a:rPr lang="en-US" sz="3000" dirty="0" smtClean="0"/>
              <a:t>for objects</a:t>
            </a:r>
            <a:endParaRPr lang="en-US" sz="3000" dirty="0"/>
          </a:p>
          <a:p>
            <a:pPr marL="706438" lvl="1" indent="-358775">
              <a:lnSpc>
                <a:spcPct val="100000"/>
              </a:lnSpc>
            </a:pPr>
            <a:r>
              <a:rPr lang="en-US" sz="2800" dirty="0"/>
              <a:t>Objects are </a:t>
            </a:r>
            <a:r>
              <a:rPr lang="en-US" sz="2800" dirty="0" smtClean="0"/>
              <a:t>particular instances of a class</a:t>
            </a:r>
            <a:endParaRPr lang="en-US" sz="28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Constructors are </a:t>
            </a:r>
            <a:r>
              <a:rPr lang="en-US" sz="3000" dirty="0" smtClean="0"/>
              <a:t>invoked when creating new class instances</a:t>
            </a:r>
            <a:endParaRPr lang="en-US" sz="30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Properties expose the </a:t>
            </a:r>
            <a:r>
              <a:rPr lang="en-US" sz="3000" dirty="0" smtClean="0"/>
              <a:t>class data in safe, controlled way</a:t>
            </a:r>
            <a:endParaRPr lang="en-US" sz="30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Static </a:t>
            </a:r>
            <a:r>
              <a:rPr lang="en-US" sz="3000" dirty="0" smtClean="0"/>
              <a:t>members are shared between all instances</a:t>
            </a:r>
          </a:p>
          <a:p>
            <a:pPr marL="706438" lvl="1" indent="-358775">
              <a:lnSpc>
                <a:spcPct val="100000"/>
              </a:lnSpc>
            </a:pPr>
            <a:r>
              <a:rPr lang="en-US" sz="2800" dirty="0" smtClean="0"/>
              <a:t>Instance members are per object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Structures are "value-type" classes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Generics are parameterized classes</a:t>
            </a:r>
          </a:p>
          <a:p>
            <a:pPr marL="358775" indent="-358775">
              <a:lnSpc>
                <a:spcPct val="100000"/>
              </a:lnSpc>
            </a:pP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5739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Members </a:t>
            </a:r>
            <a:r>
              <a:rPr lang="en-US" dirty="0"/>
              <a:t>– </a:t>
            </a:r>
            <a:r>
              <a:rPr lang="en-US" dirty="0" smtClean="0"/>
              <a:t>Example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834563" name="Rectangle 3"/>
          <p:cNvSpPr>
            <a:spLocks noChangeArrowheads="1"/>
          </p:cNvSpPr>
          <p:nvPr/>
        </p:nvSpPr>
        <p:spPr bwMode="auto">
          <a:xfrm>
            <a:off x="609600" y="1371600"/>
            <a:ext cx="78486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method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int GetSqrt(int value)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sqrtValues[value];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SqrtTest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static void Main()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</a:t>
            </a: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SqrtPrecalculated.GetSqrt(254));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Result: 15</a:t>
            </a:r>
            <a:endParaRPr lang="en-US" altLang="ko-KR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076056" y="5877272"/>
            <a:ext cx="3385120" cy="473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Static Members – Live Demo</a:t>
            </a:r>
            <a:endParaRPr kumimoji="0" lang="en-US" sz="1600" b="0" i="1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3503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C# Structures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2776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What is a structure in C#?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 value data type (behaves like a primitive type)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Examples of structures: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noProof="1" smtClean="0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double</a:t>
            </a:r>
            <a:r>
              <a:rPr lang="en-US" noProof="1" smtClean="0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DateTime</a:t>
            </a:r>
            <a:endParaRPr lang="en-US" noProof="1" smtClean="0"/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Classes are reference types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Declared by the keyword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struct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Structures, like classes, have properties</a:t>
            </a:r>
            <a:r>
              <a:rPr lang="en-US" dirty="0"/>
              <a:t>, </a:t>
            </a:r>
            <a:r>
              <a:rPr lang="en-US" dirty="0" smtClean="0"/>
              <a:t>methods</a:t>
            </a:r>
            <a:r>
              <a:rPr lang="en-US" dirty="0"/>
              <a:t>, </a:t>
            </a:r>
            <a:r>
              <a:rPr lang="en-US" dirty="0" smtClean="0"/>
              <a:t>fields, constructors, events, …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Always have a parameterless constructor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It cannot be removed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Mostly used to store data (bunch of fields)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753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smtClean="0"/>
              <a:t>Structures – Example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30898"/>
            <a:ext cx="7772400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struct Point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   public int X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   public int Y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noProof="1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Aft>
                <a:spcPct val="0"/>
              </a:spcAft>
              <a:buNone/>
            </a:pP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struct Color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   public byte RedValue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   public byte GreenValue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   public byte BlueValue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noProof="1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enum Edges { Straight, Rounded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noProof="1">
              <a:latin typeface="Consolas" pitchFamily="49" charset="0"/>
              <a:cs typeface="Consolas" pitchFamily="49" charset="0"/>
            </a:endParaRPr>
          </a:p>
          <a:p>
            <a:pPr marL="0" indent="0" algn="r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                             </a:t>
            </a:r>
            <a:r>
              <a:rPr lang="en-US" altLang="ko-KR" sz="2000" i="1" noProof="1">
                <a:latin typeface="Consolas" pitchFamily="49" charset="0"/>
                <a:cs typeface="Consolas" pitchFamily="49" charset="0"/>
              </a:rPr>
              <a:t>(example continues)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7008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Structures – Example (2)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104965"/>
            <a:ext cx="77724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struct Square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   public Point Location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   public int Size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   public Color SurfaceColor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   public Color BorderColor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  public Edges Edges { get; set;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   public Square(Point location, int size,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     Color surfaceColor, Color borderColor,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    Edges edges) : this()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      this.Location = location;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      this.Size = size;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      this.SurfaceColor = surfaceColor;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      this.BorderColor = borderColor;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     this.Edges = edges;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0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004048" y="6021288"/>
            <a:ext cx="3241104" cy="356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C# Structures – Live Demo</a:t>
            </a:r>
            <a:endParaRPr kumimoji="0" lang="en-US" sz="1400" b="0" i="1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9530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272187"/>
            <a:ext cx="4883152" cy="736600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Generic Classes</a:t>
            </a:r>
            <a:endParaRPr lang="en-US" noProof="1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1524000" y="2109875"/>
            <a:ext cx="6103938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Parameterizing Classes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6250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2655</Words>
  <Application>Microsoft Office PowerPoint</Application>
  <PresentationFormat>Презентация на цял екран (4:3)</PresentationFormat>
  <Paragraphs>569</Paragraphs>
  <Slides>40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40</vt:i4>
      </vt:variant>
    </vt:vector>
  </HeadingPairs>
  <TitlesOfParts>
    <vt:vector size="41" baseType="lpstr">
      <vt:lpstr>Office тема</vt:lpstr>
      <vt:lpstr>Table of Contents</vt:lpstr>
      <vt:lpstr>Слайд 2</vt:lpstr>
      <vt:lpstr>Static vs. Non-Static</vt:lpstr>
      <vt:lpstr>Static Members – Example</vt:lpstr>
      <vt:lpstr>Static Members – Example (2)</vt:lpstr>
      <vt:lpstr>C# Structures</vt:lpstr>
      <vt:lpstr>C# Structures – Example</vt:lpstr>
      <vt:lpstr>C# Structures – Example (2)</vt:lpstr>
      <vt:lpstr>Generic Classes</vt:lpstr>
      <vt:lpstr>What are Generics?</vt:lpstr>
      <vt:lpstr>Generics – Example</vt:lpstr>
      <vt:lpstr>Defining Generic Classes</vt:lpstr>
      <vt:lpstr>Generic Constraints Syntax</vt:lpstr>
      <vt:lpstr>Generic Constraints</vt:lpstr>
      <vt:lpstr>Generic Method – Example</vt:lpstr>
      <vt:lpstr>Namespaces</vt:lpstr>
      <vt:lpstr>Including Namespaces</vt:lpstr>
      <vt:lpstr>Including Namespaces (2)</vt:lpstr>
      <vt:lpstr>Defining Namespaces</vt:lpstr>
      <vt:lpstr>Defining Namespaces (2)</vt:lpstr>
      <vt:lpstr>Namespaces – Example</vt:lpstr>
      <vt:lpstr>Namespaces – Example (2)</vt:lpstr>
      <vt:lpstr>Namespaces – Example (3)</vt:lpstr>
      <vt:lpstr>Indexers</vt:lpstr>
      <vt:lpstr>Indexers</vt:lpstr>
      <vt:lpstr>Indexers – Example</vt:lpstr>
      <vt:lpstr>Indexers – Example (2)</vt:lpstr>
      <vt:lpstr>Overloading Operators</vt:lpstr>
      <vt:lpstr>Overloading Operators (2)</vt:lpstr>
      <vt:lpstr>Overloading Operators – Example</vt:lpstr>
      <vt:lpstr>Overloading Operators – Example (2)</vt:lpstr>
      <vt:lpstr>Attributes</vt:lpstr>
      <vt:lpstr>What are Attributes?</vt:lpstr>
      <vt:lpstr>Applying Attributes – Example</vt:lpstr>
      <vt:lpstr>Attributes with Parameters (2)</vt:lpstr>
      <vt:lpstr>Set a Target to an Attribute</vt:lpstr>
      <vt:lpstr>Custom Attributes</vt:lpstr>
      <vt:lpstr>Custom Attributes – Example</vt:lpstr>
      <vt:lpstr>Custom Attributes – Example (2)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 – Part II</dc:title>
  <dc:creator>PePsi</dc:creator>
  <cp:lastModifiedBy>PePsi</cp:lastModifiedBy>
  <cp:revision>37</cp:revision>
  <dcterms:created xsi:type="dcterms:W3CDTF">2015-03-09T11:30:06Z</dcterms:created>
  <dcterms:modified xsi:type="dcterms:W3CDTF">2015-03-09T11:54:53Z</dcterms:modified>
</cp:coreProperties>
</file>