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5" r:id="rId43"/>
    <p:sldId id="306" r:id="rId44"/>
    <p:sldId id="307" r:id="rId45"/>
    <p:sldId id="308" r:id="rId46"/>
    <p:sldId id="309" r:id="rId47"/>
    <p:sldId id="311" r:id="rId48"/>
    <p:sldId id="313" r:id="rId49"/>
    <p:sldId id="314" r:id="rId50"/>
    <p:sldId id="315" r:id="rId51"/>
    <p:sldId id="316" r:id="rId52"/>
    <p:sldId id="318" r:id="rId53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4A655-3C34-43AC-8376-E01595275F11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6D60F-DBCE-4814-95A4-4632C9CEBA99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898EB-76CF-46C5-A598-B68AC2E3D4E0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80756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61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1A438-EB3B-4944-9695-972E1DFC4FE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61672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AB75-347D-461E-BF13-2253F848F60D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0778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B03DD-A318-422E-B36B-24FACAAC1563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84412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F51EF-462A-4ACA-B3A0-8F564F489D97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867953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D37AD-7A62-492F-9494-75F2B905FA5D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5938"/>
            <a:ext cx="3425825" cy="2568575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655" y="3257205"/>
            <a:ext cx="6706691" cy="308487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4388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B566C-65B0-4242-B12C-38E42A61CB7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5938"/>
            <a:ext cx="3425825" cy="2568575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655" y="3257205"/>
            <a:ext cx="6706691" cy="308487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7703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6F3-589E-4A97-BFB7-E621058021F7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5938"/>
            <a:ext cx="3425825" cy="2568575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655" y="3257205"/>
            <a:ext cx="6706691" cy="308487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83614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55979-81E2-4608-BCFA-85C8CAAE2DA8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5938"/>
            <a:ext cx="3425825" cy="2568575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655" y="3257205"/>
            <a:ext cx="6706691" cy="308487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1432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965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242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930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86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81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20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27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7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5665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395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27.3.2015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8" y="1524000"/>
            <a:ext cx="8229600" cy="12954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Common Type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902" y="3007520"/>
            <a:ext cx="8382000" cy="8024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Types Hierarchy, Cloning, Comparing,</a:t>
            </a:r>
            <a:b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and Reference Types, Parameters Passing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9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Virtual Methods in </a:t>
            </a: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  <a:endParaRPr lang="en-US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6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 System.Object's Virtual Methods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By default the operator</a:t>
            </a:r>
            <a:r>
              <a:rPr lang="bg-BG" sz="3000" dirty="0" smtClean="0">
                <a:solidFill>
                  <a:schemeClr val="tx1"/>
                </a:solidFill>
              </a:rPr>
              <a:t> </a:t>
            </a:r>
            <a:r>
              <a:rPr lang="bg-BG" sz="30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bg-BG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calls the </a:t>
            </a:r>
            <a:r>
              <a:rPr lang="en-US" sz="3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Reference</a:t>
            </a:r>
            <a:r>
              <a:rPr lang="en-US" sz="3000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3000" dirty="0" smtClean="0">
                <a:solidFill>
                  <a:schemeClr val="tx1"/>
                </a:solidFill>
              </a:rPr>
              <a:t> 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Compares the addresses for reference types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Or the binary representation for value types</a:t>
            </a:r>
            <a:endParaRPr lang="bg-BG" sz="2800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The methods </a:t>
            </a:r>
            <a:r>
              <a:rPr lang="en-US" sz="30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sz="30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>
                <a:solidFill>
                  <a:schemeClr val="tx1"/>
                </a:solidFill>
              </a:rPr>
              <a:t> should be defined at the same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same applies for the operators </a:t>
            </a:r>
            <a:r>
              <a:rPr lang="en-US" dirty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!=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can o</a:t>
            </a: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verride </a:t>
            </a:r>
            <a:r>
              <a:rPr lang="en-US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bg-BG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and use its implementation for </a:t>
            </a:r>
            <a:r>
              <a:rPr lang="en-US" dirty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!=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47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System.Object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327025" y="1219200"/>
            <a:ext cx="8435976" cy="5410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{ get; set; }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param)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the cast is invalid, the result will be null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student = param as Student;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valid not null Student object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(student == null)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false;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Compare the reference type member fields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 Object.Equals(this.Name, student.Name))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false;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Compare the value type member fields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(this.Age != student.Age)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false;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true;</a:t>
            </a:r>
          </a:p>
          <a:p>
            <a:pPr eaLnBrk="0" hangingPunct="0">
              <a:lnSpc>
                <a:spcPct val="5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r" eaLnBrk="0" hangingPunct="0">
              <a:lnSpc>
                <a:spcPct val="5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example continues</a:t>
            </a:r>
            <a:endParaRPr lang="bg-BG" sz="20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64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System.Object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07504" y="1524000"/>
            <a:ext cx="8283575" cy="480060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operator ==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tudent1,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tudent2)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Student.Equals(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tudent1,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tudent2);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bool operator !=(Student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tudent1,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  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tudent2)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!(Student.Equals(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tudent1,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tudent2));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override int GetHashCode()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ame.GetHashCode()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^ Age.GetHashCode()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marR="0" lvl="0" indent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4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2001359"/>
            <a:ext cx="5524500" cy="23263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noProof="1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Virtual Methods in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  <a:br>
              <a:rPr lang="en-US" sz="2800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Live Demo</a:t>
            </a:r>
            <a:endParaRPr lang="en-US" sz="2800" noProof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359"/>
            <a:ext cx="2400300" cy="3332641"/>
          </a:xfrm>
          <a:prstGeom prst="roundRect">
            <a:avLst>
              <a:gd name="adj" fmla="val 9245"/>
            </a:avLst>
          </a:prstGeom>
          <a:effectLst>
            <a:softEdge rad="127000"/>
          </a:effectLst>
        </p:spPr>
      </p:pic>
    </p:spTree>
    <p:extLst>
      <p:ext uri="{BB962C8B-B14F-4D97-AF65-F5344CB8AC3E}">
        <p14:creationId xmlns="" xmlns:p14="http://schemas.microsoft.com/office/powerpoint/2010/main" val="2575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 About System.Object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type has some other methods, which are inherited by all .NET types: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GetType()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type's metadata as a </a:t>
            </a:r>
            <a:r>
              <a:rPr lang="en-US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System.Type</a:t>
            </a:r>
            <a:endParaRPr lang="en-US" noProof="1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MemberwiseClone()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Copies the binary representation of the variable into a new variable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shallow clone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ReferenceEquals()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Compares if two object have the same reference </a:t>
            </a:r>
            <a:endParaRPr lang="en-US" dirty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75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5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 Operators in 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operator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Checks if an object an is instance of some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Polymorphic operation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IComparable&lt;int&gt;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operator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Casts a reference type to another reference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</a:t>
            </a:r>
            <a:r>
              <a:rPr lang="en-US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if it fails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 if the types are incompatible</a:t>
            </a:r>
            <a:endParaRPr lang="bg-BG" dirty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84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52313" y="914400"/>
            <a:ext cx="8058288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Base { }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Derived : Base { }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TestOperatorsIsAndAs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Object objBase = new Base();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(objBase is Base)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Console.WriteLine("objBase is Base");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objBase is Base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(objBase is Derived))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Console.WriteLine("objBase is not Derived");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objBase is not Derived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(objBase is System.Object)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Console.WriteLine("objBase is System.Object");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objBase is System.Object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67200" y="6129340"/>
            <a:ext cx="4303644" cy="400110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marL="0" marR="0" lvl="0" indent="0" algn="r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</a:t>
            </a:r>
            <a:r>
              <a:rPr lang="en-US" sz="20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 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</a:t>
            </a:r>
            <a:endParaRPr lang="bg-BG" sz="20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5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Example (2)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58801" y="1143000"/>
            <a:ext cx="8051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 b = objBase as Base;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 = {0}",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 = Base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Derived d = objBase as Derived;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(d ==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Console.WriteLine("d is null");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d is null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Object o = objBase as Object;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Console.WriteLine("o = {0}", 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o = Base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Derived der = new Derived();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Base bas = der as Base;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Console.WriteLine("bas = {0}", bas);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bas = Derived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95936" y="6309320"/>
            <a:ext cx="4619600" cy="3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Operators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is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as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37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 Common Type System (CTS)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Hierarchy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System.Object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type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Overriding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Virtual Methods</a:t>
            </a:r>
            <a:b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System.Object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Interface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4028"/>
            <a:ext cx="6096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0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programming cloning an object means to create an identical copy of </a:t>
            </a:r>
            <a:r>
              <a:rPr lang="en-US" dirty="0">
                <a:solidFill>
                  <a:schemeClr val="tx1"/>
                </a:solidFill>
              </a:rPr>
              <a:t>certain object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Shallow cloning (shallow copy)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Uses the protected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MemberwiseClone()</a:t>
            </a:r>
            <a:r>
              <a:rPr lang="en-US" dirty="0" smtClean="0">
                <a:solidFill>
                  <a:schemeClr val="tx1"/>
                </a:solidFill>
              </a:rPr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Copies the value types bit by bit (binary)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Copies only the addresses of the reference types</a:t>
            </a:r>
            <a:endParaRPr lang="bg-BG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Deep </a:t>
            </a:r>
            <a:r>
              <a:rPr lang="en-US" dirty="0">
                <a:solidFill>
                  <a:schemeClr val="tx1"/>
                </a:solidFill>
              </a:rPr>
              <a:t>cloning </a:t>
            </a:r>
            <a:r>
              <a:rPr lang="en-US" dirty="0" smtClean="0">
                <a:solidFill>
                  <a:schemeClr val="tx1"/>
                </a:solidFill>
              </a:rPr>
              <a:t>(deep 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Recursively copies all member data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Implemented manually by the programmer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which allow cloning implement the </a:t>
            </a: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interface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method of 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ICloneable</a:t>
            </a:r>
            <a:endParaRPr lang="bg-BG" sz="2800" dirty="0" smtClean="0">
              <a:ln w="500">
                <a:noFill/>
              </a:ln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only method of the interface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an identical copy of the object</a:t>
            </a:r>
            <a:endParaRPr lang="en-US" dirty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 must be casted later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decide whether to create a deep or shallow copy or something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8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14487" y="1143000"/>
            <a:ext cx="809611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LinkedList&lt;T&gt;: ICloneable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LinkedList&lt;T&gt; NextNode { get; private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LinkedList(T value,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LinkedList&lt;T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nextNode 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this.NextNode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nextNode;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ICloneable.Clone()  // Implicit implementation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this.Clone();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76800" y="5715000"/>
            <a:ext cx="3684922" cy="400110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marL="0" marR="0" lvl="0" indent="0" algn="r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bg-BG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</a:t>
            </a:r>
            <a:r>
              <a:rPr lang="en-US" sz="20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 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</a:t>
            </a:r>
            <a:endParaRPr lang="bg-BG" sz="2000" b="1" i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7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 Cloning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Example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540991" y="1045488"/>
            <a:ext cx="8069610" cy="5432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LinkedList&lt;T&gt; Clone() // our method Clone()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 the first element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LinkedList&lt;T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original = this;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valueOriginal = original.Value;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LinkedList&lt;T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result = new LinkedList&lt;T&gt;(valueOriginal);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LinkedList&lt;T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copy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original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original.NextNode;</a:t>
            </a:r>
          </a:p>
          <a:p>
            <a:pPr marL="0" marR="0" lvl="0" indent="0" defTabSz="914400" eaLnBrk="0" latin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 the rest of the elements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(original != null)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valueOriginal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original.Value;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copy.NextNode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LinkedList&lt;T&gt;(valueOriginal);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original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original.NextNode;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copy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copy.NextNode;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1800" y="6021288"/>
            <a:ext cx="5826224" cy="42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Deep and Shallow Object Cloning - 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7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69054"/>
            <a:ext cx="79248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Interface </a:t>
            </a: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8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noProof="1" smtClean="0">
                <a:ln w="50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System.IComparable&lt;T</a:t>
            </a:r>
            <a:r>
              <a:rPr lang="en-US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interface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Implemented by the types, which can be compared (ordered in increasing order)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sz="2800" noProof="1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CompareTo(T)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method defines the comparison. It returns: 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Number &lt; 0 – if the passed object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bigger than 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tx1"/>
                </a:solidFill>
              </a:rPr>
              <a:t>Number </a:t>
            </a:r>
            <a:r>
              <a:rPr lang="en-US" dirty="0" smtClean="0">
                <a:solidFill>
                  <a:schemeClr val="tx1"/>
                </a:solidFill>
              </a:rPr>
              <a:t>= 0 – if the passed object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equal to 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Number &gt; 0 – if the passed object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smaller than the </a:t>
            </a: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94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–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9601" y="952411"/>
            <a:ext cx="79311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: IComparable&lt;Point&gt;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CompareTo(Point otherPoint)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(this.X != otherPoint.X)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(this.X - otherPoint.X);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(this.Y != otherPoint.Y)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(this.Y - otherPoint);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9872" y="5877272"/>
            <a:ext cx="5110336" cy="63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Implementing IComparable&lt;T&gt;  -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2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60648"/>
            <a:ext cx="6705600" cy="1600198"/>
          </a:xfrm>
        </p:spPr>
        <p:txBody>
          <a:bodyPr/>
          <a:lstStyle/>
          <a:p>
            <a:pPr algn="ctr">
              <a:lnSpc>
                <a:spcPts val="5400"/>
              </a:lnSpc>
            </a:pPr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Interface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3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noProof="1" smtClean="0"/>
              <a:t>IEnumerable&lt;T&gt;</a:t>
            </a:r>
            <a:endParaRPr lang="en-US" noProof="1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The </a:t>
            </a:r>
            <a:r>
              <a:rPr lang="en-US" sz="3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interface provides collection classes with </a:t>
            </a:r>
            <a:r>
              <a:rPr lang="en-US" sz="3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000" dirty="0" smtClean="0"/>
              <a:t> traversal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consists of 4 interfaces: </a:t>
            </a: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2800" dirty="0" smtClean="0"/>
              <a:t>, </a:t>
            </a: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800" dirty="0" smtClean="0"/>
              <a:t>, </a:t>
            </a: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2800" dirty="0" smtClean="0"/>
              <a:t>, </a:t>
            </a: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endParaRPr lang="en-US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29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4552" y="3143577"/>
            <a:ext cx="7461248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IEnumerator&lt;T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GetEnumerator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Non-generic version (compatible with .NET 1.1)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593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Types and Reference Types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Boxing and Unboxing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Passing 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Input, Output and Reference Passing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74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noProof="1" smtClean="0"/>
              <a:t>IEnumerator&lt;T&gt;</a:t>
            </a:r>
            <a:endParaRPr lang="en-US" noProof="1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The </a:t>
            </a:r>
            <a:r>
              <a:rPr lang="en-US" sz="3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000" dirty="0" smtClean="0"/>
              <a:t> interface provides sequential read-only, forward-only iterator</a:t>
            </a:r>
            <a:endParaRPr lang="en-US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30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0752" y="2209800"/>
            <a:ext cx="730884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: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MoveNext();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Reset();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246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Return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construct in C# simplifies the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dirty="0" smtClean="0"/>
              <a:t> implementations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When a yield return statement is </a:t>
            </a:r>
            <a:r>
              <a:rPr lang="en-US" dirty="0" smtClean="0"/>
              <a:t>reached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expression </a:t>
            </a:r>
            <a:r>
              <a:rPr lang="en-US" dirty="0"/>
              <a:t>is returned, and the current location in code is </a:t>
            </a:r>
            <a:r>
              <a:rPr lang="en-US" dirty="0" smtClean="0"/>
              <a:t>retained (for later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0752" y="3810000"/>
            <a:ext cx="7308848" cy="2600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IEnumerator&lt;int&gt;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i=100; i&lt;200; i++)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yield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55776" y="5949280"/>
            <a:ext cx="5729064" cy="550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Implementing </a:t>
            </a:r>
            <a:r>
              <a:rPr kumimoji="0" lang="en-US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IEnumerable&lt;T&gt;  - 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7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Value Types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Store their values in the stack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Can not hold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value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Destroyed when the given variable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goes out of scope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When a method is called they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Passed by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Stored in the stack (copied)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32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49098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Value Types (2)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Inherit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System.ValueType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Primitive types 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noProof="1">
                <a:solidFill>
                  <a:schemeClr val="tx1"/>
                </a:solidFill>
              </a:rPr>
              <a:t>,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char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float</a:t>
            </a:r>
            <a:r>
              <a:rPr lang="en-US" noProof="1">
                <a:solidFill>
                  <a:schemeClr val="tx1"/>
                </a:solidFill>
              </a:rPr>
              <a:t>,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bool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Enumerations (enumerable types)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33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68894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Reference Types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Implemented as type-safe pointers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objects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Stored in the dynamic memory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When a method is called they are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passed by reference (by their address)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Automatically destroyed by the CLR Garbage Collector, when they are out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scope or they are not in use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Can hold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value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34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422970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Reference Types (2)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It is possible for many variables to </a:t>
            </a:r>
            <a:r>
              <a:rPr lang="en-US" dirty="0" smtClean="0">
                <a:solidFill>
                  <a:schemeClr val="tx1"/>
                </a:solidFill>
              </a:rPr>
              <a:t>point </a:t>
            </a:r>
            <a:r>
              <a:rPr lang="en-US" dirty="0">
                <a:solidFill>
                  <a:schemeClr val="tx1"/>
                </a:solidFill>
              </a:rPr>
              <a:t>to one and the same reference </a:t>
            </a:r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object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Referent objects are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ru-RU" dirty="0">
                <a:solidFill>
                  <a:schemeClr val="tx1"/>
                </a:solidFill>
                <a:latin typeface="Consolas" pitchFamily="49" charset="0"/>
              </a:rPr>
              <a:t>System.Object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  <a:latin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Classes </a:t>
            </a:r>
            <a:r>
              <a:rPr lang="en-US" dirty="0">
                <a:solidFill>
                  <a:schemeClr val="tx1"/>
                </a:solidFill>
              </a:rPr>
              <a:t>and interfaces</a:t>
            </a:r>
            <a:endParaRPr lang="ru-RU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Arrays</a:t>
            </a:r>
            <a:endParaRPr lang="ru-RU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Delegates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Pointers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35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40674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Value vs. Reference Types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229600" cy="569120"/>
          </a:xfrm>
        </p:spPr>
        <p:txBody>
          <a:bodyPr>
            <a:normAutofit lnSpcReduction="10000"/>
          </a:bodyPr>
          <a:lstStyle/>
          <a:p>
            <a:r>
              <a:rPr dirty="0" smtClean="0">
                <a:solidFill>
                  <a:schemeClr val="tx1"/>
                </a:solidFill>
              </a:rPr>
              <a:t>Assigning, Memory Location and Values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53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Assigning Values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When assigning value types, their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value is copied to the variable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Reference Types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When assigning referent type, only the reference (address) is copied and the objects stays the same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37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53644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Memory Location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</a:rPr>
              <a:t>The memory location for value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types is the program execution stack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</a:rPr>
              <a:t>The memory location for reference types is the dynamic memory 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1"/>
                </a:solidFill>
              </a:rPr>
              <a:t>Also called </a:t>
            </a:r>
            <a:r>
              <a:rPr lang="en-US" sz="3400" dirty="0">
                <a:solidFill>
                  <a:schemeClr val="tx1"/>
                </a:solidFill>
                <a:latin typeface="Consolas" pitchFamily="49" charset="0"/>
              </a:rPr>
              <a:t>managed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Consolas" pitchFamily="49" charset="0"/>
              </a:rPr>
              <a:t>heap</a:t>
            </a:r>
            <a:endParaRPr lang="bg-BG" sz="3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38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51599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Values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types can not take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as a value, because they are not pointers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types inherit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</a:rPr>
              <a:t>System.ValueType</a:t>
            </a:r>
            <a:endParaRPr lang="bg-BG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Reference types inherit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System.Object</a:t>
            </a:r>
            <a:endParaRPr lang="en-US" noProof="1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 variables can be stored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reference types with the boxing technique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39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89137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82296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Common Type System (CTS)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8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and Reference Types - Example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40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250825" y="1066800"/>
            <a:ext cx="864235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RefClass { public int value; }  // Reference type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ValStruct { public int value; }  // Value type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TestValueAndReferenceTypes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RefClass refExample = new RefClass();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refExample.value = 100;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RefClass refExample2 = refExample;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refExample2.value = 200;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Console.WriteLine(refExample.value); // Prints 200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ValStruct valExample = new ValStruct();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valExample.value = 100;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ValStruct valExample2 = valExample;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valExample2.value = 200;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Console.WriteLine(valExample.value); // Prints 100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269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Types, Variables and Memory</a:t>
            </a:r>
            <a:endParaRPr lang="bg-BG" sz="3600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defRPr/>
              </a:pPr>
              <a:t>41</a:t>
            </a:fld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20674" y="1136650"/>
            <a:ext cx="4756150" cy="5314951"/>
            <a:chOff x="202" y="718"/>
            <a:chExt cx="2996" cy="334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>
              <a:off x="204" y="718"/>
              <a:ext cx="2991" cy="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Stack for program execution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>
              <a:off x="204" y="3573"/>
              <a:ext cx="920" cy="4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end of stack</a:t>
              </a: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79" name="Rectangle 7"/>
            <p:cNvSpPr>
              <a:spLocks noChangeArrowheads="1"/>
            </p:cNvSpPr>
            <p:nvPr/>
          </p:nvSpPr>
          <p:spPr bwMode="auto">
            <a:xfrm>
              <a:off x="204" y="2991"/>
              <a:ext cx="920" cy="5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free stack memory</a:t>
              </a: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0" name="Rectangle 8"/>
            <p:cNvSpPr>
              <a:spLocks noChangeArrowheads="1"/>
            </p:cNvSpPr>
            <p:nvPr/>
          </p:nvSpPr>
          <p:spPr bwMode="auto">
            <a:xfrm>
              <a:off x="204" y="2751"/>
              <a:ext cx="920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struct2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1" name="Rectangle 9"/>
            <p:cNvSpPr>
              <a:spLocks noChangeArrowheads="1"/>
            </p:cNvSpPr>
            <p:nvPr/>
          </p:nvSpPr>
          <p:spPr bwMode="auto">
            <a:xfrm>
              <a:off x="204" y="2510"/>
              <a:ext cx="920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struct1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2" name="Rectangle 10"/>
            <p:cNvSpPr>
              <a:spLocks noChangeArrowheads="1"/>
            </p:cNvSpPr>
            <p:nvPr/>
          </p:nvSpPr>
          <p:spPr bwMode="auto">
            <a:xfrm>
              <a:off x="204" y="2269"/>
              <a:ext cx="920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class2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3" name="Rectangle 11"/>
            <p:cNvSpPr>
              <a:spLocks noChangeArrowheads="1"/>
            </p:cNvSpPr>
            <p:nvPr/>
          </p:nvSpPr>
          <p:spPr bwMode="auto">
            <a:xfrm>
              <a:off x="204" y="2038"/>
              <a:ext cx="920" cy="2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class1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4" name="Rectangle 12"/>
            <p:cNvSpPr>
              <a:spLocks noChangeArrowheads="1"/>
            </p:cNvSpPr>
            <p:nvPr/>
          </p:nvSpPr>
          <p:spPr bwMode="auto">
            <a:xfrm>
              <a:off x="202" y="1615"/>
              <a:ext cx="920" cy="4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stack beginning</a:t>
              </a: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5" name="Rectangle 13"/>
            <p:cNvSpPr>
              <a:spLocks noChangeArrowheads="1"/>
            </p:cNvSpPr>
            <p:nvPr/>
          </p:nvSpPr>
          <p:spPr bwMode="auto">
            <a:xfrm>
              <a:off x="202" y="1317"/>
              <a:ext cx="920" cy="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Variable</a:t>
              </a:r>
              <a:endPara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6" name="Rectangle 14"/>
            <p:cNvSpPr>
              <a:spLocks noChangeArrowheads="1"/>
            </p:cNvSpPr>
            <p:nvPr/>
          </p:nvSpPr>
          <p:spPr bwMode="auto">
            <a:xfrm>
              <a:off x="2157" y="3536"/>
              <a:ext cx="1038" cy="4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lnSpc>
                  <a:spcPct val="25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7" name="Rectangle 15"/>
            <p:cNvSpPr>
              <a:spLocks noChangeArrowheads="1"/>
            </p:cNvSpPr>
            <p:nvPr/>
          </p:nvSpPr>
          <p:spPr bwMode="auto">
            <a:xfrm>
              <a:off x="1125" y="3572"/>
              <a:ext cx="1033" cy="4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x00000000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8" name="Rectangle 16"/>
            <p:cNvSpPr>
              <a:spLocks noChangeArrowheads="1"/>
            </p:cNvSpPr>
            <p:nvPr/>
          </p:nvSpPr>
          <p:spPr bwMode="auto">
            <a:xfrm>
              <a:off x="2157" y="2991"/>
              <a:ext cx="1038" cy="5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89" name="Rectangle 17"/>
            <p:cNvSpPr>
              <a:spLocks noChangeArrowheads="1"/>
            </p:cNvSpPr>
            <p:nvPr/>
          </p:nvSpPr>
          <p:spPr bwMode="auto">
            <a:xfrm>
              <a:off x="1124" y="2989"/>
              <a:ext cx="1033" cy="5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algn="ctr" ea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endPara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0" name="Rectangle 18"/>
            <p:cNvSpPr>
              <a:spLocks noChangeArrowheads="1"/>
            </p:cNvSpPr>
            <p:nvPr/>
          </p:nvSpPr>
          <p:spPr bwMode="auto">
            <a:xfrm>
              <a:off x="2157" y="2751"/>
              <a:ext cx="1038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200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1" name="Rectangle 19"/>
            <p:cNvSpPr>
              <a:spLocks noChangeArrowheads="1"/>
            </p:cNvSpPr>
            <p:nvPr/>
          </p:nvSpPr>
          <p:spPr bwMode="auto">
            <a:xfrm>
              <a:off x="1124" y="2751"/>
              <a:ext cx="1033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0x0012F674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2" name="Rectangle 20"/>
            <p:cNvSpPr>
              <a:spLocks noChangeArrowheads="1"/>
            </p:cNvSpPr>
            <p:nvPr/>
          </p:nvSpPr>
          <p:spPr bwMode="auto">
            <a:xfrm>
              <a:off x="2157" y="2508"/>
              <a:ext cx="1038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3" name="Rectangle 21"/>
            <p:cNvSpPr>
              <a:spLocks noChangeArrowheads="1"/>
            </p:cNvSpPr>
            <p:nvPr/>
          </p:nvSpPr>
          <p:spPr bwMode="auto">
            <a:xfrm>
              <a:off x="1124" y="2510"/>
              <a:ext cx="1033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x0012F678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4" name="Rectangle 22"/>
            <p:cNvSpPr>
              <a:spLocks noChangeArrowheads="1"/>
            </p:cNvSpPr>
            <p:nvPr/>
          </p:nvSpPr>
          <p:spPr bwMode="auto">
            <a:xfrm>
              <a:off x="2158" y="2269"/>
              <a:ext cx="1038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0x04A41A44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1123" y="2269"/>
              <a:ext cx="1033" cy="2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x0012F67C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2156" y="2038"/>
              <a:ext cx="1038" cy="2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0x04A41A44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7" name="Rectangle 25"/>
            <p:cNvSpPr>
              <a:spLocks noChangeArrowheads="1"/>
            </p:cNvSpPr>
            <p:nvPr/>
          </p:nvSpPr>
          <p:spPr bwMode="auto">
            <a:xfrm>
              <a:off x="1123" y="2038"/>
              <a:ext cx="1033" cy="2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x0012F680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8" name="Rectangle 26"/>
            <p:cNvSpPr>
              <a:spLocks noChangeArrowheads="1"/>
            </p:cNvSpPr>
            <p:nvPr/>
          </p:nvSpPr>
          <p:spPr bwMode="auto">
            <a:xfrm>
              <a:off x="2157" y="1580"/>
              <a:ext cx="1038" cy="49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lnSpc>
                  <a:spcPct val="24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299" name="Rectangle 27"/>
            <p:cNvSpPr>
              <a:spLocks noChangeArrowheads="1"/>
            </p:cNvSpPr>
            <p:nvPr/>
          </p:nvSpPr>
          <p:spPr bwMode="auto">
            <a:xfrm>
              <a:off x="1124" y="1580"/>
              <a:ext cx="1033" cy="49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lnSpc>
                  <a:spcPct val="24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...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300" name="Rectangle 28"/>
            <p:cNvSpPr>
              <a:spLocks noChangeArrowheads="1"/>
            </p:cNvSpPr>
            <p:nvPr/>
          </p:nvSpPr>
          <p:spPr bwMode="auto">
            <a:xfrm>
              <a:off x="2160" y="1317"/>
              <a:ext cx="1038" cy="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8301" name="Rectangle 29"/>
            <p:cNvSpPr>
              <a:spLocks noChangeArrowheads="1"/>
            </p:cNvSpPr>
            <p:nvPr/>
          </p:nvSpPr>
          <p:spPr bwMode="auto">
            <a:xfrm>
              <a:off x="1122" y="1317"/>
              <a:ext cx="1033" cy="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Address</a:t>
              </a:r>
              <a:endParaRPr lang="bg-BG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5662612" y="1066800"/>
            <a:ext cx="33004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memory (managed heap)</a:t>
            </a:r>
            <a:endParaRPr lang="bg-BG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7304468" y="3548253"/>
            <a:ext cx="1647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5664581" y="3548253"/>
            <a:ext cx="16398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x04A41A44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auto">
          <a:xfrm>
            <a:off x="7306056" y="2286765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2" name="Rectangle 27"/>
          <p:cNvSpPr>
            <a:spLocks noChangeArrowheads="1"/>
          </p:cNvSpPr>
          <p:nvPr/>
        </p:nvSpPr>
        <p:spPr bwMode="auto">
          <a:xfrm>
            <a:off x="5666168" y="2286765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28"/>
          <p:cNvSpPr>
            <a:spLocks noChangeArrowheads="1"/>
          </p:cNvSpPr>
          <p:nvPr/>
        </p:nvSpPr>
        <p:spPr bwMode="auto">
          <a:xfrm>
            <a:off x="7310818" y="1898841"/>
            <a:ext cx="1647825" cy="466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3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5662993" y="1898841"/>
            <a:ext cx="1639888" cy="466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3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26"/>
          <p:cNvSpPr>
            <a:spLocks noChangeArrowheads="1"/>
          </p:cNvSpPr>
          <p:nvPr/>
        </p:nvSpPr>
        <p:spPr bwMode="auto">
          <a:xfrm>
            <a:off x="7303325" y="2890840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11" name="Rectangle 27"/>
          <p:cNvSpPr>
            <a:spLocks noChangeArrowheads="1"/>
          </p:cNvSpPr>
          <p:nvPr/>
        </p:nvSpPr>
        <p:spPr bwMode="auto">
          <a:xfrm>
            <a:off x="5663437" y="2890840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7305612" y="3911222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5665724" y="3911222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7310501" y="4517202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5670613" y="4517202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7309168" y="5120579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>
            <a:off x="5669280" y="5120579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26"/>
          <p:cNvSpPr>
            <a:spLocks noChangeArrowheads="1"/>
          </p:cNvSpPr>
          <p:nvPr/>
        </p:nvSpPr>
        <p:spPr bwMode="auto">
          <a:xfrm>
            <a:off x="7306437" y="5726559"/>
            <a:ext cx="1647825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6" name="Rectangle 27"/>
          <p:cNvSpPr>
            <a:spLocks noChangeArrowheads="1"/>
          </p:cNvSpPr>
          <p:nvPr/>
        </p:nvSpPr>
        <p:spPr bwMode="auto">
          <a:xfrm>
            <a:off x="5666549" y="5726559"/>
            <a:ext cx="1639888" cy="696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218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37814" y="3402419"/>
            <a:ext cx="925033" cy="265814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59079" y="3774558"/>
            <a:ext cx="893135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3491880" y="6312768"/>
            <a:ext cx="5258544" cy="54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Value and Reference Types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4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Boxing and Unboxing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Value types can be </a:t>
            </a:r>
            <a:r>
              <a:rPr lang="en-US" dirty="0" smtClean="0">
                <a:solidFill>
                  <a:schemeClr val="tx1"/>
                </a:solidFill>
              </a:rPr>
              <a:t>stored in </a:t>
            </a:r>
            <a:r>
              <a:rPr lang="en-US" dirty="0">
                <a:solidFill>
                  <a:schemeClr val="tx1"/>
                </a:solidFill>
              </a:rPr>
              <a:t>reference types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If needed CLR boxes and </a:t>
            </a:r>
            <a:r>
              <a:rPr lang="en-US" dirty="0" smtClean="0">
                <a:solidFill>
                  <a:schemeClr val="tx1"/>
                </a:solidFill>
              </a:rPr>
              <a:t>unboxes value </a:t>
            </a:r>
            <a:r>
              <a:rPr lang="en-US" dirty="0">
                <a:solidFill>
                  <a:schemeClr val="tx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Boxing is operation, that converts a value type to a reference one</a:t>
            </a:r>
            <a:endParaRPr lang="bg-B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Unboxing is the opposite </a:t>
            </a:r>
            <a:r>
              <a:rPr lang="en-US" dirty="0" smtClean="0">
                <a:solidFill>
                  <a:schemeClr val="tx1"/>
                </a:solidFill>
              </a:rPr>
              <a:t>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Converts </a:t>
            </a:r>
            <a:r>
              <a:rPr lang="en-US" dirty="0">
                <a:solidFill>
                  <a:schemeClr val="tx1"/>
                </a:solidFill>
              </a:rPr>
              <a:t>boxed value to </a:t>
            </a:r>
            <a:r>
              <a:rPr lang="en-US" dirty="0" smtClean="0">
                <a:solidFill>
                  <a:schemeClr val="tx1"/>
                </a:solidFill>
              </a:rPr>
              <a:t>ordinary value </a:t>
            </a:r>
            <a:r>
              <a:rPr lang="en-US" dirty="0">
                <a:solidFill>
                  <a:schemeClr val="tx1"/>
                </a:solidFill>
              </a:rPr>
              <a:t>type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42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48745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Boxing</a:t>
            </a:r>
            <a:endParaRPr lang="bg-BG" sz="3200">
              <a:solidFill>
                <a:schemeClr val="tx1"/>
              </a:solidFill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86000"/>
              </a:lnSpc>
              <a:spcBef>
                <a:spcPct val="30000"/>
              </a:spcBef>
              <a:buFont typeface="Wingdings" pitchFamily="2" charset="2"/>
              <a:buAutoNum type="arabicPeriod"/>
              <a:tabLst>
                <a:tab pos="3714750" algn="l"/>
              </a:tabLst>
            </a:pPr>
            <a:r>
              <a:rPr lang="en-US" dirty="0">
                <a:solidFill>
                  <a:schemeClr val="tx1"/>
                </a:solidFill>
              </a:rPr>
              <a:t>Allocates dynamic memory for the creation of the object</a:t>
            </a:r>
          </a:p>
          <a:p>
            <a:pPr marL="444500" indent="-444500">
              <a:lnSpc>
                <a:spcPct val="86000"/>
              </a:lnSpc>
              <a:spcBef>
                <a:spcPct val="30000"/>
              </a:spcBef>
              <a:buFont typeface="Wingdings" pitchFamily="2" charset="2"/>
              <a:buAutoNum type="arabicPeriod"/>
              <a:tabLst>
                <a:tab pos="3714750" algn="l"/>
              </a:tabLst>
            </a:pPr>
            <a:r>
              <a:rPr lang="en-US" dirty="0">
                <a:solidFill>
                  <a:schemeClr val="tx1"/>
                </a:solidFill>
              </a:rPr>
              <a:t>Copies the contents of the variable from the stack to the allocated </a:t>
            </a:r>
            <a:r>
              <a:rPr lang="en-US" dirty="0" smtClean="0">
                <a:solidFill>
                  <a:schemeClr val="tx1"/>
                </a:solidFill>
              </a:rPr>
              <a:t>dynamic </a:t>
            </a:r>
            <a:r>
              <a:rPr lang="en-US" dirty="0">
                <a:solidFill>
                  <a:schemeClr val="tx1"/>
                </a:solidFill>
              </a:rPr>
              <a:t>memory</a:t>
            </a:r>
            <a:endParaRPr lang="bg-BG" dirty="0">
              <a:solidFill>
                <a:schemeClr val="tx1"/>
              </a:solidFill>
            </a:endParaRPr>
          </a:p>
          <a:p>
            <a:pPr marL="444500" indent="-444500">
              <a:lnSpc>
                <a:spcPct val="86000"/>
              </a:lnSpc>
              <a:spcBef>
                <a:spcPct val="30000"/>
              </a:spcBef>
              <a:buFont typeface="Wingdings" pitchFamily="2" charset="2"/>
              <a:buAutoNum type="arabicPeriod"/>
              <a:tabLst>
                <a:tab pos="3714750" algn="l"/>
              </a:tabLst>
            </a:pPr>
            <a:r>
              <a:rPr lang="en-US" dirty="0">
                <a:solidFill>
                  <a:schemeClr val="tx1"/>
                </a:solidFill>
              </a:rPr>
              <a:t>Returns a reference to the created object in the dynamic memory</a:t>
            </a:r>
            <a:endParaRPr lang="bg-BG" dirty="0">
              <a:solidFill>
                <a:schemeClr val="tx1"/>
              </a:solidFill>
            </a:endParaRPr>
          </a:p>
          <a:p>
            <a:pPr marL="444500" indent="-444500">
              <a:lnSpc>
                <a:spcPct val="86000"/>
              </a:lnSpc>
              <a:spcBef>
                <a:spcPct val="30000"/>
              </a:spcBef>
              <a:buFont typeface="Wingdings" pitchFamily="2" charset="2"/>
              <a:buAutoNum type="arabicPeriod"/>
              <a:tabLst>
                <a:tab pos="3714750" algn="l"/>
              </a:tabLst>
            </a:pPr>
            <a:r>
              <a:rPr lang="en-US" dirty="0">
                <a:solidFill>
                  <a:schemeClr val="tx1"/>
                </a:solidFill>
              </a:rPr>
              <a:t>The original type is memorized</a:t>
            </a:r>
            <a:endParaRPr lang="bg-BG" dirty="0">
              <a:solidFill>
                <a:schemeClr val="tx1"/>
              </a:solidFill>
            </a:endParaRPr>
          </a:p>
          <a:p>
            <a:pPr marL="444500" indent="-444500">
              <a:lnSpc>
                <a:spcPct val="86000"/>
              </a:lnSpc>
              <a:spcBef>
                <a:spcPct val="30000"/>
              </a:spcBef>
              <a:buFont typeface="Wingdings" pitchFamily="2" charset="2"/>
              <a:buAutoNum type="arabicPeriod"/>
              <a:tabLst>
                <a:tab pos="3714750" algn="l"/>
              </a:tabLst>
            </a:pPr>
            <a:r>
              <a:rPr lang="en-US" dirty="0">
                <a:solidFill>
                  <a:schemeClr val="tx1"/>
                </a:solidFill>
              </a:rPr>
              <a:t>The dynamic memory contains information, that the object reference holds boxed object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43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989092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noProof="1">
                <a:solidFill>
                  <a:schemeClr val="tx1"/>
                </a:solidFill>
              </a:rPr>
              <a:t>nboxing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705600" cy="5638800"/>
          </a:xfrm>
        </p:spPr>
        <p:txBody>
          <a:bodyPr/>
          <a:lstStyle/>
          <a:p>
            <a:pPr marL="539750" indent="-53975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reference is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null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NullReferenceException</a:t>
            </a:r>
            <a:r>
              <a:rPr lang="en-US" dirty="0" smtClean="0">
                <a:solidFill>
                  <a:schemeClr val="tx1"/>
                </a:solidFill>
              </a:rPr>
              <a:t> is thrown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539750" indent="-53975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reference does not </a:t>
            </a:r>
            <a:r>
              <a:rPr lang="en-US" dirty="0" smtClean="0">
                <a:solidFill>
                  <a:schemeClr val="tx1"/>
                </a:solidFill>
              </a:rPr>
              <a:t>point to </a:t>
            </a:r>
            <a:r>
              <a:rPr lang="en-US" dirty="0">
                <a:solidFill>
                  <a:schemeClr val="tx1"/>
                </a:solidFill>
              </a:rPr>
              <a:t>a valid boxed value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</a:rPr>
              <a:t>InvalidCastException</a:t>
            </a:r>
            <a:r>
              <a:rPr lang="en-US" dirty="0" smtClean="0">
                <a:solidFill>
                  <a:schemeClr val="tx1"/>
                </a:solidFill>
              </a:rPr>
              <a:t> is thrown</a:t>
            </a:r>
            <a:endParaRPr lang="en-US" noProof="1">
              <a:solidFill>
                <a:schemeClr val="tx1"/>
              </a:solidFill>
              <a:latin typeface="Courier New" pitchFamily="49" charset="0"/>
            </a:endParaRPr>
          </a:p>
          <a:p>
            <a:pPr marL="539750" indent="-53975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value is pulled from the </a:t>
            </a:r>
            <a:r>
              <a:rPr lang="en-US" dirty="0" smtClean="0">
                <a:solidFill>
                  <a:schemeClr val="tx1"/>
                </a:solidFill>
              </a:rPr>
              <a:t>heap and </a:t>
            </a:r>
            <a:r>
              <a:rPr lang="en-US" dirty="0">
                <a:solidFill>
                  <a:schemeClr val="tx1"/>
                </a:solidFill>
              </a:rPr>
              <a:t>is stored into the </a:t>
            </a:r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44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52836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Value Types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45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2308" name="Cloud"/>
          <p:cNvSpPr>
            <a:spLocks noChangeAspect="1" noEditPoints="1" noChangeArrowheads="1"/>
          </p:cNvSpPr>
          <p:nvPr/>
        </p:nvSpPr>
        <p:spPr bwMode="auto">
          <a:xfrm flipH="1">
            <a:off x="479425" y="1692275"/>
            <a:ext cx="2840038" cy="48307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endParaRPr kumimoji="0" lang="bg-BG" noProof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1143000" y="2209800"/>
            <a:ext cx="1274708" cy="14711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i=5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kumimoji="0"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(value-type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stack)</a:t>
            </a:r>
          </a:p>
        </p:txBody>
      </p:sp>
      <p:sp>
        <p:nvSpPr>
          <p:cNvPr id="482310" name="Cloud"/>
          <p:cNvSpPr>
            <a:spLocks noChangeAspect="1" noEditPoints="1" noChangeArrowheads="1"/>
          </p:cNvSpPr>
          <p:nvPr/>
        </p:nvSpPr>
        <p:spPr bwMode="auto">
          <a:xfrm flipH="1">
            <a:off x="6102350" y="1693863"/>
            <a:ext cx="2590800" cy="48307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endParaRPr kumimoji="0" lang="bg-BG" noProof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2311" name="Line 7"/>
          <p:cNvSpPr>
            <a:spLocks noChangeShapeType="1"/>
          </p:cNvSpPr>
          <p:nvPr/>
        </p:nvSpPr>
        <p:spPr bwMode="auto">
          <a:xfrm flipV="1">
            <a:off x="3127375" y="2840038"/>
            <a:ext cx="296703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209925" y="2286000"/>
            <a:ext cx="27478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i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6965950" y="2581275"/>
            <a:ext cx="565150" cy="604838"/>
          </a:xfrm>
          <a:prstGeom prst="rect">
            <a:avLst/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3811588" y="2889250"/>
            <a:ext cx="1544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(boxing)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6831013" y="2062163"/>
            <a:ext cx="776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6494463" y="3270250"/>
            <a:ext cx="139012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(boxed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value-type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heap)</a:t>
            </a:r>
          </a:p>
        </p:txBody>
      </p:sp>
      <p:sp>
        <p:nvSpPr>
          <p:cNvPr id="482317" name="Freeform 13"/>
          <p:cNvSpPr>
            <a:spLocks/>
          </p:cNvSpPr>
          <p:nvPr/>
        </p:nvSpPr>
        <p:spPr bwMode="auto">
          <a:xfrm>
            <a:off x="6445250" y="2847975"/>
            <a:ext cx="1771650" cy="2217738"/>
          </a:xfrm>
          <a:custGeom>
            <a:avLst/>
            <a:gdLst/>
            <a:ahLst/>
            <a:cxnLst>
              <a:cxn ang="0">
                <a:pos x="770" y="0"/>
              </a:cxn>
              <a:cxn ang="0">
                <a:pos x="1157" y="0"/>
              </a:cxn>
              <a:cxn ang="0">
                <a:pos x="1150" y="1397"/>
              </a:cxn>
              <a:cxn ang="0">
                <a:pos x="750" y="1397"/>
              </a:cxn>
              <a:cxn ang="0">
                <a:pos x="0" y="1397"/>
              </a:cxn>
            </a:cxnLst>
            <a:rect l="0" t="0" r="r" b="b"/>
            <a:pathLst>
              <a:path w="1157" h="1397">
                <a:moveTo>
                  <a:pt x="770" y="0"/>
                </a:moveTo>
                <a:lnTo>
                  <a:pt x="1157" y="0"/>
                </a:lnTo>
                <a:lnTo>
                  <a:pt x="1150" y="1397"/>
                </a:lnTo>
                <a:lnTo>
                  <a:pt x="750" y="1397"/>
                </a:lnTo>
                <a:lnTo>
                  <a:pt x="0" y="1397"/>
                </a:ln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2318" name="Freeform 14"/>
          <p:cNvSpPr>
            <a:spLocks/>
          </p:cNvSpPr>
          <p:nvPr/>
        </p:nvSpPr>
        <p:spPr bwMode="auto">
          <a:xfrm>
            <a:off x="3333750" y="5065713"/>
            <a:ext cx="3109913" cy="1587"/>
          </a:xfrm>
          <a:custGeom>
            <a:avLst/>
            <a:gdLst/>
            <a:ahLst/>
            <a:cxnLst>
              <a:cxn ang="0">
                <a:pos x="1959" y="0"/>
              </a:cxn>
              <a:cxn ang="0">
                <a:pos x="0" y="0"/>
              </a:cxn>
            </a:cxnLst>
            <a:rect l="0" t="0" r="r" b="b"/>
            <a:pathLst>
              <a:path w="1959" h="1">
                <a:moveTo>
                  <a:pt x="1959" y="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3990975" y="5118100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(unboxing)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3559175" y="4538663"/>
            <a:ext cx="2791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i2 = (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obj;</a:t>
            </a:r>
          </a:p>
        </p:txBody>
      </p:sp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1214438" y="3821112"/>
            <a:ext cx="1269707" cy="14711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i2=5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(value-type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stack)</a:t>
            </a:r>
          </a:p>
        </p:txBody>
      </p:sp>
      <p:sp>
        <p:nvSpPr>
          <p:cNvPr id="482322" name="Text Box 18"/>
          <p:cNvSpPr txBox="1">
            <a:spLocks noChangeArrowheads="1"/>
          </p:cNvSpPr>
          <p:nvPr/>
        </p:nvSpPr>
        <p:spPr bwMode="auto">
          <a:xfrm>
            <a:off x="1219200" y="1038225"/>
            <a:ext cx="9778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kumimoji="0"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23" name="Text Box 19"/>
          <p:cNvSpPr txBox="1">
            <a:spLocks noChangeArrowheads="1"/>
          </p:cNvSpPr>
          <p:nvPr/>
        </p:nvSpPr>
        <p:spPr bwMode="auto">
          <a:xfrm>
            <a:off x="6771805" y="1038225"/>
            <a:ext cx="96212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kumimoji="0"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24" name="Text Box 20"/>
          <p:cNvSpPr txBox="1">
            <a:spLocks noChangeArrowheads="1"/>
          </p:cNvSpPr>
          <p:nvPr/>
        </p:nvSpPr>
        <p:spPr bwMode="auto">
          <a:xfrm>
            <a:off x="3740150" y="1811338"/>
            <a:ext cx="1544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kumimoji="0"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i=5;</a:t>
            </a:r>
          </a:p>
        </p:txBody>
      </p:sp>
      <p:sp>
        <p:nvSpPr>
          <p:cNvPr id="482325" name="Text Box 21"/>
          <p:cNvSpPr txBox="1">
            <a:spLocks noChangeArrowheads="1"/>
          </p:cNvSpPr>
          <p:nvPr/>
        </p:nvSpPr>
        <p:spPr bwMode="auto">
          <a:xfrm>
            <a:off x="3940175" y="3698875"/>
            <a:ext cx="137409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i2;</a:t>
            </a:r>
          </a:p>
        </p:txBody>
      </p:sp>
    </p:spTree>
    <p:extLst>
      <p:ext uri="{BB962C8B-B14F-4D97-AF65-F5344CB8AC3E}">
        <p14:creationId xmlns="" xmlns:p14="http://schemas.microsoft.com/office/powerpoint/2010/main" val="103091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Boxing and Unboxing </a:t>
            </a:r>
            <a:r>
              <a:rPr lang="en-US" sz="3600" dirty="0" smtClean="0"/>
              <a:t>– Example</a:t>
            </a:r>
            <a:r>
              <a:rPr lang="ru-RU" sz="3600" dirty="0" smtClean="0"/>
              <a:t> 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46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468313" y="1066800"/>
            <a:ext cx="820896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TestBoxingUnboxing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value1 = 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object obj = value1; // boxing performed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value1 = 12345; // only stack value is changed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value2 = (int)obj;  // unboxing performed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Console.WriteLine(value2); // prints 1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long value3 = (long) (int) obj; // unboxing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long value4 = (long) obj; // InvalidCastException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19872" y="6381328"/>
            <a:ext cx="5122912" cy="206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Boxing and Unboxing Primitive Types – Live Demo</a:t>
            </a:r>
            <a:endParaRPr kumimoji="0" lang="en-US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564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sz="3600" dirty="0"/>
              <a:t>Boxing and Unboxing </a:t>
            </a:r>
            <a:r>
              <a:rPr lang="en-US" sz="3600" dirty="0" smtClean="0"/>
              <a:t>– Example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47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633413" y="1076265"/>
            <a:ext cx="790098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x, int 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Very bad practice! Structures should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contain no logic, but only data!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 : IMovable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Move(int x, int 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this.x += 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this.y += y;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79912" y="5949280"/>
            <a:ext cx="4640560" cy="367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Boxing and Unboxing Custom Types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0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404664"/>
            <a:ext cx="82296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</a:rPr>
              <a:t>Passing Parameters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1359543"/>
            <a:ext cx="8229600" cy="569120"/>
          </a:xfrm>
        </p:spPr>
        <p:txBody>
          <a:bodyPr>
            <a:normAutofit lnSpcReduction="10000"/>
          </a:bodyPr>
          <a:lstStyle/>
          <a:p>
            <a:r>
              <a:rPr b="1" smtClean="0">
                <a:solidFill>
                  <a:schemeClr val="tx1"/>
                </a:solidFill>
                <a:latin typeface="Consolas" pitchFamily="49" charset="0"/>
              </a:rPr>
              <a:t>ref</a:t>
            </a:r>
            <a:r>
              <a:rPr b="1" smtClean="0">
                <a:solidFill>
                  <a:schemeClr val="tx1"/>
                </a:solidFill>
              </a:rPr>
              <a:t> and </a:t>
            </a:r>
            <a:r>
              <a:rPr b="1" smtClean="0">
                <a:solidFill>
                  <a:schemeClr val="tx1"/>
                </a:solidFill>
                <a:latin typeface="Consolas" pitchFamily="49" charset="0"/>
              </a:rPr>
              <a:t>out</a:t>
            </a:r>
            <a:r>
              <a:rPr b="1" smtClean="0">
                <a:solidFill>
                  <a:schemeClr val="tx1"/>
                </a:solidFill>
              </a:rPr>
              <a:t> Keywords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69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Passing Parameters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Parameters can be passed in several ways to the methods: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(default)</a:t>
            </a:r>
            <a:endParaRPr lang="bg-BG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Passing value for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value types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Passing heap address for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reference types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out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Passed by stack address for both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value types and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reference types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initialization can be done by the called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49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06412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439011" y="2133600"/>
            <a:ext cx="7180989" cy="4267200"/>
            <a:chOff x="437888" y="1962150"/>
            <a:chExt cx="7624520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37888" y="1981200"/>
              <a:ext cx="644525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27349" y="1981200"/>
              <a:ext cx="650874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29061" y="1981200"/>
              <a:ext cx="1106992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77869" y="1981200"/>
              <a:ext cx="684213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15552" y="1981200"/>
              <a:ext cx="684213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51592" y="1981200"/>
              <a:ext cx="932910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42715" y="1981200"/>
              <a:ext cx="785848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78805" y="1970088"/>
              <a:ext cx="914400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1682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Passing Parameters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Parameters can be passed in several ways to the methods: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ref</a:t>
            </a:r>
            <a:endParaRPr lang="bg-BG" dirty="0">
              <a:solidFill>
                <a:schemeClr val="tx1"/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Passed by stack address for both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types and reference types</a:t>
            </a:r>
            <a:endParaRPr lang="bg-BG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Initialization can't be done by the </a:t>
            </a:r>
            <a:r>
              <a:rPr lang="en-US" dirty="0" smtClean="0">
                <a:solidFill>
                  <a:schemeClr val="tx1"/>
                </a:solidFill>
              </a:rPr>
              <a:t>called </a:t>
            </a:r>
            <a:r>
              <a:rPr lang="en-US" dirty="0">
                <a:solidFill>
                  <a:schemeClr val="tx1"/>
                </a:solidFill>
              </a:rPr>
              <a:t>method</a:t>
            </a:r>
            <a:r>
              <a:rPr lang="bg-BG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access is for read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write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50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77680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582613" y="990600"/>
            <a:ext cx="7951788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IncorrectModifyStudent(Student student)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student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Student("Changed: " + student.name);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ModifyStudent(ref Student student)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student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Student("Changed: " + student.name);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new Student("Nakov");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Console.WriteLine(s.name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Nakov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IncorrectModifyStudent(s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Console.WriteLine(s.name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Nakov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ModifyStudent(ref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Console.WriteLine(s.name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Changed: Nakov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t"/>
          <a:lstStyle/>
          <a:p>
            <a:r>
              <a:rPr lang="en-US" sz="3600" dirty="0"/>
              <a:t>ref Parameters</a:t>
            </a:r>
            <a:r>
              <a:rPr lang="bg-BG" sz="3600" dirty="0"/>
              <a:t>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51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27984" y="6237312"/>
            <a:ext cx="4141440" cy="4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 Parameters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877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533400" y="9144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TestOutParameters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Rectangle rect = new Rectangle(5, 10, 12, 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location;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Dimensions dimensions;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Location and dimension are not pre-initialized!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rect.GetLocationAndDimensions(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out location, out dimensions);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{1}, {2}, {3})",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location.x, location.y,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dimensions.width, dimensions.height);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(5, 10, 12,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Parameters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>
                <a:solidFill>
                  <a:schemeClr val="tx1"/>
                </a:solidFill>
              </a:rPr>
              <a:pPr algn="r">
                <a:defRPr/>
              </a:pPr>
              <a:t>52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16016" y="6093296"/>
            <a:ext cx="3907160" cy="4747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out Parameters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482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CTS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6019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Common Type System (CTS)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 CLR supported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 types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performed on them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Extends the compatibility between different .NET languages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two types of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types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Reference types</a:t>
            </a:r>
            <a:endParaRPr lang="bg-BG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data types are inheritors of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System.Object</a:t>
            </a:r>
            <a:endParaRPr lang="bg-BG" sz="2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1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CTS Types Hierarchy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5" y="1321535"/>
            <a:ext cx="8214288" cy="4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78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Type</a:t>
            </a:r>
            <a:endParaRPr lang="bg-BG" b="1" dirty="0" smtClean="0">
              <a:solidFill>
                <a:schemeClr val="tx1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5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System.Object Type</a:t>
            </a:r>
            <a:r>
              <a:rPr lang="bg-BG" dirty="0" smtClean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Base class for each</a:t>
            </a:r>
            <a:r>
              <a:rPr lang="bg-BG" dirty="0" smtClean="0">
                <a:solidFill>
                  <a:schemeClr val="tx1"/>
                </a:solidFill>
              </a:rPr>
              <a:t> .NET</a:t>
            </a:r>
            <a:r>
              <a:rPr lang="en-US" dirty="0" smtClean="0">
                <a:solidFill>
                  <a:schemeClr val="tx1"/>
                </a:solidFill>
              </a:rPr>
              <a:t> type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Inherited by default when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new type is defined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Important virtual methods</a:t>
            </a:r>
            <a:r>
              <a:rPr lang="bg-BG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bg-BG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</a:rPr>
              <a:t>comparison with other object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bg-BG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</a:rPr>
              <a:t>represents the object as a string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bg-BG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</a:rPr>
              <a:t>evaluates the hash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 (used with hash-tables)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ln w="500">
                  <a:noFill/>
                </a:ln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</a:t>
            </a:r>
            <a:r>
              <a:rPr lang="bg-BG" dirty="0" smtClean="0">
                <a:solidFill>
                  <a:schemeClr val="tx1"/>
                </a:solidFill>
              </a:rPr>
              <a:t> –</a:t>
            </a:r>
            <a:r>
              <a:rPr lang="en-US" dirty="0" smtClean="0">
                <a:solidFill>
                  <a:schemeClr val="tx1"/>
                </a:solidFill>
              </a:rPr>
              <a:t> used for clean up purposes when an object is disposed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8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2523</Words>
  <Application>Microsoft Office PowerPoint</Application>
  <PresentationFormat>Презентация на цял екран (4:3)</PresentationFormat>
  <Paragraphs>613</Paragraphs>
  <Slides>52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3" baseType="lpstr">
      <vt:lpstr>Office тема</vt:lpstr>
      <vt:lpstr>Common Type System</vt:lpstr>
      <vt:lpstr>Table of Contents</vt:lpstr>
      <vt:lpstr>Table of Contents (2)</vt:lpstr>
      <vt:lpstr>What is Common Type System (CTS)?</vt:lpstr>
      <vt:lpstr>Inside .NET Framework</vt:lpstr>
      <vt:lpstr>What is CTS?</vt:lpstr>
      <vt:lpstr>.NET CTS Types Hierarchy </vt:lpstr>
      <vt:lpstr>The  System.Object Type</vt:lpstr>
      <vt:lpstr>System.Object Type </vt:lpstr>
      <vt:lpstr>Overriding the Virtual Methods in System.Object</vt:lpstr>
      <vt:lpstr>Overriding System.Object's Virtual Methods</vt:lpstr>
      <vt:lpstr>Overriding System.Object Methods – Example</vt:lpstr>
      <vt:lpstr>Overriding System.Object Methods – Example (2)</vt:lpstr>
      <vt:lpstr>Overriding the Virtual Methods in System.Object Live Demo</vt:lpstr>
      <vt:lpstr>More About System.Object</vt:lpstr>
      <vt:lpstr>is and as operators</vt:lpstr>
      <vt:lpstr>Type Operators in C#</vt:lpstr>
      <vt:lpstr>Operators is and as – Example</vt:lpstr>
      <vt:lpstr>Operators is and as – Example (2)</vt:lpstr>
      <vt:lpstr>Object Cloning</vt:lpstr>
      <vt:lpstr>Object Cloning</vt:lpstr>
      <vt:lpstr>Object Cloning (2)</vt:lpstr>
      <vt:lpstr>Object Cloning – Example</vt:lpstr>
      <vt:lpstr>Object Cloning – Example (2)</vt:lpstr>
      <vt:lpstr>The Interface IComparable&lt;T&gt;</vt:lpstr>
      <vt:lpstr>IComparable&lt;T&gt; Interface</vt:lpstr>
      <vt:lpstr>IComparable&lt;T&gt; – Example</vt:lpstr>
      <vt:lpstr>The IEnumerable&lt;T&gt; Interface</vt:lpstr>
      <vt:lpstr>IEnumerable&lt;T&gt;</vt:lpstr>
      <vt:lpstr>IEnumerator&lt;T&gt;</vt:lpstr>
      <vt:lpstr>Yield Return in C#</vt:lpstr>
      <vt:lpstr>Value Types</vt:lpstr>
      <vt:lpstr>Value Types (2)</vt:lpstr>
      <vt:lpstr>Reference Types</vt:lpstr>
      <vt:lpstr>Reference Types (2)</vt:lpstr>
      <vt:lpstr>Value vs. Reference Types</vt:lpstr>
      <vt:lpstr>Assigning Values</vt:lpstr>
      <vt:lpstr>Memory Location</vt:lpstr>
      <vt:lpstr>Values</vt:lpstr>
      <vt:lpstr>Value and Reference Types - Example </vt:lpstr>
      <vt:lpstr>Types, Variables and Memory</vt:lpstr>
      <vt:lpstr>Boxing and Unboxing</vt:lpstr>
      <vt:lpstr>Boxing</vt:lpstr>
      <vt:lpstr>Unboxing</vt:lpstr>
      <vt:lpstr>Boxing Value Types</vt:lpstr>
      <vt:lpstr>Boxing and Unboxing – Example </vt:lpstr>
      <vt:lpstr>Boxing and Unboxing – Example </vt:lpstr>
      <vt:lpstr>Passing Parameters</vt:lpstr>
      <vt:lpstr>Passing Parameters</vt:lpstr>
      <vt:lpstr>Passing Parameters</vt:lpstr>
      <vt:lpstr>ref Parameters – Example</vt:lpstr>
      <vt:lpstr>out Parameters –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Type System</dc:title>
  <dc:creator>PePsi</dc:creator>
  <cp:lastModifiedBy>PePsi</cp:lastModifiedBy>
  <cp:revision>28</cp:revision>
  <dcterms:created xsi:type="dcterms:W3CDTF">2015-03-27T16:28:05Z</dcterms:created>
  <dcterms:modified xsi:type="dcterms:W3CDTF">2015-03-27T17:34:41Z</dcterms:modified>
</cp:coreProperties>
</file>