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customXml/itemProps20.xml" ContentType="application/vnd.openxmlformats-officedocument.customXmlProperties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customXml/itemProps8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6.xml" ContentType="application/vnd.openxmlformats-officedocument.customXmlProperties+xml"/>
  <Override PartName="/customXml/itemProps25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14.xml" ContentType="application/vnd.openxmlformats-officedocument.customXmlProperties+xml"/>
  <Override PartName="/customXml/itemProps23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customXml/itemProps12.xml" ContentType="application/vnd.openxmlformats-officedocument.customXmlProperties+xml"/>
  <Override PartName="/customXml/itemProps21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customXml/itemProps9.xml" ContentType="application/vnd.openxmlformats-officedocument.customXmlProperties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7"/>
  </p:sldMasterIdLst>
  <p:notesMasterIdLst>
    <p:notesMasterId r:id="rId55"/>
  </p:notesMasterIdLst>
  <p:handoutMasterIdLst>
    <p:handoutMasterId r:id="rId56"/>
  </p:handoutMasterIdLst>
  <p:sldIdLst>
    <p:sldId id="258" r:id="rId28"/>
    <p:sldId id="259" r:id="rId29"/>
    <p:sldId id="261" r:id="rId30"/>
    <p:sldId id="262" r:id="rId31"/>
    <p:sldId id="263" r:id="rId32"/>
    <p:sldId id="264" r:id="rId33"/>
    <p:sldId id="265" r:id="rId34"/>
    <p:sldId id="266" r:id="rId35"/>
    <p:sldId id="268" r:id="rId36"/>
    <p:sldId id="269" r:id="rId37"/>
    <p:sldId id="270" r:id="rId38"/>
    <p:sldId id="271" r:id="rId39"/>
    <p:sldId id="272" r:id="rId40"/>
    <p:sldId id="274" r:id="rId41"/>
    <p:sldId id="275" r:id="rId42"/>
    <p:sldId id="276" r:id="rId43"/>
    <p:sldId id="277" r:id="rId44"/>
    <p:sldId id="279" r:id="rId45"/>
    <p:sldId id="280" r:id="rId46"/>
    <p:sldId id="281" r:id="rId47"/>
    <p:sldId id="282" r:id="rId48"/>
    <p:sldId id="284" r:id="rId49"/>
    <p:sldId id="285" r:id="rId50"/>
    <p:sldId id="286" r:id="rId51"/>
    <p:sldId id="287" r:id="rId52"/>
    <p:sldId id="288" r:id="rId53"/>
    <p:sldId id="289" r:id="rId54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026" y="-77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2.xml"/><Relationship Id="rId21" Type="http://schemas.openxmlformats.org/officeDocument/2006/relationships/customXml" Target="../customXml/item21.xml"/><Relationship Id="rId34" Type="http://schemas.openxmlformats.org/officeDocument/2006/relationships/slide" Target="slides/slide7.xml"/><Relationship Id="rId42" Type="http://schemas.openxmlformats.org/officeDocument/2006/relationships/slide" Target="slides/slide15.xml"/><Relationship Id="rId47" Type="http://schemas.openxmlformats.org/officeDocument/2006/relationships/slide" Target="slides/slide20.xml"/><Relationship Id="rId50" Type="http://schemas.openxmlformats.org/officeDocument/2006/relationships/slide" Target="slides/slide23.xml"/><Relationship Id="rId55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6.xml"/><Relationship Id="rId38" Type="http://schemas.openxmlformats.org/officeDocument/2006/relationships/slide" Target="slides/slide11.xml"/><Relationship Id="rId46" Type="http://schemas.openxmlformats.org/officeDocument/2006/relationships/slide" Target="slides/slide19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2.xml"/><Relationship Id="rId41" Type="http://schemas.openxmlformats.org/officeDocument/2006/relationships/slide" Target="slides/slide14.xml"/><Relationship Id="rId54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5.xml"/><Relationship Id="rId37" Type="http://schemas.openxmlformats.org/officeDocument/2006/relationships/slide" Target="slides/slide10.xml"/><Relationship Id="rId40" Type="http://schemas.openxmlformats.org/officeDocument/2006/relationships/slide" Target="slides/slide13.xml"/><Relationship Id="rId45" Type="http://schemas.openxmlformats.org/officeDocument/2006/relationships/slide" Target="slides/slide18.xml"/><Relationship Id="rId53" Type="http://schemas.openxmlformats.org/officeDocument/2006/relationships/slide" Target="slides/slide26.xml"/><Relationship Id="rId58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1.xml"/><Relationship Id="rId36" Type="http://schemas.openxmlformats.org/officeDocument/2006/relationships/slide" Target="slides/slide9.xml"/><Relationship Id="rId49" Type="http://schemas.openxmlformats.org/officeDocument/2006/relationships/slide" Target="slides/slide22.xml"/><Relationship Id="rId57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4.xml"/><Relationship Id="rId44" Type="http://schemas.openxmlformats.org/officeDocument/2006/relationships/slide" Target="slides/slide17.xml"/><Relationship Id="rId52" Type="http://schemas.openxmlformats.org/officeDocument/2006/relationships/slide" Target="slides/slide25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1.xml"/><Relationship Id="rId30" Type="http://schemas.openxmlformats.org/officeDocument/2006/relationships/slide" Target="slides/slide3.xml"/><Relationship Id="rId35" Type="http://schemas.openxmlformats.org/officeDocument/2006/relationships/slide" Target="slides/slide8.xml"/><Relationship Id="rId43" Type="http://schemas.openxmlformats.org/officeDocument/2006/relationships/slide" Target="slides/slide16.xml"/><Relationship Id="rId48" Type="http://schemas.openxmlformats.org/officeDocument/2006/relationships/slide" Target="slides/slide21.xml"/><Relationship Id="rId56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2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57B3-C01C-41D4-B6CD-02D3EBA88FA4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38F9A-5FC2-4BFA-88B5-F2D5A0B6DCF6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5E45-BC87-4793-BB28-15E8C0226ADE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723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26.4.2016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400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Indicate </a:t>
            </a:r>
            <a:r>
              <a:rPr lang="en-US" dirty="0"/>
              <a:t>the incorrect purpose of the Framework Class Library (FCL</a:t>
            </a:r>
            <a:r>
              <a:rPr lang="en-US" dirty="0" smtClean="0"/>
              <a:t>)?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Provides functionality for creating console </a:t>
            </a:r>
            <a:r>
              <a:rPr lang="en-US" dirty="0" smtClean="0"/>
              <a:t>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Provides functionality for creating WPF and Silverlight rich-media </a:t>
            </a:r>
            <a:r>
              <a:rPr lang="en-US" dirty="0" smtClean="0"/>
              <a:t>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1" dirty="0"/>
              <a:t>Provides functionality for creating iOS and Android </a:t>
            </a:r>
            <a:r>
              <a:rPr lang="en-US" b="1" dirty="0" smtClean="0"/>
              <a:t>applications</a:t>
            </a:r>
            <a:endParaRPr lang="en-US" b="1" dirty="0"/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Provides functionality for creating Windows Forms GUI applications</a:t>
            </a:r>
          </a:p>
          <a:p>
            <a:pPr marL="871538" lvl="1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Provides functionality for creating web applications (dynamic Web sites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539552" y="39330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683568" y="0"/>
            <a:ext cx="79248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to Programming</a:t>
            </a:r>
            <a:br>
              <a:rPr kumimoji="0" lang="en-US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10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473875"/>
            <a:ext cx="7478711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solidFill>
                  <a:schemeClr val="tx1"/>
                </a:solidFill>
              </a:rPr>
              <a:t>byte b1 = 1;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int i1 = 2;           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int result1 = b1 &lt;&lt; i1;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int result2 = i1 &lt;&lt; b1;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int result3 = (i1 + b1) &lt;&lt; (i1 - b1);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Console.WriteLine("{0}, {1</a:t>
            </a:r>
            <a:r>
              <a:rPr lang="bg-BG" sz="1800" dirty="0" smtClean="0">
                <a:solidFill>
                  <a:schemeClr val="tx1"/>
                </a:solidFill>
              </a:rPr>
              <a:t>},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bg-BG" sz="1800" dirty="0" smtClean="0">
                <a:solidFill>
                  <a:schemeClr val="tx1"/>
                </a:solidFill>
              </a:rPr>
              <a:t>{</a:t>
            </a:r>
            <a:r>
              <a:rPr lang="bg-BG" sz="1800" dirty="0">
                <a:solidFill>
                  <a:schemeClr val="tx1"/>
                </a:solidFill>
              </a:rPr>
              <a:t>2</a:t>
            </a:r>
            <a:r>
              <a:rPr lang="bg-BG" sz="1800" dirty="0" smtClean="0">
                <a:solidFill>
                  <a:schemeClr val="tx1"/>
                </a:solidFill>
              </a:rPr>
              <a:t>}",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bg-BG" sz="1800" dirty="0" smtClean="0">
                <a:solidFill>
                  <a:schemeClr val="tx1"/>
                </a:solidFill>
              </a:rPr>
              <a:t>result1,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bg-BG" sz="1800" dirty="0" smtClean="0">
                <a:solidFill>
                  <a:schemeClr val="tx1"/>
                </a:solidFill>
              </a:rPr>
              <a:t>result2,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bg-BG" sz="1800" dirty="0" smtClean="0">
                <a:solidFill>
                  <a:schemeClr val="tx1"/>
                </a:solidFill>
              </a:rPr>
              <a:t>result3</a:t>
            </a:r>
            <a:r>
              <a:rPr lang="bg-BG" sz="1800" dirty="0">
                <a:solidFill>
                  <a:schemeClr val="tx1"/>
                </a:solidFill>
              </a:rPr>
              <a:t>);</a:t>
            </a:r>
            <a:endParaRPr lang="nn-NO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3984" y="3733800"/>
            <a:ext cx="2627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4, 4, 6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6, 6, 6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0, 0, 0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1, 1, 1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3733800"/>
            <a:ext cx="2971800" cy="2514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6, 4, 4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4, 4, 4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050975" y="3751956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4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00512" y="2036326"/>
            <a:ext cx="4452488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solidFill>
                  <a:schemeClr val="tx1"/>
                </a:solidFill>
              </a:rPr>
              <a:t>double first = 0.0f;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double second = 0.0;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for (int i = 0; i &lt; 12; i++)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{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    first += 0.1;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for (int i = 0; i &lt; 4; i++)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{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    second += 0.3;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Console.WriteLine(first==second);</a:t>
            </a:r>
            <a:endParaRPr lang="nn-NO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1578685"/>
            <a:ext cx="41148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2147483647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–2147483647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True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time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3.402823E+38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3.402823E+38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205350" y="36576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438400" y="5826484"/>
            <a:ext cx="838200" cy="527804"/>
          </a:xfrm>
          <a:prstGeom prst="wedgeRoundRectCallout">
            <a:avLst>
              <a:gd name="adj1" fmla="val 21887"/>
              <a:gd name="adj2" fmla="val -8217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  <a:endParaRPr lang="bg-BG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473532" y="5826484"/>
            <a:ext cx="838200" cy="527804"/>
          </a:xfrm>
          <a:prstGeom prst="wedgeRoundRectCallout">
            <a:avLst>
              <a:gd name="adj1" fmla="val 21887"/>
              <a:gd name="adj2" fmla="val -8217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  <a:endParaRPr lang="bg-BG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3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424312" y="1688617"/>
            <a:ext cx="445248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bg-BG" sz="1800" dirty="0">
                <a:solidFill>
                  <a:schemeClr val="tx1"/>
                </a:solidFill>
              </a:rPr>
              <a:t>int n1 = 4;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solidFill>
                  <a:schemeClr val="tx1"/>
                </a:solidFill>
              </a:rPr>
              <a:t>int n2 = 6;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solidFill>
                  <a:schemeClr val="tx1"/>
                </a:solidFill>
              </a:rPr>
              <a:t>int n3 = 8</a:t>
            </a:r>
            <a:r>
              <a:rPr lang="bg-BG" sz="1800" dirty="0" smtClean="0">
                <a:solidFill>
                  <a:schemeClr val="tx1"/>
                </a:solidFill>
              </a:rPr>
              <a:t>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solidFill>
                  <a:schemeClr val="tx1"/>
                </a:solidFill>
              </a:rPr>
              <a:t>int result1 = n1 ^ n2 &amp; n3;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solidFill>
                  <a:schemeClr val="tx1"/>
                </a:solidFill>
              </a:rPr>
              <a:t>int result2 = (n1 ^ n2) &amp; n3;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solidFill>
                  <a:schemeClr val="tx1"/>
                </a:solidFill>
              </a:rPr>
              <a:t>int result3 = n1 ^ (n2 &amp; n3);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solidFill>
                  <a:schemeClr val="tx1"/>
                </a:solidFill>
              </a:rPr>
              <a:t>bool equal12 = result1 == result2;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solidFill>
                  <a:schemeClr val="tx1"/>
                </a:solidFill>
              </a:rPr>
              <a:t>bool equal13 = result1 == result3;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solidFill>
                  <a:schemeClr val="tx1"/>
                </a:solidFill>
              </a:rPr>
              <a:t>bool equal23 = result2 == result3;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bg-BG" sz="1800" dirty="0">
                <a:solidFill>
                  <a:schemeClr val="tx1"/>
                </a:solidFill>
              </a:rPr>
              <a:t>Console.WriteLine("{0}, {1}, {2}", equal12, equal13, equal23);</a:t>
            </a:r>
            <a:endParaRPr lang="nn-NO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1366421"/>
            <a:ext cx="411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True,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True,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False,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True, False,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True,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False, 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a-D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False, 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False, True, False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error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205349" y="497120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828800" y="1219200"/>
            <a:ext cx="821756" cy="527804"/>
          </a:xfrm>
          <a:prstGeom prst="wedgeRoundRectCallout">
            <a:avLst>
              <a:gd name="adj1" fmla="val -44210"/>
              <a:gd name="adj2" fmla="val 7532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251366" y="1644751"/>
            <a:ext cx="796634" cy="527804"/>
          </a:xfrm>
          <a:prstGeom prst="wedgeRoundRectCallout">
            <a:avLst>
              <a:gd name="adj1" fmla="val -99839"/>
              <a:gd name="adj2" fmla="val 4607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110</a:t>
            </a:r>
            <a:endParaRPr lang="bg-BG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218074" y="2069617"/>
            <a:ext cx="936449" cy="527804"/>
          </a:xfrm>
          <a:prstGeom prst="wedgeRoundRectCallout">
            <a:avLst>
              <a:gd name="adj1" fmla="val -84244"/>
              <a:gd name="adj2" fmla="val 1907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endParaRPr lang="bg-BG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591297" y="1846613"/>
            <a:ext cx="599703" cy="527804"/>
          </a:xfrm>
          <a:prstGeom prst="wedgeRoundRectCallout">
            <a:avLst>
              <a:gd name="adj1" fmla="val -1875"/>
              <a:gd name="adj2" fmla="val 9557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4062351" y="2324955"/>
            <a:ext cx="599703" cy="527804"/>
          </a:xfrm>
          <a:prstGeom prst="wedgeRoundRectCallout">
            <a:avLst>
              <a:gd name="adj1" fmla="val -35538"/>
              <a:gd name="adj2" fmla="val 7082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576948" y="2749983"/>
            <a:ext cx="599703" cy="527804"/>
          </a:xfrm>
          <a:prstGeom prst="wedgeRoundRectCallout">
            <a:avLst>
              <a:gd name="adj1" fmla="val -116727"/>
              <a:gd name="adj2" fmla="val 4832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1676400" y="5257800"/>
            <a:ext cx="3298649" cy="1379101"/>
          </a:xfrm>
          <a:prstGeom prst="wedgeRoundRectCallout">
            <a:avLst>
              <a:gd name="adj1" fmla="val 23758"/>
              <a:gd name="adj2" fmla="val -7564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Bitwise AND has higher priority than bitwise XOR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2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42" y="914400"/>
            <a:ext cx="8686800" cy="807591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95271"/>
            <a:ext cx="747871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int a = 3;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int b = </a:t>
            </a:r>
            <a:r>
              <a:rPr lang="en-US" sz="1800" dirty="0" smtClean="0">
                <a:solidFill>
                  <a:schemeClr val="tx1"/>
                </a:solidFill>
              </a:rPr>
              <a:t>5;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int result = a+++ ++b;</a:t>
            </a:r>
          </a:p>
          <a:p>
            <a:r>
              <a:rPr lang="bg-BG" sz="1800" dirty="0">
                <a:solidFill>
                  <a:schemeClr val="tx1"/>
                </a:solidFill>
              </a:rPr>
              <a:t>Console.WriteLine("{0} {1} {2}", ++a, b++, --result);</a:t>
            </a:r>
            <a:endParaRPr lang="nn-NO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240408"/>
            <a:ext cx="270856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bg-BG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5 6 8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799" y="3071065"/>
            <a:ext cx="3639789" cy="3356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4 6 9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4 5 8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4 6 8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Compilation error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718464" y="384494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960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Console Input and Output </a:t>
            </a:r>
            <a:br>
              <a:rPr lang="en-US" b="1" u="sng" dirty="0" smtClean="0"/>
            </a:br>
            <a:r>
              <a:rPr lang="en-US" b="1" u="sng" dirty="0" smtClean="0"/>
              <a:t>Questions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1066800"/>
          </a:xfrm>
        </p:spPr>
        <p:txBody>
          <a:bodyPr/>
          <a:lstStyle/>
          <a:p>
            <a:r>
              <a:rPr lang="en-US" dirty="0"/>
              <a:t>Indicate the correct statement for the following </a:t>
            </a:r>
            <a:r>
              <a:rPr lang="en-US" dirty="0" smtClean="0"/>
              <a:t>line of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2297668"/>
            <a:ext cx="747871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solidFill>
                  <a:schemeClr val="tx1"/>
                </a:solidFill>
              </a:rPr>
              <a:t>Console.Write("Full line{0}", 1, 2);</a:t>
            </a:r>
            <a:endParaRPr lang="nn-NO" sz="1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3140968"/>
            <a:ext cx="86868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 next print operation will result in a 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next print operation will start on the same line</a:t>
            </a:r>
            <a:endParaRPr lang="en-US" sz="2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is an invalid method call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print operation will cause 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will cause 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There is no </a:t>
            </a: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method in the </a:t>
            </a: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class</a:t>
            </a: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539552" y="364502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0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2750"/>
            <a:ext cx="8686800" cy="1066800"/>
          </a:xfrm>
        </p:spPr>
        <p:txBody>
          <a:bodyPr/>
          <a:lstStyle/>
          <a:p>
            <a:r>
              <a:rPr lang="en-US" dirty="0"/>
              <a:t>Which line of code should be used if we want to ensure that the decimal separator is 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2319683"/>
            <a:ext cx="86106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= Encoding.UTF8</a:t>
            </a: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Console.SetDecimalSeparator('.');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Console.DecimalSeparator = '.';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Console.CurrentCulture = CultureInfo.InvariantCulture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double.Parse(1.2</a:t>
            </a: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 CultureInfo.InvariantCulture;	</a:t>
            </a:r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545275" y="5305583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8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4865712"/>
          </a:xfrm>
        </p:spPr>
        <p:txBody>
          <a:bodyPr/>
          <a:lstStyle/>
          <a:p>
            <a:r>
              <a:rPr lang="en-US" dirty="0"/>
              <a:t>What will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dirty="0"/>
              <a:t> return when there aren't any available lines to read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""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"\0"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'\0'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1" dirty="0">
                <a:cs typeface="Consolas" pitchFamily="49" charset="0"/>
              </a:rPr>
              <a:t>null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Compile time error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cs typeface="Consolas" pitchFamily="49" charset="0"/>
              </a:rPr>
              <a:t>Run-time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>
            <p:custDataLst>
              <p:custData r:id="rId1"/>
            </p:custDataLst>
          </p:nvPr>
        </p:nvSpPr>
        <p:spPr>
          <a:xfrm>
            <a:off x="611560" y="407707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58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29270"/>
            <a:ext cx="8686800" cy="1600200"/>
          </a:xfrm>
        </p:spPr>
        <p:txBody>
          <a:bodyPr/>
          <a:lstStyle/>
          <a:p>
            <a:r>
              <a:rPr lang="en-US" sz="3000" dirty="0"/>
              <a:t>How many consecutive intervals will be printed between the two digits (1 and 2) after the execution of the following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429470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 smtClean="0">
                <a:solidFill>
                  <a:schemeClr val="tx1"/>
                </a:solidFill>
              </a:rPr>
              <a:t>int </a:t>
            </a:r>
            <a:r>
              <a:rPr lang="bg-BG" sz="1800" dirty="0">
                <a:solidFill>
                  <a:schemeClr val="tx1"/>
                </a:solidFill>
              </a:rPr>
              <a:t>a = 1;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 smtClean="0">
                <a:solidFill>
                  <a:schemeClr val="tx1"/>
                </a:solidFill>
              </a:rPr>
              <a:t>int </a:t>
            </a:r>
            <a:r>
              <a:rPr lang="bg-BG" sz="1800" dirty="0">
                <a:solidFill>
                  <a:schemeClr val="tx1"/>
                </a:solidFill>
              </a:rPr>
              <a:t>b = 2;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 smtClean="0">
                <a:solidFill>
                  <a:schemeClr val="tx1"/>
                </a:solidFill>
              </a:rPr>
              <a:t>Console.Write</a:t>
            </a:r>
            <a:r>
              <a:rPr lang="bg-BG" sz="1800" dirty="0">
                <a:solidFill>
                  <a:schemeClr val="tx1"/>
                </a:solidFill>
              </a:rPr>
              <a:t>("{0,-10}{1,10}", a, b</a:t>
            </a:r>
            <a:r>
              <a:rPr lang="bg-BG" sz="1800" dirty="0" smtClean="0">
                <a:solidFill>
                  <a:schemeClr val="tx1"/>
                </a:solidFill>
              </a:rPr>
              <a:t>);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429000"/>
            <a:ext cx="7086600" cy="320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This code will cause 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803565" y="551608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92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/>
          <a:lstStyle/>
          <a:p>
            <a:r>
              <a:rPr lang="en-US" b="1" u="sng" dirty="0" smtClean="0"/>
              <a:t>Conditional Statements Questions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1524000"/>
            <a:ext cx="7478711" cy="2954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bool isTrue = true;</a:t>
            </a:r>
          </a:p>
          <a:p>
            <a:r>
              <a:rPr lang="en-US" sz="1800" dirty="0">
                <a:solidFill>
                  <a:schemeClr val="tx1"/>
                </a:solidFill>
              </a:rPr>
              <a:t>bool isFalse = false;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(!!(!(isTrue &amp;&amp; isFalse) || !(isTrue || isFalse)))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Console.WriteLine(isFalse);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Console.WriteLine(isTrue);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6036" y="4648200"/>
            <a:ext cx="446116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None of the answers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4419600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False</a:t>
            </a:r>
            <a:endParaRPr lang="en-US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20238" y="609274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28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742972" y="1447800"/>
            <a:ext cx="2990828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int i = 1;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int j = 1;</a:t>
            </a:r>
          </a:p>
          <a:p>
            <a:r>
              <a:rPr lang="en-US" sz="1800" dirty="0">
                <a:solidFill>
                  <a:schemeClr val="tx1"/>
                </a:solidFill>
              </a:rPr>
              <a:t>switch (i)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</a:t>
            </a:r>
            <a:r>
              <a:rPr lang="en-US" sz="1800" dirty="0" smtClean="0">
                <a:solidFill>
                  <a:schemeClr val="tx1"/>
                </a:solidFill>
              </a:rPr>
              <a:t> case </a:t>
            </a:r>
            <a:r>
              <a:rPr lang="en-US" sz="1800" dirty="0">
                <a:solidFill>
                  <a:schemeClr val="tx1"/>
                </a:solidFill>
              </a:rPr>
              <a:t>1: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smtClean="0">
                <a:solidFill>
                  <a:schemeClr val="tx1"/>
                </a:solidFill>
              </a:rPr>
              <a:t>   i </a:t>
            </a:r>
            <a:r>
              <a:rPr lang="en-US" sz="1800" dirty="0">
                <a:solidFill>
                  <a:schemeClr val="tx1"/>
                </a:solidFill>
              </a:rPr>
              <a:t>= 1;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</a:rPr>
              <a:t>break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case j: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</a:rPr>
              <a:t>i </a:t>
            </a:r>
            <a:r>
              <a:rPr lang="en-US" sz="1800" dirty="0">
                <a:solidFill>
                  <a:schemeClr val="tx1"/>
                </a:solidFill>
              </a:rPr>
              <a:t>= 2;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</a:rPr>
              <a:t>break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case i: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</a:rPr>
              <a:t>i </a:t>
            </a:r>
            <a:r>
              <a:rPr lang="en-US" sz="1800" dirty="0">
                <a:solidFill>
                  <a:schemeClr val="tx1"/>
                </a:solidFill>
              </a:rPr>
              <a:t>= 3;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</a:rPr>
              <a:t>break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</a:rPr>
              <a:t>i </a:t>
            </a:r>
            <a:r>
              <a:rPr lang="en-US" sz="1800" dirty="0">
                <a:solidFill>
                  <a:schemeClr val="tx1"/>
                </a:solidFill>
              </a:rPr>
              <a:t>= 4;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</a:rPr>
              <a:t>break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Console.WriteLine(i);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2276872"/>
            <a:ext cx="4461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2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None of the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answers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427984" y="450912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2541675" y="1295400"/>
            <a:ext cx="3298649" cy="953453"/>
          </a:xfrm>
          <a:prstGeom prst="wedgeRoundRectCallout">
            <a:avLst>
              <a:gd name="adj1" fmla="val -41403"/>
              <a:gd name="adj2" fmla="val 9000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case value must be a constant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5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3569"/>
            <a:ext cx="8686800" cy="5181600"/>
          </a:xfrm>
        </p:spPr>
        <p:txBody>
          <a:bodyPr/>
          <a:lstStyle/>
          <a:p>
            <a:r>
              <a:rPr lang="en-US" dirty="0"/>
              <a:t>Indicate the incorrect purpose of the Visual Studio IDE?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Edit images		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Design user interface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Write code in many languages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Execute / test / debug applications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/>
              <a:t>Browse help and </a:t>
            </a:r>
            <a:r>
              <a:rPr lang="en-US" dirty="0" smtClean="0"/>
              <a:t>web</a:t>
            </a:r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1" dirty="0"/>
              <a:t>Edit excel </a:t>
            </a:r>
            <a:r>
              <a:rPr lang="en-US" b="1" dirty="0" smtClean="0"/>
              <a:t>documents</a:t>
            </a:r>
            <a:endParaRPr lang="en-US" b="1" dirty="0"/>
          </a:p>
          <a:p>
            <a:pPr marL="871538" lvl="1" indent="-5143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 smtClean="0"/>
              <a:t>Manage </a:t>
            </a:r>
            <a:r>
              <a:rPr lang="en-US" dirty="0"/>
              <a:t>project's </a:t>
            </a:r>
            <a:r>
              <a:rPr lang="en-US" dirty="0" smtClean="0"/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467544" y="450912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92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int number = 5;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(number++ == ++number)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Console.WriteLine(number + 1);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Console.WriteLine(number + 2);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  <a:endParaRPr lang="nn-NO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4638" y="4343400"/>
            <a:ext cx="468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s-E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</a:t>
            </a:r>
            <a:r>
              <a:rPr lang="es-E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263545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162300" y="439881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99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85800"/>
          </a:xfrm>
        </p:spPr>
        <p:txBody>
          <a:bodyPr/>
          <a:lstStyle/>
          <a:p>
            <a:r>
              <a:rPr lang="en-US" dirty="0" smtClean="0"/>
              <a:t>What will the following code result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742972" y="1973282"/>
            <a:ext cx="337182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int? number = new int?();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switch (number)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case 1: Console.Write(1</a:t>
            </a:r>
            <a:r>
              <a:rPr lang="en-US" sz="1800" dirty="0" smtClean="0">
                <a:solidFill>
                  <a:schemeClr val="tx1"/>
                </a:solidFill>
              </a:rPr>
              <a:t>); break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case 2: Console.Write(2</a:t>
            </a:r>
            <a:r>
              <a:rPr lang="en-US" sz="1800" dirty="0" smtClean="0">
                <a:solidFill>
                  <a:schemeClr val="tx1"/>
                </a:solidFill>
              </a:rPr>
              <a:t>); break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case 3: Console.Write(3</a:t>
            </a:r>
            <a:r>
              <a:rPr lang="en-US" sz="1800" dirty="0" smtClean="0">
                <a:solidFill>
                  <a:schemeClr val="tx1"/>
                </a:solidFill>
              </a:rPr>
              <a:t>); break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case null: Console.Write(4</a:t>
            </a:r>
            <a:r>
              <a:rPr lang="en-US" sz="1800" dirty="0" smtClean="0">
                <a:solidFill>
                  <a:schemeClr val="tx1"/>
                </a:solidFill>
              </a:rPr>
              <a:t>); break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default: Console.Write(5</a:t>
            </a:r>
            <a:r>
              <a:rPr lang="en-US" sz="1800" dirty="0" smtClean="0">
                <a:solidFill>
                  <a:schemeClr val="tx1"/>
                </a:solidFill>
              </a:rPr>
              <a:t>); break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4236" y="1973282"/>
            <a:ext cx="4461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None of the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answers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783775" y="3669467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780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Loops Questions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int count = 0;</a:t>
            </a:r>
          </a:p>
          <a:p>
            <a:r>
              <a:rPr lang="nn-NO" sz="1800" dirty="0">
                <a:solidFill>
                  <a:schemeClr val="tx1"/>
                </a:solidFill>
              </a:rPr>
              <a:t>for (int i = 1, j = 2; i &lt; j; i++, j++)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count++;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if (i == 3) i++; break;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Console.WriteLine(count);</a:t>
            </a:r>
            <a:endParaRPr lang="nn-NO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1400" y="3886200"/>
            <a:ext cx="468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Compilation </a:t>
            </a:r>
            <a:r>
              <a:rPr lang="es-E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962400"/>
            <a:ext cx="2577480" cy="25629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95450" y="4551588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66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66800"/>
          </a:xfrm>
        </p:spPr>
        <p:txBody>
          <a:bodyPr/>
          <a:lstStyle/>
          <a:p>
            <a:r>
              <a:rPr lang="en-US" dirty="0" smtClean="0"/>
              <a:t>What will be printed on the console when the following code is executed?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674687" y="2438400"/>
            <a:ext cx="4659313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string[] elements = { "ab", "12" };</a:t>
            </a:r>
          </a:p>
          <a:p>
            <a:r>
              <a:rPr lang="en-US" sz="1800" dirty="0">
                <a:solidFill>
                  <a:schemeClr val="tx1"/>
                </a:solidFill>
              </a:rPr>
              <a:t>foreach (var e in elements)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foreach (var ch in e)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Console.Write(ch);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Console.Write(e);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  <a:endParaRPr lang="nn-NO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1752600"/>
            <a:ext cx="3470562" cy="471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12ab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abab1212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ab12ab12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12ab12ab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</a:t>
            </a:r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5603175" y="2821152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8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536" y="6309320"/>
            <a:ext cx="2133600" cy="365125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600200"/>
            <a:ext cx="747871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tx1"/>
                </a:solidFill>
              </a:rPr>
              <a:t>int n = 4, f = 0;</a:t>
            </a:r>
          </a:p>
          <a:p>
            <a:r>
              <a:rPr lang="pt-BR" sz="1800" dirty="0">
                <a:solidFill>
                  <a:schemeClr val="tx1"/>
                </a:solidFill>
              </a:rPr>
              <a:t>do</a:t>
            </a:r>
          </a:p>
          <a:p>
            <a:r>
              <a:rPr lang="pt-BR" sz="1800" dirty="0">
                <a:solidFill>
                  <a:schemeClr val="tx1"/>
                </a:solidFill>
              </a:rPr>
              <a:t>{</a:t>
            </a:r>
          </a:p>
          <a:p>
            <a:r>
              <a:rPr lang="pt-BR" sz="1800" dirty="0">
                <a:solidFill>
                  <a:schemeClr val="tx1"/>
                </a:solidFill>
              </a:rPr>
              <a:t>  f *= n;</a:t>
            </a:r>
          </a:p>
          <a:p>
            <a:r>
              <a:rPr lang="pt-BR" sz="1800" dirty="0">
                <a:solidFill>
                  <a:schemeClr val="tx1"/>
                </a:solidFill>
              </a:rPr>
              <a:t>  n--;</a:t>
            </a:r>
          </a:p>
          <a:p>
            <a:r>
              <a:rPr lang="pt-BR" sz="1800" dirty="0">
                <a:solidFill>
                  <a:schemeClr val="tx1"/>
                </a:solidFill>
              </a:rPr>
              <a:t>}</a:t>
            </a:r>
          </a:p>
          <a:p>
            <a:r>
              <a:rPr lang="pt-BR" sz="1800" dirty="0">
                <a:solidFill>
                  <a:schemeClr val="tx1"/>
                </a:solidFill>
              </a:rPr>
              <a:t>while (n &gt; 0);</a:t>
            </a:r>
          </a:p>
          <a:p>
            <a:r>
              <a:rPr lang="pt-BR" sz="1800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198505"/>
            <a:ext cx="4689762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962400"/>
            <a:ext cx="236220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</a:t>
            </a:r>
          </a:p>
          <a:p>
            <a:pPr marL="357188" lvl="1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195450" y="39861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90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1923871"/>
            <a:ext cx="747871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>
                <a:solidFill>
                  <a:schemeClr val="tx1"/>
                </a:solidFill>
              </a:rPr>
              <a:t>for (int i = 1; i &lt;= 4; i = i * 2)</a:t>
            </a:r>
          </a:p>
          <a:p>
            <a:r>
              <a:rPr lang="nn-NO" sz="1800" dirty="0">
                <a:solidFill>
                  <a:schemeClr val="tx1"/>
                </a:solidFill>
              </a:rPr>
              <a:t>{</a:t>
            </a:r>
          </a:p>
          <a:p>
            <a:r>
              <a:rPr lang="nn-NO" sz="1800" dirty="0">
                <a:solidFill>
                  <a:schemeClr val="tx1"/>
                </a:solidFill>
              </a:rPr>
              <a:t>  Console.Write(i + " ");</a:t>
            </a:r>
          </a:p>
          <a:p>
            <a:r>
              <a:rPr lang="nn-NO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9261" y="3706809"/>
            <a:ext cx="434933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  <a:r>
              <a:rPr lang="es-E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6"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429000"/>
            <a:ext cx="2590800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2 4 6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2 4 8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57188" lvl="1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3774375" y="37100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129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027872"/>
            <a:ext cx="7478711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>
                <a:solidFill>
                  <a:schemeClr val="tx1"/>
                </a:solidFill>
              </a:rPr>
              <a:t>int sum = 0;</a:t>
            </a:r>
          </a:p>
          <a:p>
            <a:r>
              <a:rPr lang="nn-NO" sz="1800" dirty="0">
                <a:solidFill>
                  <a:schemeClr val="tx1"/>
                </a:solidFill>
              </a:rPr>
              <a:t>while (sum &lt; 10)</a:t>
            </a:r>
          </a:p>
          <a:p>
            <a:r>
              <a:rPr lang="nn-NO" sz="1800" dirty="0">
                <a:solidFill>
                  <a:schemeClr val="tx1"/>
                </a:solidFill>
              </a:rPr>
              <a:t>  for (int i = 0; i &lt;= 2; i++)</a:t>
            </a:r>
          </a:p>
          <a:p>
            <a:r>
              <a:rPr lang="nn-NO" sz="1800" dirty="0">
                <a:solidFill>
                  <a:schemeClr val="tx1"/>
                </a:solidFill>
              </a:rPr>
              <a:t>    sum += i;</a:t>
            </a:r>
          </a:p>
          <a:p>
            <a:r>
              <a:rPr lang="nn-NO" sz="1800" dirty="0">
                <a:solidFill>
                  <a:schemeClr val="tx1"/>
                </a:solidFill>
              </a:rPr>
              <a:t>Console.WriteLine(sum);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6461" y="3859209"/>
            <a:ext cx="434933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Run-time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Endless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3810000"/>
            <a:ext cx="2590800" cy="228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255325" y="3859209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*** Try </a:t>
            </a:r>
            <a:r>
              <a:rPr lang="en-US" dirty="0"/>
              <a:t>your </a:t>
            </a:r>
            <a:r>
              <a:rPr lang="en-US" dirty="0" smtClean="0"/>
              <a:t>luck! </a:t>
            </a:r>
            <a:r>
              <a:rPr lang="en-US" dirty="0"/>
              <a:t>What will be written on the console when the following code is executed?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33401" y="1939766"/>
            <a:ext cx="8077199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/>
                </a:solidFill>
              </a:rPr>
              <a:t>int toto = 1;</a:t>
            </a:r>
          </a:p>
          <a:p>
            <a:r>
              <a:rPr lang="en-US" sz="1700" dirty="0">
                <a:solidFill>
                  <a:schemeClr val="tx1"/>
                </a:solidFill>
              </a:rPr>
              <a:t>for (int i = 2; i &lt;= 4; i++, toto++)</a:t>
            </a:r>
          </a:p>
          <a:p>
            <a:pPr>
              <a:lnSpc>
                <a:spcPts val="1600"/>
              </a:lnSpc>
            </a:pPr>
            <a:r>
              <a:rPr lang="en-US" sz="17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sz="1700" dirty="0">
                <a:solidFill>
                  <a:schemeClr val="tx1"/>
                </a:solidFill>
              </a:rPr>
              <a:t>    for (int j = i - 1; j &lt; i + 1; j += 2, toto += i &lt; j ? 1 : -1)</a:t>
            </a:r>
          </a:p>
          <a:p>
            <a:pPr>
              <a:lnSpc>
                <a:spcPts val="1600"/>
              </a:lnSpc>
            </a:pPr>
            <a:r>
              <a:rPr lang="en-US" sz="17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ts val="1600"/>
              </a:lnSpc>
            </a:pPr>
            <a:r>
              <a:rPr lang="en-US" sz="1700" dirty="0">
                <a:solidFill>
                  <a:schemeClr val="tx1"/>
                </a:solidFill>
              </a:rPr>
              <a:t>        toto &lt;&lt;= 2;</a:t>
            </a:r>
          </a:p>
          <a:p>
            <a:pPr>
              <a:lnSpc>
                <a:spcPts val="1600"/>
              </a:lnSpc>
            </a:pPr>
            <a:r>
              <a:rPr lang="en-US" sz="17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ts val="1600"/>
              </a:lnSpc>
            </a:pPr>
            <a:r>
              <a:rPr lang="en-US" sz="1700" dirty="0">
                <a:solidFill>
                  <a:schemeClr val="tx1"/>
                </a:solidFill>
              </a:rPr>
              <a:t>}</a:t>
            </a:r>
          </a:p>
          <a:p>
            <a:r>
              <a:rPr lang="en-US" sz="1700" dirty="0">
                <a:solidFill>
                  <a:schemeClr val="tx1"/>
                </a:solidFill>
              </a:rPr>
              <a:t>Console.WriteLine(toto - 57);</a:t>
            </a:r>
            <a:endParaRPr lang="nn-NO" sz="17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5638" y="4191000"/>
            <a:ext cx="1794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42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4212770"/>
            <a:ext cx="2362200" cy="228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-49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536869" y="5889724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02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571500" y="2018705"/>
            <a:ext cx="56769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chemeClr val="tx1"/>
                </a:solidFill>
              </a:rPr>
              <a:t>char zero = '0';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char one = '1';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char two = '2';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char three = '3';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char four = '4';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char five = '5';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char six = '6';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char seven = '7';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char eight = '8';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char nine = '9';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 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string ns = (nine + two + five).ToString();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int n = ((nine - '0') * 10 + two - '0')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 * 10 + five - '0';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Console.WriteLine(n == ns);</a:t>
            </a:r>
            <a:endParaRPr lang="en-US" sz="1800" noProof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828800"/>
            <a:ext cx="2743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True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False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925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1850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 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error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Compile time error</a:t>
            </a:r>
          </a:p>
        </p:txBody>
      </p:sp>
      <p:sp>
        <p:nvSpPr>
          <p:cNvPr id="7" name="Oval 6"/>
          <p:cNvSpPr/>
          <p:nvPr>
            <p:custDataLst>
              <p:custData r:id="rId1"/>
            </p:custDataLst>
          </p:nvPr>
        </p:nvSpPr>
        <p:spPr>
          <a:xfrm>
            <a:off x="6386950" y="54745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Primitive Data Types and Variables</a:t>
            </a:r>
            <a:b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48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1085850" y="1637705"/>
            <a:ext cx="68199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noProof="1" smtClean="0">
                <a:solidFill>
                  <a:schemeClr val="tx1"/>
                </a:solidFill>
              </a:rPr>
              <a:t>char zero = '0';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char one = '1';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char two = '2';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char three = '3';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char four = '4';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char five = '5';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char six = '6';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char seven = '7';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char eight = '8';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char nine = '9';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 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string ns = (nine + two + five).ToString();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int n = ((nine - '0') * 10 + two - '0')</a:t>
            </a:r>
          </a:p>
          <a:p>
            <a:r>
              <a:rPr lang="en-US" sz="1800" b="0" noProof="1" smtClean="0">
                <a:solidFill>
                  <a:schemeClr val="tx1"/>
                </a:solidFill>
              </a:rPr>
              <a:t> * 10 + five - '0';</a:t>
            </a:r>
          </a:p>
          <a:p>
            <a:r>
              <a:rPr lang="en-US" sz="1800" noProof="1" smtClean="0">
                <a:solidFill>
                  <a:schemeClr val="tx1"/>
                </a:solidFill>
              </a:rPr>
              <a:t>Console.WriteLine(n.ToString() == ns);</a:t>
            </a:r>
            <a:endParaRPr lang="en-US" sz="1800" noProof="1">
              <a:solidFill>
                <a:schemeClr val="tx1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943600" y="5523547"/>
            <a:ext cx="2971800" cy="953453"/>
          </a:xfrm>
          <a:prstGeom prst="wedgeRoundRectCallout">
            <a:avLst>
              <a:gd name="adj1" fmla="val -90498"/>
              <a:gd name="adj2" fmla="val 71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int type should be converted to string</a:t>
            </a:r>
            <a:endParaRPr lang="bg-BG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81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19812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32645" y="2323505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1800" dirty="0" smtClean="0">
                <a:solidFill>
                  <a:schemeClr val="tx1"/>
                </a:solidFill>
              </a:rPr>
              <a:t>int i = 0x10; </a:t>
            </a:r>
          </a:p>
          <a:p>
            <a:r>
              <a:rPr lang="nn-NO" sz="1800" dirty="0" smtClean="0">
                <a:solidFill>
                  <a:schemeClr val="tx1"/>
                </a:solidFill>
              </a:rPr>
              <a:t>int j = 0x2;</a:t>
            </a:r>
          </a:p>
          <a:p>
            <a:r>
              <a:rPr lang="nn-NO" sz="1800" dirty="0" smtClean="0">
                <a:solidFill>
                  <a:schemeClr val="tx1"/>
                </a:solidFill>
              </a:rPr>
              <a:t>Console.WriteLine(i&lt;&lt;j);</a:t>
            </a:r>
            <a:endParaRPr lang="nn-NO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35052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Compilation error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4419600" y="46482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559076"/>
            <a:ext cx="34290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error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590801" y="1819452"/>
            <a:ext cx="685800" cy="527804"/>
          </a:xfrm>
          <a:prstGeom prst="wedgeRoundRectCallout">
            <a:avLst>
              <a:gd name="adj1" fmla="val -56409"/>
              <a:gd name="adj2" fmla="val 8207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3134097" y="2209800"/>
            <a:ext cx="675903" cy="527804"/>
          </a:xfrm>
          <a:prstGeom prst="wedgeRoundRectCallout">
            <a:avLst>
              <a:gd name="adj1" fmla="val -130551"/>
              <a:gd name="adj2" fmla="val 5507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45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4145"/>
            <a:ext cx="8686800" cy="1676400"/>
          </a:xfrm>
        </p:spPr>
        <p:txBody>
          <a:bodyPr/>
          <a:lstStyle/>
          <a:p>
            <a:r>
              <a:rPr lang="en-US" dirty="0"/>
              <a:t>What will the following code result 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8" y="2243650"/>
            <a:ext cx="7478711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string str = </a:t>
            </a:r>
            <a:r>
              <a:rPr lang="en-US" sz="1800" dirty="0" smtClean="0">
                <a:solidFill>
                  <a:schemeClr val="tx1"/>
                </a:solidFill>
              </a:rPr>
              <a:t>@"\\//\""\'\""";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Console.WriteLine(str);</a:t>
            </a:r>
            <a:endParaRPr lang="nn-NO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3196745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1358" y="3196745"/>
            <a:ext cx="3429000" cy="2899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\\//\"\'\"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\//"'"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\\//"'"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073725" y="3254825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2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755576" y="2204864"/>
            <a:ext cx="7478711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solidFill>
                  <a:schemeClr val="tx1"/>
                </a:solidFill>
              </a:rPr>
              <a:t>double a = 0.2;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decimal b = 0.3m;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Console.WriteLine(a+b);</a:t>
            </a:r>
            <a:endParaRPr lang="nn-NO" sz="1800" b="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360027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Compilation error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Run-time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error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505200"/>
            <a:ext cx="2895600" cy="183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null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3725263" y="3652721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93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6002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087" y="2133600"/>
            <a:ext cx="747871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string </a:t>
            </a:r>
            <a:r>
              <a:rPr lang="bg-BG" sz="1800" dirty="0" smtClean="0">
                <a:solidFill>
                  <a:schemeClr val="tx1"/>
                </a:solidFill>
              </a:rPr>
              <a:t>a </a:t>
            </a:r>
            <a:r>
              <a:rPr lang="bg-BG" sz="1800" dirty="0">
                <a:solidFill>
                  <a:schemeClr val="tx1"/>
                </a:solidFill>
              </a:rPr>
              <a:t>= "1";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long b = 1L;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Console.WriteLine(b + a);</a:t>
            </a:r>
            <a:endParaRPr lang="nn-NO" sz="1800" b="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4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Run-time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501545"/>
            <a:ext cx="2362200" cy="183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11L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1L1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978725" y="355270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7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685800"/>
          </a:xfrm>
        </p:spPr>
        <p:txBody>
          <a:bodyPr/>
          <a:lstStyle/>
          <a:p>
            <a:r>
              <a:rPr lang="en-US" dirty="0"/>
              <a:t>What will the following code result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6"/>
          <p:cNvSpPr>
            <a:spLocks noGrp="1"/>
          </p:cNvSpPr>
          <p:nvPr/>
        </p:nvSpPr>
        <p:spPr>
          <a:xfrm>
            <a:off x="827584" y="1556792"/>
            <a:ext cx="7478711" cy="29238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>
                <a:solidFill>
                  <a:schemeClr val="tx1"/>
                </a:solidFill>
              </a:rPr>
              <a:t>byte number = 0;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for (int i = 0; i &lt;= 32; i++)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{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   number &gt;&gt;= i;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   for (int j = 0; j &gt;= -32; j--)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   {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      number &lt;&lt;= Math.Abs(j);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   }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bg-BG" sz="1800" dirty="0">
                <a:solidFill>
                  <a:schemeClr val="tx1"/>
                </a:solidFill>
              </a:rPr>
              <a:t>Console.WriteLine(number);</a:t>
            </a:r>
            <a:endParaRPr lang="nn-NO" sz="1800" b="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4419600"/>
            <a:ext cx="403860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Compilation error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 startAt="5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Run-time 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4495800"/>
            <a:ext cx="2362200" cy="206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True</a:t>
            </a:r>
          </a:p>
          <a:p>
            <a:pPr marL="871538" lvl="1" indent="-514350"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FD600"/>
              </a:buClr>
              <a:buFont typeface="+mj-lt"/>
              <a:buAutoNum type="alphaLcParenR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rPr>
              <a:t>False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itchFamily="34" charset="0"/>
            </a:endParaRPr>
          </a:p>
        </p:txBody>
      </p:sp>
      <p:sp>
        <p:nvSpPr>
          <p:cNvPr id="10" name="Oval 9"/>
          <p:cNvSpPr/>
          <p:nvPr>
            <p:custDataLst>
              <p:custData r:id="rId1"/>
            </p:custDataLst>
          </p:nvPr>
        </p:nvSpPr>
        <p:spPr>
          <a:xfrm>
            <a:off x="1500250" y="4519550"/>
            <a:ext cx="609600" cy="60960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562600" y="1692234"/>
            <a:ext cx="3298649" cy="953453"/>
          </a:xfrm>
          <a:prstGeom prst="wedgeRoundRectCallout">
            <a:avLst>
              <a:gd name="adj1" fmla="val -65523"/>
              <a:gd name="adj2" fmla="val 8968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shifted left/right is always 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Operators, Expressions and Statements</a:t>
            </a:r>
            <a:b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26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1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0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1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2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2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3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4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5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6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7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8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9.xml><?xml version="1.0" encoding="utf-8"?>
<Control xmlns="http://schemas.microsoft.com/VisualStudio/2011/storyboarding/control">
  <Id Name="7bcd279b-afe4-4650-a8ad-16c4184c9624" Revision="1" Stencil="System.MyShapes" StencilVersion="1.0"/>
</Control>
</file>

<file path=customXml/itemProps1.xml><?xml version="1.0" encoding="utf-8"?>
<ds:datastoreItem xmlns:ds="http://schemas.openxmlformats.org/officeDocument/2006/customXml" ds:itemID="{665340EF-8CE2-4C5E-A2FD-7CB56A68B6D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5D99FBB-924A-4843-8DC1-8FFED5A95DA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773C40C-5927-450D-B81D-5B9BFD136E2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E1DDA33-3E19-40AC-B502-CF89DC464D4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64E9CAB-B305-4CE2-8042-1692BF8704A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E81A151-1EB0-4601-A9D6-A3A228CD902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7508C57-609C-42AA-80B3-F74503D268E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522B1F2-1057-4220-8C84-055C3535D09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FA4A1E5-02B2-435C-9726-BD2FAC34B8F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E4D9075-C4BA-42E2-A832-76A860D11B0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FF99A1F-0F4B-4DBF-95AF-DAA12A2FB1F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5646BF9-212E-41E5-9A43-4B0FA775903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D0436CC-D2C0-4053-859E-61D96407D14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11F0E65-DD55-42A3-B0EC-C6847085705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A69A665-6852-4B0B-82BD-90D9E9F5AA7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74DD548-C951-4736-8AAF-3F1238F26E3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488BAC1-F84A-4079-9E6B-9B333E83C42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1038647-5559-46B2-9621-ACB30245074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55EC769D-B896-45BD-BD63-65F46F77E10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FB09003-46FB-4FA4-8D1F-6E3FC1C219B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D072BBB-65FE-4971-A969-CAC3B2E031C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B80008C-4DC5-4F36-9262-54356415162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4AF4A42-489F-48EB-8B8E-876D3AA8C43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965B284-DA0A-40A0-B84C-0D159C91CB2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EB37450-A5AF-4D39-AE4A-E0555E8498E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FE32859-7E84-4B7C-ACB0-D1DC0EA26DD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1634</Words>
  <Application>Microsoft Office PowerPoint</Application>
  <PresentationFormat>Презентация на цял екран (4:3)</PresentationFormat>
  <Paragraphs>448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Office тема</vt:lpstr>
      <vt:lpstr>Слайд 1</vt:lpstr>
      <vt:lpstr>Слайд 2</vt:lpstr>
      <vt:lpstr>Слайд 3</vt:lpstr>
      <vt:lpstr>Answer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Console Input and Output  Questions</vt:lpstr>
      <vt:lpstr>Слайд 15</vt:lpstr>
      <vt:lpstr>Слайд 16</vt:lpstr>
      <vt:lpstr>Слайд 17</vt:lpstr>
      <vt:lpstr>Conditional Statements Questions</vt:lpstr>
      <vt:lpstr>Слайд 19</vt:lpstr>
      <vt:lpstr>Слайд 20</vt:lpstr>
      <vt:lpstr>Слайд 21</vt:lpstr>
      <vt:lpstr>Loops Questions</vt:lpstr>
      <vt:lpstr>Слайд 23</vt:lpstr>
      <vt:lpstr>Слайд 24</vt:lpstr>
      <vt:lpstr>Слайд 25</vt:lpstr>
      <vt:lpstr>Слайд 26</vt:lpstr>
      <vt:lpstr>Слайд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Test Preparation</dc:title>
  <dc:creator>Petya Kostova</dc:creator>
  <cp:lastModifiedBy>PePsi</cp:lastModifiedBy>
  <cp:revision>48</cp:revision>
  <dcterms:created xsi:type="dcterms:W3CDTF">2016-04-14T23:34:05Z</dcterms:created>
  <dcterms:modified xsi:type="dcterms:W3CDTF">2016-04-26T14:39:03Z</dcterms:modified>
</cp:coreProperties>
</file>