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handoutMasterIdLst>
    <p:handoutMasterId r:id="rId47"/>
  </p:handout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3" r:id="rId17"/>
    <p:sldId id="274" r:id="rId18"/>
    <p:sldId id="275" r:id="rId19"/>
    <p:sldId id="277" r:id="rId20"/>
    <p:sldId id="278" r:id="rId21"/>
    <p:sldId id="280" r:id="rId22"/>
    <p:sldId id="281" r:id="rId23"/>
    <p:sldId id="282" r:id="rId24"/>
    <p:sldId id="283" r:id="rId25"/>
    <p:sldId id="284" r:id="rId26"/>
    <p:sldId id="285" r:id="rId27"/>
    <p:sldId id="286" r:id="rId28"/>
    <p:sldId id="287" r:id="rId29"/>
    <p:sldId id="288" r:id="rId30"/>
    <p:sldId id="289" r:id="rId31"/>
    <p:sldId id="291" r:id="rId32"/>
    <p:sldId id="292" r:id="rId33"/>
    <p:sldId id="293" r:id="rId34"/>
    <p:sldId id="294" r:id="rId35"/>
    <p:sldId id="295" r:id="rId36"/>
    <p:sldId id="296" r:id="rId37"/>
    <p:sldId id="298" r:id="rId38"/>
    <p:sldId id="299" r:id="rId39"/>
    <p:sldId id="300" r:id="rId40"/>
    <p:sldId id="301" r:id="rId41"/>
    <p:sldId id="303" r:id="rId42"/>
    <p:sldId id="304" r:id="rId43"/>
    <p:sldId id="305" r:id="rId44"/>
    <p:sldId id="306" r:id="rId45"/>
  </p:sldIdLst>
  <p:sldSz cx="9144000" cy="6858000" type="screen4x3"/>
  <p:notesSz cx="9144000" cy="6858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handoutView">
  <p:normalViewPr>
    <p:restoredLeft sz="15620" autoAdjust="0"/>
    <p:restoredTop sz="94576" autoAdjust="0"/>
  </p:normalViewPr>
  <p:slideViewPr>
    <p:cSldViewPr>
      <p:cViewPr varScale="1">
        <p:scale>
          <a:sx n="73" d="100"/>
          <a:sy n="73" d="100"/>
        </p:scale>
        <p:origin x="-1074" y="-102"/>
      </p:cViewPr>
      <p:guideLst>
        <p:guide orient="horz" pos="2160"/>
        <p:guide pos="2880"/>
      </p:guideLst>
    </p:cSldViewPr>
  </p:slideViewPr>
  <p:outlineViewPr>
    <p:cViewPr>
      <p:scale>
        <a:sx n="33" d="100"/>
        <a:sy n="33" d="100"/>
      </p:scale>
      <p:origin x="0" y="29004"/>
    </p:cViewPr>
  </p:outlineViewPr>
  <p:notesTextViewPr>
    <p:cViewPr>
      <p:scale>
        <a:sx n="100" d="100"/>
        <a:sy n="100" d="100"/>
      </p:scale>
      <p:origin x="0" y="0"/>
    </p:cViewPr>
  </p:notesTextViewPr>
  <p:notesViewPr>
    <p:cSldViewPr>
      <p:cViewPr varScale="1">
        <p:scale>
          <a:sx n="78" d="100"/>
          <a:sy n="78" d="100"/>
        </p:scale>
        <p:origin x="-1590" y="-102"/>
      </p:cViewPr>
      <p:guideLst>
        <p:guide orient="horz" pos="2160"/>
        <p:guide pos="288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Контейнер за горния колонтитул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bg-BG"/>
          </a:p>
        </p:txBody>
      </p:sp>
      <p:sp>
        <p:nvSpPr>
          <p:cNvPr id="4" name="Контейнер за долния колонтитул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bg-BG"/>
          </a:p>
        </p:txBody>
      </p:sp>
      <p:sp>
        <p:nvSpPr>
          <p:cNvPr id="6" name="Контейнер за номер на слайда 5"/>
          <p:cNvSpPr>
            <a:spLocks noGrp="1"/>
          </p:cNvSpPr>
          <p:nvPr>
            <p:ph type="sldNum" sz="quarter" idx="3"/>
          </p:nvPr>
        </p:nvSpPr>
        <p:spPr>
          <a:xfrm>
            <a:off x="5180013" y="6513513"/>
            <a:ext cx="3962400" cy="342900"/>
          </a:xfrm>
          <a:prstGeom prst="rect">
            <a:avLst/>
          </a:prstGeom>
        </p:spPr>
        <p:txBody>
          <a:bodyPr vert="horz" lIns="91440" tIns="45720" rIns="91440" bIns="45720" rtlCol="0" anchor="b"/>
          <a:lstStyle>
            <a:lvl1pPr algn="r">
              <a:defRPr sz="1200"/>
            </a:lvl1pPr>
          </a:lstStyle>
          <a:p>
            <a:fld id="{AF4E4506-E89D-4D24-97EB-15045B299FC2}" type="slidenum">
              <a:rPr lang="bg-BG" smtClean="0"/>
              <a:t>‹#›</a:t>
            </a:fld>
            <a:endParaRPr lang="bg-BG"/>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Контейнер за горния колонтитул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bg-BG"/>
          </a:p>
        </p:txBody>
      </p:sp>
      <p:sp>
        <p:nvSpPr>
          <p:cNvPr id="3" name="Контейнер за дата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86C317AA-FF5A-4177-BF29-017D2F910958}" type="datetimeFigureOut">
              <a:rPr lang="bg-BG" smtClean="0"/>
              <a:pPr/>
              <a:t>27.3.2015 г.</a:t>
            </a:fld>
            <a:endParaRPr lang="bg-BG"/>
          </a:p>
        </p:txBody>
      </p:sp>
      <p:sp>
        <p:nvSpPr>
          <p:cNvPr id="4" name="Контейнер за изображение на слайда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bg-BG"/>
          </a:p>
        </p:txBody>
      </p:sp>
      <p:sp>
        <p:nvSpPr>
          <p:cNvPr id="5" name="Контейнер за бележки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bg-BG" smtClean="0"/>
              <a:t>Щракн., за да ред. стил на загл. в обр.</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bg-BG"/>
          </a:p>
        </p:txBody>
      </p:sp>
      <p:sp>
        <p:nvSpPr>
          <p:cNvPr id="6" name="Контейнер за долния колонтитул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bg-BG"/>
          </a:p>
        </p:txBody>
      </p:sp>
      <p:sp>
        <p:nvSpPr>
          <p:cNvPr id="7" name="Контейнер за номер на слайда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676B4537-0CC8-439F-914A-DC4371C8F750}" type="slidenum">
              <a:rPr lang="bg-BG" smtClean="0"/>
              <a:pPr/>
              <a:t>‹#›</a:t>
            </a:fld>
            <a:endParaRPr lang="bg-BG"/>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5B3C35A-099E-4867-9ECA-C7C8A6FD2E28}" type="slidenum">
              <a:rPr lang="en-US"/>
              <a:pPr/>
              <a:t>2</a:t>
            </a:fld>
            <a:r>
              <a:rPr lang="en-US" dirty="0"/>
              <a:t>##</a:t>
            </a:r>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bg-BG"/>
          </a:p>
        </p:txBody>
      </p:sp>
    </p:spTree>
    <p:extLst>
      <p:ext uri="{BB962C8B-B14F-4D97-AF65-F5344CB8AC3E}">
        <p14:creationId xmlns="" xmlns:p14="http://schemas.microsoft.com/office/powerpoint/2010/main" val="310070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96391124-9C38-4662-B4C0-C39776F8FB61}" type="slidenum">
              <a:rPr lang="en-US"/>
              <a:pPr/>
              <a:t>4</a:t>
            </a:fld>
            <a:r>
              <a:rPr lang="en-US" dirty="0"/>
              <a:t>##</a:t>
            </a:r>
          </a:p>
        </p:txBody>
      </p:sp>
      <p:sp>
        <p:nvSpPr>
          <p:cNvPr id="53250" name="Rectangle 2"/>
          <p:cNvSpPr>
            <a:spLocks noGrp="1" noChangeArrowheads="1"/>
          </p:cNvSpPr>
          <p:nvPr>
            <p:ph type="hdr" sz="quarter"/>
          </p:nvPr>
        </p:nvSpPr>
        <p:spPr/>
        <p:txBody>
          <a:bodyPr/>
          <a:lstStyle/>
          <a:p>
            <a:r>
              <a:rPr lang="en-US" dirty="0"/>
              <a:t>*</a:t>
            </a:r>
          </a:p>
        </p:txBody>
      </p:sp>
      <p:sp>
        <p:nvSpPr>
          <p:cNvPr id="53251" name="Rectangle 3"/>
          <p:cNvSpPr>
            <a:spLocks noGrp="1" noChangeArrowheads="1"/>
          </p:cNvSpPr>
          <p:nvPr>
            <p:ph type="dt" sz="quarter" idx="1"/>
          </p:nvPr>
        </p:nvSpPr>
        <p:spPr/>
        <p:txBody>
          <a:bodyPr/>
          <a:lstStyle/>
          <a:p>
            <a:r>
              <a:rPr lang="en-US" dirty="0"/>
              <a:t>07/16/96</a:t>
            </a:r>
          </a:p>
        </p:txBody>
      </p:sp>
      <p:sp>
        <p:nvSpPr>
          <p:cNvPr id="53252" name="Rectangle 6"/>
          <p:cNvSpPr txBox="1">
            <a:spLocks noGrp="1" noChangeArrowheads="1"/>
          </p:cNvSpPr>
          <p:nvPr/>
        </p:nvSpPr>
        <p:spPr bwMode="auto">
          <a:xfrm>
            <a:off x="1" y="6515473"/>
            <a:ext cx="3962672" cy="342527"/>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dirty="0"/>
          </a:p>
        </p:txBody>
      </p:sp>
      <p:sp>
        <p:nvSpPr>
          <p:cNvPr id="53253" name="Rectangle 7"/>
          <p:cNvSpPr txBox="1">
            <a:spLocks noGrp="1" noChangeArrowheads="1"/>
          </p:cNvSpPr>
          <p:nvPr/>
        </p:nvSpPr>
        <p:spPr bwMode="auto">
          <a:xfrm>
            <a:off x="5181328" y="6515473"/>
            <a:ext cx="3962672" cy="342527"/>
          </a:xfrm>
          <a:prstGeom prst="rect">
            <a:avLst/>
          </a:prstGeom>
          <a:noFill/>
          <a:ln w="9525">
            <a:noFill/>
            <a:miter lim="800000"/>
            <a:headEnd/>
            <a:tailEnd/>
          </a:ln>
        </p:spPr>
        <p:txBody>
          <a:bodyPr lIns="19047" tIns="0" rIns="19047" bIns="0" anchor="b"/>
          <a:lstStyle/>
          <a:p>
            <a:pPr algn="r" defTabSz="914450"/>
            <a:fld id="{D3AC7A74-A83C-4B2C-9B12-9C57A3BA2667}" type="slidenum">
              <a:rPr lang="en-US" sz="1000" i="1"/>
              <a:pPr algn="r" defTabSz="914450"/>
              <a:t>4</a:t>
            </a:fld>
            <a:r>
              <a:rPr lang="en-US" sz="1000" i="1" dirty="0"/>
              <a:t>##</a:t>
            </a:r>
            <a:endParaRPr lang="en-US" sz="1200" dirty="0"/>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p:txBody>
          <a:bodyPr/>
          <a:lstStyle/>
          <a:p>
            <a:pPr eaLnBrk="1" hangingPunct="1"/>
            <a:endParaRPr lang="bg-BG" smtClean="0"/>
          </a:p>
        </p:txBody>
      </p:sp>
    </p:spTree>
    <p:extLst>
      <p:ext uri="{BB962C8B-B14F-4D97-AF65-F5344CB8AC3E}">
        <p14:creationId xmlns="" xmlns:p14="http://schemas.microsoft.com/office/powerpoint/2010/main" val="797625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8</a:t>
            </a:fld>
            <a:r>
              <a:rPr lang="en-US" dirty="0"/>
              <a:t>##</a:t>
            </a:r>
          </a:p>
        </p:txBody>
      </p:sp>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p:txBody>
          <a:bodyPr/>
          <a:lstStyle/>
          <a:p>
            <a:pPr eaLnBrk="1" hangingPunct="1"/>
            <a:r>
              <a:rPr lang="en-US" dirty="0" smtClean="0"/>
              <a:t>Extensibility / Polymorphism: New functionality may be easily plugged in without changing existing classes as long the new plug-in classes extend given base classes.</a:t>
            </a:r>
          </a:p>
          <a:p>
            <a:pPr eaLnBrk="1" hangingPunct="1"/>
            <a:endParaRPr lang="en-US" dirty="0" smtClean="0"/>
          </a:p>
          <a:p>
            <a:pPr eaLnBrk="1" hangingPunct="1"/>
            <a:r>
              <a:rPr lang="en-US" dirty="0" smtClean="0"/>
              <a:t>Reusability: For a set of similar applications a framework can be defined using a core set of classes that are to be extended by classes that fill in the application-dependent part.</a:t>
            </a:r>
          </a:p>
          <a:p>
            <a:pPr eaLnBrk="1" hangingPunct="1"/>
            <a:endParaRPr lang="en-US" dirty="0" smtClean="0"/>
          </a:p>
          <a:p>
            <a:pPr eaLnBrk="1" hangingPunct="1"/>
            <a:r>
              <a:rPr lang="en-US" dirty="0" smtClean="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6515473"/>
            <a:ext cx="3962672" cy="342527"/>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5181328" y="6515473"/>
            <a:ext cx="3962672" cy="342527"/>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8</a:t>
            </a:fld>
            <a:r>
              <a:rPr lang="en-US" sz="1000" i="1" dirty="0"/>
              <a:t>##</a:t>
            </a:r>
            <a:endParaRPr lang="en-US" sz="1200" i="1" dirty="0"/>
          </a:p>
        </p:txBody>
      </p:sp>
    </p:spTree>
    <p:extLst>
      <p:ext uri="{BB962C8B-B14F-4D97-AF65-F5344CB8AC3E}">
        <p14:creationId xmlns="" xmlns:p14="http://schemas.microsoft.com/office/powerpoint/2010/main" val="3590649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C7131C5E-1E6B-46FF-9756-44B6556E2A79}" type="slidenum">
              <a:rPr lang="en-US"/>
              <a:pPr/>
              <a:t>9</a:t>
            </a:fld>
            <a:r>
              <a:rPr lang="en-US" dirty="0"/>
              <a:t>##</a:t>
            </a:r>
          </a:p>
        </p:txBody>
      </p:sp>
      <p:sp>
        <p:nvSpPr>
          <p:cNvPr id="1234946" name="Rectangle 2"/>
          <p:cNvSpPr>
            <a:spLocks noGrp="1" noRot="1" noChangeAspect="1" noChangeArrowheads="1" noTextEdit="1"/>
          </p:cNvSpPr>
          <p:nvPr>
            <p:ph type="sldImg"/>
          </p:nvPr>
        </p:nvSpPr>
        <p:spPr>
          <a:ln/>
        </p:spPr>
      </p:sp>
      <p:sp>
        <p:nvSpPr>
          <p:cNvPr id="1234947" name="Rectangle 3"/>
          <p:cNvSpPr>
            <a:spLocks noGrp="1" noChangeArrowheads="1"/>
          </p:cNvSpPr>
          <p:nvPr>
            <p:ph type="body" idx="1"/>
          </p:nvPr>
        </p:nvSpPr>
        <p:spPr/>
        <p:txBody>
          <a:bodyPr/>
          <a:lstStyle/>
          <a:p>
            <a:endParaRPr lang="bg-BG"/>
          </a:p>
        </p:txBody>
      </p:sp>
    </p:spTree>
    <p:extLst>
      <p:ext uri="{BB962C8B-B14F-4D97-AF65-F5344CB8AC3E}">
        <p14:creationId xmlns="" xmlns:p14="http://schemas.microsoft.com/office/powerpoint/2010/main" val="232280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19</a:t>
            </a:fld>
            <a:endParaRPr lang="en-US" dirty="0"/>
          </a:p>
        </p:txBody>
      </p:sp>
    </p:spTree>
    <p:extLst>
      <p:ext uri="{BB962C8B-B14F-4D97-AF65-F5344CB8AC3E}">
        <p14:creationId xmlns="" xmlns:p14="http://schemas.microsoft.com/office/powerpoint/2010/main" val="4159182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Заглавен слайд">
    <p:spTree>
      <p:nvGrpSpPr>
        <p:cNvPr id="1" name=""/>
        <p:cNvGrpSpPr/>
        <p:nvPr/>
      </p:nvGrpSpPr>
      <p:grpSpPr>
        <a:xfrm>
          <a:off x="0" y="0"/>
          <a:ext cx="0" cy="0"/>
          <a:chOff x="0" y="0"/>
          <a:chExt cx="0" cy="0"/>
        </a:xfrm>
      </p:grpSpPr>
      <p:sp>
        <p:nvSpPr>
          <p:cNvPr id="2" name="Заглавие 1"/>
          <p:cNvSpPr>
            <a:spLocks noGrp="1"/>
          </p:cNvSpPr>
          <p:nvPr>
            <p:ph type="ctrTitle"/>
          </p:nvPr>
        </p:nvSpPr>
        <p:spPr>
          <a:xfrm>
            <a:off x="685800" y="2130425"/>
            <a:ext cx="7772400" cy="1470025"/>
          </a:xfrm>
        </p:spPr>
        <p:txBody>
          <a:bodyPr/>
          <a:lstStyle/>
          <a:p>
            <a:r>
              <a:rPr lang="bg-BG" smtClean="0"/>
              <a:t>Щракнете, за да редактирате стила на заглавието в образеца</a:t>
            </a:r>
            <a:endParaRPr lang="bg-BG"/>
          </a:p>
        </p:txBody>
      </p:sp>
      <p:sp>
        <p:nvSpPr>
          <p:cNvPr id="3" name="Подзаглавие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bg-BG" smtClean="0"/>
              <a:t>Щракнете, за да редактирате стила на подзаглавията в образеца</a:t>
            </a:r>
            <a:endParaRPr lang="bg-BG"/>
          </a:p>
        </p:txBody>
      </p:sp>
      <p:sp>
        <p:nvSpPr>
          <p:cNvPr id="4" name="Контейнер за дата 3"/>
          <p:cNvSpPr>
            <a:spLocks noGrp="1"/>
          </p:cNvSpPr>
          <p:nvPr>
            <p:ph type="dt" sz="half" idx="10"/>
          </p:nvPr>
        </p:nvSpPr>
        <p:spPr/>
        <p:txBody>
          <a:bodyPr/>
          <a:lstStyle/>
          <a:p>
            <a:fld id="{22B35730-BCF4-4396-B8B9-CDCD4DB8B04E}" type="datetimeFigureOut">
              <a:rPr lang="bg-BG" smtClean="0"/>
              <a:pPr/>
              <a:t>27.3.2015 г.</a:t>
            </a:fld>
            <a:endParaRPr lang="bg-BG"/>
          </a:p>
        </p:txBody>
      </p:sp>
      <p:sp>
        <p:nvSpPr>
          <p:cNvPr id="5" name="Контейнер за долния колонтитул 4"/>
          <p:cNvSpPr>
            <a:spLocks noGrp="1"/>
          </p:cNvSpPr>
          <p:nvPr>
            <p:ph type="ftr" sz="quarter" idx="11"/>
          </p:nvPr>
        </p:nvSpPr>
        <p:spPr/>
        <p:txBody>
          <a:bodyPr/>
          <a:lstStyle/>
          <a:p>
            <a:endParaRPr lang="bg-BG"/>
          </a:p>
        </p:txBody>
      </p:sp>
      <p:sp>
        <p:nvSpPr>
          <p:cNvPr id="6" name="Контейнер за номер на слайда 5"/>
          <p:cNvSpPr>
            <a:spLocks noGrp="1"/>
          </p:cNvSpPr>
          <p:nvPr>
            <p:ph type="sldNum" sz="quarter" idx="12"/>
          </p:nvPr>
        </p:nvSpPr>
        <p:spPr/>
        <p:txBody>
          <a:bodyPr/>
          <a:lstStyle/>
          <a:p>
            <a:fld id="{6BF4BC6A-F2F2-4189-84A7-90C3E52F200B}" type="slidenum">
              <a:rPr lang="bg-BG" smtClean="0"/>
              <a:pPr/>
              <a:t>‹#›</a:t>
            </a:fld>
            <a:endParaRPr lang="bg-BG"/>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лавие и вертикален текст">
    <p:spTree>
      <p:nvGrpSpPr>
        <p:cNvPr id="1" name=""/>
        <p:cNvGrpSpPr/>
        <p:nvPr/>
      </p:nvGrpSpPr>
      <p:grpSpPr>
        <a:xfrm>
          <a:off x="0" y="0"/>
          <a:ext cx="0" cy="0"/>
          <a:chOff x="0" y="0"/>
          <a:chExt cx="0" cy="0"/>
        </a:xfrm>
      </p:grpSpPr>
      <p:sp>
        <p:nvSpPr>
          <p:cNvPr id="2" name="Заглавие 1"/>
          <p:cNvSpPr>
            <a:spLocks noGrp="1"/>
          </p:cNvSpPr>
          <p:nvPr>
            <p:ph type="title"/>
          </p:nvPr>
        </p:nvSpPr>
        <p:spPr/>
        <p:txBody>
          <a:bodyPr/>
          <a:lstStyle/>
          <a:p>
            <a:r>
              <a:rPr lang="bg-BG" smtClean="0"/>
              <a:t>Щракнете, за да редактирате стила на заглавието в образеца</a:t>
            </a:r>
            <a:endParaRPr lang="bg-BG"/>
          </a:p>
        </p:txBody>
      </p:sp>
      <p:sp>
        <p:nvSpPr>
          <p:cNvPr id="3" name="Контейнер за вертикален текст 2"/>
          <p:cNvSpPr>
            <a:spLocks noGrp="1"/>
          </p:cNvSpPr>
          <p:nvPr>
            <p:ph type="body" orient="vert" idx="1"/>
          </p:nvPr>
        </p:nvSpPr>
        <p:spPr/>
        <p:txBody>
          <a:bodyPr vert="eaVert"/>
          <a:lstStyle/>
          <a:p>
            <a:pPr lvl="0"/>
            <a:r>
              <a:rPr lang="bg-BG" smtClean="0"/>
              <a:t>Щракн., за да ред. стил на загл. в обр.</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bg-BG"/>
          </a:p>
        </p:txBody>
      </p:sp>
      <p:sp>
        <p:nvSpPr>
          <p:cNvPr id="4" name="Контейнер за дата 3"/>
          <p:cNvSpPr>
            <a:spLocks noGrp="1"/>
          </p:cNvSpPr>
          <p:nvPr>
            <p:ph type="dt" sz="half" idx="10"/>
          </p:nvPr>
        </p:nvSpPr>
        <p:spPr/>
        <p:txBody>
          <a:bodyPr/>
          <a:lstStyle/>
          <a:p>
            <a:fld id="{22B35730-BCF4-4396-B8B9-CDCD4DB8B04E}" type="datetimeFigureOut">
              <a:rPr lang="bg-BG" smtClean="0"/>
              <a:pPr/>
              <a:t>27.3.2015 г.</a:t>
            </a:fld>
            <a:endParaRPr lang="bg-BG"/>
          </a:p>
        </p:txBody>
      </p:sp>
      <p:sp>
        <p:nvSpPr>
          <p:cNvPr id="5" name="Контейнер за долния колонтитул 4"/>
          <p:cNvSpPr>
            <a:spLocks noGrp="1"/>
          </p:cNvSpPr>
          <p:nvPr>
            <p:ph type="ftr" sz="quarter" idx="11"/>
          </p:nvPr>
        </p:nvSpPr>
        <p:spPr/>
        <p:txBody>
          <a:bodyPr/>
          <a:lstStyle/>
          <a:p>
            <a:endParaRPr lang="bg-BG"/>
          </a:p>
        </p:txBody>
      </p:sp>
      <p:sp>
        <p:nvSpPr>
          <p:cNvPr id="6" name="Контейнер за номер на слайда 5"/>
          <p:cNvSpPr>
            <a:spLocks noGrp="1"/>
          </p:cNvSpPr>
          <p:nvPr>
            <p:ph type="sldNum" sz="quarter" idx="12"/>
          </p:nvPr>
        </p:nvSpPr>
        <p:spPr/>
        <p:txBody>
          <a:bodyPr/>
          <a:lstStyle/>
          <a:p>
            <a:fld id="{6BF4BC6A-F2F2-4189-84A7-90C3E52F200B}" type="slidenum">
              <a:rPr lang="bg-BG" smtClean="0"/>
              <a:pPr/>
              <a:t>‹#›</a:t>
            </a:fld>
            <a:endParaRPr lang="bg-B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но заглавие и текст">
    <p:spTree>
      <p:nvGrpSpPr>
        <p:cNvPr id="1" name=""/>
        <p:cNvGrpSpPr/>
        <p:nvPr/>
      </p:nvGrpSpPr>
      <p:grpSpPr>
        <a:xfrm>
          <a:off x="0" y="0"/>
          <a:ext cx="0" cy="0"/>
          <a:chOff x="0" y="0"/>
          <a:chExt cx="0" cy="0"/>
        </a:xfrm>
      </p:grpSpPr>
      <p:sp>
        <p:nvSpPr>
          <p:cNvPr id="2" name="Вертикално заглавие 1"/>
          <p:cNvSpPr>
            <a:spLocks noGrp="1"/>
          </p:cNvSpPr>
          <p:nvPr>
            <p:ph type="title" orient="vert"/>
          </p:nvPr>
        </p:nvSpPr>
        <p:spPr>
          <a:xfrm>
            <a:off x="6629400" y="274638"/>
            <a:ext cx="2057400" cy="5851525"/>
          </a:xfrm>
        </p:spPr>
        <p:txBody>
          <a:bodyPr vert="eaVert"/>
          <a:lstStyle/>
          <a:p>
            <a:r>
              <a:rPr lang="bg-BG" smtClean="0"/>
              <a:t>Щракнете, за да редактирате стила на заглавието в образеца</a:t>
            </a:r>
            <a:endParaRPr lang="bg-BG"/>
          </a:p>
        </p:txBody>
      </p:sp>
      <p:sp>
        <p:nvSpPr>
          <p:cNvPr id="3" name="Контейнер за вертикален текст 2"/>
          <p:cNvSpPr>
            <a:spLocks noGrp="1"/>
          </p:cNvSpPr>
          <p:nvPr>
            <p:ph type="body" orient="vert" idx="1"/>
          </p:nvPr>
        </p:nvSpPr>
        <p:spPr>
          <a:xfrm>
            <a:off x="457200" y="274638"/>
            <a:ext cx="6019800" cy="5851525"/>
          </a:xfrm>
        </p:spPr>
        <p:txBody>
          <a:bodyPr vert="eaVert"/>
          <a:lstStyle/>
          <a:p>
            <a:pPr lvl="0"/>
            <a:r>
              <a:rPr lang="bg-BG" smtClean="0"/>
              <a:t>Щракн., за да ред. стил на загл. в обр.</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bg-BG"/>
          </a:p>
        </p:txBody>
      </p:sp>
      <p:sp>
        <p:nvSpPr>
          <p:cNvPr id="4" name="Контейнер за дата 3"/>
          <p:cNvSpPr>
            <a:spLocks noGrp="1"/>
          </p:cNvSpPr>
          <p:nvPr>
            <p:ph type="dt" sz="half" idx="10"/>
          </p:nvPr>
        </p:nvSpPr>
        <p:spPr/>
        <p:txBody>
          <a:bodyPr/>
          <a:lstStyle/>
          <a:p>
            <a:fld id="{22B35730-BCF4-4396-B8B9-CDCD4DB8B04E}" type="datetimeFigureOut">
              <a:rPr lang="bg-BG" smtClean="0"/>
              <a:pPr/>
              <a:t>27.3.2015 г.</a:t>
            </a:fld>
            <a:endParaRPr lang="bg-BG"/>
          </a:p>
        </p:txBody>
      </p:sp>
      <p:sp>
        <p:nvSpPr>
          <p:cNvPr id="5" name="Контейнер за долния колонтитул 4"/>
          <p:cNvSpPr>
            <a:spLocks noGrp="1"/>
          </p:cNvSpPr>
          <p:nvPr>
            <p:ph type="ftr" sz="quarter" idx="11"/>
          </p:nvPr>
        </p:nvSpPr>
        <p:spPr/>
        <p:txBody>
          <a:bodyPr/>
          <a:lstStyle/>
          <a:p>
            <a:endParaRPr lang="bg-BG"/>
          </a:p>
        </p:txBody>
      </p:sp>
      <p:sp>
        <p:nvSpPr>
          <p:cNvPr id="6" name="Контейнер за номер на слайда 5"/>
          <p:cNvSpPr>
            <a:spLocks noGrp="1"/>
          </p:cNvSpPr>
          <p:nvPr>
            <p:ph type="sldNum" sz="quarter" idx="12"/>
          </p:nvPr>
        </p:nvSpPr>
        <p:spPr/>
        <p:txBody>
          <a:bodyPr/>
          <a:lstStyle/>
          <a:p>
            <a:fld id="{6BF4BC6A-F2F2-4189-84A7-90C3E52F200B}" type="slidenum">
              <a:rPr lang="bg-BG" smtClean="0"/>
              <a:pPr/>
              <a:t>‹#›</a:t>
            </a:fld>
            <a:endParaRPr lang="bg-BG"/>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cxnSp>
        <p:nvCxnSpPr>
          <p:cNvPr id="8" name="Straight Connector 7"/>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54613274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лавие и съдържание">
    <p:spTree>
      <p:nvGrpSpPr>
        <p:cNvPr id="1" name=""/>
        <p:cNvGrpSpPr/>
        <p:nvPr/>
      </p:nvGrpSpPr>
      <p:grpSpPr>
        <a:xfrm>
          <a:off x="0" y="0"/>
          <a:ext cx="0" cy="0"/>
          <a:chOff x="0" y="0"/>
          <a:chExt cx="0" cy="0"/>
        </a:xfrm>
      </p:grpSpPr>
      <p:sp>
        <p:nvSpPr>
          <p:cNvPr id="2" name="Заглавие 1"/>
          <p:cNvSpPr>
            <a:spLocks noGrp="1"/>
          </p:cNvSpPr>
          <p:nvPr>
            <p:ph type="title"/>
          </p:nvPr>
        </p:nvSpPr>
        <p:spPr/>
        <p:txBody>
          <a:bodyPr/>
          <a:lstStyle/>
          <a:p>
            <a:r>
              <a:rPr lang="bg-BG" smtClean="0"/>
              <a:t>Щракнете, за да редактирате стила на заглавието в образеца</a:t>
            </a:r>
            <a:endParaRPr lang="bg-BG"/>
          </a:p>
        </p:txBody>
      </p:sp>
      <p:sp>
        <p:nvSpPr>
          <p:cNvPr id="3" name="Контейнер за съдържание 2"/>
          <p:cNvSpPr>
            <a:spLocks noGrp="1"/>
          </p:cNvSpPr>
          <p:nvPr>
            <p:ph idx="1"/>
          </p:nvPr>
        </p:nvSpPr>
        <p:spPr/>
        <p:txBody>
          <a:bodyPr/>
          <a:lstStyle/>
          <a:p>
            <a:pPr lvl="0"/>
            <a:r>
              <a:rPr lang="bg-BG" smtClean="0"/>
              <a:t>Щракн., за да ред. стил на загл. в обр.</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bg-BG"/>
          </a:p>
        </p:txBody>
      </p:sp>
      <p:sp>
        <p:nvSpPr>
          <p:cNvPr id="4" name="Контейнер за дата 3"/>
          <p:cNvSpPr>
            <a:spLocks noGrp="1"/>
          </p:cNvSpPr>
          <p:nvPr>
            <p:ph type="dt" sz="half" idx="10"/>
          </p:nvPr>
        </p:nvSpPr>
        <p:spPr/>
        <p:txBody>
          <a:bodyPr/>
          <a:lstStyle/>
          <a:p>
            <a:fld id="{22B35730-BCF4-4396-B8B9-CDCD4DB8B04E}" type="datetimeFigureOut">
              <a:rPr lang="bg-BG" smtClean="0"/>
              <a:pPr/>
              <a:t>27.3.2015 г.</a:t>
            </a:fld>
            <a:endParaRPr lang="bg-BG"/>
          </a:p>
        </p:txBody>
      </p:sp>
      <p:sp>
        <p:nvSpPr>
          <p:cNvPr id="5" name="Контейнер за долния колонтитул 4"/>
          <p:cNvSpPr>
            <a:spLocks noGrp="1"/>
          </p:cNvSpPr>
          <p:nvPr>
            <p:ph type="ftr" sz="quarter" idx="11"/>
          </p:nvPr>
        </p:nvSpPr>
        <p:spPr/>
        <p:txBody>
          <a:bodyPr/>
          <a:lstStyle/>
          <a:p>
            <a:endParaRPr lang="bg-BG"/>
          </a:p>
        </p:txBody>
      </p:sp>
      <p:sp>
        <p:nvSpPr>
          <p:cNvPr id="6" name="Контейнер за номер на слайда 5"/>
          <p:cNvSpPr>
            <a:spLocks noGrp="1"/>
          </p:cNvSpPr>
          <p:nvPr>
            <p:ph type="sldNum" sz="quarter" idx="12"/>
          </p:nvPr>
        </p:nvSpPr>
        <p:spPr/>
        <p:txBody>
          <a:bodyPr/>
          <a:lstStyle/>
          <a:p>
            <a:fld id="{6BF4BC6A-F2F2-4189-84A7-90C3E52F200B}" type="slidenum">
              <a:rPr lang="bg-BG" smtClean="0"/>
              <a:pPr/>
              <a:t>‹#›</a:t>
            </a:fld>
            <a:endParaRPr lang="bg-B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лавка на секция">
    <p:spTree>
      <p:nvGrpSpPr>
        <p:cNvPr id="1" name=""/>
        <p:cNvGrpSpPr/>
        <p:nvPr/>
      </p:nvGrpSpPr>
      <p:grpSpPr>
        <a:xfrm>
          <a:off x="0" y="0"/>
          <a:ext cx="0" cy="0"/>
          <a:chOff x="0" y="0"/>
          <a:chExt cx="0" cy="0"/>
        </a:xfrm>
      </p:grpSpPr>
      <p:sp>
        <p:nvSpPr>
          <p:cNvPr id="2" name="Заглавие 1"/>
          <p:cNvSpPr>
            <a:spLocks noGrp="1"/>
          </p:cNvSpPr>
          <p:nvPr>
            <p:ph type="title"/>
          </p:nvPr>
        </p:nvSpPr>
        <p:spPr>
          <a:xfrm>
            <a:off x="722313" y="4406900"/>
            <a:ext cx="7772400" cy="1362075"/>
          </a:xfrm>
        </p:spPr>
        <p:txBody>
          <a:bodyPr anchor="t"/>
          <a:lstStyle>
            <a:lvl1pPr algn="l">
              <a:defRPr sz="4000" b="1" cap="all"/>
            </a:lvl1pPr>
          </a:lstStyle>
          <a:p>
            <a:r>
              <a:rPr lang="bg-BG" smtClean="0"/>
              <a:t>Щракнете, за да редактирате стила на заглавието в образеца</a:t>
            </a:r>
            <a:endParaRPr lang="bg-BG"/>
          </a:p>
        </p:txBody>
      </p:sp>
      <p:sp>
        <p:nvSpPr>
          <p:cNvPr id="3" name="Текстов контейне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bg-BG" smtClean="0"/>
              <a:t>Щракн., за да ред. стил на загл. в обр.</a:t>
            </a:r>
          </a:p>
        </p:txBody>
      </p:sp>
      <p:sp>
        <p:nvSpPr>
          <p:cNvPr id="4" name="Контейнер за дата 3"/>
          <p:cNvSpPr>
            <a:spLocks noGrp="1"/>
          </p:cNvSpPr>
          <p:nvPr>
            <p:ph type="dt" sz="half" idx="10"/>
          </p:nvPr>
        </p:nvSpPr>
        <p:spPr/>
        <p:txBody>
          <a:bodyPr/>
          <a:lstStyle/>
          <a:p>
            <a:fld id="{22B35730-BCF4-4396-B8B9-CDCD4DB8B04E}" type="datetimeFigureOut">
              <a:rPr lang="bg-BG" smtClean="0"/>
              <a:pPr/>
              <a:t>27.3.2015 г.</a:t>
            </a:fld>
            <a:endParaRPr lang="bg-BG"/>
          </a:p>
        </p:txBody>
      </p:sp>
      <p:sp>
        <p:nvSpPr>
          <p:cNvPr id="5" name="Контейнер за долния колонтитул 4"/>
          <p:cNvSpPr>
            <a:spLocks noGrp="1"/>
          </p:cNvSpPr>
          <p:nvPr>
            <p:ph type="ftr" sz="quarter" idx="11"/>
          </p:nvPr>
        </p:nvSpPr>
        <p:spPr/>
        <p:txBody>
          <a:bodyPr/>
          <a:lstStyle/>
          <a:p>
            <a:endParaRPr lang="bg-BG"/>
          </a:p>
        </p:txBody>
      </p:sp>
      <p:sp>
        <p:nvSpPr>
          <p:cNvPr id="6" name="Контейнер за номер на слайда 5"/>
          <p:cNvSpPr>
            <a:spLocks noGrp="1"/>
          </p:cNvSpPr>
          <p:nvPr>
            <p:ph type="sldNum" sz="quarter" idx="12"/>
          </p:nvPr>
        </p:nvSpPr>
        <p:spPr/>
        <p:txBody>
          <a:bodyPr/>
          <a:lstStyle/>
          <a:p>
            <a:fld id="{6BF4BC6A-F2F2-4189-84A7-90C3E52F200B}" type="slidenum">
              <a:rPr lang="bg-BG" smtClean="0"/>
              <a:pPr/>
              <a:t>‹#›</a:t>
            </a:fld>
            <a:endParaRPr lang="bg-BG"/>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е съдържания">
    <p:spTree>
      <p:nvGrpSpPr>
        <p:cNvPr id="1" name=""/>
        <p:cNvGrpSpPr/>
        <p:nvPr/>
      </p:nvGrpSpPr>
      <p:grpSpPr>
        <a:xfrm>
          <a:off x="0" y="0"/>
          <a:ext cx="0" cy="0"/>
          <a:chOff x="0" y="0"/>
          <a:chExt cx="0" cy="0"/>
        </a:xfrm>
      </p:grpSpPr>
      <p:sp>
        <p:nvSpPr>
          <p:cNvPr id="2" name="Заглавие 1"/>
          <p:cNvSpPr>
            <a:spLocks noGrp="1"/>
          </p:cNvSpPr>
          <p:nvPr>
            <p:ph type="title"/>
          </p:nvPr>
        </p:nvSpPr>
        <p:spPr/>
        <p:txBody>
          <a:bodyPr/>
          <a:lstStyle/>
          <a:p>
            <a:r>
              <a:rPr lang="bg-BG" smtClean="0"/>
              <a:t>Щракнете, за да редактирате стила на заглавието в образеца</a:t>
            </a:r>
            <a:endParaRPr lang="bg-BG"/>
          </a:p>
        </p:txBody>
      </p:sp>
      <p:sp>
        <p:nvSpPr>
          <p:cNvPr id="3" name="Контейнер за съдържани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bg-BG" smtClean="0"/>
              <a:t>Щракн., за да ред. стил на загл. в обр.</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bg-BG"/>
          </a:p>
        </p:txBody>
      </p:sp>
      <p:sp>
        <p:nvSpPr>
          <p:cNvPr id="4" name="Контейнер за съдържани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bg-BG" smtClean="0"/>
              <a:t>Щракн., за да ред. стил на загл. в обр.</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bg-BG"/>
          </a:p>
        </p:txBody>
      </p:sp>
      <p:sp>
        <p:nvSpPr>
          <p:cNvPr id="5" name="Контейнер за дата 4"/>
          <p:cNvSpPr>
            <a:spLocks noGrp="1"/>
          </p:cNvSpPr>
          <p:nvPr>
            <p:ph type="dt" sz="half" idx="10"/>
          </p:nvPr>
        </p:nvSpPr>
        <p:spPr/>
        <p:txBody>
          <a:bodyPr/>
          <a:lstStyle/>
          <a:p>
            <a:fld id="{22B35730-BCF4-4396-B8B9-CDCD4DB8B04E}" type="datetimeFigureOut">
              <a:rPr lang="bg-BG" smtClean="0"/>
              <a:pPr/>
              <a:t>27.3.2015 г.</a:t>
            </a:fld>
            <a:endParaRPr lang="bg-BG"/>
          </a:p>
        </p:txBody>
      </p:sp>
      <p:sp>
        <p:nvSpPr>
          <p:cNvPr id="6" name="Контейнер за долния колонтитул 5"/>
          <p:cNvSpPr>
            <a:spLocks noGrp="1"/>
          </p:cNvSpPr>
          <p:nvPr>
            <p:ph type="ftr" sz="quarter" idx="11"/>
          </p:nvPr>
        </p:nvSpPr>
        <p:spPr/>
        <p:txBody>
          <a:bodyPr/>
          <a:lstStyle/>
          <a:p>
            <a:endParaRPr lang="bg-BG"/>
          </a:p>
        </p:txBody>
      </p:sp>
      <p:sp>
        <p:nvSpPr>
          <p:cNvPr id="7" name="Контейнер за номер на слайда 6"/>
          <p:cNvSpPr>
            <a:spLocks noGrp="1"/>
          </p:cNvSpPr>
          <p:nvPr>
            <p:ph type="sldNum" sz="quarter" idx="12"/>
          </p:nvPr>
        </p:nvSpPr>
        <p:spPr/>
        <p:txBody>
          <a:bodyPr/>
          <a:lstStyle/>
          <a:p>
            <a:fld id="{6BF4BC6A-F2F2-4189-84A7-90C3E52F200B}" type="slidenum">
              <a:rPr lang="bg-BG" smtClean="0"/>
              <a:pPr/>
              <a:t>‹#›</a:t>
            </a:fld>
            <a:endParaRPr lang="bg-B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лавие 1"/>
          <p:cNvSpPr>
            <a:spLocks noGrp="1"/>
          </p:cNvSpPr>
          <p:nvPr>
            <p:ph type="title"/>
          </p:nvPr>
        </p:nvSpPr>
        <p:spPr/>
        <p:txBody>
          <a:bodyPr/>
          <a:lstStyle>
            <a:lvl1pPr>
              <a:defRPr/>
            </a:lvl1pPr>
          </a:lstStyle>
          <a:p>
            <a:r>
              <a:rPr lang="bg-BG" smtClean="0"/>
              <a:t>Щракнете, за да редактирате стила на заглавието в образеца</a:t>
            </a:r>
            <a:endParaRPr lang="bg-BG"/>
          </a:p>
        </p:txBody>
      </p:sp>
      <p:sp>
        <p:nvSpPr>
          <p:cNvPr id="3" name="Текстов контейне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bg-BG" smtClean="0"/>
              <a:t>Щракн., за да ред. стил на загл. в обр.</a:t>
            </a:r>
          </a:p>
        </p:txBody>
      </p:sp>
      <p:sp>
        <p:nvSpPr>
          <p:cNvPr id="4" name="Контейнер за съдържани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bg-BG" smtClean="0"/>
              <a:t>Щракн., за да ред. стил на загл. в обр.</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bg-BG"/>
          </a:p>
        </p:txBody>
      </p:sp>
      <p:sp>
        <p:nvSpPr>
          <p:cNvPr id="5" name="Текстов контейне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bg-BG" smtClean="0"/>
              <a:t>Щракн., за да ред. стил на загл. в обр.</a:t>
            </a:r>
          </a:p>
        </p:txBody>
      </p:sp>
      <p:sp>
        <p:nvSpPr>
          <p:cNvPr id="6" name="Контейнер за съдържани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bg-BG" smtClean="0"/>
              <a:t>Щракн., за да ред. стил на загл. в обр.</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bg-BG"/>
          </a:p>
        </p:txBody>
      </p:sp>
      <p:sp>
        <p:nvSpPr>
          <p:cNvPr id="7" name="Контейнер за дата 6"/>
          <p:cNvSpPr>
            <a:spLocks noGrp="1"/>
          </p:cNvSpPr>
          <p:nvPr>
            <p:ph type="dt" sz="half" idx="10"/>
          </p:nvPr>
        </p:nvSpPr>
        <p:spPr/>
        <p:txBody>
          <a:bodyPr/>
          <a:lstStyle/>
          <a:p>
            <a:fld id="{22B35730-BCF4-4396-B8B9-CDCD4DB8B04E}" type="datetimeFigureOut">
              <a:rPr lang="bg-BG" smtClean="0"/>
              <a:pPr/>
              <a:t>27.3.2015 г.</a:t>
            </a:fld>
            <a:endParaRPr lang="bg-BG"/>
          </a:p>
        </p:txBody>
      </p:sp>
      <p:sp>
        <p:nvSpPr>
          <p:cNvPr id="8" name="Контейнер за долния колонтитул 7"/>
          <p:cNvSpPr>
            <a:spLocks noGrp="1"/>
          </p:cNvSpPr>
          <p:nvPr>
            <p:ph type="ftr" sz="quarter" idx="11"/>
          </p:nvPr>
        </p:nvSpPr>
        <p:spPr/>
        <p:txBody>
          <a:bodyPr/>
          <a:lstStyle/>
          <a:p>
            <a:endParaRPr lang="bg-BG"/>
          </a:p>
        </p:txBody>
      </p:sp>
      <p:sp>
        <p:nvSpPr>
          <p:cNvPr id="9" name="Контейнер за номер на слайда 8"/>
          <p:cNvSpPr>
            <a:spLocks noGrp="1"/>
          </p:cNvSpPr>
          <p:nvPr>
            <p:ph type="sldNum" sz="quarter" idx="12"/>
          </p:nvPr>
        </p:nvSpPr>
        <p:spPr/>
        <p:txBody>
          <a:bodyPr/>
          <a:lstStyle/>
          <a:p>
            <a:fld id="{6BF4BC6A-F2F2-4189-84A7-90C3E52F200B}" type="slidenum">
              <a:rPr lang="bg-BG" smtClean="0"/>
              <a:pPr/>
              <a:t>‹#›</a:t>
            </a:fld>
            <a:endParaRPr lang="bg-B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Само заглавие">
    <p:spTree>
      <p:nvGrpSpPr>
        <p:cNvPr id="1" name=""/>
        <p:cNvGrpSpPr/>
        <p:nvPr/>
      </p:nvGrpSpPr>
      <p:grpSpPr>
        <a:xfrm>
          <a:off x="0" y="0"/>
          <a:ext cx="0" cy="0"/>
          <a:chOff x="0" y="0"/>
          <a:chExt cx="0" cy="0"/>
        </a:xfrm>
      </p:grpSpPr>
      <p:sp>
        <p:nvSpPr>
          <p:cNvPr id="2" name="Заглавие 1"/>
          <p:cNvSpPr>
            <a:spLocks noGrp="1"/>
          </p:cNvSpPr>
          <p:nvPr>
            <p:ph type="title"/>
          </p:nvPr>
        </p:nvSpPr>
        <p:spPr/>
        <p:txBody>
          <a:bodyPr/>
          <a:lstStyle/>
          <a:p>
            <a:r>
              <a:rPr lang="bg-BG" smtClean="0"/>
              <a:t>Щракнете, за да редактирате стила на заглавието в образеца</a:t>
            </a:r>
            <a:endParaRPr lang="bg-BG"/>
          </a:p>
        </p:txBody>
      </p:sp>
      <p:sp>
        <p:nvSpPr>
          <p:cNvPr id="3" name="Контейнер за дата 2"/>
          <p:cNvSpPr>
            <a:spLocks noGrp="1"/>
          </p:cNvSpPr>
          <p:nvPr>
            <p:ph type="dt" sz="half" idx="10"/>
          </p:nvPr>
        </p:nvSpPr>
        <p:spPr/>
        <p:txBody>
          <a:bodyPr/>
          <a:lstStyle/>
          <a:p>
            <a:fld id="{22B35730-BCF4-4396-B8B9-CDCD4DB8B04E}" type="datetimeFigureOut">
              <a:rPr lang="bg-BG" smtClean="0"/>
              <a:pPr/>
              <a:t>27.3.2015 г.</a:t>
            </a:fld>
            <a:endParaRPr lang="bg-BG"/>
          </a:p>
        </p:txBody>
      </p:sp>
      <p:sp>
        <p:nvSpPr>
          <p:cNvPr id="4" name="Контейнер за долния колонтитул 3"/>
          <p:cNvSpPr>
            <a:spLocks noGrp="1"/>
          </p:cNvSpPr>
          <p:nvPr>
            <p:ph type="ftr" sz="quarter" idx="11"/>
          </p:nvPr>
        </p:nvSpPr>
        <p:spPr/>
        <p:txBody>
          <a:bodyPr/>
          <a:lstStyle/>
          <a:p>
            <a:endParaRPr lang="bg-BG"/>
          </a:p>
        </p:txBody>
      </p:sp>
      <p:sp>
        <p:nvSpPr>
          <p:cNvPr id="5" name="Контейнер за номер на слайда 4"/>
          <p:cNvSpPr>
            <a:spLocks noGrp="1"/>
          </p:cNvSpPr>
          <p:nvPr>
            <p:ph type="sldNum" sz="quarter" idx="12"/>
          </p:nvPr>
        </p:nvSpPr>
        <p:spPr/>
        <p:txBody>
          <a:bodyPr/>
          <a:lstStyle/>
          <a:p>
            <a:fld id="{6BF4BC6A-F2F2-4189-84A7-90C3E52F200B}" type="slidenum">
              <a:rPr lang="bg-BG" smtClean="0"/>
              <a:pPr/>
              <a:t>‹#›</a:t>
            </a:fld>
            <a:endParaRPr lang="bg-B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разен">
    <p:spTree>
      <p:nvGrpSpPr>
        <p:cNvPr id="1" name=""/>
        <p:cNvGrpSpPr/>
        <p:nvPr/>
      </p:nvGrpSpPr>
      <p:grpSpPr>
        <a:xfrm>
          <a:off x="0" y="0"/>
          <a:ext cx="0" cy="0"/>
          <a:chOff x="0" y="0"/>
          <a:chExt cx="0" cy="0"/>
        </a:xfrm>
      </p:grpSpPr>
      <p:sp>
        <p:nvSpPr>
          <p:cNvPr id="2" name="Контейнер за дата 1"/>
          <p:cNvSpPr>
            <a:spLocks noGrp="1"/>
          </p:cNvSpPr>
          <p:nvPr>
            <p:ph type="dt" sz="half" idx="10"/>
          </p:nvPr>
        </p:nvSpPr>
        <p:spPr/>
        <p:txBody>
          <a:bodyPr/>
          <a:lstStyle/>
          <a:p>
            <a:fld id="{22B35730-BCF4-4396-B8B9-CDCD4DB8B04E}" type="datetimeFigureOut">
              <a:rPr lang="bg-BG" smtClean="0"/>
              <a:pPr/>
              <a:t>27.3.2015 г.</a:t>
            </a:fld>
            <a:endParaRPr lang="bg-BG"/>
          </a:p>
        </p:txBody>
      </p:sp>
      <p:sp>
        <p:nvSpPr>
          <p:cNvPr id="3" name="Контейнер за долния колонтитул 2"/>
          <p:cNvSpPr>
            <a:spLocks noGrp="1"/>
          </p:cNvSpPr>
          <p:nvPr>
            <p:ph type="ftr" sz="quarter" idx="11"/>
          </p:nvPr>
        </p:nvSpPr>
        <p:spPr/>
        <p:txBody>
          <a:bodyPr/>
          <a:lstStyle/>
          <a:p>
            <a:endParaRPr lang="bg-BG"/>
          </a:p>
        </p:txBody>
      </p:sp>
      <p:sp>
        <p:nvSpPr>
          <p:cNvPr id="4" name="Контейнер за номер на слайда 3"/>
          <p:cNvSpPr>
            <a:spLocks noGrp="1"/>
          </p:cNvSpPr>
          <p:nvPr>
            <p:ph type="sldNum" sz="quarter" idx="12"/>
          </p:nvPr>
        </p:nvSpPr>
        <p:spPr/>
        <p:txBody>
          <a:bodyPr/>
          <a:lstStyle/>
          <a:p>
            <a:fld id="{6BF4BC6A-F2F2-4189-84A7-90C3E52F200B}" type="slidenum">
              <a:rPr lang="bg-BG" smtClean="0"/>
              <a:pPr/>
              <a:t>‹#›</a:t>
            </a:fld>
            <a:endParaRPr lang="bg-B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Съдържание с надпис">
    <p:spTree>
      <p:nvGrpSpPr>
        <p:cNvPr id="1" name=""/>
        <p:cNvGrpSpPr/>
        <p:nvPr/>
      </p:nvGrpSpPr>
      <p:grpSpPr>
        <a:xfrm>
          <a:off x="0" y="0"/>
          <a:ext cx="0" cy="0"/>
          <a:chOff x="0" y="0"/>
          <a:chExt cx="0" cy="0"/>
        </a:xfrm>
      </p:grpSpPr>
      <p:sp>
        <p:nvSpPr>
          <p:cNvPr id="2" name="Заглавие 1"/>
          <p:cNvSpPr>
            <a:spLocks noGrp="1"/>
          </p:cNvSpPr>
          <p:nvPr>
            <p:ph type="title"/>
          </p:nvPr>
        </p:nvSpPr>
        <p:spPr>
          <a:xfrm>
            <a:off x="457200" y="273050"/>
            <a:ext cx="3008313" cy="1162050"/>
          </a:xfrm>
        </p:spPr>
        <p:txBody>
          <a:bodyPr anchor="b"/>
          <a:lstStyle>
            <a:lvl1pPr algn="l">
              <a:defRPr sz="2000" b="1"/>
            </a:lvl1pPr>
          </a:lstStyle>
          <a:p>
            <a:r>
              <a:rPr lang="bg-BG" smtClean="0"/>
              <a:t>Щракнете, за да редактирате стила на заглавието в образеца</a:t>
            </a:r>
            <a:endParaRPr lang="bg-BG"/>
          </a:p>
        </p:txBody>
      </p:sp>
      <p:sp>
        <p:nvSpPr>
          <p:cNvPr id="3" name="Контейнер за съдържани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bg-BG" smtClean="0"/>
              <a:t>Щракн., за да ред. стил на загл. в обр.</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bg-BG"/>
          </a:p>
        </p:txBody>
      </p:sp>
      <p:sp>
        <p:nvSpPr>
          <p:cNvPr id="4" name="Текстов контейне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bg-BG" smtClean="0"/>
              <a:t>Щракн., за да ред. стил на загл. в обр.</a:t>
            </a:r>
          </a:p>
        </p:txBody>
      </p:sp>
      <p:sp>
        <p:nvSpPr>
          <p:cNvPr id="5" name="Контейнер за дата 4"/>
          <p:cNvSpPr>
            <a:spLocks noGrp="1"/>
          </p:cNvSpPr>
          <p:nvPr>
            <p:ph type="dt" sz="half" idx="10"/>
          </p:nvPr>
        </p:nvSpPr>
        <p:spPr/>
        <p:txBody>
          <a:bodyPr/>
          <a:lstStyle/>
          <a:p>
            <a:fld id="{22B35730-BCF4-4396-B8B9-CDCD4DB8B04E}" type="datetimeFigureOut">
              <a:rPr lang="bg-BG" smtClean="0"/>
              <a:pPr/>
              <a:t>27.3.2015 г.</a:t>
            </a:fld>
            <a:endParaRPr lang="bg-BG"/>
          </a:p>
        </p:txBody>
      </p:sp>
      <p:sp>
        <p:nvSpPr>
          <p:cNvPr id="6" name="Контейнер за долния колонтитул 5"/>
          <p:cNvSpPr>
            <a:spLocks noGrp="1"/>
          </p:cNvSpPr>
          <p:nvPr>
            <p:ph type="ftr" sz="quarter" idx="11"/>
          </p:nvPr>
        </p:nvSpPr>
        <p:spPr/>
        <p:txBody>
          <a:bodyPr/>
          <a:lstStyle/>
          <a:p>
            <a:endParaRPr lang="bg-BG"/>
          </a:p>
        </p:txBody>
      </p:sp>
      <p:sp>
        <p:nvSpPr>
          <p:cNvPr id="7" name="Контейнер за номер на слайда 6"/>
          <p:cNvSpPr>
            <a:spLocks noGrp="1"/>
          </p:cNvSpPr>
          <p:nvPr>
            <p:ph type="sldNum" sz="quarter" idx="12"/>
          </p:nvPr>
        </p:nvSpPr>
        <p:spPr/>
        <p:txBody>
          <a:bodyPr/>
          <a:lstStyle/>
          <a:p>
            <a:fld id="{6BF4BC6A-F2F2-4189-84A7-90C3E52F200B}" type="slidenum">
              <a:rPr lang="bg-BG" smtClean="0"/>
              <a:pPr/>
              <a:t>‹#›</a:t>
            </a:fld>
            <a:endParaRPr lang="bg-BG"/>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Картина с надпис">
    <p:spTree>
      <p:nvGrpSpPr>
        <p:cNvPr id="1" name=""/>
        <p:cNvGrpSpPr/>
        <p:nvPr/>
      </p:nvGrpSpPr>
      <p:grpSpPr>
        <a:xfrm>
          <a:off x="0" y="0"/>
          <a:ext cx="0" cy="0"/>
          <a:chOff x="0" y="0"/>
          <a:chExt cx="0" cy="0"/>
        </a:xfrm>
      </p:grpSpPr>
      <p:sp>
        <p:nvSpPr>
          <p:cNvPr id="2" name="Заглавие 1"/>
          <p:cNvSpPr>
            <a:spLocks noGrp="1"/>
          </p:cNvSpPr>
          <p:nvPr>
            <p:ph type="title"/>
          </p:nvPr>
        </p:nvSpPr>
        <p:spPr>
          <a:xfrm>
            <a:off x="1792288" y="4800600"/>
            <a:ext cx="5486400" cy="566738"/>
          </a:xfrm>
        </p:spPr>
        <p:txBody>
          <a:bodyPr anchor="b"/>
          <a:lstStyle>
            <a:lvl1pPr algn="l">
              <a:defRPr sz="2000" b="1"/>
            </a:lvl1pPr>
          </a:lstStyle>
          <a:p>
            <a:r>
              <a:rPr lang="bg-BG" smtClean="0"/>
              <a:t>Щракнете, за да редактирате стила на заглавието в образеца</a:t>
            </a:r>
            <a:endParaRPr lang="bg-BG"/>
          </a:p>
        </p:txBody>
      </p:sp>
      <p:sp>
        <p:nvSpPr>
          <p:cNvPr id="3" name="Контейнер за картина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Текстов контейне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bg-BG" smtClean="0"/>
              <a:t>Щракн., за да ред. стил на загл. в обр.</a:t>
            </a:r>
          </a:p>
        </p:txBody>
      </p:sp>
      <p:sp>
        <p:nvSpPr>
          <p:cNvPr id="5" name="Контейнер за дата 4"/>
          <p:cNvSpPr>
            <a:spLocks noGrp="1"/>
          </p:cNvSpPr>
          <p:nvPr>
            <p:ph type="dt" sz="half" idx="10"/>
          </p:nvPr>
        </p:nvSpPr>
        <p:spPr/>
        <p:txBody>
          <a:bodyPr/>
          <a:lstStyle/>
          <a:p>
            <a:fld id="{22B35730-BCF4-4396-B8B9-CDCD4DB8B04E}" type="datetimeFigureOut">
              <a:rPr lang="bg-BG" smtClean="0"/>
              <a:pPr/>
              <a:t>27.3.2015 г.</a:t>
            </a:fld>
            <a:endParaRPr lang="bg-BG"/>
          </a:p>
        </p:txBody>
      </p:sp>
      <p:sp>
        <p:nvSpPr>
          <p:cNvPr id="6" name="Контейнер за долния колонтитул 5"/>
          <p:cNvSpPr>
            <a:spLocks noGrp="1"/>
          </p:cNvSpPr>
          <p:nvPr>
            <p:ph type="ftr" sz="quarter" idx="11"/>
          </p:nvPr>
        </p:nvSpPr>
        <p:spPr/>
        <p:txBody>
          <a:bodyPr/>
          <a:lstStyle/>
          <a:p>
            <a:endParaRPr lang="bg-BG"/>
          </a:p>
        </p:txBody>
      </p:sp>
      <p:sp>
        <p:nvSpPr>
          <p:cNvPr id="7" name="Контейнер за номер на слайда 6"/>
          <p:cNvSpPr>
            <a:spLocks noGrp="1"/>
          </p:cNvSpPr>
          <p:nvPr>
            <p:ph type="sldNum" sz="quarter" idx="12"/>
          </p:nvPr>
        </p:nvSpPr>
        <p:spPr/>
        <p:txBody>
          <a:bodyPr/>
          <a:lstStyle/>
          <a:p>
            <a:fld id="{6BF4BC6A-F2F2-4189-84A7-90C3E52F200B}" type="slidenum">
              <a:rPr lang="bg-BG" smtClean="0"/>
              <a:pPr/>
              <a:t>‹#›</a:t>
            </a:fld>
            <a:endParaRPr lang="bg-BG"/>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Контейнер за заглавие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bg-BG" smtClean="0"/>
              <a:t>Щракнете, за да редактирате стила на заглавието в образеца</a:t>
            </a:r>
            <a:endParaRPr lang="bg-BG"/>
          </a:p>
        </p:txBody>
      </p:sp>
      <p:sp>
        <p:nvSpPr>
          <p:cNvPr id="3" name="Текстов контейне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bg-BG" smtClean="0"/>
              <a:t>Щракн., за да ред. стил на загл. в обр.</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bg-BG"/>
          </a:p>
        </p:txBody>
      </p:sp>
      <p:sp>
        <p:nvSpPr>
          <p:cNvPr id="4" name="Контейнер за 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B35730-BCF4-4396-B8B9-CDCD4DB8B04E}" type="datetimeFigureOut">
              <a:rPr lang="bg-BG" smtClean="0"/>
              <a:pPr/>
              <a:t>27.3.2015 г.</a:t>
            </a:fld>
            <a:endParaRPr lang="bg-BG"/>
          </a:p>
        </p:txBody>
      </p:sp>
      <p:sp>
        <p:nvSpPr>
          <p:cNvPr id="5" name="Контейнер за долния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Контейнер за номер на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F4BC6A-F2F2-4189-84A7-90C3E52F200B}" type="slidenum">
              <a:rPr lang="bg-BG" smtClean="0"/>
              <a:pPr/>
              <a:t>‹#›</a:t>
            </a:fld>
            <a:endParaRPr lang="bg-BG"/>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528" y="260648"/>
            <a:ext cx="8382000" cy="1524000"/>
          </a:xfrm>
        </p:spPr>
        <p:txBody>
          <a:bodyPr/>
          <a:lstStyle/>
          <a:p>
            <a:pPr>
              <a:lnSpc>
                <a:spcPts val="5600"/>
              </a:lnSpc>
            </a:pPr>
            <a:r>
              <a:rPr lang="en-US" sz="4700" dirty="0">
                <a:solidFill>
                  <a:schemeClr val="tx1"/>
                </a:solidFill>
              </a:rPr>
              <a:t>Object-Oriented Programming Fundamental Principles – </a:t>
            </a:r>
            <a:r>
              <a:rPr lang="en-US" sz="4700" dirty="0" smtClean="0">
                <a:solidFill>
                  <a:schemeClr val="tx1"/>
                </a:solidFill>
              </a:rPr>
              <a:t>Part 1</a:t>
            </a:r>
            <a:endParaRPr lang="en-US" sz="4700" dirty="0">
              <a:solidFill>
                <a:schemeClr val="tx1"/>
              </a:solidFill>
            </a:endParaRPr>
          </a:p>
        </p:txBody>
      </p:sp>
      <p:sp>
        <p:nvSpPr>
          <p:cNvPr id="3" name="Subtitle 2"/>
          <p:cNvSpPr>
            <a:spLocks noGrp="1"/>
          </p:cNvSpPr>
          <p:nvPr>
            <p:ph type="subTitle" idx="1"/>
          </p:nvPr>
        </p:nvSpPr>
        <p:spPr>
          <a:xfrm>
            <a:off x="611560" y="1772816"/>
            <a:ext cx="8134350" cy="569120"/>
          </a:xfrm>
        </p:spPr>
        <p:txBody>
          <a:bodyPr/>
          <a:lstStyle/>
          <a:p>
            <a:pPr>
              <a:spcBef>
                <a:spcPts val="0"/>
              </a:spcBef>
            </a:pPr>
            <a:r>
              <a:rPr lang="en-US" dirty="0">
                <a:solidFill>
                  <a:schemeClr val="tx1"/>
                </a:solidFill>
              </a:rPr>
              <a:t>Inheritance, Abstraction, Encapsulation</a:t>
            </a:r>
            <a:endParaRPr lang="bg-BG" dirty="0">
              <a:solidFill>
                <a:schemeClr val="tx1"/>
              </a:solidFill>
            </a:endParaRPr>
          </a:p>
        </p:txBody>
      </p:sp>
      <p:pic>
        <p:nvPicPr>
          <p:cNvPr id="17"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0" y="5632450"/>
            <a:ext cx="4090987" cy="1225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 name="Picture 2" descr="http://ideas4pm.files.wordpress.com/2012/10/oop-programming.jpg?w=529"/>
          <p:cNvPicPr>
            <a:picLocks noChangeAspect="1" noChangeArrowheads="1"/>
          </p:cNvPicPr>
          <p:nvPr/>
        </p:nvPicPr>
        <p:blipFill rotWithShape="1">
          <a:blip r:embed="rId3" cstate="screen">
            <a:extLst>
              <a:ext uri="{28A0092B-C50C-407E-A947-70E740481C1C}">
                <a14:useLocalDpi xmlns="" xmlns:a14="http://schemas.microsoft.com/office/drawing/2010/main"/>
              </a:ext>
            </a:extLst>
          </a:blip>
          <a:srcRect l="-2275" t="-9014" r="-12012" b="-13714"/>
          <a:stretch/>
        </p:blipFill>
        <p:spPr bwMode="auto">
          <a:xfrm>
            <a:off x="2123728" y="2420888"/>
            <a:ext cx="6814498" cy="3744416"/>
          </a:xfrm>
          <a:prstGeom prst="cloud">
            <a:avLst/>
          </a:prstGeom>
          <a:solidFill>
            <a:srgbClr val="FFFFFF"/>
          </a:solidFill>
          <a:scene3d>
            <a:camera prst="orthographicFront"/>
            <a:lightRig rig="threePt" dir="t"/>
          </a:scene3d>
          <a:sp3d>
            <a:bevelT w="152400" h="50800" prst="softRound"/>
          </a:sp3d>
        </p:spPr>
      </p:pic>
    </p:spTree>
    <p:extLst>
      <p:ext uri="{BB962C8B-B14F-4D97-AF65-F5344CB8AC3E}">
        <p14:creationId xmlns="" xmlns:p14="http://schemas.microsoft.com/office/powerpoint/2010/main" val="28580559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 Example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solidFill>
                  <a:schemeClr val="tx1"/>
                </a:solidFill>
              </a:rPr>
              <a:pPr>
                <a:defRPr/>
              </a:pPr>
              <a:t>10</a:t>
            </a:fld>
            <a:endParaRPr lang="en-US" dirty="0">
              <a:solidFill>
                <a:schemeClr val="tx1"/>
              </a:solidFill>
            </a:endParaRPr>
          </a:p>
        </p:txBody>
      </p:sp>
      <p:sp>
        <p:nvSpPr>
          <p:cNvPr id="5" name="Rectangle 4"/>
          <p:cNvSpPr>
            <a:spLocks noChangeArrowheads="1"/>
          </p:cNvSpPr>
          <p:nvPr/>
        </p:nvSpPr>
        <p:spPr bwMode="auto">
          <a:xfrm>
            <a:off x="3275013" y="1612900"/>
            <a:ext cx="2449512"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GB" sz="2800" b="1" noProof="1">
                <a:effectLst>
                  <a:outerShdw blurRad="38100" dist="38100" dir="2700000" algn="tl">
                    <a:srgbClr val="000000">
                      <a:alpha val="43137"/>
                    </a:srgbClr>
                  </a:outerShdw>
                </a:effectLst>
                <a:latin typeface="Consolas" pitchFamily="49" charset="0"/>
              </a:rPr>
              <a:t>Person</a:t>
            </a:r>
          </a:p>
        </p:txBody>
      </p:sp>
      <p:sp>
        <p:nvSpPr>
          <p:cNvPr id="6" name="Rectangle 5"/>
          <p:cNvSpPr>
            <a:spLocks noChangeArrowheads="1"/>
          </p:cNvSpPr>
          <p:nvPr/>
        </p:nvSpPr>
        <p:spPr bwMode="auto">
          <a:xfrm>
            <a:off x="3275013" y="2189162"/>
            <a:ext cx="2449512"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en-GB" sz="2000" b="1" noProof="1">
                <a:effectLst>
                  <a:outerShdw blurRad="38100" dist="38100" dir="2700000" algn="tl">
                    <a:srgbClr val="000000">
                      <a:alpha val="43137"/>
                    </a:srgbClr>
                  </a:outerShdw>
                </a:effectLst>
                <a:latin typeface="Consolas" pitchFamily="49" charset="0"/>
              </a:rPr>
              <a:t>+Name: String</a:t>
            </a:r>
          </a:p>
          <a:p>
            <a:pPr>
              <a:lnSpc>
                <a:spcPct val="95000"/>
              </a:lnSpc>
              <a:defRPr/>
            </a:pPr>
            <a:r>
              <a:rPr lang="en-GB" sz="2000" b="1" noProof="1">
                <a:effectLst>
                  <a:outerShdw blurRad="38100" dist="38100" dir="2700000" algn="tl">
                    <a:srgbClr val="000000">
                      <a:alpha val="43137"/>
                    </a:srgbClr>
                  </a:outerShdw>
                </a:effectLst>
                <a:latin typeface="Consolas" pitchFamily="49" charset="0"/>
              </a:rPr>
              <a:t>+Address: String</a:t>
            </a:r>
          </a:p>
        </p:txBody>
      </p:sp>
      <p:sp>
        <p:nvSpPr>
          <p:cNvPr id="7" name="Rectangle 6"/>
          <p:cNvSpPr>
            <a:spLocks noChangeArrowheads="1"/>
          </p:cNvSpPr>
          <p:nvPr/>
        </p:nvSpPr>
        <p:spPr bwMode="auto">
          <a:xfrm>
            <a:off x="3275013" y="2981325"/>
            <a:ext cx="2449512"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effectLst>
                <a:outerShdw blurRad="38100" dist="38100" dir="2700000" algn="tl">
                  <a:srgbClr val="000000">
                    <a:alpha val="43137"/>
                  </a:srgbClr>
                </a:outerShdw>
              </a:effectLst>
              <a:latin typeface="Consolas" pitchFamily="49" charset="0"/>
            </a:endParaRPr>
          </a:p>
        </p:txBody>
      </p:sp>
      <p:sp>
        <p:nvSpPr>
          <p:cNvPr id="8" name="Rectangle 7"/>
          <p:cNvSpPr>
            <a:spLocks noChangeArrowheads="1"/>
          </p:cNvSpPr>
          <p:nvPr/>
        </p:nvSpPr>
        <p:spPr bwMode="auto">
          <a:xfrm>
            <a:off x="1752600" y="4359275"/>
            <a:ext cx="2449513"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US" sz="2800" b="1" noProof="1" smtClean="0">
                <a:effectLst>
                  <a:outerShdw blurRad="38100" dist="38100" dir="2700000" algn="tl">
                    <a:srgbClr val="000000">
                      <a:alpha val="43137"/>
                    </a:srgbClr>
                  </a:outerShdw>
                </a:effectLst>
                <a:latin typeface="Consolas" pitchFamily="49" charset="0"/>
              </a:rPr>
              <a:t>Employee</a:t>
            </a:r>
            <a:endParaRPr lang="en-US" sz="2800" b="1" noProof="1">
              <a:effectLst>
                <a:outerShdw blurRad="38100" dist="38100" dir="2700000" algn="tl">
                  <a:srgbClr val="000000">
                    <a:alpha val="43137"/>
                  </a:srgbClr>
                </a:outerShdw>
              </a:effectLst>
              <a:latin typeface="Consolas" pitchFamily="49" charset="0"/>
            </a:endParaRPr>
          </a:p>
        </p:txBody>
      </p:sp>
      <p:sp>
        <p:nvSpPr>
          <p:cNvPr id="9" name="Rectangle 8"/>
          <p:cNvSpPr>
            <a:spLocks noChangeArrowheads="1"/>
          </p:cNvSpPr>
          <p:nvPr/>
        </p:nvSpPr>
        <p:spPr bwMode="auto">
          <a:xfrm>
            <a:off x="1752600" y="4935537"/>
            <a:ext cx="2449513"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bg-BG" sz="2000" b="1" noProof="1" smtClean="0">
                <a:effectLst>
                  <a:outerShdw blurRad="38100" dist="38100" dir="2700000" algn="tl">
                    <a:srgbClr val="000000">
                      <a:alpha val="43137"/>
                    </a:srgbClr>
                  </a:outerShdw>
                </a:effectLst>
                <a:latin typeface="Consolas" pitchFamily="49" charset="0"/>
              </a:rPr>
              <a:t>+</a:t>
            </a:r>
            <a:r>
              <a:rPr lang="en-US" sz="2000" b="1" noProof="1" smtClean="0">
                <a:effectLst>
                  <a:outerShdw blurRad="38100" dist="38100" dir="2700000" algn="tl">
                    <a:srgbClr val="000000">
                      <a:alpha val="43137"/>
                    </a:srgbClr>
                  </a:outerShdw>
                </a:effectLst>
                <a:latin typeface="Consolas" pitchFamily="49" charset="0"/>
              </a:rPr>
              <a:t>Company: </a:t>
            </a:r>
            <a:r>
              <a:rPr lang="en-US" sz="2000" b="1" noProof="1">
                <a:effectLst>
                  <a:outerShdw blurRad="38100" dist="38100" dir="2700000" algn="tl">
                    <a:srgbClr val="000000">
                      <a:alpha val="43137"/>
                    </a:srgbClr>
                  </a:outerShdw>
                </a:effectLst>
                <a:latin typeface="Consolas" pitchFamily="49" charset="0"/>
              </a:rPr>
              <a:t>String</a:t>
            </a:r>
          </a:p>
          <a:p>
            <a:pPr>
              <a:lnSpc>
                <a:spcPct val="95000"/>
              </a:lnSpc>
              <a:defRPr/>
            </a:pPr>
            <a:r>
              <a:rPr lang="en-US" sz="2000" b="1" noProof="1" smtClean="0">
                <a:effectLst>
                  <a:outerShdw blurRad="38100" dist="38100" dir="2700000" algn="tl">
                    <a:srgbClr val="000000">
                      <a:alpha val="43137"/>
                    </a:srgbClr>
                  </a:outerShdw>
                </a:effectLst>
                <a:latin typeface="Consolas" pitchFamily="49" charset="0"/>
              </a:rPr>
              <a:t>+Salary: double</a:t>
            </a:r>
            <a:endParaRPr lang="en-US" sz="2000" b="1" noProof="1">
              <a:effectLst>
                <a:outerShdw blurRad="38100" dist="38100" dir="2700000" algn="tl">
                  <a:srgbClr val="000000">
                    <a:alpha val="43137"/>
                  </a:srgbClr>
                </a:outerShdw>
              </a:effectLst>
              <a:latin typeface="Consolas" pitchFamily="49" charset="0"/>
            </a:endParaRPr>
          </a:p>
        </p:txBody>
      </p:sp>
      <p:sp>
        <p:nvSpPr>
          <p:cNvPr id="10" name="Rectangle 9"/>
          <p:cNvSpPr>
            <a:spLocks noChangeArrowheads="1"/>
          </p:cNvSpPr>
          <p:nvPr/>
        </p:nvSpPr>
        <p:spPr bwMode="auto">
          <a:xfrm>
            <a:off x="1752600" y="5727700"/>
            <a:ext cx="2449513"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effectLst>
                <a:outerShdw blurRad="38100" dist="38100" dir="2700000" algn="tl">
                  <a:srgbClr val="000000">
                    <a:alpha val="43137"/>
                  </a:srgbClr>
                </a:outerShdw>
              </a:effectLst>
              <a:latin typeface="Consolas" pitchFamily="49" charset="0"/>
            </a:endParaRPr>
          </a:p>
        </p:txBody>
      </p:sp>
      <p:sp>
        <p:nvSpPr>
          <p:cNvPr id="11" name="Rectangle 10"/>
          <p:cNvSpPr>
            <a:spLocks noChangeArrowheads="1"/>
          </p:cNvSpPr>
          <p:nvPr/>
        </p:nvSpPr>
        <p:spPr bwMode="auto">
          <a:xfrm>
            <a:off x="4800600" y="4368800"/>
            <a:ext cx="2449513"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US" sz="2800" b="1" noProof="1" smtClean="0">
                <a:effectLst>
                  <a:outerShdw blurRad="38100" dist="38100" dir="2700000" algn="tl">
                    <a:srgbClr val="000000">
                      <a:alpha val="43137"/>
                    </a:srgbClr>
                  </a:outerShdw>
                </a:effectLst>
                <a:latin typeface="Consolas" pitchFamily="49" charset="0"/>
              </a:rPr>
              <a:t>Student</a:t>
            </a:r>
            <a:endParaRPr lang="en-US" sz="2800" b="1" noProof="1">
              <a:effectLst>
                <a:outerShdw blurRad="38100" dist="38100" dir="2700000" algn="tl">
                  <a:srgbClr val="000000">
                    <a:alpha val="43137"/>
                  </a:srgbClr>
                </a:outerShdw>
              </a:effectLst>
              <a:latin typeface="Consolas" pitchFamily="49" charset="0"/>
            </a:endParaRPr>
          </a:p>
        </p:txBody>
      </p:sp>
      <p:sp>
        <p:nvSpPr>
          <p:cNvPr id="12" name="Rectangle 11"/>
          <p:cNvSpPr>
            <a:spLocks noChangeArrowheads="1"/>
          </p:cNvSpPr>
          <p:nvPr/>
        </p:nvSpPr>
        <p:spPr bwMode="auto">
          <a:xfrm>
            <a:off x="4800600" y="4945062"/>
            <a:ext cx="2449513"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bg-BG" sz="2000" b="1" noProof="1" smtClean="0">
                <a:effectLst>
                  <a:outerShdw blurRad="38100" dist="38100" dir="2700000" algn="tl">
                    <a:srgbClr val="000000">
                      <a:alpha val="43137"/>
                    </a:srgbClr>
                  </a:outerShdw>
                </a:effectLst>
                <a:latin typeface="Consolas" pitchFamily="49" charset="0"/>
              </a:rPr>
              <a:t>+</a:t>
            </a:r>
            <a:r>
              <a:rPr lang="en-US" sz="2000" b="1" noProof="1" smtClean="0">
                <a:effectLst>
                  <a:outerShdw blurRad="38100" dist="38100" dir="2700000" algn="tl">
                    <a:srgbClr val="000000">
                      <a:alpha val="43137"/>
                    </a:srgbClr>
                  </a:outerShdw>
                </a:effectLst>
                <a:latin typeface="Consolas" pitchFamily="49" charset="0"/>
              </a:rPr>
              <a:t>School: </a:t>
            </a:r>
            <a:r>
              <a:rPr lang="en-US" sz="2000" b="1" noProof="1">
                <a:effectLst>
                  <a:outerShdw blurRad="38100" dist="38100" dir="2700000" algn="tl">
                    <a:srgbClr val="000000">
                      <a:alpha val="43137"/>
                    </a:srgbClr>
                  </a:outerShdw>
                </a:effectLst>
                <a:latin typeface="Consolas" pitchFamily="49" charset="0"/>
              </a:rPr>
              <a:t>String</a:t>
            </a:r>
          </a:p>
          <a:p>
            <a:pPr>
              <a:lnSpc>
                <a:spcPct val="95000"/>
              </a:lnSpc>
              <a:defRPr/>
            </a:pPr>
            <a:endParaRPr lang="en-US" sz="2000" b="1" noProof="1">
              <a:effectLst>
                <a:outerShdw blurRad="38100" dist="38100" dir="2700000" algn="tl">
                  <a:srgbClr val="000000">
                    <a:alpha val="43137"/>
                  </a:srgbClr>
                </a:outerShdw>
              </a:effectLst>
              <a:latin typeface="Consolas" pitchFamily="49" charset="0"/>
            </a:endParaRPr>
          </a:p>
        </p:txBody>
      </p:sp>
      <p:sp>
        <p:nvSpPr>
          <p:cNvPr id="13" name="Rectangle 12"/>
          <p:cNvSpPr>
            <a:spLocks noChangeArrowheads="1"/>
          </p:cNvSpPr>
          <p:nvPr/>
        </p:nvSpPr>
        <p:spPr bwMode="auto">
          <a:xfrm>
            <a:off x="4800600" y="5737225"/>
            <a:ext cx="2449513"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effectLst>
                <a:outerShdw blurRad="38100" dist="38100" dir="2700000" algn="tl">
                  <a:srgbClr val="000000">
                    <a:alpha val="43137"/>
                  </a:srgbClr>
                </a:outerShdw>
              </a:effectLst>
              <a:latin typeface="Consolas" pitchFamily="49" charset="0"/>
            </a:endParaRPr>
          </a:p>
        </p:txBody>
      </p:sp>
      <p:sp>
        <p:nvSpPr>
          <p:cNvPr id="14" name="AutoShape 20"/>
          <p:cNvSpPr>
            <a:spLocks noChangeArrowheads="1"/>
          </p:cNvSpPr>
          <p:nvPr/>
        </p:nvSpPr>
        <p:spPr bwMode="auto">
          <a:xfrm>
            <a:off x="6096000" y="1271587"/>
            <a:ext cx="1920875" cy="533400"/>
          </a:xfrm>
          <a:prstGeom prst="wedgeRoundRectCallout">
            <a:avLst>
              <a:gd name="adj1" fmla="val -80546"/>
              <a:gd name="adj2" fmla="val 75167"/>
              <a:gd name="adj3" fmla="val 16667"/>
            </a:avLst>
          </a:prstGeom>
          <a:solidFill>
            <a:schemeClr val="bg1"/>
          </a:solidFill>
          <a:ln w="9525" algn="ctr">
            <a:solidFill>
              <a:schemeClr val="tx1"/>
            </a:solidFill>
            <a:miter lim="800000"/>
            <a:headEnd/>
            <a:tailEnd/>
          </a:ln>
          <a:effectLst/>
        </p:spPr>
        <p:txBody>
          <a:bodyPr anchor="ctr"/>
          <a:lstStyle/>
          <a:p>
            <a:pPr algn="ctr">
              <a:defRPr/>
            </a:pPr>
            <a:r>
              <a:rPr lang="en-US" sz="2800" b="1" dirty="0">
                <a:effectLst>
                  <a:outerShdw blurRad="38100" dist="38100" dir="2700000" algn="tl">
                    <a:srgbClr val="000000">
                      <a:alpha val="43137"/>
                    </a:srgbClr>
                  </a:outerShdw>
                </a:effectLst>
              </a:rPr>
              <a:t>Base class</a:t>
            </a:r>
            <a:endParaRPr lang="bg-BG" sz="2800" b="1" dirty="0">
              <a:effectLst>
                <a:outerShdw blurRad="38100" dist="38100" dir="2700000" algn="tl">
                  <a:srgbClr val="000000">
                    <a:alpha val="43137"/>
                  </a:srgbClr>
                </a:outerShdw>
              </a:effectLst>
            </a:endParaRPr>
          </a:p>
        </p:txBody>
      </p:sp>
      <p:sp>
        <p:nvSpPr>
          <p:cNvPr id="15" name="AutoShape 21"/>
          <p:cNvSpPr>
            <a:spLocks noChangeArrowheads="1"/>
          </p:cNvSpPr>
          <p:nvPr/>
        </p:nvSpPr>
        <p:spPr bwMode="auto">
          <a:xfrm>
            <a:off x="6324600" y="3076574"/>
            <a:ext cx="2319337" cy="595313"/>
          </a:xfrm>
          <a:prstGeom prst="wedgeRoundRectCallout">
            <a:avLst>
              <a:gd name="adj1" fmla="val -56916"/>
              <a:gd name="adj2" fmla="val 183814"/>
              <a:gd name="adj3" fmla="val 16667"/>
            </a:avLst>
          </a:prstGeom>
          <a:solidFill>
            <a:schemeClr val="bg1"/>
          </a:solidFill>
          <a:ln w="9525" algn="ctr">
            <a:solidFill>
              <a:schemeClr val="tx1"/>
            </a:solidFill>
            <a:miter lim="800000"/>
            <a:headEnd/>
            <a:tailEnd/>
          </a:ln>
          <a:effectLst/>
        </p:spPr>
        <p:txBody>
          <a:bodyPr anchor="ctr"/>
          <a:lstStyle/>
          <a:p>
            <a:pPr algn="ctr">
              <a:defRPr/>
            </a:pPr>
            <a:r>
              <a:rPr lang="en-US" sz="2800" b="1" dirty="0">
                <a:effectLst>
                  <a:outerShdw blurRad="38100" dist="38100" dir="2700000" algn="tl">
                    <a:srgbClr val="000000">
                      <a:alpha val="43137"/>
                    </a:srgbClr>
                  </a:outerShdw>
                </a:effectLst>
              </a:rPr>
              <a:t>Derived class</a:t>
            </a:r>
            <a:endParaRPr lang="bg-BG" sz="2800" b="1" dirty="0">
              <a:effectLst>
                <a:outerShdw blurRad="38100" dist="38100" dir="2700000" algn="tl">
                  <a:srgbClr val="000000">
                    <a:alpha val="43137"/>
                  </a:srgbClr>
                </a:outerShdw>
              </a:effectLst>
            </a:endParaRPr>
          </a:p>
        </p:txBody>
      </p:sp>
      <p:sp>
        <p:nvSpPr>
          <p:cNvPr id="16" name="AutoShape 22"/>
          <p:cNvSpPr>
            <a:spLocks noChangeArrowheads="1"/>
          </p:cNvSpPr>
          <p:nvPr/>
        </p:nvSpPr>
        <p:spPr bwMode="auto">
          <a:xfrm>
            <a:off x="496887" y="3024187"/>
            <a:ext cx="2398713" cy="595313"/>
          </a:xfrm>
          <a:prstGeom prst="wedgeRoundRectCallout">
            <a:avLst>
              <a:gd name="adj1" fmla="val 43269"/>
              <a:gd name="adj2" fmla="val 195848"/>
              <a:gd name="adj3" fmla="val 16667"/>
            </a:avLst>
          </a:prstGeom>
          <a:solidFill>
            <a:schemeClr val="bg1"/>
          </a:solidFill>
          <a:ln w="9525" algn="ctr">
            <a:solidFill>
              <a:schemeClr val="tx1"/>
            </a:solidFill>
            <a:miter lim="800000"/>
            <a:headEnd/>
            <a:tailEnd/>
          </a:ln>
          <a:effectLst/>
        </p:spPr>
        <p:txBody>
          <a:bodyPr anchor="ctr"/>
          <a:lstStyle/>
          <a:p>
            <a:pPr algn="ctr">
              <a:defRPr/>
            </a:pPr>
            <a:r>
              <a:rPr lang="en-US" sz="2800" b="1" dirty="0">
                <a:effectLst>
                  <a:outerShdw blurRad="38100" dist="38100" dir="2700000" algn="tl">
                    <a:srgbClr val="000000">
                      <a:alpha val="43137"/>
                    </a:srgbClr>
                  </a:outerShdw>
                </a:effectLst>
              </a:rPr>
              <a:t>Derived class</a:t>
            </a:r>
            <a:endParaRPr lang="bg-BG" sz="2800" b="1" dirty="0">
              <a:effectLst>
                <a:outerShdw blurRad="38100" dist="38100" dir="2700000" algn="tl">
                  <a:srgbClr val="000000">
                    <a:alpha val="43137"/>
                  </a:srgbClr>
                </a:outerShdw>
              </a:effectLst>
            </a:endParaRPr>
          </a:p>
        </p:txBody>
      </p:sp>
      <p:sp>
        <p:nvSpPr>
          <p:cNvPr id="17" name="Freeform 145"/>
          <p:cNvSpPr>
            <a:spLocks/>
          </p:cNvSpPr>
          <p:nvPr/>
        </p:nvSpPr>
        <p:spPr bwMode="auto">
          <a:xfrm>
            <a:off x="3727600" y="3586162"/>
            <a:ext cx="45719" cy="771525"/>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effectLst>
                <a:outerShdw blurRad="38100" dist="38100" dir="2700000" algn="tl">
                  <a:srgbClr val="000000">
                    <a:alpha val="43137"/>
                  </a:srgbClr>
                </a:outerShdw>
              </a:effectLst>
              <a:latin typeface="Consolas" pitchFamily="49" charset="0"/>
            </a:endParaRPr>
          </a:p>
        </p:txBody>
      </p:sp>
      <p:sp>
        <p:nvSpPr>
          <p:cNvPr id="18" name="Freeform 147"/>
          <p:cNvSpPr>
            <a:spLocks/>
          </p:cNvSpPr>
          <p:nvPr/>
        </p:nvSpPr>
        <p:spPr bwMode="auto">
          <a:xfrm>
            <a:off x="3570540" y="3364153"/>
            <a:ext cx="31566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effectLst>
                <a:outerShdw blurRad="38100" dist="38100" dir="2700000" algn="tl">
                  <a:srgbClr val="000000">
                    <a:alpha val="43137"/>
                  </a:srgbClr>
                </a:outerShdw>
              </a:effectLst>
              <a:latin typeface="Consolas" pitchFamily="49" charset="0"/>
            </a:endParaRPr>
          </a:p>
        </p:txBody>
      </p:sp>
      <p:sp>
        <p:nvSpPr>
          <p:cNvPr id="19" name="Freeform 145"/>
          <p:cNvSpPr>
            <a:spLocks/>
          </p:cNvSpPr>
          <p:nvPr/>
        </p:nvSpPr>
        <p:spPr bwMode="auto">
          <a:xfrm>
            <a:off x="5262460" y="3586162"/>
            <a:ext cx="45719" cy="771525"/>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effectLst>
                <a:outerShdw blurRad="38100" dist="38100" dir="2700000" algn="tl">
                  <a:srgbClr val="000000">
                    <a:alpha val="43137"/>
                  </a:srgbClr>
                </a:outerShdw>
              </a:effectLst>
              <a:latin typeface="Consolas" pitchFamily="49" charset="0"/>
            </a:endParaRPr>
          </a:p>
        </p:txBody>
      </p:sp>
      <p:sp>
        <p:nvSpPr>
          <p:cNvPr id="20" name="Freeform 147"/>
          <p:cNvSpPr>
            <a:spLocks/>
          </p:cNvSpPr>
          <p:nvPr/>
        </p:nvSpPr>
        <p:spPr bwMode="auto">
          <a:xfrm>
            <a:off x="5105400" y="3364153"/>
            <a:ext cx="31566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effectLst>
                <a:outerShdw blurRad="38100" dist="38100" dir="2700000" algn="tl">
                  <a:srgbClr val="000000">
                    <a:alpha val="43137"/>
                  </a:srgbClr>
                </a:outerShdw>
              </a:effectLst>
              <a:latin typeface="Consolas" pitchFamily="49" charset="0"/>
            </a:endParaRPr>
          </a:p>
        </p:txBody>
      </p:sp>
    </p:spTree>
    <p:extLst>
      <p:ext uri="{BB962C8B-B14F-4D97-AF65-F5344CB8AC3E}">
        <p14:creationId xmlns="" xmlns:p14="http://schemas.microsoft.com/office/powerpoint/2010/main" val="12341073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Class Hierarchies</a:t>
            </a:r>
            <a:endParaRPr lang="bg-BG" sz="4000" dirty="0"/>
          </a:p>
        </p:txBody>
      </p:sp>
      <p:sp>
        <p:nvSpPr>
          <p:cNvPr id="796675" name="Rectangle 3"/>
          <p:cNvSpPr>
            <a:spLocks noGrp="1" noChangeArrowheads="1"/>
          </p:cNvSpPr>
          <p:nvPr>
            <p:ph idx="1"/>
          </p:nvPr>
        </p:nvSpPr>
        <p:spPr>
          <a:xfrm>
            <a:off x="323528" y="1340768"/>
            <a:ext cx="8229600" cy="4525963"/>
          </a:xfrm>
          <a:prstGeom prst="rect">
            <a:avLst/>
          </a:prstGeom>
        </p:spPr>
        <p:txBody>
          <a:bodyPr/>
          <a:lstStyle/>
          <a:p>
            <a:pPr>
              <a:lnSpc>
                <a:spcPct val="100000"/>
              </a:lnSpc>
              <a:spcBef>
                <a:spcPct val="50000"/>
              </a:spcBef>
              <a:defRPr/>
            </a:pPr>
            <a:r>
              <a:rPr lang="en-US" dirty="0">
                <a:latin typeface="+mn-lt"/>
                <a:ea typeface="+mn-ea"/>
                <a:cs typeface="+mn-cs"/>
              </a:rPr>
              <a:t>Inheritance leads to a </a:t>
            </a:r>
            <a:r>
              <a:rPr lang="en-US" dirty="0" smtClean="0">
                <a:latin typeface="+mn-lt"/>
                <a:ea typeface="+mn-ea"/>
                <a:cs typeface="+mn-cs"/>
              </a:rPr>
              <a:t>hierarchies </a:t>
            </a:r>
            <a:r>
              <a:rPr lang="en-US" dirty="0">
                <a:latin typeface="+mn-lt"/>
                <a:ea typeface="+mn-ea"/>
                <a:cs typeface="+mn-cs"/>
              </a:rPr>
              <a:t>of classes </a:t>
            </a:r>
            <a:r>
              <a:rPr lang="en-US" dirty="0" smtClean="0">
                <a:latin typeface="+mn-lt"/>
                <a:ea typeface="+mn-ea"/>
                <a:cs typeface="+mn-cs"/>
              </a:rPr>
              <a:t>and / or </a:t>
            </a:r>
            <a:r>
              <a:rPr lang="en-US" dirty="0">
                <a:latin typeface="+mn-lt"/>
                <a:ea typeface="+mn-ea"/>
                <a:cs typeface="+mn-cs"/>
              </a:rPr>
              <a:t>interfaces in an application:</a:t>
            </a:r>
            <a:endParaRPr lang="bg-BG" dirty="0">
              <a:latin typeface="+mn-lt"/>
              <a:ea typeface="+mn-ea"/>
              <a:cs typeface="+mn-cs"/>
            </a:endParaRPr>
          </a:p>
        </p:txBody>
      </p:sp>
      <p:sp>
        <p:nvSpPr>
          <p:cNvPr id="17"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11</a:t>
            </a:fld>
            <a:endParaRPr lang="en-US" sz="1100" dirty="0"/>
          </a:p>
        </p:txBody>
      </p:sp>
      <p:grpSp>
        <p:nvGrpSpPr>
          <p:cNvPr id="2" name="Group 55"/>
          <p:cNvGrpSpPr/>
          <p:nvPr/>
        </p:nvGrpSpPr>
        <p:grpSpPr>
          <a:xfrm>
            <a:off x="990600" y="2438400"/>
            <a:ext cx="6858000" cy="3810000"/>
            <a:chOff x="457200" y="2587625"/>
            <a:chExt cx="6858000" cy="3387725"/>
          </a:xfrm>
        </p:grpSpPr>
        <p:sp>
          <p:nvSpPr>
            <p:cNvPr id="2058" name="Text Box 16"/>
            <p:cNvSpPr txBox="1">
              <a:spLocks noChangeArrowheads="1"/>
            </p:cNvSpPr>
            <p:nvPr/>
          </p:nvSpPr>
          <p:spPr bwMode="auto">
            <a:xfrm>
              <a:off x="2943226" y="2587625"/>
              <a:ext cx="2314574"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effectLst>
                    <a:outerShdw blurRad="38100" dist="38100" dir="2700000" algn="tl">
                      <a:srgbClr val="000000">
                        <a:alpha val="43137"/>
                      </a:srgbClr>
                    </a:outerShdw>
                  </a:effectLst>
                  <a:latin typeface="Consolas" pitchFamily="49" charset="0"/>
                </a:rPr>
                <a:t>Game</a:t>
              </a:r>
              <a:endParaRPr lang="en-US" sz="2000" b="1" noProof="1">
                <a:effectLst>
                  <a:outerShdw blurRad="38100" dist="38100" dir="2700000" algn="tl">
                    <a:srgbClr val="000000">
                      <a:alpha val="43137"/>
                    </a:srgbClr>
                  </a:outerShdw>
                </a:effectLst>
                <a:latin typeface="Consolas" pitchFamily="49" charset="0"/>
              </a:endParaRPr>
            </a:p>
          </p:txBody>
        </p:sp>
        <p:sp>
          <p:nvSpPr>
            <p:cNvPr id="2059" name="Text Box 17"/>
            <p:cNvSpPr txBox="1">
              <a:spLocks noChangeArrowheads="1"/>
            </p:cNvSpPr>
            <p:nvPr/>
          </p:nvSpPr>
          <p:spPr bwMode="auto">
            <a:xfrm>
              <a:off x="4476750" y="3590925"/>
              <a:ext cx="283845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effectLst>
                    <a:outerShdw blurRad="38100" dist="38100" dir="2700000" algn="tl">
                      <a:srgbClr val="000000">
                        <a:alpha val="43137"/>
                      </a:srgbClr>
                    </a:outerShdw>
                  </a:effectLst>
                  <a:latin typeface="Consolas" pitchFamily="49" charset="0"/>
                </a:rPr>
                <a:t>MultiplePlayersGame</a:t>
              </a:r>
              <a:endParaRPr lang="en-US" sz="2000" b="1" noProof="1">
                <a:effectLst>
                  <a:outerShdw blurRad="38100" dist="38100" dir="2700000" algn="tl">
                    <a:srgbClr val="000000">
                      <a:alpha val="43137"/>
                    </a:srgbClr>
                  </a:outerShdw>
                </a:effectLst>
                <a:latin typeface="Consolas" pitchFamily="49" charset="0"/>
              </a:endParaRPr>
            </a:p>
          </p:txBody>
        </p:sp>
        <p:sp>
          <p:nvSpPr>
            <p:cNvPr id="2060" name="Text Box 18"/>
            <p:cNvSpPr txBox="1">
              <a:spLocks noChangeArrowheads="1"/>
            </p:cNvSpPr>
            <p:nvPr/>
          </p:nvSpPr>
          <p:spPr bwMode="auto">
            <a:xfrm>
              <a:off x="4419600" y="4591050"/>
              <a:ext cx="16002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effectLst>
                    <a:outerShdw blurRad="38100" dist="38100" dir="2700000" algn="tl">
                      <a:srgbClr val="000000">
                        <a:alpha val="43137"/>
                      </a:srgbClr>
                    </a:outerShdw>
                  </a:effectLst>
                  <a:latin typeface="Consolas" pitchFamily="49" charset="0"/>
                </a:rPr>
                <a:t>BoardGame</a:t>
              </a:r>
              <a:endParaRPr lang="en-US" sz="2000" b="1" noProof="1">
                <a:effectLst>
                  <a:outerShdw blurRad="38100" dist="38100" dir="2700000" algn="tl">
                    <a:srgbClr val="000000">
                      <a:alpha val="43137"/>
                    </a:srgbClr>
                  </a:outerShdw>
                </a:effectLst>
                <a:latin typeface="Consolas" pitchFamily="49" charset="0"/>
              </a:endParaRPr>
            </a:p>
          </p:txBody>
        </p:sp>
        <p:sp>
          <p:nvSpPr>
            <p:cNvPr id="2061" name="Text Box 19"/>
            <p:cNvSpPr txBox="1">
              <a:spLocks noChangeArrowheads="1"/>
            </p:cNvSpPr>
            <p:nvPr/>
          </p:nvSpPr>
          <p:spPr bwMode="auto">
            <a:xfrm>
              <a:off x="3733800" y="5591175"/>
              <a:ext cx="13716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effectLst>
                    <a:outerShdw blurRad="38100" dist="38100" dir="2700000" algn="tl">
                      <a:srgbClr val="000000">
                        <a:alpha val="43137"/>
                      </a:srgbClr>
                    </a:outerShdw>
                  </a:effectLst>
                  <a:latin typeface="Consolas" pitchFamily="49" charset="0"/>
                </a:rPr>
                <a:t>Chess</a:t>
              </a:r>
              <a:endParaRPr lang="en-US" sz="2000" b="1" noProof="1">
                <a:effectLst>
                  <a:outerShdw blurRad="38100" dist="38100" dir="2700000" algn="tl">
                    <a:srgbClr val="000000">
                      <a:alpha val="43137"/>
                    </a:srgbClr>
                  </a:outerShdw>
                </a:effectLst>
                <a:latin typeface="Consolas" pitchFamily="49" charset="0"/>
              </a:endParaRPr>
            </a:p>
          </p:txBody>
        </p:sp>
        <p:sp>
          <p:nvSpPr>
            <p:cNvPr id="2062" name="Text Box 20"/>
            <p:cNvSpPr txBox="1">
              <a:spLocks noChangeArrowheads="1"/>
            </p:cNvSpPr>
            <p:nvPr/>
          </p:nvSpPr>
          <p:spPr bwMode="auto">
            <a:xfrm>
              <a:off x="5334000" y="5588000"/>
              <a:ext cx="16002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effectLst>
                    <a:outerShdw blurRad="38100" dist="38100" dir="2700000" algn="tl">
                      <a:srgbClr val="000000">
                        <a:alpha val="43137"/>
                      </a:srgbClr>
                    </a:outerShdw>
                  </a:effectLst>
                  <a:latin typeface="Consolas" pitchFamily="49" charset="0"/>
                </a:rPr>
                <a:t>Backgammon</a:t>
              </a:r>
              <a:endParaRPr lang="en-US" sz="2000" b="1" noProof="1">
                <a:effectLst>
                  <a:outerShdw blurRad="38100" dist="38100" dir="2700000" algn="tl">
                    <a:srgbClr val="000000">
                      <a:alpha val="43137"/>
                    </a:srgbClr>
                  </a:outerShdw>
                </a:effectLst>
                <a:latin typeface="Consolas" pitchFamily="49" charset="0"/>
              </a:endParaRPr>
            </a:p>
          </p:txBody>
        </p:sp>
        <p:sp>
          <p:nvSpPr>
            <p:cNvPr id="2063" name="Text Box 21"/>
            <p:cNvSpPr txBox="1">
              <a:spLocks noChangeArrowheads="1"/>
            </p:cNvSpPr>
            <p:nvPr/>
          </p:nvSpPr>
          <p:spPr bwMode="auto">
            <a:xfrm>
              <a:off x="1143000" y="3590925"/>
              <a:ext cx="25146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effectLst>
                    <a:outerShdw blurRad="38100" dist="38100" dir="2700000" algn="tl">
                      <a:srgbClr val="000000">
                        <a:alpha val="43137"/>
                      </a:srgbClr>
                    </a:outerShdw>
                  </a:effectLst>
                  <a:latin typeface="Consolas" pitchFamily="49" charset="0"/>
                </a:rPr>
                <a:t>SinglePlayerGame</a:t>
              </a:r>
              <a:endParaRPr lang="en-US" sz="2000" b="1" noProof="1">
                <a:effectLst>
                  <a:outerShdw blurRad="38100" dist="38100" dir="2700000" algn="tl">
                    <a:srgbClr val="000000">
                      <a:alpha val="43137"/>
                    </a:srgbClr>
                  </a:outerShdw>
                </a:effectLst>
                <a:latin typeface="Consolas" pitchFamily="49" charset="0"/>
              </a:endParaRPr>
            </a:p>
          </p:txBody>
        </p:sp>
        <p:sp>
          <p:nvSpPr>
            <p:cNvPr id="27" name="Freeform 147"/>
            <p:cNvSpPr>
              <a:spLocks/>
            </p:cNvSpPr>
            <p:nvPr/>
          </p:nvSpPr>
          <p:spPr bwMode="auto">
            <a:xfrm>
              <a:off x="3209674" y="3002591"/>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effectLst>
                  <a:outerShdw blurRad="38100" dist="38100" dir="2700000" algn="tl">
                    <a:srgbClr val="000000">
                      <a:alpha val="43137"/>
                    </a:srgbClr>
                  </a:outerShdw>
                </a:effectLst>
                <a:latin typeface="Consolas" pitchFamily="49" charset="0"/>
              </a:endParaRPr>
            </a:p>
          </p:txBody>
        </p:sp>
        <p:sp>
          <p:nvSpPr>
            <p:cNvPr id="35" name="Freeform 145"/>
            <p:cNvSpPr>
              <a:spLocks/>
            </p:cNvSpPr>
            <p:nvPr/>
          </p:nvSpPr>
          <p:spPr bwMode="auto">
            <a:xfrm>
              <a:off x="3319542" y="3153242"/>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effectLst>
                  <a:outerShdw blurRad="38100" dist="38100" dir="2700000" algn="tl">
                    <a:srgbClr val="000000">
                      <a:alpha val="43137"/>
                    </a:srgbClr>
                  </a:outerShdw>
                </a:effectLst>
                <a:latin typeface="Consolas" pitchFamily="49" charset="0"/>
              </a:endParaRPr>
            </a:p>
          </p:txBody>
        </p:sp>
        <p:sp>
          <p:nvSpPr>
            <p:cNvPr id="36" name="Freeform 147"/>
            <p:cNvSpPr>
              <a:spLocks/>
            </p:cNvSpPr>
            <p:nvPr/>
          </p:nvSpPr>
          <p:spPr bwMode="auto">
            <a:xfrm>
              <a:off x="4714624" y="2996565"/>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effectLst>
                  <a:outerShdw blurRad="38100" dist="38100" dir="2700000" algn="tl">
                    <a:srgbClr val="000000">
                      <a:alpha val="43137"/>
                    </a:srgbClr>
                  </a:outerShdw>
                </a:effectLst>
                <a:latin typeface="Consolas" pitchFamily="49" charset="0"/>
              </a:endParaRPr>
            </a:p>
          </p:txBody>
        </p:sp>
        <p:sp>
          <p:nvSpPr>
            <p:cNvPr id="37" name="Freeform 145"/>
            <p:cNvSpPr>
              <a:spLocks/>
            </p:cNvSpPr>
            <p:nvPr/>
          </p:nvSpPr>
          <p:spPr bwMode="auto">
            <a:xfrm>
              <a:off x="4824492" y="3147216"/>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effectLst>
                  <a:outerShdw blurRad="38100" dist="38100" dir="2700000" algn="tl">
                    <a:srgbClr val="000000">
                      <a:alpha val="43137"/>
                    </a:srgbClr>
                  </a:outerShdw>
                </a:effectLst>
                <a:latin typeface="Consolas" pitchFamily="49" charset="0"/>
              </a:endParaRPr>
            </a:p>
          </p:txBody>
        </p:sp>
        <p:sp>
          <p:nvSpPr>
            <p:cNvPr id="40" name="Text Box 18"/>
            <p:cNvSpPr txBox="1">
              <a:spLocks noChangeArrowheads="1"/>
            </p:cNvSpPr>
            <p:nvPr/>
          </p:nvSpPr>
          <p:spPr bwMode="auto">
            <a:xfrm>
              <a:off x="457200" y="4581525"/>
              <a:ext cx="17526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effectLst>
                    <a:outerShdw blurRad="38100" dist="38100" dir="2700000" algn="tl">
                      <a:srgbClr val="000000">
                        <a:alpha val="43137"/>
                      </a:srgbClr>
                    </a:outerShdw>
                  </a:effectLst>
                  <a:latin typeface="Consolas" pitchFamily="49" charset="0"/>
                </a:rPr>
                <a:t>Minesweeper</a:t>
              </a:r>
              <a:endParaRPr lang="en-US" sz="2000" b="1" noProof="1">
                <a:effectLst>
                  <a:outerShdw blurRad="38100" dist="38100" dir="2700000" algn="tl">
                    <a:srgbClr val="000000">
                      <a:alpha val="43137"/>
                    </a:srgbClr>
                  </a:outerShdw>
                </a:effectLst>
                <a:latin typeface="Consolas" pitchFamily="49" charset="0"/>
              </a:endParaRPr>
            </a:p>
          </p:txBody>
        </p:sp>
        <p:sp>
          <p:nvSpPr>
            <p:cNvPr id="41" name="Text Box 18"/>
            <p:cNvSpPr txBox="1">
              <a:spLocks noChangeArrowheads="1"/>
            </p:cNvSpPr>
            <p:nvPr/>
          </p:nvSpPr>
          <p:spPr bwMode="auto">
            <a:xfrm>
              <a:off x="2590800" y="4591050"/>
              <a:ext cx="16002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effectLst>
                    <a:outerShdw blurRad="38100" dist="38100" dir="2700000" algn="tl">
                      <a:srgbClr val="000000">
                        <a:alpha val="43137"/>
                      </a:srgbClr>
                    </a:outerShdw>
                  </a:effectLst>
                  <a:latin typeface="Consolas" pitchFamily="49" charset="0"/>
                </a:rPr>
                <a:t>Solitaire</a:t>
              </a:r>
              <a:endParaRPr lang="en-US" sz="2000" b="1" noProof="1">
                <a:effectLst>
                  <a:outerShdw blurRad="38100" dist="38100" dir="2700000" algn="tl">
                    <a:srgbClr val="000000">
                      <a:alpha val="43137"/>
                    </a:srgbClr>
                  </a:outerShdw>
                </a:effectLst>
                <a:latin typeface="Consolas" pitchFamily="49" charset="0"/>
              </a:endParaRPr>
            </a:p>
          </p:txBody>
        </p:sp>
        <p:sp>
          <p:nvSpPr>
            <p:cNvPr id="42" name="Freeform 147"/>
            <p:cNvSpPr>
              <a:spLocks/>
            </p:cNvSpPr>
            <p:nvPr/>
          </p:nvSpPr>
          <p:spPr bwMode="auto">
            <a:xfrm>
              <a:off x="1490332" y="4002249"/>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effectLst>
                  <a:outerShdw blurRad="38100" dist="38100" dir="2700000" algn="tl">
                    <a:srgbClr val="000000">
                      <a:alpha val="43137"/>
                    </a:srgbClr>
                  </a:outerShdw>
                </a:effectLst>
                <a:latin typeface="Consolas" pitchFamily="49" charset="0"/>
              </a:endParaRPr>
            </a:p>
          </p:txBody>
        </p:sp>
        <p:sp>
          <p:nvSpPr>
            <p:cNvPr id="43" name="Freeform 145"/>
            <p:cNvSpPr>
              <a:spLocks/>
            </p:cNvSpPr>
            <p:nvPr/>
          </p:nvSpPr>
          <p:spPr bwMode="auto">
            <a:xfrm>
              <a:off x="1600200" y="4152900"/>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effectLst>
                  <a:outerShdw blurRad="38100" dist="38100" dir="2700000" algn="tl">
                    <a:srgbClr val="000000">
                      <a:alpha val="43137"/>
                    </a:srgbClr>
                  </a:outerShdw>
                </a:effectLst>
                <a:latin typeface="Consolas" pitchFamily="49" charset="0"/>
              </a:endParaRPr>
            </a:p>
          </p:txBody>
        </p:sp>
        <p:sp>
          <p:nvSpPr>
            <p:cNvPr id="44" name="Freeform 147"/>
            <p:cNvSpPr>
              <a:spLocks/>
            </p:cNvSpPr>
            <p:nvPr/>
          </p:nvSpPr>
          <p:spPr bwMode="auto">
            <a:xfrm>
              <a:off x="2981074" y="4000810"/>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effectLst>
                  <a:outerShdw blurRad="38100" dist="38100" dir="2700000" algn="tl">
                    <a:srgbClr val="000000">
                      <a:alpha val="43137"/>
                    </a:srgbClr>
                  </a:outerShdw>
                </a:effectLst>
                <a:latin typeface="Consolas" pitchFamily="49" charset="0"/>
              </a:endParaRPr>
            </a:p>
          </p:txBody>
        </p:sp>
        <p:sp>
          <p:nvSpPr>
            <p:cNvPr id="45" name="Freeform 145"/>
            <p:cNvSpPr>
              <a:spLocks/>
            </p:cNvSpPr>
            <p:nvPr/>
          </p:nvSpPr>
          <p:spPr bwMode="auto">
            <a:xfrm>
              <a:off x="3090942" y="4151461"/>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effectLst>
                  <a:outerShdw blurRad="38100" dist="38100" dir="2700000" algn="tl">
                    <a:srgbClr val="000000">
                      <a:alpha val="43137"/>
                    </a:srgbClr>
                  </a:outerShdw>
                </a:effectLst>
                <a:latin typeface="Consolas" pitchFamily="49" charset="0"/>
              </a:endParaRPr>
            </a:p>
          </p:txBody>
        </p:sp>
        <p:sp>
          <p:nvSpPr>
            <p:cNvPr id="46" name="Freeform 147"/>
            <p:cNvSpPr>
              <a:spLocks/>
            </p:cNvSpPr>
            <p:nvPr/>
          </p:nvSpPr>
          <p:spPr bwMode="auto">
            <a:xfrm>
              <a:off x="5071732" y="4002249"/>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effectLst>
                  <a:outerShdw blurRad="38100" dist="38100" dir="2700000" algn="tl">
                    <a:srgbClr val="000000">
                      <a:alpha val="43137"/>
                    </a:srgbClr>
                  </a:outerShdw>
                </a:effectLst>
                <a:latin typeface="Consolas" pitchFamily="49" charset="0"/>
              </a:endParaRPr>
            </a:p>
          </p:txBody>
        </p:sp>
        <p:sp>
          <p:nvSpPr>
            <p:cNvPr id="47" name="Freeform 145"/>
            <p:cNvSpPr>
              <a:spLocks/>
            </p:cNvSpPr>
            <p:nvPr/>
          </p:nvSpPr>
          <p:spPr bwMode="auto">
            <a:xfrm>
              <a:off x="5181600" y="4152900"/>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effectLst>
                  <a:outerShdw blurRad="38100" dist="38100" dir="2700000" algn="tl">
                    <a:srgbClr val="000000">
                      <a:alpha val="43137"/>
                    </a:srgbClr>
                  </a:outerShdw>
                </a:effectLst>
                <a:latin typeface="Consolas" pitchFamily="49" charset="0"/>
              </a:endParaRPr>
            </a:p>
          </p:txBody>
        </p:sp>
        <p:sp>
          <p:nvSpPr>
            <p:cNvPr id="48" name="Freeform 147"/>
            <p:cNvSpPr>
              <a:spLocks/>
            </p:cNvSpPr>
            <p:nvPr/>
          </p:nvSpPr>
          <p:spPr bwMode="auto">
            <a:xfrm>
              <a:off x="6553200" y="4000500"/>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effectLst>
                  <a:outerShdw blurRad="38100" dist="38100" dir="2700000" algn="tl">
                    <a:srgbClr val="000000">
                      <a:alpha val="43137"/>
                    </a:srgbClr>
                  </a:outerShdw>
                </a:effectLst>
                <a:latin typeface="Consolas" pitchFamily="49" charset="0"/>
              </a:endParaRPr>
            </a:p>
          </p:txBody>
        </p:sp>
        <p:sp>
          <p:nvSpPr>
            <p:cNvPr id="49" name="Freeform 145"/>
            <p:cNvSpPr>
              <a:spLocks/>
            </p:cNvSpPr>
            <p:nvPr/>
          </p:nvSpPr>
          <p:spPr bwMode="auto">
            <a:xfrm>
              <a:off x="6663068" y="4151151"/>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effectLst>
                  <a:outerShdw blurRad="38100" dist="38100" dir="2700000" algn="tl">
                    <a:srgbClr val="000000">
                      <a:alpha val="43137"/>
                    </a:srgbClr>
                  </a:outerShdw>
                </a:effectLst>
                <a:latin typeface="Consolas" pitchFamily="49" charset="0"/>
              </a:endParaRPr>
            </a:p>
          </p:txBody>
        </p:sp>
        <p:sp>
          <p:nvSpPr>
            <p:cNvPr id="51" name="Freeform 147"/>
            <p:cNvSpPr>
              <a:spLocks/>
            </p:cNvSpPr>
            <p:nvPr/>
          </p:nvSpPr>
          <p:spPr bwMode="auto">
            <a:xfrm>
              <a:off x="4614532" y="5002374"/>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effectLst>
                  <a:outerShdw blurRad="38100" dist="38100" dir="2700000" algn="tl">
                    <a:srgbClr val="000000">
                      <a:alpha val="43137"/>
                    </a:srgbClr>
                  </a:outerShdw>
                </a:effectLst>
                <a:latin typeface="Consolas" pitchFamily="49" charset="0"/>
              </a:endParaRPr>
            </a:p>
          </p:txBody>
        </p:sp>
        <p:sp>
          <p:nvSpPr>
            <p:cNvPr id="52" name="Freeform 145"/>
            <p:cNvSpPr>
              <a:spLocks/>
            </p:cNvSpPr>
            <p:nvPr/>
          </p:nvSpPr>
          <p:spPr bwMode="auto">
            <a:xfrm>
              <a:off x="4724400" y="5153025"/>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effectLst>
                  <a:outerShdw blurRad="38100" dist="38100" dir="2700000" algn="tl">
                    <a:srgbClr val="000000">
                      <a:alpha val="43137"/>
                    </a:srgbClr>
                  </a:outerShdw>
                </a:effectLst>
                <a:latin typeface="Consolas" pitchFamily="49" charset="0"/>
              </a:endParaRPr>
            </a:p>
          </p:txBody>
        </p:sp>
        <p:sp>
          <p:nvSpPr>
            <p:cNvPr id="53" name="Freeform 147"/>
            <p:cNvSpPr>
              <a:spLocks/>
            </p:cNvSpPr>
            <p:nvPr/>
          </p:nvSpPr>
          <p:spPr bwMode="auto">
            <a:xfrm>
              <a:off x="5571874" y="5002374"/>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effectLst>
                  <a:outerShdw blurRad="38100" dist="38100" dir="2700000" algn="tl">
                    <a:srgbClr val="000000">
                      <a:alpha val="43137"/>
                    </a:srgbClr>
                  </a:outerShdw>
                </a:effectLst>
                <a:latin typeface="Consolas" pitchFamily="49" charset="0"/>
              </a:endParaRPr>
            </a:p>
          </p:txBody>
        </p:sp>
        <p:sp>
          <p:nvSpPr>
            <p:cNvPr id="54" name="Freeform 145"/>
            <p:cNvSpPr>
              <a:spLocks/>
            </p:cNvSpPr>
            <p:nvPr/>
          </p:nvSpPr>
          <p:spPr bwMode="auto">
            <a:xfrm>
              <a:off x="5681742" y="5153025"/>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effectLst>
                  <a:outerShdw blurRad="38100" dist="38100" dir="2700000" algn="tl">
                    <a:srgbClr val="000000">
                      <a:alpha val="43137"/>
                    </a:srgbClr>
                  </a:outerShdw>
                </a:effectLst>
                <a:latin typeface="Consolas" pitchFamily="49" charset="0"/>
              </a:endParaRPr>
            </a:p>
          </p:txBody>
        </p:sp>
        <p:sp>
          <p:nvSpPr>
            <p:cNvPr id="55" name="Freeform 54"/>
            <p:cNvSpPr/>
            <p:nvPr/>
          </p:nvSpPr>
          <p:spPr>
            <a:xfrm>
              <a:off x="6257925" y="4581525"/>
              <a:ext cx="833952" cy="390525"/>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effectLst>
                    <a:outerShdw blurRad="38100" dist="38100" dir="2700000" algn="tl">
                      <a:srgbClr val="000000">
                        <a:alpha val="43137"/>
                      </a:srgbClr>
                    </a:outerShdw>
                  </a:effectLst>
                  <a:latin typeface="Consolas" pitchFamily="49" charset="0"/>
                </a:rPr>
                <a:t>…</a:t>
              </a:r>
              <a:endParaRPr lang="en-US" sz="2000" b="1" noProof="1">
                <a:effectLst>
                  <a:outerShdw blurRad="38100" dist="38100" dir="2700000" algn="tl">
                    <a:srgbClr val="000000">
                      <a:alpha val="43137"/>
                    </a:srgbClr>
                  </a:outerShdw>
                </a:effectLst>
                <a:latin typeface="Consolas" pitchFamily="49" charset="0"/>
              </a:endParaRPr>
            </a:p>
          </p:txBody>
        </p:sp>
      </p:grpSp>
      <p:sp>
        <p:nvSpPr>
          <p:cNvPr id="57" name="Freeform 147"/>
          <p:cNvSpPr>
            <a:spLocks/>
          </p:cNvSpPr>
          <p:nvPr/>
        </p:nvSpPr>
        <p:spPr bwMode="auto">
          <a:xfrm>
            <a:off x="2809875" y="4109051"/>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effectLst>
                <a:outerShdw blurRad="38100" dist="38100" dir="2700000" algn="tl">
                  <a:srgbClr val="000000">
                    <a:alpha val="43137"/>
                  </a:srgbClr>
                </a:outerShdw>
              </a:effectLst>
              <a:latin typeface="Consolas" pitchFamily="49" charset="0"/>
            </a:endParaRPr>
          </a:p>
        </p:txBody>
      </p:sp>
      <p:sp>
        <p:nvSpPr>
          <p:cNvPr id="58" name="Freeform 145"/>
          <p:cNvSpPr>
            <a:spLocks/>
          </p:cNvSpPr>
          <p:nvPr/>
        </p:nvSpPr>
        <p:spPr bwMode="auto">
          <a:xfrm>
            <a:off x="2919743" y="4278480"/>
            <a:ext cx="52057" cy="1284120"/>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effectLst>
                <a:outerShdw blurRad="38100" dist="38100" dir="2700000" algn="tl">
                  <a:srgbClr val="000000">
                    <a:alpha val="43137"/>
                  </a:srgbClr>
                </a:outerShdw>
              </a:effectLst>
              <a:latin typeface="Consolas" pitchFamily="49" charset="0"/>
            </a:endParaRPr>
          </a:p>
        </p:txBody>
      </p:sp>
      <p:sp>
        <p:nvSpPr>
          <p:cNvPr id="59" name="Freeform 58"/>
          <p:cNvSpPr/>
          <p:nvPr/>
        </p:nvSpPr>
        <p:spPr>
          <a:xfrm>
            <a:off x="2514600" y="5562600"/>
            <a:ext cx="833952" cy="439203"/>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effectLst>
                  <a:outerShdw blurRad="38100" dist="38100" dir="2700000" algn="tl">
                    <a:srgbClr val="000000">
                      <a:alpha val="43137"/>
                    </a:srgbClr>
                  </a:outerShdw>
                </a:effectLst>
                <a:latin typeface="Consolas" pitchFamily="49" charset="0"/>
              </a:rPr>
              <a:t>…</a:t>
            </a:r>
            <a:endParaRPr lang="en-US" sz="2000" b="1" noProof="1">
              <a:effectLst>
                <a:outerShdw blurRad="38100" dist="38100" dir="2700000" algn="tl">
                  <a:srgbClr val="000000">
                    <a:alpha val="43137"/>
                  </a:srgbClr>
                </a:outerShdw>
              </a:effectLst>
              <a:latin typeface="Consolas" pitchFamily="49" charset="0"/>
            </a:endParaRPr>
          </a:p>
        </p:txBody>
      </p:sp>
    </p:spTree>
    <p:extLst>
      <p:ext uri="{BB962C8B-B14F-4D97-AF65-F5344CB8AC3E}">
        <p14:creationId xmlns="" xmlns:p14="http://schemas.microsoft.com/office/powerpoint/2010/main" val="2117732220"/>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2" name="Rectangle 2"/>
          <p:cNvSpPr>
            <a:spLocks noGrp="1" noChangeArrowheads="1"/>
          </p:cNvSpPr>
          <p:nvPr>
            <p:ph type="title"/>
          </p:nvPr>
        </p:nvSpPr>
        <p:spPr>
          <a:xfrm>
            <a:off x="395536" y="188640"/>
            <a:ext cx="8229600" cy="1143000"/>
          </a:xfrm>
          <a:prstGeom prst="rect">
            <a:avLst/>
          </a:prstGeom>
        </p:spPr>
        <p:txBody>
          <a:bodyPr anchor="ctr" anchorCtr="0"/>
          <a:lstStyle/>
          <a:p>
            <a:pPr>
              <a:lnSpc>
                <a:spcPts val="4000"/>
              </a:lnSpc>
              <a:defRPr/>
            </a:pPr>
            <a:r>
              <a:rPr lang="en-US" sz="4000" dirty="0">
                <a:solidFill>
                  <a:schemeClr val="tx1"/>
                </a:solidFill>
              </a:rPr>
              <a:t>Inheritance in .NET</a:t>
            </a:r>
            <a:endParaRPr lang="bg-BG" sz="4000" dirty="0">
              <a:solidFill>
                <a:schemeClr val="tx1"/>
              </a:solidFill>
            </a:endParaRPr>
          </a:p>
        </p:txBody>
      </p:sp>
      <p:sp>
        <p:nvSpPr>
          <p:cNvPr id="788483" name="Rectangle 3"/>
          <p:cNvSpPr>
            <a:spLocks noGrp="1" noChangeArrowheads="1"/>
          </p:cNvSpPr>
          <p:nvPr>
            <p:ph idx="1"/>
          </p:nvPr>
        </p:nvSpPr>
        <p:spPr>
          <a:xfrm>
            <a:off x="228600" y="914400"/>
            <a:ext cx="8686800" cy="5638800"/>
          </a:xfrm>
          <a:prstGeom prst="rect">
            <a:avLst/>
          </a:prstGeom>
        </p:spPr>
        <p:txBody>
          <a:bodyPr/>
          <a:lstStyle/>
          <a:p>
            <a:r>
              <a:rPr lang="en-US" sz="3000" dirty="0">
                <a:solidFill>
                  <a:schemeClr val="tx1"/>
                </a:solidFill>
              </a:rPr>
              <a:t>A class can inherit only </a:t>
            </a:r>
            <a:r>
              <a:rPr lang="en-US" sz="3000" dirty="0" smtClean="0">
                <a:solidFill>
                  <a:schemeClr val="tx1"/>
                </a:solidFill>
              </a:rPr>
              <a:t>one base class</a:t>
            </a:r>
          </a:p>
          <a:p>
            <a:pPr lvl="1"/>
            <a:r>
              <a:rPr lang="en-US" sz="2800" dirty="0" smtClean="0">
                <a:solidFill>
                  <a:schemeClr val="tx1"/>
                </a:solidFill>
              </a:rPr>
              <a:t>E.g. </a:t>
            </a:r>
            <a:r>
              <a:rPr lang="en-US" sz="2800" noProof="1" smtClean="0">
                <a:solidFill>
                  <a:schemeClr val="tx1"/>
                </a:solidFill>
                <a:latin typeface="Consolas" pitchFamily="49" charset="0"/>
                <a:cs typeface="Consolas" pitchFamily="49" charset="0"/>
              </a:rPr>
              <a:t>IOException</a:t>
            </a:r>
            <a:r>
              <a:rPr lang="en-US" sz="2800" dirty="0" smtClean="0">
                <a:solidFill>
                  <a:schemeClr val="tx1"/>
                </a:solidFill>
              </a:rPr>
              <a:t> derives from </a:t>
            </a:r>
            <a:r>
              <a:rPr lang="en-US" sz="2800" noProof="1" smtClean="0">
                <a:solidFill>
                  <a:schemeClr val="tx1"/>
                </a:solidFill>
                <a:latin typeface="Consolas" pitchFamily="49" charset="0"/>
                <a:cs typeface="Consolas" pitchFamily="49" charset="0"/>
              </a:rPr>
              <a:t>SystemException</a:t>
            </a:r>
            <a:r>
              <a:rPr lang="en-US" sz="2800" dirty="0" smtClean="0">
                <a:solidFill>
                  <a:schemeClr val="tx1"/>
                </a:solidFill>
              </a:rPr>
              <a:t> and it derives from </a:t>
            </a:r>
            <a:r>
              <a:rPr lang="en-US" sz="2800" noProof="1" smtClean="0">
                <a:solidFill>
                  <a:schemeClr val="tx1"/>
                </a:solidFill>
                <a:latin typeface="Consolas" pitchFamily="49" charset="0"/>
                <a:cs typeface="Consolas" pitchFamily="49" charset="0"/>
              </a:rPr>
              <a:t>Exception</a:t>
            </a:r>
          </a:p>
          <a:p>
            <a:r>
              <a:rPr lang="en-US" sz="3000" dirty="0" smtClean="0">
                <a:solidFill>
                  <a:schemeClr val="tx1"/>
                </a:solidFill>
              </a:rPr>
              <a:t>A </a:t>
            </a:r>
            <a:r>
              <a:rPr lang="en-US" sz="3000" dirty="0">
                <a:solidFill>
                  <a:schemeClr val="tx1"/>
                </a:solidFill>
              </a:rPr>
              <a:t>class can implement </a:t>
            </a:r>
            <a:r>
              <a:rPr lang="en-US" sz="3000" dirty="0" smtClean="0">
                <a:solidFill>
                  <a:schemeClr val="tx1"/>
                </a:solidFill>
              </a:rPr>
              <a:t>several interfaces</a:t>
            </a:r>
            <a:endParaRPr lang="en-US" sz="3000" dirty="0">
              <a:solidFill>
                <a:schemeClr val="tx1"/>
              </a:solidFill>
            </a:endParaRPr>
          </a:p>
          <a:p>
            <a:pPr lvl="1"/>
            <a:r>
              <a:rPr lang="en-US" sz="2800" dirty="0" smtClean="0">
                <a:solidFill>
                  <a:schemeClr val="tx1"/>
                </a:solidFill>
              </a:rPr>
              <a:t>This is </a:t>
            </a:r>
            <a:r>
              <a:rPr lang="en-US" sz="2800" noProof="1" smtClean="0">
                <a:solidFill>
                  <a:schemeClr val="tx1"/>
                </a:solidFill>
              </a:rPr>
              <a:t>.NET’s</a:t>
            </a:r>
            <a:r>
              <a:rPr lang="en-US" sz="2800" dirty="0" smtClean="0">
                <a:solidFill>
                  <a:schemeClr val="tx1"/>
                </a:solidFill>
              </a:rPr>
              <a:t> form of multiple inheritance</a:t>
            </a:r>
          </a:p>
          <a:p>
            <a:pPr lvl="1"/>
            <a:r>
              <a:rPr lang="en-US" sz="2800" dirty="0" smtClean="0">
                <a:solidFill>
                  <a:schemeClr val="tx1"/>
                </a:solidFill>
              </a:rPr>
              <a:t>E.g. </a:t>
            </a:r>
            <a:r>
              <a:rPr lang="en-US" sz="2800" noProof="1" smtClean="0">
                <a:solidFill>
                  <a:schemeClr val="tx1"/>
                </a:solidFill>
                <a:latin typeface="Consolas" pitchFamily="49" charset="0"/>
                <a:cs typeface="Consolas" pitchFamily="49" charset="0"/>
              </a:rPr>
              <a:t>List&lt;T&gt;</a:t>
            </a:r>
            <a:r>
              <a:rPr lang="en-US" sz="2800" dirty="0" smtClean="0">
                <a:solidFill>
                  <a:schemeClr val="tx1"/>
                </a:solidFill>
              </a:rPr>
              <a:t> implements </a:t>
            </a:r>
            <a:r>
              <a:rPr lang="en-US" sz="2800" noProof="1" smtClean="0">
                <a:solidFill>
                  <a:schemeClr val="tx1"/>
                </a:solidFill>
                <a:latin typeface="Consolas" pitchFamily="49" charset="0"/>
                <a:cs typeface="Consolas" pitchFamily="49" charset="0"/>
              </a:rPr>
              <a:t>IList&lt;T&gt;</a:t>
            </a:r>
            <a:r>
              <a:rPr lang="en-US" sz="2800" dirty="0" smtClean="0">
                <a:solidFill>
                  <a:schemeClr val="tx1"/>
                </a:solidFill>
              </a:rPr>
              <a:t>, </a:t>
            </a:r>
            <a:r>
              <a:rPr lang="en-US" sz="2800" noProof="1" smtClean="0">
                <a:solidFill>
                  <a:schemeClr val="tx1"/>
                </a:solidFill>
                <a:latin typeface="Consolas" pitchFamily="49" charset="0"/>
                <a:cs typeface="Consolas" pitchFamily="49" charset="0"/>
              </a:rPr>
              <a:t>ICollection&lt;T&gt;</a:t>
            </a:r>
            <a:r>
              <a:rPr lang="en-US" sz="2800" dirty="0" smtClean="0">
                <a:solidFill>
                  <a:schemeClr val="tx1"/>
                </a:solidFill>
              </a:rPr>
              <a:t>, </a:t>
            </a:r>
            <a:r>
              <a:rPr lang="en-US" sz="2800" noProof="1" smtClean="0">
                <a:solidFill>
                  <a:schemeClr val="tx1"/>
                </a:solidFill>
                <a:latin typeface="Consolas" pitchFamily="49" charset="0"/>
                <a:cs typeface="Consolas" pitchFamily="49" charset="0"/>
              </a:rPr>
              <a:t>IEnumerable&lt;T&gt;</a:t>
            </a:r>
          </a:p>
          <a:p>
            <a:r>
              <a:rPr lang="en-US" sz="3000" dirty="0" smtClean="0">
                <a:solidFill>
                  <a:schemeClr val="tx1"/>
                </a:solidFill>
              </a:rPr>
              <a:t>An interface can implement several interfaces</a:t>
            </a:r>
          </a:p>
          <a:p>
            <a:pPr lvl="1"/>
            <a:r>
              <a:rPr lang="en-US" sz="2800" dirty="0" smtClean="0">
                <a:solidFill>
                  <a:schemeClr val="tx1"/>
                </a:solidFill>
              </a:rPr>
              <a:t>E.g. </a:t>
            </a:r>
            <a:r>
              <a:rPr lang="en-US" sz="2800" noProof="1" smtClean="0">
                <a:solidFill>
                  <a:schemeClr val="tx1"/>
                </a:solidFill>
                <a:latin typeface="Consolas" pitchFamily="49" charset="0"/>
                <a:cs typeface="Consolas" pitchFamily="49" charset="0"/>
              </a:rPr>
              <a:t>IList&lt;T&gt;</a:t>
            </a:r>
            <a:r>
              <a:rPr lang="en-US" sz="2800" dirty="0" smtClean="0">
                <a:solidFill>
                  <a:schemeClr val="tx1"/>
                </a:solidFill>
              </a:rPr>
              <a:t> implements </a:t>
            </a:r>
            <a:r>
              <a:rPr lang="en-US" sz="2800" noProof="1" smtClean="0">
                <a:solidFill>
                  <a:schemeClr val="tx1"/>
                </a:solidFill>
                <a:latin typeface="Consolas" pitchFamily="49" charset="0"/>
                <a:cs typeface="Consolas" pitchFamily="49" charset="0"/>
              </a:rPr>
              <a:t>ICollection&lt;T&gt;</a:t>
            </a:r>
            <a:r>
              <a:rPr lang="en-US" sz="2800" dirty="0" smtClean="0">
                <a:solidFill>
                  <a:schemeClr val="tx1"/>
                </a:solidFill>
              </a:rPr>
              <a:t> and </a:t>
            </a:r>
            <a:r>
              <a:rPr lang="en-US" sz="2800" noProof="1" smtClean="0">
                <a:solidFill>
                  <a:schemeClr val="tx1"/>
                </a:solidFill>
                <a:latin typeface="Consolas" pitchFamily="49" charset="0"/>
                <a:cs typeface="Consolas" pitchFamily="49" charset="0"/>
              </a:rPr>
              <a:t>IEnumerable&lt;T&gt;</a:t>
            </a:r>
            <a:endParaRPr lang="en-US" sz="2800" noProof="1">
              <a:solidFill>
                <a:schemeClr val="tx1"/>
              </a:solidFill>
              <a:latin typeface="Consolas" pitchFamily="49" charset="0"/>
              <a:cs typeface="Consolas" pitchFamily="49" charset="0"/>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12</a:t>
            </a:fld>
            <a:endParaRPr lang="en-US" sz="1100" dirty="0"/>
          </a:p>
        </p:txBody>
      </p:sp>
    </p:spTree>
    <p:extLst>
      <p:ext uri="{BB962C8B-B14F-4D97-AF65-F5344CB8AC3E}">
        <p14:creationId xmlns="" xmlns:p14="http://schemas.microsoft.com/office/powerpoint/2010/main" val="46364562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Define </a:t>
            </a:r>
            <a:r>
              <a:rPr lang="bg-BG" dirty="0" smtClean="0"/>
              <a:t>Inheritance</a:t>
            </a:r>
            <a:r>
              <a:rPr lang="en-US" dirty="0" smtClean="0"/>
              <a:t>?</a:t>
            </a:r>
            <a:endParaRPr lang="en-US" dirty="0"/>
          </a:p>
        </p:txBody>
      </p:sp>
      <p:sp>
        <p:nvSpPr>
          <p:cNvPr id="3" name="Content Placeholder 2"/>
          <p:cNvSpPr>
            <a:spLocks noGrp="1"/>
          </p:cNvSpPr>
          <p:nvPr>
            <p:ph idx="1"/>
          </p:nvPr>
        </p:nvSpPr>
        <p:spPr>
          <a:xfrm>
            <a:off x="228600" y="990600"/>
            <a:ext cx="8686800" cy="5715000"/>
          </a:xfrm>
        </p:spPr>
        <p:txBody>
          <a:bodyPr/>
          <a:lstStyle/>
          <a:p>
            <a:pPr>
              <a:lnSpc>
                <a:spcPct val="100000"/>
              </a:lnSpc>
            </a:pPr>
            <a:r>
              <a:rPr lang="en-US" dirty="0" smtClean="0"/>
              <a:t>Specify the name of the base class after the name of the derived (with colon)</a:t>
            </a:r>
          </a:p>
          <a:p>
            <a:pPr>
              <a:lnSpc>
                <a:spcPct val="100000"/>
              </a:lnSpc>
            </a:pPr>
            <a:endParaRPr lang="en-US" dirty="0"/>
          </a:p>
          <a:p>
            <a:pPr>
              <a:lnSpc>
                <a:spcPct val="100000"/>
              </a:lnSpc>
            </a:pPr>
            <a:endParaRPr lang="en-US" dirty="0" smtClean="0"/>
          </a:p>
          <a:p>
            <a:pPr>
              <a:lnSpc>
                <a:spcPct val="100000"/>
              </a:lnSpc>
            </a:pPr>
            <a:endParaRPr lang="en-US" dirty="0"/>
          </a:p>
          <a:p>
            <a:pPr>
              <a:lnSpc>
                <a:spcPct val="100000"/>
              </a:lnSpc>
              <a:spcBef>
                <a:spcPts val="1200"/>
              </a:spcBef>
            </a:pPr>
            <a:r>
              <a:rPr lang="en-US" dirty="0" smtClean="0"/>
              <a:t>Use the keyword </a:t>
            </a:r>
            <a:r>
              <a:rPr lang="en-US" dirty="0" smtClean="0">
                <a:latin typeface="+mj-lt"/>
              </a:rPr>
              <a:t>base</a:t>
            </a:r>
            <a:r>
              <a:rPr lang="en-US" dirty="0" smtClean="0"/>
              <a:t> to invoke the parent constructor</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solidFill>
                  <a:schemeClr val="tx1"/>
                </a:solidFill>
              </a:rPr>
              <a:pPr>
                <a:defRPr/>
              </a:pPr>
              <a:t>13</a:t>
            </a:fld>
            <a:endParaRPr lang="en-US" dirty="0">
              <a:solidFill>
                <a:schemeClr val="tx1"/>
              </a:solidFill>
            </a:endParaRPr>
          </a:p>
        </p:txBody>
      </p:sp>
      <p:sp>
        <p:nvSpPr>
          <p:cNvPr id="5" name="Rectangle 4"/>
          <p:cNvSpPr>
            <a:spLocks noChangeArrowheads="1"/>
          </p:cNvSpPr>
          <p:nvPr/>
        </p:nvSpPr>
        <p:spPr bwMode="auto">
          <a:xfrm>
            <a:off x="762001" y="2244263"/>
            <a:ext cx="7443786" cy="168251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smtClean="0">
                <a:effectLst>
                  <a:outerShdw blurRad="38100" dist="38100" dir="2700000" algn="tl">
                    <a:srgbClr val="000000">
                      <a:alpha val="43137"/>
                    </a:srgbClr>
                  </a:outerShdw>
                </a:effectLst>
                <a:latin typeface="Consolas" pitchFamily="49" charset="0"/>
                <a:cs typeface="Consolas" pitchFamily="49" charset="0"/>
              </a:rPr>
              <a:t>public class Shape</a:t>
            </a:r>
          </a:p>
          <a:p>
            <a:pPr eaLnBrk="0" hangingPunct="0">
              <a:lnSpc>
                <a:spcPts val="2800"/>
              </a:lnSpc>
              <a:spcBef>
                <a:spcPts val="0"/>
              </a:spcBef>
              <a:buClr>
                <a:schemeClr val="accent5">
                  <a:lumMod val="40000"/>
                  <a:lumOff val="60000"/>
                </a:schemeClr>
              </a:buClr>
              <a:buSzPct val="70000"/>
            </a:pPr>
            <a:r>
              <a:rPr lang="en-US" sz="2000" b="1" noProof="1" smtClean="0">
                <a:effectLst>
                  <a:outerShdw blurRad="38100" dist="38100" dir="2700000" algn="tl">
                    <a:srgbClr val="000000">
                      <a:alpha val="43137"/>
                    </a:srgbClr>
                  </a:outerShdw>
                </a:effectLst>
                <a:latin typeface="Consolas" pitchFamily="49" charset="0"/>
                <a:cs typeface="Consolas" pitchFamily="49" charset="0"/>
              </a:rPr>
              <a:t>{ … }</a:t>
            </a:r>
          </a:p>
          <a:p>
            <a:pPr eaLnBrk="0" hangingPunct="0">
              <a:lnSpc>
                <a:spcPts val="2800"/>
              </a:lnSpc>
              <a:spcBef>
                <a:spcPts val="1200"/>
              </a:spcBef>
              <a:buClr>
                <a:schemeClr val="accent5">
                  <a:lumMod val="40000"/>
                  <a:lumOff val="60000"/>
                </a:schemeClr>
              </a:buClr>
              <a:buSzPct val="70000"/>
            </a:pPr>
            <a:r>
              <a:rPr lang="en-US" sz="2000" b="1" noProof="1" smtClean="0">
                <a:effectLst>
                  <a:outerShdw blurRad="38100" dist="38100" dir="2700000" algn="tl">
                    <a:srgbClr val="000000">
                      <a:alpha val="43137"/>
                    </a:srgbClr>
                  </a:outerShdw>
                </a:effectLst>
                <a:latin typeface="Consolas" pitchFamily="49" charset="0"/>
                <a:cs typeface="Consolas" pitchFamily="49" charset="0"/>
              </a:rPr>
              <a:t>public class Circle : Shape</a:t>
            </a:r>
          </a:p>
          <a:p>
            <a:pPr eaLnBrk="0" hangingPunct="0">
              <a:lnSpc>
                <a:spcPts val="2800"/>
              </a:lnSpc>
              <a:spcBef>
                <a:spcPts val="0"/>
              </a:spcBef>
              <a:buClr>
                <a:schemeClr val="accent5">
                  <a:lumMod val="40000"/>
                  <a:lumOff val="60000"/>
                </a:schemeClr>
              </a:buClr>
              <a:buSzPct val="70000"/>
            </a:pPr>
            <a:r>
              <a:rPr lang="en-US" sz="2000" b="1" noProof="1" smtClean="0">
                <a:effectLst>
                  <a:outerShdw blurRad="38100" dist="38100" dir="2700000" algn="tl">
                    <a:srgbClr val="000000">
                      <a:alpha val="43137"/>
                    </a:srgbClr>
                  </a:outerShdw>
                </a:effectLst>
                <a:latin typeface="Consolas" pitchFamily="49" charset="0"/>
                <a:cs typeface="Consolas" pitchFamily="49" charset="0"/>
              </a:rPr>
              <a:t>{ … }</a:t>
            </a:r>
            <a:endParaRPr lang="en-US" sz="2000" b="1" noProof="1">
              <a:effectLst>
                <a:outerShdw blurRad="38100" dist="38100" dir="2700000" algn="tl">
                  <a:srgbClr val="000000">
                    <a:alpha val="43137"/>
                  </a:srgbClr>
                </a:outerShdw>
              </a:effectLst>
              <a:latin typeface="Consolas" pitchFamily="49" charset="0"/>
              <a:cs typeface="Consolas" pitchFamily="49" charset="0"/>
            </a:endParaRPr>
          </a:p>
        </p:txBody>
      </p:sp>
      <p:sp>
        <p:nvSpPr>
          <p:cNvPr id="6" name="Rectangle 5"/>
          <p:cNvSpPr>
            <a:spLocks noChangeArrowheads="1"/>
          </p:cNvSpPr>
          <p:nvPr/>
        </p:nvSpPr>
        <p:spPr bwMode="auto">
          <a:xfrm>
            <a:off x="762000" y="5395583"/>
            <a:ext cx="7443788" cy="81047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smtClean="0">
                <a:effectLst>
                  <a:outerShdw blurRad="38100" dist="38100" dir="2700000" algn="tl">
                    <a:srgbClr val="000000">
                      <a:alpha val="43137"/>
                    </a:srgbClr>
                  </a:outerShdw>
                </a:effectLst>
                <a:latin typeface="Consolas" pitchFamily="49" charset="0"/>
                <a:cs typeface="Consolas" pitchFamily="49" charset="0"/>
              </a:rPr>
              <a:t>public Circle (int x, int y) : base(x)</a:t>
            </a:r>
          </a:p>
          <a:p>
            <a:pPr eaLnBrk="0" hangingPunct="0">
              <a:lnSpc>
                <a:spcPts val="2800"/>
              </a:lnSpc>
              <a:spcBef>
                <a:spcPts val="0"/>
              </a:spcBef>
              <a:buClr>
                <a:schemeClr val="accent5">
                  <a:lumMod val="40000"/>
                  <a:lumOff val="60000"/>
                </a:schemeClr>
              </a:buClr>
              <a:buSzPct val="70000"/>
            </a:pPr>
            <a:r>
              <a:rPr lang="en-US" sz="2000" b="1" noProof="1" smtClean="0">
                <a:effectLst>
                  <a:outerShdw blurRad="38100" dist="38100" dir="2700000" algn="tl">
                    <a:srgbClr val="000000">
                      <a:alpha val="43137"/>
                    </a:srgbClr>
                  </a:outerShdw>
                </a:effectLst>
                <a:latin typeface="Consolas" pitchFamily="49" charset="0"/>
                <a:cs typeface="Consolas" pitchFamily="49" charset="0"/>
              </a:rPr>
              <a:t>{ … }</a:t>
            </a:r>
            <a:endParaRPr lang="en-US" sz="2000" b="1" noProof="1">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 xmlns:p14="http://schemas.microsoft.com/office/powerpoint/2010/main" val="32341650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solidFill>
                  <a:schemeClr val="tx1"/>
                </a:solidFill>
              </a:rPr>
              <a:t>Simple Inheritance Example</a:t>
            </a:r>
            <a:endParaRPr lang="en-US" dirty="0">
              <a:solidFill>
                <a:schemeClr val="tx1"/>
              </a:solidFill>
            </a:endParaRPr>
          </a:p>
        </p:txBody>
      </p:sp>
      <p:sp>
        <p:nvSpPr>
          <p:cNvPr id="8" name="Rectangle 4"/>
          <p:cNvSpPr>
            <a:spLocks noGrp="1" noChangeArrowheads="1"/>
          </p:cNvSpPr>
          <p:nvPr>
            <p:ph idx="1"/>
          </p:nvPr>
        </p:nvSpPr>
        <p:spPr bwMode="auto">
          <a:xfrm>
            <a:off x="838200" y="1340108"/>
            <a:ext cx="7467600" cy="48320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marR="0" lvl="0" indent="0" defTabSz="914400" latinLnBrk="0">
              <a:lnSpc>
                <a:spcPct val="100000"/>
              </a:lnSpc>
              <a:spcBef>
                <a:spcPts val="0"/>
              </a:spcBef>
              <a:spcAft>
                <a:spcPct val="0"/>
              </a:spcAft>
              <a:buFontTx/>
              <a:buNone/>
              <a:tabLst/>
              <a:defRPr/>
            </a:pPr>
            <a:r>
              <a:rPr lang="en-US" sz="2200" noProof="1" smtClean="0">
                <a:solidFill>
                  <a:schemeClr val="tx1"/>
                </a:solidFill>
                <a:latin typeface="Consolas" pitchFamily="49" charset="0"/>
                <a:cs typeface="Consolas" pitchFamily="49" charset="0"/>
              </a:rPr>
              <a:t>public class Mammal</a:t>
            </a:r>
          </a:p>
          <a:p>
            <a:pPr marL="0" marR="0" lvl="0" indent="0" defTabSz="914400" latinLnBrk="0">
              <a:lnSpc>
                <a:spcPct val="100000"/>
              </a:lnSpc>
              <a:spcBef>
                <a:spcPts val="0"/>
              </a:spcBef>
              <a:spcAft>
                <a:spcPct val="0"/>
              </a:spcAft>
              <a:buFontTx/>
              <a:buNone/>
              <a:tabLst/>
              <a:defRPr/>
            </a:pPr>
            <a:r>
              <a:rPr lang="en-US" sz="2200" noProof="1" smtClean="0">
                <a:solidFill>
                  <a:schemeClr val="tx1"/>
                </a:solidFill>
                <a:latin typeface="Consolas" pitchFamily="49" charset="0"/>
                <a:cs typeface="Consolas" pitchFamily="49" charset="0"/>
              </a:rPr>
              <a:t>{</a:t>
            </a:r>
          </a:p>
          <a:p>
            <a:pPr marL="0" marR="0" lvl="0" indent="0" defTabSz="914400" latinLnBrk="0">
              <a:lnSpc>
                <a:spcPct val="100000"/>
              </a:lnSpc>
              <a:spcBef>
                <a:spcPts val="0"/>
              </a:spcBef>
              <a:spcAft>
                <a:spcPct val="0"/>
              </a:spcAft>
              <a:buFontTx/>
              <a:buNone/>
              <a:tabLst/>
              <a:defRPr/>
            </a:pPr>
            <a:r>
              <a:rPr lang="en-US" sz="2200" noProof="1" smtClean="0">
                <a:solidFill>
                  <a:schemeClr val="tx1"/>
                </a:solidFill>
                <a:latin typeface="Consolas" pitchFamily="49" charset="0"/>
                <a:cs typeface="Consolas" pitchFamily="49" charset="0"/>
              </a:rPr>
              <a:t>  public int Age { get; set; }</a:t>
            </a:r>
          </a:p>
          <a:p>
            <a:pPr marL="0" marR="0" lvl="0" indent="0" defTabSz="914400" latinLnBrk="0">
              <a:lnSpc>
                <a:spcPct val="100000"/>
              </a:lnSpc>
              <a:spcBef>
                <a:spcPts val="0"/>
              </a:spcBef>
              <a:spcAft>
                <a:spcPct val="0"/>
              </a:spcAft>
              <a:buFontTx/>
              <a:buNone/>
              <a:tabLst/>
              <a:defRPr/>
            </a:pPr>
            <a:endParaRPr lang="en-US" sz="2200" noProof="1" smtClean="0">
              <a:solidFill>
                <a:schemeClr val="tx1"/>
              </a:solidFill>
              <a:latin typeface="Consolas" pitchFamily="49" charset="0"/>
              <a:cs typeface="Consolas" pitchFamily="49" charset="0"/>
            </a:endParaRPr>
          </a:p>
          <a:p>
            <a:pPr marL="0" marR="0" lvl="0" indent="0" defTabSz="914400" latinLnBrk="0">
              <a:lnSpc>
                <a:spcPct val="100000"/>
              </a:lnSpc>
              <a:spcBef>
                <a:spcPts val="0"/>
              </a:spcBef>
              <a:spcAft>
                <a:spcPct val="0"/>
              </a:spcAft>
              <a:buFontTx/>
              <a:buNone/>
              <a:tabLst/>
              <a:defRPr/>
            </a:pPr>
            <a:r>
              <a:rPr lang="en-US" sz="2200" noProof="1" smtClean="0">
                <a:solidFill>
                  <a:schemeClr val="tx1"/>
                </a:solidFill>
                <a:latin typeface="Consolas" pitchFamily="49" charset="0"/>
                <a:cs typeface="Consolas" pitchFamily="49" charset="0"/>
              </a:rPr>
              <a:t>  public Mammal(int age)</a:t>
            </a:r>
          </a:p>
          <a:p>
            <a:pPr marL="0" marR="0" lvl="0" indent="0" defTabSz="914400" latinLnBrk="0">
              <a:lnSpc>
                <a:spcPct val="100000"/>
              </a:lnSpc>
              <a:spcBef>
                <a:spcPts val="0"/>
              </a:spcBef>
              <a:spcAft>
                <a:spcPct val="0"/>
              </a:spcAft>
              <a:buFontTx/>
              <a:buNone/>
              <a:tabLst/>
              <a:defRPr/>
            </a:pPr>
            <a:r>
              <a:rPr lang="en-US" sz="2200" noProof="1" smtClean="0">
                <a:solidFill>
                  <a:schemeClr val="tx1"/>
                </a:solidFill>
                <a:latin typeface="Consolas" pitchFamily="49" charset="0"/>
                <a:cs typeface="Consolas" pitchFamily="49" charset="0"/>
              </a:rPr>
              <a:t>  {</a:t>
            </a:r>
          </a:p>
          <a:p>
            <a:pPr marL="0" marR="0" lvl="0" indent="0" defTabSz="914400" latinLnBrk="0">
              <a:lnSpc>
                <a:spcPct val="100000"/>
              </a:lnSpc>
              <a:spcBef>
                <a:spcPts val="0"/>
              </a:spcBef>
              <a:spcAft>
                <a:spcPct val="0"/>
              </a:spcAft>
              <a:buFontTx/>
              <a:buNone/>
              <a:tabLst/>
              <a:defRPr/>
            </a:pPr>
            <a:r>
              <a:rPr lang="en-US" sz="2200" noProof="1" smtClean="0">
                <a:solidFill>
                  <a:schemeClr val="tx1"/>
                </a:solidFill>
                <a:latin typeface="Consolas" pitchFamily="49" charset="0"/>
                <a:cs typeface="Consolas" pitchFamily="49" charset="0"/>
              </a:rPr>
              <a:t>    this.Age = age;</a:t>
            </a:r>
          </a:p>
          <a:p>
            <a:pPr marL="0" marR="0" lvl="0" indent="0" defTabSz="914400" latinLnBrk="0">
              <a:lnSpc>
                <a:spcPct val="100000"/>
              </a:lnSpc>
              <a:spcBef>
                <a:spcPts val="0"/>
              </a:spcBef>
              <a:spcAft>
                <a:spcPct val="0"/>
              </a:spcAft>
              <a:buFontTx/>
              <a:buNone/>
              <a:tabLst/>
              <a:defRPr/>
            </a:pPr>
            <a:r>
              <a:rPr lang="en-US" sz="2200" noProof="1" smtClean="0">
                <a:solidFill>
                  <a:schemeClr val="tx1"/>
                </a:solidFill>
                <a:latin typeface="Consolas" pitchFamily="49" charset="0"/>
                <a:cs typeface="Consolas" pitchFamily="49" charset="0"/>
              </a:rPr>
              <a:t>  }</a:t>
            </a:r>
          </a:p>
          <a:p>
            <a:pPr marL="0" marR="0" lvl="0" indent="0" defTabSz="914400" latinLnBrk="0">
              <a:lnSpc>
                <a:spcPct val="100000"/>
              </a:lnSpc>
              <a:spcBef>
                <a:spcPts val="0"/>
              </a:spcBef>
              <a:spcAft>
                <a:spcPct val="0"/>
              </a:spcAft>
              <a:buFontTx/>
              <a:buNone/>
              <a:tabLst/>
              <a:defRPr/>
            </a:pPr>
            <a:endParaRPr lang="en-US" sz="2200" noProof="1" smtClean="0">
              <a:solidFill>
                <a:schemeClr val="tx1"/>
              </a:solidFill>
              <a:latin typeface="Consolas" pitchFamily="49" charset="0"/>
              <a:cs typeface="Consolas" pitchFamily="49" charset="0"/>
            </a:endParaRPr>
          </a:p>
          <a:p>
            <a:pPr marL="0" marR="0" lvl="0" indent="0" defTabSz="914400" latinLnBrk="0">
              <a:lnSpc>
                <a:spcPct val="100000"/>
              </a:lnSpc>
              <a:spcBef>
                <a:spcPts val="0"/>
              </a:spcBef>
              <a:spcAft>
                <a:spcPct val="0"/>
              </a:spcAft>
              <a:buFontTx/>
              <a:buNone/>
              <a:tabLst/>
              <a:defRPr/>
            </a:pPr>
            <a:r>
              <a:rPr lang="en-US" sz="2200" noProof="1" smtClean="0">
                <a:solidFill>
                  <a:schemeClr val="tx1"/>
                </a:solidFill>
                <a:latin typeface="Consolas" pitchFamily="49" charset="0"/>
                <a:cs typeface="Consolas" pitchFamily="49" charset="0"/>
              </a:rPr>
              <a:t>  public void Sleep()</a:t>
            </a:r>
          </a:p>
          <a:p>
            <a:pPr marL="0" marR="0" lvl="0" indent="0" defTabSz="914400" latinLnBrk="0">
              <a:lnSpc>
                <a:spcPct val="100000"/>
              </a:lnSpc>
              <a:spcBef>
                <a:spcPts val="0"/>
              </a:spcBef>
              <a:spcAft>
                <a:spcPct val="0"/>
              </a:spcAft>
              <a:buFontTx/>
              <a:buNone/>
              <a:tabLst/>
              <a:defRPr/>
            </a:pPr>
            <a:r>
              <a:rPr lang="en-US" sz="2200" noProof="1" smtClean="0">
                <a:solidFill>
                  <a:schemeClr val="tx1"/>
                </a:solidFill>
                <a:latin typeface="Consolas" pitchFamily="49" charset="0"/>
                <a:cs typeface="Consolas" pitchFamily="49" charset="0"/>
              </a:rPr>
              <a:t>  {</a:t>
            </a:r>
          </a:p>
          <a:p>
            <a:pPr marL="0" marR="0" lvl="0" indent="0" defTabSz="914400" latinLnBrk="0">
              <a:lnSpc>
                <a:spcPct val="100000"/>
              </a:lnSpc>
              <a:spcBef>
                <a:spcPts val="0"/>
              </a:spcBef>
              <a:spcAft>
                <a:spcPct val="0"/>
              </a:spcAft>
              <a:buFontTx/>
              <a:buNone/>
              <a:tabLst/>
              <a:defRPr/>
            </a:pPr>
            <a:r>
              <a:rPr lang="en-US" sz="2200" noProof="1" smtClean="0">
                <a:solidFill>
                  <a:schemeClr val="tx1"/>
                </a:solidFill>
                <a:latin typeface="Consolas" pitchFamily="49" charset="0"/>
                <a:cs typeface="Consolas" pitchFamily="49" charset="0"/>
              </a:rPr>
              <a:t>    Console.WriteLine("Shhh! I'm sleeping!");</a:t>
            </a:r>
          </a:p>
          <a:p>
            <a:pPr marL="0" marR="0" lvl="0" indent="0" defTabSz="914400" latinLnBrk="0">
              <a:lnSpc>
                <a:spcPct val="100000"/>
              </a:lnSpc>
              <a:spcBef>
                <a:spcPts val="0"/>
              </a:spcBef>
              <a:spcAft>
                <a:spcPct val="0"/>
              </a:spcAft>
              <a:buFontTx/>
              <a:buNone/>
              <a:tabLst/>
              <a:defRPr/>
            </a:pPr>
            <a:r>
              <a:rPr lang="en-US" sz="2200" noProof="1" smtClean="0">
                <a:solidFill>
                  <a:schemeClr val="tx1"/>
                </a:solidFill>
                <a:latin typeface="Consolas" pitchFamily="49" charset="0"/>
                <a:cs typeface="Consolas" pitchFamily="49" charset="0"/>
              </a:rPr>
              <a:t>  }</a:t>
            </a:r>
          </a:p>
          <a:p>
            <a:pPr marL="0" marR="0" lvl="0" indent="0" defTabSz="914400" latinLnBrk="0">
              <a:lnSpc>
                <a:spcPct val="100000"/>
              </a:lnSpc>
              <a:spcBef>
                <a:spcPts val="0"/>
              </a:spcBef>
              <a:spcAft>
                <a:spcPct val="0"/>
              </a:spcAft>
              <a:buFontTx/>
              <a:buNone/>
              <a:tabLst/>
              <a:defRPr/>
            </a:pPr>
            <a:r>
              <a:rPr lang="en-US" sz="2200" noProof="1" smtClean="0">
                <a:solidFill>
                  <a:schemeClr val="tx1"/>
                </a:solidFill>
                <a:latin typeface="Consolas" pitchFamily="49" charset="0"/>
                <a:cs typeface="Consolas" pitchFamily="49" charset="0"/>
              </a:rPr>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14</a:t>
            </a:fld>
            <a:endParaRPr lang="en-US" dirty="0"/>
          </a:p>
        </p:txBody>
      </p:sp>
    </p:spTree>
    <p:extLst>
      <p:ext uri="{BB962C8B-B14F-4D97-AF65-F5344CB8AC3E}">
        <p14:creationId xmlns="" xmlns:p14="http://schemas.microsoft.com/office/powerpoint/2010/main" val="27192647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solidFill>
                  <a:schemeClr val="tx1"/>
                </a:solidFill>
              </a:rPr>
              <a:t>Simple Inheritance Example</a:t>
            </a:r>
            <a:r>
              <a:rPr lang="en-US" dirty="0" smtClean="0">
                <a:solidFill>
                  <a:schemeClr val="tx1"/>
                </a:solidFill>
              </a:rPr>
              <a:t> (2)</a:t>
            </a:r>
            <a:endParaRPr lang="en-US" dirty="0">
              <a:solidFill>
                <a:schemeClr val="tx1"/>
              </a:solidFill>
            </a:endParaRPr>
          </a:p>
        </p:txBody>
      </p:sp>
      <p:sp>
        <p:nvSpPr>
          <p:cNvPr id="6" name="Rectangle 8"/>
          <p:cNvSpPr>
            <a:spLocks noGrp="1" noChangeArrowheads="1"/>
          </p:cNvSpPr>
          <p:nvPr>
            <p:ph idx="1"/>
          </p:nvPr>
        </p:nvSpPr>
        <p:spPr bwMode="auto">
          <a:xfrm>
            <a:off x="838200" y="1143000"/>
            <a:ext cx="7467600" cy="517064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a:lnSpc>
                <a:spcPct val="100000"/>
              </a:lnSpc>
              <a:spcBef>
                <a:spcPts val="0"/>
              </a:spcBef>
              <a:spcAft>
                <a:spcPct val="0"/>
              </a:spcAft>
              <a:buNone/>
              <a:tabLst/>
            </a:pPr>
            <a:r>
              <a:rPr lang="en-US" sz="2200" noProof="1" smtClean="0">
                <a:solidFill>
                  <a:schemeClr val="tx1"/>
                </a:solidFill>
                <a:latin typeface="Consolas" pitchFamily="49" charset="0"/>
                <a:cs typeface="Consolas" pitchFamily="49" charset="0"/>
                <a:sym typeface="Wingdings" pitchFamily="2" charset="2"/>
              </a:rPr>
              <a:t>public class Dog : Mammal</a:t>
            </a:r>
          </a:p>
          <a:p>
            <a:pPr marL="0" indent="0">
              <a:lnSpc>
                <a:spcPct val="100000"/>
              </a:lnSpc>
              <a:spcBef>
                <a:spcPts val="0"/>
              </a:spcBef>
              <a:spcAft>
                <a:spcPct val="0"/>
              </a:spcAft>
              <a:buNone/>
              <a:tabLst/>
            </a:pPr>
            <a:r>
              <a:rPr lang="en-US" sz="2200" noProof="1" smtClean="0">
                <a:solidFill>
                  <a:schemeClr val="tx1"/>
                </a:solidFill>
                <a:latin typeface="Consolas" pitchFamily="49" charset="0"/>
                <a:cs typeface="Consolas" pitchFamily="49" charset="0"/>
                <a:sym typeface="Wingdings" pitchFamily="2" charset="2"/>
              </a:rPr>
              <a:t>{</a:t>
            </a:r>
          </a:p>
          <a:p>
            <a:pPr marL="0" indent="0">
              <a:lnSpc>
                <a:spcPct val="100000"/>
              </a:lnSpc>
              <a:spcBef>
                <a:spcPts val="0"/>
              </a:spcBef>
              <a:spcAft>
                <a:spcPct val="0"/>
              </a:spcAft>
              <a:buNone/>
              <a:tabLst/>
            </a:pPr>
            <a:r>
              <a:rPr lang="en-US" sz="2200" noProof="1" smtClean="0">
                <a:solidFill>
                  <a:schemeClr val="tx1"/>
                </a:solidFill>
                <a:latin typeface="Consolas" pitchFamily="49" charset="0"/>
                <a:cs typeface="Consolas" pitchFamily="49" charset="0"/>
                <a:sym typeface="Wingdings" pitchFamily="2" charset="2"/>
              </a:rPr>
              <a:t>  public string Breed { get; set; }</a:t>
            </a:r>
          </a:p>
          <a:p>
            <a:pPr marL="0" indent="0">
              <a:lnSpc>
                <a:spcPct val="100000"/>
              </a:lnSpc>
              <a:spcBef>
                <a:spcPts val="0"/>
              </a:spcBef>
              <a:spcAft>
                <a:spcPct val="0"/>
              </a:spcAft>
              <a:buNone/>
              <a:tabLst/>
            </a:pPr>
            <a:endParaRPr lang="en-US" sz="2200" noProof="1" smtClean="0">
              <a:solidFill>
                <a:schemeClr val="tx1"/>
              </a:solidFill>
              <a:latin typeface="Consolas" pitchFamily="49" charset="0"/>
              <a:cs typeface="Consolas" pitchFamily="49" charset="0"/>
              <a:sym typeface="Wingdings" pitchFamily="2" charset="2"/>
            </a:endParaRPr>
          </a:p>
          <a:p>
            <a:pPr marL="0" indent="0">
              <a:lnSpc>
                <a:spcPct val="100000"/>
              </a:lnSpc>
              <a:spcBef>
                <a:spcPts val="0"/>
              </a:spcBef>
              <a:spcAft>
                <a:spcPct val="0"/>
              </a:spcAft>
              <a:buNone/>
              <a:tabLst/>
            </a:pPr>
            <a:r>
              <a:rPr lang="en-US" sz="2200" noProof="1" smtClean="0">
                <a:solidFill>
                  <a:schemeClr val="tx1"/>
                </a:solidFill>
                <a:latin typeface="Consolas" pitchFamily="49" charset="0"/>
                <a:cs typeface="Consolas" pitchFamily="49" charset="0"/>
                <a:sym typeface="Wingdings" pitchFamily="2" charset="2"/>
              </a:rPr>
              <a:t>  public Dog(int age, string breed)</a:t>
            </a:r>
          </a:p>
          <a:p>
            <a:pPr marL="0" indent="0">
              <a:lnSpc>
                <a:spcPct val="100000"/>
              </a:lnSpc>
              <a:spcBef>
                <a:spcPts val="0"/>
              </a:spcBef>
              <a:spcAft>
                <a:spcPct val="0"/>
              </a:spcAft>
              <a:buNone/>
              <a:tabLst/>
            </a:pPr>
            <a:r>
              <a:rPr lang="en-US" sz="2200" noProof="1" smtClean="0">
                <a:solidFill>
                  <a:schemeClr val="tx1"/>
                </a:solidFill>
                <a:latin typeface="Consolas" pitchFamily="49" charset="0"/>
                <a:cs typeface="Consolas" pitchFamily="49" charset="0"/>
                <a:sym typeface="Wingdings" pitchFamily="2" charset="2"/>
              </a:rPr>
              <a:t>    : base(age)</a:t>
            </a:r>
          </a:p>
          <a:p>
            <a:pPr marL="0" indent="0">
              <a:lnSpc>
                <a:spcPct val="100000"/>
              </a:lnSpc>
              <a:spcBef>
                <a:spcPts val="0"/>
              </a:spcBef>
              <a:spcAft>
                <a:spcPct val="0"/>
              </a:spcAft>
              <a:buNone/>
              <a:tabLst/>
            </a:pPr>
            <a:r>
              <a:rPr lang="en-US" sz="2200" noProof="1" smtClean="0">
                <a:solidFill>
                  <a:schemeClr val="tx1"/>
                </a:solidFill>
                <a:latin typeface="Consolas" pitchFamily="49" charset="0"/>
                <a:cs typeface="Consolas" pitchFamily="49" charset="0"/>
                <a:sym typeface="Wingdings" pitchFamily="2" charset="2"/>
              </a:rPr>
              <a:t>  {</a:t>
            </a:r>
          </a:p>
          <a:p>
            <a:pPr marL="0" indent="0">
              <a:lnSpc>
                <a:spcPct val="100000"/>
              </a:lnSpc>
              <a:spcBef>
                <a:spcPts val="0"/>
              </a:spcBef>
              <a:spcAft>
                <a:spcPct val="0"/>
              </a:spcAft>
              <a:buNone/>
              <a:tabLst/>
            </a:pPr>
            <a:r>
              <a:rPr lang="en-US" sz="2200" noProof="1" smtClean="0">
                <a:solidFill>
                  <a:schemeClr val="tx1"/>
                </a:solidFill>
                <a:latin typeface="Consolas" pitchFamily="49" charset="0"/>
                <a:cs typeface="Consolas" pitchFamily="49" charset="0"/>
                <a:sym typeface="Wingdings" pitchFamily="2" charset="2"/>
              </a:rPr>
              <a:t>    this.Breed = breed;</a:t>
            </a:r>
          </a:p>
          <a:p>
            <a:pPr marL="0" indent="0">
              <a:lnSpc>
                <a:spcPct val="100000"/>
              </a:lnSpc>
              <a:spcBef>
                <a:spcPts val="0"/>
              </a:spcBef>
              <a:spcAft>
                <a:spcPct val="0"/>
              </a:spcAft>
              <a:buNone/>
              <a:tabLst/>
            </a:pPr>
            <a:r>
              <a:rPr lang="en-US" sz="2200" noProof="1" smtClean="0">
                <a:solidFill>
                  <a:schemeClr val="tx1"/>
                </a:solidFill>
                <a:latin typeface="Consolas" pitchFamily="49" charset="0"/>
                <a:cs typeface="Consolas" pitchFamily="49" charset="0"/>
                <a:sym typeface="Wingdings" pitchFamily="2" charset="2"/>
              </a:rPr>
              <a:t>  }</a:t>
            </a:r>
          </a:p>
          <a:p>
            <a:pPr marL="0" indent="0">
              <a:lnSpc>
                <a:spcPct val="100000"/>
              </a:lnSpc>
              <a:spcBef>
                <a:spcPts val="0"/>
              </a:spcBef>
              <a:spcAft>
                <a:spcPct val="0"/>
              </a:spcAft>
              <a:buNone/>
              <a:tabLst/>
            </a:pPr>
            <a:endParaRPr lang="en-US" sz="2200" noProof="1" smtClean="0">
              <a:solidFill>
                <a:schemeClr val="tx1"/>
              </a:solidFill>
              <a:latin typeface="Consolas" pitchFamily="49" charset="0"/>
              <a:cs typeface="Consolas" pitchFamily="49" charset="0"/>
              <a:sym typeface="Wingdings" pitchFamily="2" charset="2"/>
            </a:endParaRPr>
          </a:p>
          <a:p>
            <a:pPr marL="0" indent="0">
              <a:lnSpc>
                <a:spcPct val="100000"/>
              </a:lnSpc>
              <a:spcBef>
                <a:spcPts val="0"/>
              </a:spcBef>
              <a:spcAft>
                <a:spcPct val="0"/>
              </a:spcAft>
              <a:buNone/>
              <a:tabLst/>
            </a:pPr>
            <a:r>
              <a:rPr lang="en-US" sz="2200" noProof="1" smtClean="0">
                <a:solidFill>
                  <a:schemeClr val="tx1"/>
                </a:solidFill>
                <a:latin typeface="Consolas" pitchFamily="49" charset="0"/>
                <a:cs typeface="Consolas" pitchFamily="49" charset="0"/>
                <a:sym typeface="Wingdings" pitchFamily="2" charset="2"/>
              </a:rPr>
              <a:t>  public void WagTail()</a:t>
            </a:r>
          </a:p>
          <a:p>
            <a:pPr marL="0" indent="0">
              <a:lnSpc>
                <a:spcPct val="100000"/>
              </a:lnSpc>
              <a:spcBef>
                <a:spcPts val="0"/>
              </a:spcBef>
              <a:spcAft>
                <a:spcPct val="0"/>
              </a:spcAft>
              <a:buNone/>
              <a:tabLst/>
            </a:pPr>
            <a:r>
              <a:rPr lang="en-US" sz="2200" noProof="1" smtClean="0">
                <a:solidFill>
                  <a:schemeClr val="tx1"/>
                </a:solidFill>
                <a:latin typeface="Consolas" pitchFamily="49" charset="0"/>
                <a:cs typeface="Consolas" pitchFamily="49" charset="0"/>
                <a:sym typeface="Wingdings" pitchFamily="2" charset="2"/>
              </a:rPr>
              <a:t>  {</a:t>
            </a:r>
          </a:p>
          <a:p>
            <a:pPr marL="0" indent="0">
              <a:lnSpc>
                <a:spcPct val="100000"/>
              </a:lnSpc>
              <a:spcBef>
                <a:spcPts val="0"/>
              </a:spcBef>
              <a:spcAft>
                <a:spcPct val="0"/>
              </a:spcAft>
              <a:buNone/>
              <a:tabLst/>
            </a:pPr>
            <a:r>
              <a:rPr lang="en-US" sz="2200" noProof="1" smtClean="0">
                <a:solidFill>
                  <a:schemeClr val="tx1"/>
                </a:solidFill>
                <a:latin typeface="Consolas" pitchFamily="49" charset="0"/>
                <a:cs typeface="Consolas" pitchFamily="49" charset="0"/>
                <a:sym typeface="Wingdings" pitchFamily="2" charset="2"/>
              </a:rPr>
              <a:t>    Console.WriteLine("Tail wagging...");</a:t>
            </a:r>
          </a:p>
          <a:p>
            <a:pPr marL="0" indent="0">
              <a:lnSpc>
                <a:spcPct val="100000"/>
              </a:lnSpc>
              <a:spcBef>
                <a:spcPts val="0"/>
              </a:spcBef>
              <a:spcAft>
                <a:spcPct val="0"/>
              </a:spcAft>
              <a:buNone/>
              <a:tabLst/>
            </a:pPr>
            <a:r>
              <a:rPr lang="en-US" sz="2200" noProof="1" smtClean="0">
                <a:solidFill>
                  <a:schemeClr val="tx1"/>
                </a:solidFill>
                <a:latin typeface="Consolas" pitchFamily="49" charset="0"/>
                <a:cs typeface="Consolas" pitchFamily="49" charset="0"/>
                <a:sym typeface="Wingdings" pitchFamily="2" charset="2"/>
              </a:rPr>
              <a:t>  }</a:t>
            </a:r>
          </a:p>
          <a:p>
            <a:pPr marL="0" indent="0">
              <a:lnSpc>
                <a:spcPct val="100000"/>
              </a:lnSpc>
              <a:spcBef>
                <a:spcPts val="0"/>
              </a:spcBef>
              <a:spcAft>
                <a:spcPct val="0"/>
              </a:spcAft>
              <a:buNone/>
              <a:tabLst/>
            </a:pPr>
            <a:r>
              <a:rPr lang="en-US" sz="2200" noProof="1" smtClean="0">
                <a:solidFill>
                  <a:schemeClr val="tx1"/>
                </a:solidFill>
                <a:latin typeface="Consolas" pitchFamily="49" charset="0"/>
                <a:cs typeface="Consolas" pitchFamily="49" charset="0"/>
                <a:sym typeface="Wingdings" pitchFamily="2" charset="2"/>
              </a:rPr>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sp>
        <p:nvSpPr>
          <p:cNvPr id="7" name="Title 1"/>
          <p:cNvSpPr txBox="1">
            <a:spLocks/>
          </p:cNvSpPr>
          <p:nvPr/>
        </p:nvSpPr>
        <p:spPr>
          <a:xfrm>
            <a:off x="3347864" y="6309320"/>
            <a:ext cx="5640288" cy="3844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800" b="0" i="1" u="none" strike="noStrike" kern="1200" cap="none" spc="0" normalizeH="0" baseline="0" noProof="0" smtClean="0">
                <a:ln>
                  <a:noFill/>
                </a:ln>
                <a:solidFill>
                  <a:schemeClr val="tx1"/>
                </a:solidFill>
                <a:effectLst/>
                <a:uLnTx/>
                <a:uFillTx/>
                <a:latin typeface="+mj-lt"/>
                <a:ea typeface="+mj-ea"/>
                <a:cs typeface="+mj-cs"/>
              </a:rPr>
              <a:t>S</a:t>
            </a:r>
            <a:r>
              <a:rPr kumimoji="0" lang="bg-BG" sz="1800" b="0" i="1" u="none" strike="noStrike" kern="1200" cap="none" spc="0" normalizeH="0" baseline="0" noProof="0" smtClean="0">
                <a:ln>
                  <a:noFill/>
                </a:ln>
                <a:solidFill>
                  <a:schemeClr val="tx1"/>
                </a:solidFill>
                <a:effectLst/>
                <a:uLnTx/>
                <a:uFillTx/>
                <a:latin typeface="+mj-lt"/>
                <a:ea typeface="+mj-ea"/>
                <a:cs typeface="+mj-cs"/>
              </a:rPr>
              <a:t>imple </a:t>
            </a:r>
            <a:r>
              <a:rPr kumimoji="0" lang="en-US" sz="1800" b="0" i="1" u="none" strike="noStrike" kern="1200" cap="none" spc="0" normalizeH="0" baseline="0" noProof="0" smtClean="0">
                <a:ln>
                  <a:noFill/>
                </a:ln>
                <a:solidFill>
                  <a:schemeClr val="tx1"/>
                </a:solidFill>
                <a:effectLst/>
                <a:uLnTx/>
                <a:uFillTx/>
                <a:latin typeface="+mj-lt"/>
                <a:ea typeface="+mj-ea"/>
                <a:cs typeface="+mj-cs"/>
              </a:rPr>
              <a:t>Inheritance – Live Demo</a:t>
            </a:r>
            <a:endParaRPr kumimoji="0" lang="en-US" sz="1800" b="0" i="1"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 xmlns:p14="http://schemas.microsoft.com/office/powerpoint/2010/main" val="9307664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88640"/>
            <a:ext cx="8229600" cy="1143000"/>
          </a:xfrm>
        </p:spPr>
        <p:txBody>
          <a:bodyPr/>
          <a:lstStyle/>
          <a:p>
            <a:r>
              <a:rPr lang="en-US" dirty="0" smtClean="0">
                <a:solidFill>
                  <a:schemeClr val="tx1"/>
                </a:solidFill>
              </a:rPr>
              <a:t>Access Levels</a:t>
            </a:r>
            <a:endParaRPr lang="en-US" dirty="0">
              <a:solidFill>
                <a:schemeClr val="tx1"/>
              </a:solidFill>
            </a:endParaRPr>
          </a:p>
        </p:txBody>
      </p:sp>
      <p:sp>
        <p:nvSpPr>
          <p:cNvPr id="3" name="Content Placeholder 2"/>
          <p:cNvSpPr>
            <a:spLocks noGrp="1"/>
          </p:cNvSpPr>
          <p:nvPr>
            <p:ph idx="1"/>
          </p:nvPr>
        </p:nvSpPr>
        <p:spPr>
          <a:xfrm>
            <a:off x="228600" y="914400"/>
            <a:ext cx="8686800" cy="5638800"/>
          </a:xfrm>
        </p:spPr>
        <p:txBody>
          <a:bodyPr/>
          <a:lstStyle/>
          <a:p>
            <a:pPr>
              <a:lnSpc>
                <a:spcPct val="100000"/>
              </a:lnSpc>
            </a:pPr>
            <a:r>
              <a:rPr lang="en-US" sz="3000" dirty="0" smtClean="0">
                <a:solidFill>
                  <a:schemeClr val="tx1"/>
                </a:solidFill>
              </a:rPr>
              <a:t>Access modifiers in C#</a:t>
            </a:r>
          </a:p>
          <a:p>
            <a:pPr lvl="1" indent="-220663">
              <a:lnSpc>
                <a:spcPct val="100000"/>
              </a:lnSpc>
            </a:pPr>
            <a:r>
              <a:rPr lang="en-US" sz="2800" dirty="0" smtClean="0">
                <a:solidFill>
                  <a:schemeClr val="tx1"/>
                </a:solidFill>
                <a:latin typeface="Consolas" pitchFamily="49" charset="0"/>
              </a:rPr>
              <a:t>public</a:t>
            </a:r>
            <a:r>
              <a:rPr lang="en-US" sz="2800" dirty="0" smtClean="0">
                <a:solidFill>
                  <a:schemeClr val="tx1"/>
                </a:solidFill>
              </a:rPr>
              <a:t> – access is not restricted </a:t>
            </a:r>
          </a:p>
          <a:p>
            <a:pPr lvl="1" indent="-220663">
              <a:lnSpc>
                <a:spcPct val="100000"/>
              </a:lnSpc>
            </a:pPr>
            <a:r>
              <a:rPr lang="en-US" sz="2800" dirty="0" smtClean="0">
                <a:solidFill>
                  <a:schemeClr val="tx1"/>
                </a:solidFill>
                <a:latin typeface="Consolas" pitchFamily="49" charset="0"/>
              </a:rPr>
              <a:t>private</a:t>
            </a:r>
            <a:r>
              <a:rPr lang="en-US" sz="2800" dirty="0" smtClean="0">
                <a:solidFill>
                  <a:schemeClr val="tx1"/>
                </a:solidFill>
              </a:rPr>
              <a:t> – access is restricted to the containing type </a:t>
            </a:r>
          </a:p>
          <a:p>
            <a:pPr lvl="1" indent="-220663">
              <a:lnSpc>
                <a:spcPct val="100000"/>
              </a:lnSpc>
            </a:pPr>
            <a:r>
              <a:rPr lang="en-US" sz="2800" dirty="0" smtClean="0">
                <a:solidFill>
                  <a:schemeClr val="tx1"/>
                </a:solidFill>
                <a:latin typeface="Consolas" pitchFamily="49" charset="0"/>
              </a:rPr>
              <a:t>protected</a:t>
            </a:r>
            <a:r>
              <a:rPr lang="en-US" sz="2800" dirty="0" smtClean="0">
                <a:solidFill>
                  <a:schemeClr val="tx1"/>
                </a:solidFill>
              </a:rPr>
              <a:t> – access is limited to the containing type and types derived from it </a:t>
            </a:r>
          </a:p>
          <a:p>
            <a:pPr lvl="1" indent="-220663">
              <a:lnSpc>
                <a:spcPct val="100000"/>
              </a:lnSpc>
            </a:pPr>
            <a:r>
              <a:rPr lang="en-US" sz="2800" dirty="0" smtClean="0">
                <a:solidFill>
                  <a:schemeClr val="tx1"/>
                </a:solidFill>
                <a:latin typeface="Consolas" pitchFamily="49" charset="0"/>
              </a:rPr>
              <a:t>internal</a:t>
            </a:r>
            <a:r>
              <a:rPr lang="en-US" sz="2800" dirty="0" smtClean="0">
                <a:solidFill>
                  <a:schemeClr val="tx1"/>
                </a:solidFill>
              </a:rPr>
              <a:t> – access is limited to the current assembly </a:t>
            </a:r>
          </a:p>
          <a:p>
            <a:pPr lvl="1" indent="-220663">
              <a:lnSpc>
                <a:spcPct val="100000"/>
              </a:lnSpc>
            </a:pPr>
            <a:r>
              <a:rPr lang="en-US" sz="2800" dirty="0" smtClean="0">
                <a:solidFill>
                  <a:schemeClr val="tx1"/>
                </a:solidFill>
                <a:latin typeface="Consolas" pitchFamily="49" charset="0"/>
              </a:rPr>
              <a:t>protected</a:t>
            </a:r>
            <a:r>
              <a:rPr lang="en-US" sz="2800" dirty="0" smtClean="0">
                <a:solidFill>
                  <a:schemeClr val="tx1"/>
                </a:solidFill>
                <a:latin typeface="+mj-lt"/>
              </a:rPr>
              <a:t> </a:t>
            </a:r>
            <a:r>
              <a:rPr lang="en-US" sz="2800" dirty="0" smtClean="0">
                <a:solidFill>
                  <a:schemeClr val="tx1"/>
                </a:solidFill>
                <a:latin typeface="Consolas" pitchFamily="49" charset="0"/>
              </a:rPr>
              <a:t>internal</a:t>
            </a:r>
            <a:r>
              <a:rPr lang="en-US" sz="2800" dirty="0" smtClean="0">
                <a:solidFill>
                  <a:schemeClr val="tx1"/>
                </a:solidFill>
                <a:latin typeface="+mj-lt"/>
              </a:rPr>
              <a:t> </a:t>
            </a:r>
            <a:r>
              <a:rPr lang="en-US" sz="2800" dirty="0" smtClean="0">
                <a:solidFill>
                  <a:schemeClr val="tx1"/>
                </a:solidFill>
              </a:rPr>
              <a:t>– access is limited to the current assembly or types derived from the containing class</a:t>
            </a:r>
            <a:endParaRPr lang="en-US" sz="2800" dirty="0">
              <a:solidFill>
                <a:schemeClr val="tx1"/>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16</a:t>
            </a:fld>
            <a:endParaRPr lang="en-US" dirty="0"/>
          </a:p>
        </p:txBody>
      </p:sp>
    </p:spTree>
    <p:extLst>
      <p:ext uri="{BB962C8B-B14F-4D97-AF65-F5344CB8AC3E}">
        <p14:creationId xmlns="" xmlns:p14="http://schemas.microsoft.com/office/powerpoint/2010/main" val="12209524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1143000"/>
          </a:xfrm>
        </p:spPr>
        <p:txBody>
          <a:bodyPr/>
          <a:lstStyle/>
          <a:p>
            <a:r>
              <a:rPr lang="en-US" dirty="0" smtClean="0">
                <a:solidFill>
                  <a:schemeClr val="tx1"/>
                </a:solidFill>
              </a:rPr>
              <a:t>Inheritance and Accessibility</a:t>
            </a:r>
            <a:endParaRPr lang="en-US" dirty="0">
              <a:solidFill>
                <a:schemeClr val="tx1"/>
              </a:solidFill>
            </a:endParaRPr>
          </a:p>
        </p:txBody>
      </p:sp>
      <p:sp>
        <p:nvSpPr>
          <p:cNvPr id="7" name="Rectangle 3"/>
          <p:cNvSpPr>
            <a:spLocks noGrp="1" noChangeArrowheads="1"/>
          </p:cNvSpPr>
          <p:nvPr>
            <p:ph idx="1"/>
          </p:nvPr>
        </p:nvSpPr>
        <p:spPr bwMode="auto">
          <a:xfrm>
            <a:off x="533400" y="997833"/>
            <a:ext cx="8077200" cy="570925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a:lnSpc>
                <a:spcPct val="100000"/>
              </a:lnSpc>
              <a:spcBef>
                <a:spcPts val="0"/>
              </a:spcBef>
              <a:spcAft>
                <a:spcPct val="0"/>
              </a:spcAft>
              <a:buNone/>
              <a:tabLst/>
            </a:pPr>
            <a:r>
              <a:rPr lang="en-US" sz="2000" noProof="1" smtClean="0">
                <a:solidFill>
                  <a:schemeClr val="tx1"/>
                </a:solidFill>
                <a:latin typeface="Consolas" pitchFamily="49" charset="0"/>
                <a:cs typeface="Consolas" pitchFamily="49" charset="0"/>
              </a:rPr>
              <a:t>class Creature {</a:t>
            </a:r>
          </a:p>
          <a:p>
            <a:pPr marL="0" indent="0">
              <a:lnSpc>
                <a:spcPct val="100000"/>
              </a:lnSpc>
              <a:spcBef>
                <a:spcPts val="0"/>
              </a:spcBef>
              <a:spcAft>
                <a:spcPct val="0"/>
              </a:spcAft>
              <a:buNone/>
              <a:tabLst/>
            </a:pPr>
            <a:r>
              <a:rPr lang="en-US" sz="2000" noProof="1" smtClean="0">
                <a:solidFill>
                  <a:schemeClr val="tx1"/>
                </a:solidFill>
                <a:latin typeface="Consolas" pitchFamily="49" charset="0"/>
                <a:cs typeface="Consolas" pitchFamily="49" charset="0"/>
              </a:rPr>
              <a:t>   protected string Name { get; private set; }</a:t>
            </a:r>
          </a:p>
          <a:p>
            <a:pPr marL="0" indent="0">
              <a:lnSpc>
                <a:spcPct val="100000"/>
              </a:lnSpc>
              <a:spcBef>
                <a:spcPts val="1200"/>
              </a:spcBef>
              <a:spcAft>
                <a:spcPct val="0"/>
              </a:spcAft>
              <a:buNone/>
              <a:tabLst/>
            </a:pPr>
            <a:r>
              <a:rPr lang="en-US" sz="2000" noProof="1" smtClean="0">
                <a:solidFill>
                  <a:schemeClr val="tx1"/>
                </a:solidFill>
                <a:latin typeface="Consolas" pitchFamily="49" charset="0"/>
                <a:cs typeface="Consolas" pitchFamily="49" charset="0"/>
              </a:rPr>
              <a:t>   protected void Walk()</a:t>
            </a:r>
          </a:p>
          <a:p>
            <a:pPr marL="0" indent="0">
              <a:lnSpc>
                <a:spcPct val="100000"/>
              </a:lnSpc>
              <a:spcBef>
                <a:spcPts val="0"/>
              </a:spcBef>
              <a:spcAft>
                <a:spcPct val="0"/>
              </a:spcAft>
              <a:buNone/>
              <a:tabLst/>
            </a:pPr>
            <a:r>
              <a:rPr lang="en-US" sz="2000" noProof="1" smtClean="0">
                <a:solidFill>
                  <a:schemeClr val="tx1"/>
                </a:solidFill>
                <a:latin typeface="Consolas" pitchFamily="49" charset="0"/>
                <a:cs typeface="Consolas" pitchFamily="49" charset="0"/>
              </a:rPr>
              <a:t>   {</a:t>
            </a:r>
          </a:p>
          <a:p>
            <a:pPr marL="0" indent="0">
              <a:lnSpc>
                <a:spcPct val="100000"/>
              </a:lnSpc>
              <a:spcBef>
                <a:spcPts val="0"/>
              </a:spcBef>
              <a:spcAft>
                <a:spcPct val="0"/>
              </a:spcAft>
              <a:buNone/>
              <a:tabLst/>
            </a:pPr>
            <a:r>
              <a:rPr lang="en-US" sz="2000" noProof="1" smtClean="0">
                <a:solidFill>
                  <a:schemeClr val="tx1"/>
                </a:solidFill>
                <a:latin typeface="Consolas" pitchFamily="49" charset="0"/>
                <a:cs typeface="Consolas" pitchFamily="49" charset="0"/>
              </a:rPr>
              <a:t>      Console.WriteLine("Walking ...");</a:t>
            </a:r>
          </a:p>
          <a:p>
            <a:pPr marL="0" indent="0">
              <a:lnSpc>
                <a:spcPct val="75000"/>
              </a:lnSpc>
              <a:spcBef>
                <a:spcPts val="0"/>
              </a:spcBef>
              <a:spcAft>
                <a:spcPct val="0"/>
              </a:spcAft>
              <a:buNone/>
              <a:tabLst/>
            </a:pPr>
            <a:r>
              <a:rPr lang="en-US" sz="2000" noProof="1" smtClean="0">
                <a:solidFill>
                  <a:schemeClr val="tx1"/>
                </a:solidFill>
                <a:latin typeface="Consolas" pitchFamily="49" charset="0"/>
                <a:cs typeface="Consolas" pitchFamily="49" charset="0"/>
              </a:rPr>
              <a:t>   }</a:t>
            </a:r>
          </a:p>
          <a:p>
            <a:pPr marL="0" indent="0">
              <a:lnSpc>
                <a:spcPct val="100000"/>
              </a:lnSpc>
              <a:spcBef>
                <a:spcPts val="1200"/>
              </a:spcBef>
              <a:spcAft>
                <a:spcPct val="0"/>
              </a:spcAft>
              <a:buNone/>
              <a:tabLst/>
            </a:pPr>
            <a:r>
              <a:rPr lang="en-US" sz="2000" noProof="1" smtClean="0">
                <a:solidFill>
                  <a:schemeClr val="tx1"/>
                </a:solidFill>
                <a:latin typeface="Consolas" pitchFamily="49" charset="0"/>
                <a:cs typeface="Consolas" pitchFamily="49" charset="0"/>
              </a:rPr>
              <a:t>   private </a:t>
            </a:r>
            <a:r>
              <a:rPr lang="en-US" sz="2000" noProof="1">
                <a:solidFill>
                  <a:schemeClr val="tx1"/>
                </a:solidFill>
                <a:latin typeface="Consolas" pitchFamily="49" charset="0"/>
                <a:cs typeface="Consolas" pitchFamily="49" charset="0"/>
              </a:rPr>
              <a:t>void Talk()</a:t>
            </a:r>
          </a:p>
          <a:p>
            <a:pPr marL="0" indent="0">
              <a:lnSpc>
                <a:spcPct val="100000"/>
              </a:lnSpc>
              <a:spcBef>
                <a:spcPts val="0"/>
              </a:spcBef>
              <a:spcAft>
                <a:spcPct val="0"/>
              </a:spcAft>
              <a:buNone/>
              <a:tabLst/>
            </a:pPr>
            <a:r>
              <a:rPr lang="en-US" sz="2000" noProof="1">
                <a:solidFill>
                  <a:schemeClr val="tx1"/>
                </a:solidFill>
                <a:latin typeface="Consolas" pitchFamily="49" charset="0"/>
                <a:cs typeface="Consolas" pitchFamily="49" charset="0"/>
              </a:rPr>
              <a:t>   {</a:t>
            </a:r>
          </a:p>
          <a:p>
            <a:pPr marL="0" indent="0">
              <a:lnSpc>
                <a:spcPct val="100000"/>
              </a:lnSpc>
              <a:spcBef>
                <a:spcPts val="0"/>
              </a:spcBef>
              <a:spcAft>
                <a:spcPct val="0"/>
              </a:spcAft>
              <a:buNone/>
              <a:tabLst/>
            </a:pPr>
            <a:r>
              <a:rPr lang="en-US" sz="2000" noProof="1">
                <a:solidFill>
                  <a:schemeClr val="tx1"/>
                </a:solidFill>
                <a:latin typeface="Consolas" pitchFamily="49" charset="0"/>
                <a:cs typeface="Consolas" pitchFamily="49" charset="0"/>
              </a:rPr>
              <a:t>      Console.WriteLine("I am creature ...");</a:t>
            </a:r>
          </a:p>
          <a:p>
            <a:pPr marL="0" indent="0">
              <a:lnSpc>
                <a:spcPct val="75000"/>
              </a:lnSpc>
              <a:spcBef>
                <a:spcPts val="0"/>
              </a:spcBef>
              <a:spcAft>
                <a:spcPct val="0"/>
              </a:spcAft>
              <a:buNone/>
              <a:tabLst/>
            </a:pPr>
            <a:r>
              <a:rPr lang="en-US" sz="2000" noProof="1">
                <a:solidFill>
                  <a:schemeClr val="tx1"/>
                </a:solidFill>
                <a:latin typeface="Consolas" pitchFamily="49" charset="0"/>
                <a:cs typeface="Consolas" pitchFamily="49" charset="0"/>
              </a:rPr>
              <a:t>   }</a:t>
            </a:r>
          </a:p>
          <a:p>
            <a:pPr marL="0" indent="0">
              <a:lnSpc>
                <a:spcPct val="75000"/>
              </a:lnSpc>
              <a:spcBef>
                <a:spcPts val="0"/>
              </a:spcBef>
              <a:spcAft>
                <a:spcPct val="0"/>
              </a:spcAft>
              <a:buNone/>
              <a:tabLst/>
            </a:pPr>
            <a:endParaRPr lang="en-US" sz="2000" noProof="1" smtClean="0">
              <a:solidFill>
                <a:schemeClr val="tx1"/>
              </a:solidFill>
              <a:latin typeface="Consolas" pitchFamily="49" charset="0"/>
              <a:cs typeface="Consolas" pitchFamily="49" charset="0"/>
            </a:endParaRPr>
          </a:p>
          <a:p>
            <a:pPr marL="0" indent="0">
              <a:lnSpc>
                <a:spcPct val="75000"/>
              </a:lnSpc>
              <a:spcBef>
                <a:spcPts val="0"/>
              </a:spcBef>
              <a:spcAft>
                <a:spcPct val="0"/>
              </a:spcAft>
              <a:buNone/>
              <a:tabLst/>
            </a:pPr>
            <a:r>
              <a:rPr lang="en-US" sz="2000" noProof="1" smtClean="0">
                <a:solidFill>
                  <a:schemeClr val="tx1"/>
                </a:solidFill>
                <a:latin typeface="Consolas" pitchFamily="49" charset="0"/>
                <a:cs typeface="Consolas" pitchFamily="49" charset="0"/>
              </a:rPr>
              <a:t>}</a:t>
            </a:r>
          </a:p>
          <a:p>
            <a:pPr marL="0" indent="0">
              <a:lnSpc>
                <a:spcPct val="100000"/>
              </a:lnSpc>
              <a:spcBef>
                <a:spcPts val="1200"/>
              </a:spcBef>
              <a:spcAft>
                <a:spcPct val="0"/>
              </a:spcAft>
              <a:buNone/>
              <a:tabLst/>
            </a:pPr>
            <a:r>
              <a:rPr lang="en-US" sz="2000" noProof="1" smtClean="0">
                <a:solidFill>
                  <a:schemeClr val="tx1"/>
                </a:solidFill>
                <a:latin typeface="Consolas" pitchFamily="49" charset="0"/>
                <a:cs typeface="Consolas" pitchFamily="49" charset="0"/>
              </a:rPr>
              <a:t>class Mammal : Creature</a:t>
            </a:r>
          </a:p>
          <a:p>
            <a:pPr marL="0" indent="0">
              <a:lnSpc>
                <a:spcPct val="100000"/>
              </a:lnSpc>
              <a:spcBef>
                <a:spcPts val="0"/>
              </a:spcBef>
              <a:spcAft>
                <a:spcPct val="0"/>
              </a:spcAft>
              <a:buNone/>
              <a:tabLst/>
            </a:pPr>
            <a:r>
              <a:rPr lang="en-US" sz="2000" noProof="1" smtClean="0">
                <a:solidFill>
                  <a:schemeClr val="tx1"/>
                </a:solidFill>
                <a:latin typeface="Consolas" pitchFamily="49" charset="0"/>
                <a:cs typeface="Consolas" pitchFamily="49" charset="0"/>
              </a:rPr>
              <a:t>{</a:t>
            </a:r>
          </a:p>
          <a:p>
            <a:pPr marL="0" indent="0">
              <a:lnSpc>
                <a:spcPct val="100000"/>
              </a:lnSpc>
              <a:spcBef>
                <a:spcPts val="0"/>
              </a:spcBef>
              <a:spcAft>
                <a:spcPct val="0"/>
              </a:spcAft>
              <a:buNone/>
              <a:tabLst/>
            </a:pPr>
            <a:r>
              <a:rPr lang="en-US" sz="2000" noProof="1" smtClean="0">
                <a:solidFill>
                  <a:schemeClr val="tx1"/>
                </a:solidFill>
                <a:latin typeface="Consolas" pitchFamily="49" charset="0"/>
                <a:cs typeface="Consolas" pitchFamily="49" charset="0"/>
              </a:rPr>
              <a:t>   // base.Walk() can be invoked here</a:t>
            </a:r>
          </a:p>
          <a:p>
            <a:pPr marL="0" indent="0">
              <a:lnSpc>
                <a:spcPct val="100000"/>
              </a:lnSpc>
              <a:spcBef>
                <a:spcPts val="0"/>
              </a:spcBef>
              <a:spcAft>
                <a:spcPct val="0"/>
              </a:spcAft>
              <a:buNone/>
              <a:tabLst/>
            </a:pPr>
            <a:r>
              <a:rPr lang="en-US" sz="2000" noProof="1" smtClean="0">
                <a:solidFill>
                  <a:schemeClr val="tx1"/>
                </a:solidFill>
                <a:latin typeface="Consolas" pitchFamily="49" charset="0"/>
                <a:cs typeface="Consolas" pitchFamily="49" charset="0"/>
              </a:rPr>
              <a:t>   // base.Talk() cannot be invoked here</a:t>
            </a:r>
          </a:p>
          <a:p>
            <a:pPr marL="0" indent="0">
              <a:lnSpc>
                <a:spcPct val="100000"/>
              </a:lnSpc>
              <a:spcBef>
                <a:spcPts val="0"/>
              </a:spcBef>
              <a:spcAft>
                <a:spcPct val="0"/>
              </a:spcAft>
              <a:buNone/>
              <a:tabLst/>
            </a:pPr>
            <a:r>
              <a:rPr lang="en-US" sz="2000" noProof="1" smtClean="0">
                <a:solidFill>
                  <a:schemeClr val="tx1"/>
                </a:solidFill>
                <a:latin typeface="Consolas" pitchFamily="49" charset="0"/>
                <a:cs typeface="Consolas" pitchFamily="49" charset="0"/>
              </a:rPr>
              <a:t>   // this.Name can be read but cannot be modified here</a:t>
            </a:r>
          </a:p>
          <a:p>
            <a:pPr marL="0" indent="0">
              <a:lnSpc>
                <a:spcPct val="75000"/>
              </a:lnSpc>
              <a:spcBef>
                <a:spcPts val="0"/>
              </a:spcBef>
              <a:spcAft>
                <a:spcPct val="0"/>
              </a:spcAft>
              <a:buNone/>
              <a:tabLst/>
            </a:pPr>
            <a:r>
              <a:rPr lang="en-US" sz="2000" noProof="1" smtClean="0">
                <a:solidFill>
                  <a:schemeClr val="tx1"/>
                </a:solidFill>
                <a:latin typeface="Consolas" pitchFamily="49" charset="0"/>
                <a:cs typeface="Consolas" pitchFamily="49" charset="0"/>
              </a:rPr>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17</a:t>
            </a:fld>
            <a:endParaRPr lang="en-US" dirty="0"/>
          </a:p>
        </p:txBody>
      </p:sp>
    </p:spTree>
    <p:extLst>
      <p:ext uri="{BB962C8B-B14F-4D97-AF65-F5344CB8AC3E}">
        <p14:creationId xmlns="" xmlns:p14="http://schemas.microsoft.com/office/powerpoint/2010/main" val="13750531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0"/>
            <a:ext cx="8229600" cy="1143000"/>
          </a:xfrm>
        </p:spPr>
        <p:txBody>
          <a:bodyPr/>
          <a:lstStyle/>
          <a:p>
            <a:r>
              <a:rPr lang="en-US" dirty="0" smtClean="0">
                <a:solidFill>
                  <a:schemeClr val="tx1"/>
                </a:solidFill>
              </a:rPr>
              <a:t>Inheritance and Accessibility (2)</a:t>
            </a:r>
            <a:endParaRPr lang="en-US" dirty="0">
              <a:solidFill>
                <a:schemeClr val="tx1"/>
              </a:solidFill>
            </a:endParaRPr>
          </a:p>
        </p:txBody>
      </p:sp>
      <p:sp>
        <p:nvSpPr>
          <p:cNvPr id="5" name="Rectangle 3"/>
          <p:cNvSpPr>
            <a:spLocks noGrp="1" noChangeArrowheads="1"/>
          </p:cNvSpPr>
          <p:nvPr>
            <p:ph idx="1"/>
          </p:nvPr>
        </p:nvSpPr>
        <p:spPr bwMode="auto">
          <a:xfrm>
            <a:off x="457200" y="920889"/>
            <a:ext cx="8229600" cy="563231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a:lnSpc>
                <a:spcPct val="100000"/>
              </a:lnSpc>
              <a:spcBef>
                <a:spcPts val="0"/>
              </a:spcBef>
              <a:spcAft>
                <a:spcPct val="0"/>
              </a:spcAft>
              <a:buNone/>
              <a:tabLst/>
            </a:pPr>
            <a:r>
              <a:rPr lang="en-US" sz="2000" noProof="1" smtClean="0">
                <a:solidFill>
                  <a:schemeClr val="tx1"/>
                </a:solidFill>
                <a:latin typeface="Consolas" pitchFamily="49" charset="0"/>
                <a:cs typeface="Consolas" pitchFamily="49" charset="0"/>
              </a:rPr>
              <a:t>class Dog : Mammal</a:t>
            </a:r>
          </a:p>
          <a:p>
            <a:pPr marL="0" indent="0">
              <a:lnSpc>
                <a:spcPct val="100000"/>
              </a:lnSpc>
              <a:spcBef>
                <a:spcPts val="0"/>
              </a:spcBef>
              <a:spcAft>
                <a:spcPct val="0"/>
              </a:spcAft>
              <a:buNone/>
              <a:tabLst/>
            </a:pPr>
            <a:r>
              <a:rPr lang="en-US" sz="2000" noProof="1" smtClean="0">
                <a:solidFill>
                  <a:schemeClr val="tx1"/>
                </a:solidFill>
                <a:latin typeface="Consolas" pitchFamily="49" charset="0"/>
                <a:cs typeface="Consolas" pitchFamily="49" charset="0"/>
              </a:rPr>
              <a:t>{</a:t>
            </a:r>
          </a:p>
          <a:p>
            <a:pPr marL="0" indent="0">
              <a:lnSpc>
                <a:spcPct val="100000"/>
              </a:lnSpc>
              <a:spcBef>
                <a:spcPts val="0"/>
              </a:spcBef>
              <a:spcAft>
                <a:spcPct val="0"/>
              </a:spcAft>
              <a:buNone/>
              <a:tabLst/>
            </a:pPr>
            <a:r>
              <a:rPr lang="en-US" sz="2000" noProof="1" smtClean="0">
                <a:solidFill>
                  <a:schemeClr val="tx1"/>
                </a:solidFill>
                <a:latin typeface="Consolas" pitchFamily="49" charset="0"/>
                <a:cs typeface="Consolas" pitchFamily="49" charset="0"/>
              </a:rPr>
              <a:t>  public string Breed { get; private set; }</a:t>
            </a:r>
          </a:p>
          <a:p>
            <a:pPr marL="0" indent="0">
              <a:lnSpc>
                <a:spcPct val="100000"/>
              </a:lnSpc>
              <a:spcBef>
                <a:spcPts val="0"/>
              </a:spcBef>
              <a:spcAft>
                <a:spcPct val="0"/>
              </a:spcAft>
              <a:buNone/>
              <a:tabLst/>
            </a:pPr>
            <a:r>
              <a:rPr lang="en-US" sz="2000" noProof="1" smtClean="0">
                <a:solidFill>
                  <a:schemeClr val="tx1"/>
                </a:solidFill>
                <a:latin typeface="Consolas" pitchFamily="49" charset="0"/>
                <a:cs typeface="Consolas" pitchFamily="49" charset="0"/>
              </a:rPr>
              <a:t>  // base.Talk() cannot be invoked here (it is private)</a:t>
            </a:r>
          </a:p>
          <a:p>
            <a:pPr marL="0" indent="0">
              <a:lnSpc>
                <a:spcPct val="100000"/>
              </a:lnSpc>
              <a:spcBef>
                <a:spcPts val="0"/>
              </a:spcBef>
              <a:spcAft>
                <a:spcPct val="0"/>
              </a:spcAft>
              <a:buNone/>
              <a:tabLst/>
            </a:pPr>
            <a:r>
              <a:rPr lang="en-US" sz="2000" noProof="1" smtClean="0">
                <a:solidFill>
                  <a:schemeClr val="tx1"/>
                </a:solidFill>
                <a:latin typeface="Consolas" pitchFamily="49" charset="0"/>
                <a:cs typeface="Consolas" pitchFamily="49" charset="0"/>
              </a:rPr>
              <a:t>}</a:t>
            </a:r>
          </a:p>
          <a:p>
            <a:pPr marL="0" indent="0">
              <a:lnSpc>
                <a:spcPct val="100000"/>
              </a:lnSpc>
              <a:spcBef>
                <a:spcPts val="0"/>
              </a:spcBef>
              <a:spcAft>
                <a:spcPct val="0"/>
              </a:spcAft>
              <a:buNone/>
              <a:tabLst/>
            </a:pPr>
            <a:endParaRPr lang="en-US" sz="2000" noProof="1" smtClean="0">
              <a:solidFill>
                <a:schemeClr val="tx1"/>
              </a:solidFill>
              <a:latin typeface="Consolas" pitchFamily="49" charset="0"/>
              <a:cs typeface="Consolas" pitchFamily="49" charset="0"/>
            </a:endParaRPr>
          </a:p>
          <a:p>
            <a:pPr marL="0" indent="0">
              <a:lnSpc>
                <a:spcPct val="100000"/>
              </a:lnSpc>
              <a:spcBef>
                <a:spcPts val="0"/>
              </a:spcBef>
              <a:spcAft>
                <a:spcPct val="0"/>
              </a:spcAft>
              <a:buNone/>
              <a:tabLst/>
            </a:pPr>
            <a:r>
              <a:rPr lang="en-US" sz="2000" noProof="1" smtClean="0">
                <a:solidFill>
                  <a:schemeClr val="tx1"/>
                </a:solidFill>
                <a:latin typeface="Consolas" pitchFamily="49" charset="0"/>
                <a:cs typeface="Consolas" pitchFamily="49" charset="0"/>
              </a:rPr>
              <a:t>class InheritanceAndAccessibility</a:t>
            </a:r>
          </a:p>
          <a:p>
            <a:pPr marL="0" indent="0">
              <a:lnSpc>
                <a:spcPct val="100000"/>
              </a:lnSpc>
              <a:spcBef>
                <a:spcPts val="0"/>
              </a:spcBef>
              <a:spcAft>
                <a:spcPct val="0"/>
              </a:spcAft>
              <a:buNone/>
              <a:tabLst/>
            </a:pPr>
            <a:r>
              <a:rPr lang="en-US" sz="2000" noProof="1" smtClean="0">
                <a:solidFill>
                  <a:schemeClr val="tx1"/>
                </a:solidFill>
                <a:latin typeface="Consolas" pitchFamily="49" charset="0"/>
                <a:cs typeface="Consolas" pitchFamily="49" charset="0"/>
              </a:rPr>
              <a:t>{</a:t>
            </a:r>
          </a:p>
          <a:p>
            <a:pPr marL="0" indent="0">
              <a:lnSpc>
                <a:spcPct val="100000"/>
              </a:lnSpc>
              <a:spcBef>
                <a:spcPts val="0"/>
              </a:spcBef>
              <a:spcAft>
                <a:spcPct val="0"/>
              </a:spcAft>
              <a:buNone/>
              <a:tabLst/>
            </a:pPr>
            <a:r>
              <a:rPr lang="en-US" sz="2000" noProof="1" smtClean="0">
                <a:solidFill>
                  <a:schemeClr val="tx1"/>
                </a:solidFill>
                <a:latin typeface="Consolas" pitchFamily="49" charset="0"/>
                <a:cs typeface="Consolas" pitchFamily="49" charset="0"/>
              </a:rPr>
              <a:t>  static void Main()</a:t>
            </a:r>
          </a:p>
          <a:p>
            <a:pPr marL="0" indent="0">
              <a:lnSpc>
                <a:spcPct val="100000"/>
              </a:lnSpc>
              <a:spcBef>
                <a:spcPts val="0"/>
              </a:spcBef>
              <a:spcAft>
                <a:spcPct val="0"/>
              </a:spcAft>
              <a:buNone/>
              <a:tabLst/>
            </a:pPr>
            <a:r>
              <a:rPr lang="en-US" sz="2000" noProof="1" smtClean="0">
                <a:solidFill>
                  <a:schemeClr val="tx1"/>
                </a:solidFill>
                <a:latin typeface="Consolas" pitchFamily="49" charset="0"/>
                <a:cs typeface="Consolas" pitchFamily="49" charset="0"/>
              </a:rPr>
              <a:t>  {</a:t>
            </a:r>
          </a:p>
          <a:p>
            <a:pPr marL="0" indent="0">
              <a:lnSpc>
                <a:spcPct val="100000"/>
              </a:lnSpc>
              <a:spcBef>
                <a:spcPts val="0"/>
              </a:spcBef>
              <a:spcAft>
                <a:spcPct val="0"/>
              </a:spcAft>
              <a:buNone/>
              <a:tabLst/>
            </a:pPr>
            <a:r>
              <a:rPr lang="en-US" sz="2000" noProof="1" smtClean="0">
                <a:solidFill>
                  <a:schemeClr val="tx1"/>
                </a:solidFill>
                <a:latin typeface="Consolas" pitchFamily="49" charset="0"/>
                <a:cs typeface="Consolas" pitchFamily="49" charset="0"/>
              </a:rPr>
              <a:t>    Dog joe = new Dog(6, "Labrador");</a:t>
            </a:r>
          </a:p>
          <a:p>
            <a:pPr marL="0" indent="0">
              <a:lnSpc>
                <a:spcPct val="100000"/>
              </a:lnSpc>
              <a:spcBef>
                <a:spcPts val="0"/>
              </a:spcBef>
              <a:spcAft>
                <a:spcPct val="0"/>
              </a:spcAft>
              <a:buNone/>
              <a:tabLst/>
            </a:pPr>
            <a:r>
              <a:rPr lang="en-US" sz="2000" noProof="1" smtClean="0">
                <a:solidFill>
                  <a:schemeClr val="tx1"/>
                </a:solidFill>
                <a:latin typeface="Consolas" pitchFamily="49" charset="0"/>
                <a:cs typeface="Consolas" pitchFamily="49" charset="0"/>
              </a:rPr>
              <a:t>    Console.WriteLine(joe.Breed);</a:t>
            </a:r>
          </a:p>
          <a:p>
            <a:pPr marL="0" indent="0">
              <a:lnSpc>
                <a:spcPct val="100000"/>
              </a:lnSpc>
              <a:spcBef>
                <a:spcPts val="0"/>
              </a:spcBef>
              <a:spcAft>
                <a:spcPct val="0"/>
              </a:spcAft>
              <a:buNone/>
              <a:tabLst/>
            </a:pPr>
            <a:r>
              <a:rPr lang="en-US" sz="2000" noProof="1" smtClean="0">
                <a:solidFill>
                  <a:schemeClr val="tx1"/>
                </a:solidFill>
                <a:latin typeface="Consolas" pitchFamily="49" charset="0"/>
                <a:cs typeface="Consolas" pitchFamily="49" charset="0"/>
              </a:rPr>
              <a:t>    // joe.Walk() is protected and can not be invoked</a:t>
            </a:r>
          </a:p>
          <a:p>
            <a:pPr marL="0" indent="0">
              <a:lnSpc>
                <a:spcPct val="100000"/>
              </a:lnSpc>
              <a:spcBef>
                <a:spcPts val="0"/>
              </a:spcBef>
              <a:spcAft>
                <a:spcPct val="0"/>
              </a:spcAft>
              <a:buNone/>
              <a:tabLst/>
            </a:pPr>
            <a:r>
              <a:rPr lang="en-US" sz="2000" noProof="1" smtClean="0">
                <a:solidFill>
                  <a:schemeClr val="tx1"/>
                </a:solidFill>
                <a:latin typeface="Consolas" pitchFamily="49" charset="0"/>
                <a:cs typeface="Consolas" pitchFamily="49" charset="0"/>
              </a:rPr>
              <a:t>    // joe.Talk() is private and can not be invoked</a:t>
            </a:r>
          </a:p>
          <a:p>
            <a:pPr marL="0" indent="0">
              <a:lnSpc>
                <a:spcPct val="100000"/>
              </a:lnSpc>
              <a:spcBef>
                <a:spcPts val="0"/>
              </a:spcBef>
              <a:spcAft>
                <a:spcPct val="0"/>
              </a:spcAft>
              <a:buNone/>
              <a:tabLst/>
            </a:pPr>
            <a:r>
              <a:rPr lang="en-US" sz="2000" noProof="1" smtClean="0">
                <a:solidFill>
                  <a:schemeClr val="tx1"/>
                </a:solidFill>
                <a:latin typeface="Consolas" pitchFamily="49" charset="0"/>
                <a:cs typeface="Consolas" pitchFamily="49" charset="0"/>
              </a:rPr>
              <a:t>    // joe.Name = "Rex"; // Name cannot be accessed here</a:t>
            </a:r>
          </a:p>
          <a:p>
            <a:pPr marL="0" indent="0">
              <a:lnSpc>
                <a:spcPct val="100000"/>
              </a:lnSpc>
              <a:spcBef>
                <a:spcPts val="0"/>
              </a:spcBef>
              <a:spcAft>
                <a:spcPct val="0"/>
              </a:spcAft>
              <a:buNone/>
              <a:tabLst/>
            </a:pPr>
            <a:r>
              <a:rPr lang="en-US" sz="2000" noProof="1" smtClean="0">
                <a:solidFill>
                  <a:schemeClr val="tx1"/>
                </a:solidFill>
                <a:latin typeface="Consolas" pitchFamily="49" charset="0"/>
                <a:cs typeface="Consolas" pitchFamily="49" charset="0"/>
              </a:rPr>
              <a:t>    // joe.Breed = "Shih Tzu"; // Can't modify Breed</a:t>
            </a:r>
          </a:p>
          <a:p>
            <a:pPr marL="0" indent="0">
              <a:lnSpc>
                <a:spcPct val="100000"/>
              </a:lnSpc>
              <a:spcBef>
                <a:spcPts val="0"/>
              </a:spcBef>
              <a:spcAft>
                <a:spcPct val="0"/>
              </a:spcAft>
              <a:buNone/>
              <a:tabLst/>
            </a:pPr>
            <a:r>
              <a:rPr lang="en-US" sz="2000" noProof="1" smtClean="0">
                <a:solidFill>
                  <a:schemeClr val="tx1"/>
                </a:solidFill>
                <a:latin typeface="Consolas" pitchFamily="49" charset="0"/>
                <a:cs typeface="Consolas" pitchFamily="49" charset="0"/>
              </a:rPr>
              <a:t>  }</a:t>
            </a:r>
          </a:p>
          <a:p>
            <a:pPr marL="0" indent="0">
              <a:lnSpc>
                <a:spcPct val="100000"/>
              </a:lnSpc>
              <a:spcBef>
                <a:spcPts val="0"/>
              </a:spcBef>
              <a:spcAft>
                <a:spcPct val="0"/>
              </a:spcAft>
              <a:buNone/>
              <a:tabLst/>
            </a:pPr>
            <a:r>
              <a:rPr lang="en-US" sz="2000" noProof="1" smtClean="0">
                <a:solidFill>
                  <a:schemeClr val="tx1"/>
                </a:solidFill>
                <a:latin typeface="Consolas" pitchFamily="49" charset="0"/>
                <a:cs typeface="Consolas" pitchFamily="49" charset="0"/>
              </a:rPr>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18</a:t>
            </a:fld>
            <a:endParaRPr lang="en-US" dirty="0"/>
          </a:p>
        </p:txBody>
      </p:sp>
      <p:sp>
        <p:nvSpPr>
          <p:cNvPr id="6" name="Title 1"/>
          <p:cNvSpPr txBox="1">
            <a:spLocks/>
          </p:cNvSpPr>
          <p:nvPr/>
        </p:nvSpPr>
        <p:spPr>
          <a:xfrm>
            <a:off x="3491880" y="6093296"/>
            <a:ext cx="5186536" cy="42440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800" b="0" i="1" u="none" strike="noStrike" kern="1200" cap="none" spc="0" normalizeH="0" baseline="0" noProof="0" smtClean="0">
                <a:ln>
                  <a:noFill/>
                </a:ln>
                <a:solidFill>
                  <a:schemeClr val="tx1"/>
                </a:solidFill>
                <a:effectLst/>
                <a:uLnTx/>
                <a:uFillTx/>
                <a:latin typeface="+mj-lt"/>
                <a:ea typeface="+mj-ea"/>
                <a:cs typeface="+mj-cs"/>
              </a:rPr>
              <a:t>Inheritance and Accessibility – Live Demo</a:t>
            </a:r>
            <a:endParaRPr kumimoji="0" lang="en-US" sz="1800" b="0" i="1"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 xmlns:p14="http://schemas.microsoft.com/office/powerpoint/2010/main" val="40480627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88640"/>
            <a:ext cx="8229600" cy="1143000"/>
          </a:xfrm>
        </p:spPr>
        <p:txBody>
          <a:bodyPr/>
          <a:lstStyle/>
          <a:p>
            <a:r>
              <a:rPr lang="en-US" dirty="0" smtClean="0">
                <a:solidFill>
                  <a:schemeClr val="tx1"/>
                </a:solidFill>
              </a:rPr>
              <a:t>Inheritance: I</a:t>
            </a:r>
            <a:r>
              <a:rPr lang="bg-BG" dirty="0" smtClean="0">
                <a:solidFill>
                  <a:schemeClr val="tx1"/>
                </a:solidFill>
              </a:rPr>
              <a:t>mportant </a:t>
            </a:r>
            <a:r>
              <a:rPr lang="en-US" dirty="0" smtClean="0">
                <a:solidFill>
                  <a:schemeClr val="tx1"/>
                </a:solidFill>
              </a:rPr>
              <a:t>A</a:t>
            </a:r>
            <a:r>
              <a:rPr lang="bg-BG" dirty="0" smtClean="0">
                <a:solidFill>
                  <a:schemeClr val="tx1"/>
                </a:solidFill>
              </a:rPr>
              <a:t>spect</a:t>
            </a:r>
            <a:r>
              <a:rPr lang="en-US" dirty="0" smtClean="0">
                <a:solidFill>
                  <a:schemeClr val="tx1"/>
                </a:solidFill>
              </a:rPr>
              <a:t>s</a:t>
            </a:r>
            <a:endParaRPr lang="en-US" dirty="0">
              <a:solidFill>
                <a:schemeClr val="tx1"/>
              </a:solidFill>
            </a:endParaRPr>
          </a:p>
        </p:txBody>
      </p:sp>
      <p:sp>
        <p:nvSpPr>
          <p:cNvPr id="3" name="Content Placeholder 2"/>
          <p:cNvSpPr>
            <a:spLocks noGrp="1"/>
          </p:cNvSpPr>
          <p:nvPr>
            <p:ph idx="1"/>
          </p:nvPr>
        </p:nvSpPr>
        <p:spPr>
          <a:xfrm>
            <a:off x="228600" y="990600"/>
            <a:ext cx="8686800" cy="5715000"/>
          </a:xfrm>
        </p:spPr>
        <p:txBody>
          <a:bodyPr/>
          <a:lstStyle/>
          <a:p>
            <a:pPr marL="361950" indent="-361950">
              <a:lnSpc>
                <a:spcPct val="100000"/>
              </a:lnSpc>
            </a:pPr>
            <a:r>
              <a:rPr lang="en-US" dirty="0" smtClean="0">
                <a:solidFill>
                  <a:schemeClr val="tx1"/>
                </a:solidFill>
              </a:rPr>
              <a:t>Structures cannot be inherited </a:t>
            </a:r>
          </a:p>
          <a:p>
            <a:pPr marL="361950" indent="-361950">
              <a:lnSpc>
                <a:spcPct val="100000"/>
              </a:lnSpc>
            </a:pPr>
            <a:r>
              <a:rPr lang="en-US" dirty="0" smtClean="0">
                <a:solidFill>
                  <a:schemeClr val="tx1"/>
                </a:solidFill>
              </a:rPr>
              <a:t>In C# there is no multiple inheritance</a:t>
            </a:r>
          </a:p>
          <a:p>
            <a:pPr marL="709613" lvl="1" indent="-361950">
              <a:lnSpc>
                <a:spcPct val="100000"/>
              </a:lnSpc>
            </a:pPr>
            <a:r>
              <a:rPr lang="en-US" dirty="0" smtClean="0">
                <a:solidFill>
                  <a:schemeClr val="tx1"/>
                </a:solidFill>
              </a:rPr>
              <a:t>Only multiple interfaces can be implemented</a:t>
            </a:r>
          </a:p>
          <a:p>
            <a:pPr marL="361950" indent="-361950">
              <a:lnSpc>
                <a:spcPct val="100000"/>
              </a:lnSpc>
            </a:pPr>
            <a:r>
              <a:rPr lang="en-US" dirty="0" smtClean="0">
                <a:solidFill>
                  <a:schemeClr val="tx1"/>
                </a:solidFill>
              </a:rPr>
              <a:t>Static members are also inherited</a:t>
            </a:r>
          </a:p>
          <a:p>
            <a:pPr marL="361950" indent="-361950">
              <a:lnSpc>
                <a:spcPct val="100000"/>
              </a:lnSpc>
            </a:pPr>
            <a:r>
              <a:rPr lang="en-US" dirty="0" smtClean="0">
                <a:solidFill>
                  <a:schemeClr val="tx1"/>
                </a:solidFill>
              </a:rPr>
              <a:t>Constructors are not inherited </a:t>
            </a:r>
          </a:p>
          <a:p>
            <a:pPr marL="361950" indent="-361950">
              <a:lnSpc>
                <a:spcPct val="100000"/>
              </a:lnSpc>
            </a:pPr>
            <a:r>
              <a:rPr lang="en-US" dirty="0" smtClean="0">
                <a:solidFill>
                  <a:schemeClr val="tx1"/>
                </a:solidFill>
              </a:rPr>
              <a:t>Inheritance is transitive relation</a:t>
            </a:r>
          </a:p>
          <a:p>
            <a:pPr marL="709613" lvl="1" indent="-361950">
              <a:lnSpc>
                <a:spcPct val="100000"/>
              </a:lnSpc>
            </a:pPr>
            <a:r>
              <a:rPr lang="en-US" dirty="0" smtClean="0">
                <a:solidFill>
                  <a:schemeClr val="tx1"/>
                </a:solidFill>
              </a:rPr>
              <a:t>If C is derived from B, and B is derived from A, then C inherits A as well</a:t>
            </a:r>
            <a:endParaRPr lang="en-US" sz="3000" dirty="0">
              <a:solidFill>
                <a:schemeClr val="tx1"/>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19</a:t>
            </a:fld>
            <a:endParaRPr lang="en-US" dirty="0"/>
          </a:p>
        </p:txBody>
      </p:sp>
    </p:spTree>
    <p:extLst>
      <p:ext uri="{BB962C8B-B14F-4D97-AF65-F5344CB8AC3E}">
        <p14:creationId xmlns="" xmlns:p14="http://schemas.microsoft.com/office/powerpoint/2010/main" val="24641256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a:xfrm>
            <a:off x="323528" y="0"/>
            <a:ext cx="8229600" cy="1143000"/>
          </a:xfrm>
        </p:spPr>
        <p:txBody>
          <a:bodyPr/>
          <a:lstStyle/>
          <a:p>
            <a:r>
              <a:rPr lang="en-US" dirty="0" smtClean="0">
                <a:solidFill>
                  <a:schemeClr val="tx1"/>
                </a:solidFill>
              </a:rPr>
              <a:t>Table of Contents</a:t>
            </a:r>
            <a:endParaRPr lang="bg-BG" dirty="0">
              <a:solidFill>
                <a:schemeClr val="tx1"/>
              </a:solidFill>
            </a:endParaRPr>
          </a:p>
        </p:txBody>
      </p:sp>
      <p:sp>
        <p:nvSpPr>
          <p:cNvPr id="423939" name="Rectangle 3"/>
          <p:cNvSpPr>
            <a:spLocks noGrp="1" noChangeArrowheads="1"/>
          </p:cNvSpPr>
          <p:nvPr>
            <p:ph idx="1"/>
          </p:nvPr>
        </p:nvSpPr>
        <p:spPr>
          <a:xfrm>
            <a:off x="228600" y="914400"/>
            <a:ext cx="8686800" cy="5638800"/>
          </a:xfrm>
        </p:spPr>
        <p:txBody>
          <a:bodyPr/>
          <a:lstStyle/>
          <a:p>
            <a:pPr marL="446088" indent="-446088">
              <a:lnSpc>
                <a:spcPct val="100000"/>
              </a:lnSpc>
              <a:buFont typeface="+mj-lt"/>
              <a:buAutoNum type="arabicPeriod"/>
              <a:tabLst/>
              <a:defRPr/>
            </a:pPr>
            <a:r>
              <a:rPr lang="en-US" dirty="0">
                <a:solidFill>
                  <a:schemeClr val="tx1"/>
                </a:solidFill>
              </a:rPr>
              <a:t>Fundamental Principles of OOP</a:t>
            </a:r>
          </a:p>
          <a:p>
            <a:pPr marL="446088" indent="-446088">
              <a:lnSpc>
                <a:spcPct val="100000"/>
              </a:lnSpc>
              <a:buFont typeface="+mj-lt"/>
              <a:buAutoNum type="arabicPeriod"/>
              <a:tabLst/>
              <a:defRPr/>
            </a:pPr>
            <a:r>
              <a:rPr lang="en-US" dirty="0">
                <a:solidFill>
                  <a:schemeClr val="tx1"/>
                </a:solidFill>
              </a:rPr>
              <a:t>Inheritance</a:t>
            </a:r>
          </a:p>
          <a:p>
            <a:pPr marL="714375" lvl="1" indent="-366713">
              <a:lnSpc>
                <a:spcPct val="100000"/>
              </a:lnSpc>
              <a:defRPr/>
            </a:pPr>
            <a:r>
              <a:rPr lang="en-US" dirty="0">
                <a:solidFill>
                  <a:schemeClr val="tx1"/>
                </a:solidFill>
              </a:rPr>
              <a:t>Class Hierarchies</a:t>
            </a:r>
          </a:p>
          <a:p>
            <a:pPr marL="714375" lvl="1" indent="-366713">
              <a:lnSpc>
                <a:spcPct val="100000"/>
              </a:lnSpc>
              <a:defRPr/>
            </a:pPr>
            <a:r>
              <a:rPr lang="en-US" sz="3200" dirty="0">
                <a:solidFill>
                  <a:schemeClr val="tx1"/>
                </a:solidFill>
              </a:rPr>
              <a:t>Inheritance and </a:t>
            </a:r>
            <a:r>
              <a:rPr lang="en-US" sz="3200" dirty="0" smtClean="0">
                <a:solidFill>
                  <a:schemeClr val="tx1"/>
                </a:solidFill>
              </a:rPr>
              <a:t>Access Levels</a:t>
            </a:r>
            <a:endParaRPr lang="en-US" dirty="0">
              <a:solidFill>
                <a:schemeClr val="tx1"/>
              </a:solidFill>
            </a:endParaRPr>
          </a:p>
          <a:p>
            <a:pPr marL="446088" indent="-446088">
              <a:lnSpc>
                <a:spcPct val="100000"/>
              </a:lnSpc>
              <a:buFont typeface="+mj-lt"/>
              <a:buAutoNum type="arabicPeriod"/>
              <a:tabLst/>
              <a:defRPr/>
            </a:pPr>
            <a:r>
              <a:rPr lang="en-US" dirty="0">
                <a:solidFill>
                  <a:schemeClr val="tx1"/>
                </a:solidFill>
              </a:rPr>
              <a:t>Abstraction</a:t>
            </a:r>
          </a:p>
          <a:p>
            <a:pPr marL="714375" lvl="1" indent="-357188">
              <a:lnSpc>
                <a:spcPct val="100000"/>
              </a:lnSpc>
              <a:defRPr/>
            </a:pPr>
            <a:r>
              <a:rPr lang="en-US" dirty="0">
                <a:solidFill>
                  <a:schemeClr val="tx1"/>
                </a:solidFill>
              </a:rPr>
              <a:t>Abstract Classes </a:t>
            </a:r>
          </a:p>
          <a:p>
            <a:pPr marL="714375" lvl="1" indent="-357188">
              <a:lnSpc>
                <a:spcPct val="100000"/>
              </a:lnSpc>
              <a:defRPr/>
            </a:pPr>
            <a:r>
              <a:rPr lang="en-US" dirty="0">
                <a:solidFill>
                  <a:schemeClr val="tx1"/>
                </a:solidFill>
              </a:rPr>
              <a:t>Interfaces</a:t>
            </a:r>
          </a:p>
          <a:p>
            <a:pPr marL="446088" indent="-446088">
              <a:lnSpc>
                <a:spcPct val="100000"/>
              </a:lnSpc>
              <a:buFont typeface="+mj-lt"/>
              <a:buAutoNum type="arabicPeriod"/>
              <a:tabLst/>
              <a:defRPr/>
            </a:pPr>
            <a:r>
              <a:rPr lang="en-US" dirty="0">
                <a:solidFill>
                  <a:schemeClr val="tx1"/>
                </a:solidFill>
              </a:rPr>
              <a:t>Encapsulation</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a:t>
            </a:fld>
            <a:endParaRPr lang="en-US" dirty="0"/>
          </a:p>
        </p:txBody>
      </p:sp>
    </p:spTree>
    <p:extLst>
      <p:ext uri="{BB962C8B-B14F-4D97-AF65-F5344CB8AC3E}">
        <p14:creationId xmlns="" xmlns:p14="http://schemas.microsoft.com/office/powerpoint/2010/main" val="3741634627"/>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sz="3800" dirty="0" smtClean="0">
                <a:solidFill>
                  <a:schemeClr val="tx1"/>
                </a:solidFill>
              </a:rPr>
              <a:t>Inheritance: Important Features</a:t>
            </a:r>
            <a:endParaRPr lang="en-US" sz="3800" dirty="0">
              <a:solidFill>
                <a:schemeClr val="tx1"/>
              </a:solidFill>
            </a:endParaRPr>
          </a:p>
        </p:txBody>
      </p:sp>
      <p:sp>
        <p:nvSpPr>
          <p:cNvPr id="3" name="Content Placeholder 2"/>
          <p:cNvSpPr>
            <a:spLocks noGrp="1"/>
          </p:cNvSpPr>
          <p:nvPr>
            <p:ph idx="1"/>
          </p:nvPr>
        </p:nvSpPr>
        <p:spPr>
          <a:xfrm>
            <a:off x="228600" y="838200"/>
            <a:ext cx="8686800" cy="5791200"/>
          </a:xfrm>
        </p:spPr>
        <p:txBody>
          <a:bodyPr/>
          <a:lstStyle/>
          <a:p>
            <a:pPr>
              <a:lnSpc>
                <a:spcPct val="100000"/>
              </a:lnSpc>
            </a:pPr>
            <a:r>
              <a:rPr lang="en-US" dirty="0" smtClean="0">
                <a:solidFill>
                  <a:schemeClr val="tx1"/>
                </a:solidFill>
              </a:rPr>
              <a:t>When a derived class extends its base class</a:t>
            </a:r>
          </a:p>
          <a:p>
            <a:pPr lvl="1">
              <a:lnSpc>
                <a:spcPct val="100000"/>
              </a:lnSpc>
            </a:pPr>
            <a:r>
              <a:rPr lang="en-US" dirty="0" smtClean="0">
                <a:solidFill>
                  <a:schemeClr val="tx1"/>
                </a:solidFill>
              </a:rPr>
              <a:t>It can freely add new members</a:t>
            </a:r>
          </a:p>
          <a:p>
            <a:pPr lvl="1">
              <a:lnSpc>
                <a:spcPct val="100000"/>
              </a:lnSpc>
            </a:pPr>
            <a:r>
              <a:rPr lang="en-US" dirty="0" smtClean="0">
                <a:solidFill>
                  <a:schemeClr val="tx1"/>
                </a:solidFill>
              </a:rPr>
              <a:t>Cannot remove derived ones</a:t>
            </a:r>
          </a:p>
          <a:p>
            <a:pPr>
              <a:lnSpc>
                <a:spcPct val="100000"/>
              </a:lnSpc>
            </a:pPr>
            <a:r>
              <a:rPr lang="en-US" dirty="0" smtClean="0">
                <a:solidFill>
                  <a:schemeClr val="tx1"/>
                </a:solidFill>
              </a:rPr>
              <a:t>Declaring new members with the same name or signature hides the inherited ones</a:t>
            </a:r>
          </a:p>
          <a:p>
            <a:pPr>
              <a:lnSpc>
                <a:spcPct val="100000"/>
              </a:lnSpc>
            </a:pPr>
            <a:r>
              <a:rPr lang="en-US" dirty="0" smtClean="0">
                <a:solidFill>
                  <a:schemeClr val="tx1"/>
                </a:solidFill>
              </a:rPr>
              <a:t>A class can declare virtual methods and properties</a:t>
            </a:r>
          </a:p>
          <a:p>
            <a:pPr lvl="1">
              <a:lnSpc>
                <a:spcPct val="100000"/>
              </a:lnSpc>
            </a:pPr>
            <a:r>
              <a:rPr lang="en-US" dirty="0" smtClean="0">
                <a:solidFill>
                  <a:schemeClr val="tx1"/>
                </a:solidFill>
              </a:rPr>
              <a:t>Derived classes can override the implementation of these members</a:t>
            </a:r>
          </a:p>
          <a:p>
            <a:pPr lvl="1">
              <a:lnSpc>
                <a:spcPct val="100000"/>
              </a:lnSpc>
            </a:pPr>
            <a:r>
              <a:rPr lang="en-US" dirty="0" smtClean="0">
                <a:solidFill>
                  <a:schemeClr val="tx1"/>
                </a:solidFill>
              </a:rPr>
              <a:t>E.g. </a:t>
            </a:r>
            <a:r>
              <a:rPr lang="en-US" noProof="1" smtClean="0">
                <a:solidFill>
                  <a:schemeClr val="tx1"/>
                </a:solidFill>
                <a:latin typeface="Consolas" pitchFamily="49" charset="0"/>
                <a:cs typeface="Consolas" pitchFamily="49" charset="0"/>
              </a:rPr>
              <a:t>Object.ToString()</a:t>
            </a:r>
            <a:r>
              <a:rPr lang="en-US" dirty="0" smtClean="0">
                <a:solidFill>
                  <a:schemeClr val="tx1"/>
                </a:solidFill>
              </a:rPr>
              <a:t> is virtual method</a:t>
            </a:r>
            <a:endParaRPr lang="en-US" dirty="0">
              <a:solidFill>
                <a:schemeClr val="tx1"/>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20</a:t>
            </a:fld>
            <a:endParaRPr lang="en-US" dirty="0"/>
          </a:p>
        </p:txBody>
      </p:sp>
    </p:spTree>
    <p:extLst>
      <p:ext uri="{BB962C8B-B14F-4D97-AF65-F5344CB8AC3E}">
        <p14:creationId xmlns="" xmlns:p14="http://schemas.microsoft.com/office/powerpoint/2010/main" val="25506330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26" name="Rectangle 2"/>
          <p:cNvSpPr>
            <a:spLocks noGrp="1" noChangeArrowheads="1"/>
          </p:cNvSpPr>
          <p:nvPr>
            <p:ph type="title"/>
          </p:nvPr>
        </p:nvSpPr>
        <p:spPr>
          <a:prstGeom prst="rect">
            <a:avLst/>
          </a:prstGeom>
        </p:spPr>
        <p:txBody>
          <a:bodyPr anchor="ctr" anchorCtr="0"/>
          <a:lstStyle/>
          <a:p>
            <a:pPr>
              <a:lnSpc>
                <a:spcPts val="4000"/>
              </a:lnSpc>
              <a:defRPr/>
            </a:pPr>
            <a:r>
              <a:rPr lang="en-US" sz="4000" b="1" u="sng" dirty="0"/>
              <a:t>Abstraction</a:t>
            </a:r>
            <a:endParaRPr lang="bg-BG" sz="4000" b="1" u="sng" dirty="0"/>
          </a:p>
        </p:txBody>
      </p:sp>
      <p:sp>
        <p:nvSpPr>
          <p:cNvPr id="794627" name="Rectangle 3"/>
          <p:cNvSpPr>
            <a:spLocks noGrp="1" noChangeArrowheads="1"/>
          </p:cNvSpPr>
          <p:nvPr>
            <p:ph idx="1"/>
          </p:nvPr>
        </p:nvSpPr>
        <p:spPr>
          <a:prstGeom prst="rect">
            <a:avLst/>
          </a:prstGeom>
        </p:spPr>
        <p:txBody>
          <a:bodyPr>
            <a:normAutofit fontScale="92500" lnSpcReduction="10000"/>
          </a:bodyPr>
          <a:lstStyle/>
          <a:p>
            <a:pPr>
              <a:lnSpc>
                <a:spcPct val="100000"/>
              </a:lnSpc>
              <a:defRPr/>
            </a:pPr>
            <a:r>
              <a:rPr lang="en-US" dirty="0">
                <a:latin typeface="+mn-lt"/>
                <a:ea typeface="+mn-ea"/>
                <a:cs typeface="+mn-cs"/>
              </a:rPr>
              <a:t>Abstraction means ignoring </a:t>
            </a:r>
            <a:r>
              <a:rPr lang="en-US" dirty="0" smtClean="0">
                <a:latin typeface="+mn-lt"/>
                <a:ea typeface="+mn-ea"/>
                <a:cs typeface="+mn-cs"/>
              </a:rPr>
              <a:t>irrelevant features</a:t>
            </a:r>
            <a:r>
              <a:rPr lang="en-US" dirty="0">
                <a:latin typeface="+mn-lt"/>
                <a:ea typeface="+mn-ea"/>
                <a:cs typeface="+mn-cs"/>
              </a:rPr>
              <a:t>, properties, or functions and emphasizing the relevant </a:t>
            </a:r>
            <a:r>
              <a:rPr lang="en-US" dirty="0" smtClean="0">
                <a:latin typeface="+mn-lt"/>
                <a:ea typeface="+mn-ea"/>
                <a:cs typeface="+mn-cs"/>
              </a:rPr>
              <a:t>ones ...</a:t>
            </a:r>
          </a:p>
          <a:p>
            <a:pPr>
              <a:lnSpc>
                <a:spcPct val="100000"/>
              </a:lnSpc>
              <a:defRPr/>
            </a:pPr>
            <a:endParaRPr lang="en-US" dirty="0"/>
          </a:p>
          <a:p>
            <a:pPr>
              <a:lnSpc>
                <a:spcPct val="100000"/>
              </a:lnSpc>
              <a:defRPr/>
            </a:pPr>
            <a:endParaRPr lang="en-US" dirty="0" smtClean="0">
              <a:latin typeface="+mn-lt"/>
              <a:ea typeface="+mn-ea"/>
              <a:cs typeface="+mn-cs"/>
            </a:endParaRPr>
          </a:p>
          <a:p>
            <a:pPr>
              <a:lnSpc>
                <a:spcPct val="100000"/>
              </a:lnSpc>
              <a:defRPr/>
            </a:pPr>
            <a:endParaRPr lang="en-US" dirty="0"/>
          </a:p>
          <a:p>
            <a:pPr>
              <a:lnSpc>
                <a:spcPct val="100000"/>
              </a:lnSpc>
              <a:spcBef>
                <a:spcPts val="1800"/>
              </a:spcBef>
              <a:defRPr/>
            </a:pPr>
            <a:r>
              <a:rPr lang="en-US" dirty="0" smtClean="0">
                <a:latin typeface="+mn-lt"/>
                <a:ea typeface="+mn-ea"/>
                <a:cs typeface="+mn-cs"/>
              </a:rPr>
              <a:t>... </a:t>
            </a:r>
            <a:r>
              <a:rPr lang="en-US" dirty="0">
                <a:latin typeface="+mn-lt"/>
                <a:ea typeface="+mn-ea"/>
                <a:cs typeface="+mn-cs"/>
              </a:rPr>
              <a:t>relevant to the given </a:t>
            </a:r>
            <a:r>
              <a:rPr lang="en-US" dirty="0" smtClean="0">
                <a:latin typeface="+mn-lt"/>
                <a:ea typeface="+mn-ea"/>
                <a:cs typeface="+mn-cs"/>
              </a:rPr>
              <a:t>project</a:t>
            </a:r>
          </a:p>
          <a:p>
            <a:pPr lvl="1">
              <a:lnSpc>
                <a:spcPct val="100000"/>
              </a:lnSpc>
              <a:defRPr/>
            </a:pPr>
            <a:r>
              <a:rPr lang="en-US" dirty="0" smtClean="0">
                <a:latin typeface="+mn-lt"/>
                <a:ea typeface="+mn-ea"/>
                <a:cs typeface="+mn-cs"/>
              </a:rPr>
              <a:t>With </a:t>
            </a:r>
            <a:r>
              <a:rPr lang="en-US" dirty="0">
                <a:latin typeface="+mn-lt"/>
                <a:ea typeface="+mn-ea"/>
                <a:cs typeface="+mn-cs"/>
              </a:rPr>
              <a:t>an eye to future reuse in similar </a:t>
            </a:r>
            <a:r>
              <a:rPr lang="en-US" dirty="0" smtClean="0">
                <a:latin typeface="+mn-lt"/>
                <a:ea typeface="+mn-ea"/>
                <a:cs typeface="+mn-cs"/>
              </a:rPr>
              <a:t>projects</a:t>
            </a:r>
            <a:endParaRPr lang="en-US" dirty="0">
              <a:latin typeface="+mn-lt"/>
              <a:ea typeface="+mn-ea"/>
              <a:cs typeface="+mn-cs"/>
            </a:endParaRPr>
          </a:p>
          <a:p>
            <a:pPr>
              <a:lnSpc>
                <a:spcPct val="100000"/>
              </a:lnSpc>
              <a:defRPr/>
            </a:pPr>
            <a:r>
              <a:rPr lang="en-US" dirty="0">
                <a:latin typeface="+mn-lt"/>
                <a:ea typeface="+mn-ea"/>
                <a:cs typeface="+mn-cs"/>
              </a:rPr>
              <a:t>Abstraction </a:t>
            </a:r>
            <a:r>
              <a:rPr lang="en-US" dirty="0" smtClean="0">
                <a:latin typeface="+mn-lt"/>
                <a:ea typeface="+mn-ea"/>
                <a:cs typeface="+mn-cs"/>
              </a:rPr>
              <a:t>helps </a:t>
            </a:r>
            <a:r>
              <a:rPr lang="en-US" dirty="0">
                <a:latin typeface="+mn-lt"/>
                <a:ea typeface="+mn-ea"/>
                <a:cs typeface="+mn-cs"/>
              </a:rPr>
              <a:t>managing complexity</a:t>
            </a:r>
            <a:endParaRPr lang="bg-BG" dirty="0">
              <a:latin typeface="+mn-lt"/>
              <a:ea typeface="+mn-ea"/>
              <a:cs typeface="+mn-cs"/>
            </a:endParaRPr>
          </a:p>
        </p:txBody>
      </p:sp>
      <p:sp>
        <p:nvSpPr>
          <p:cNvPr id="794628" name="AutoShape 4"/>
          <p:cNvSpPr>
            <a:spLocks noChangeArrowheads="1"/>
          </p:cNvSpPr>
          <p:nvPr/>
        </p:nvSpPr>
        <p:spPr bwMode="auto">
          <a:xfrm>
            <a:off x="2549525" y="3172616"/>
            <a:ext cx="5070475" cy="982662"/>
          </a:xfrm>
          <a:prstGeom prst="cloudCallout">
            <a:avLst>
              <a:gd name="adj1" fmla="val -54852"/>
              <a:gd name="adj2" fmla="val -61472"/>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en-US" sz="2800" b="1" noProof="1" smtClean="0">
                <a:effectLst>
                  <a:outerShdw blurRad="38100" dist="38100" dir="2700000" algn="tl">
                    <a:srgbClr val="000000">
                      <a:alpha val="43137"/>
                    </a:srgbClr>
                  </a:outerShdw>
                </a:effectLst>
                <a:latin typeface="+mn-lt"/>
              </a:rPr>
              <a:t>"Relevant" to what?</a:t>
            </a:r>
            <a:endParaRPr lang="en-US" sz="2800" b="1" noProof="1">
              <a:effectLst>
                <a:outerShdw blurRad="38100" dist="38100" dir="2700000" algn="tl">
                  <a:srgbClr val="000000">
                    <a:alpha val="43137"/>
                  </a:srgbClr>
                </a:outerShdw>
              </a:effectLst>
              <a:latin typeface="+mn-lt"/>
            </a:endParaRPr>
          </a:p>
        </p:txBody>
      </p:sp>
      <p:sp>
        <p:nvSpPr>
          <p:cNvPr id="6"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21</a:t>
            </a:fld>
            <a:endParaRPr lang="en-US" sz="1100" dirty="0"/>
          </a:p>
        </p:txBody>
      </p:sp>
      <p:pic>
        <p:nvPicPr>
          <p:cNvPr id="4100" name="Picture 4" descr="C:\Trash\questionman.png"/>
          <p:cNvPicPr>
            <a:picLocks noChangeAspect="1" noChangeArrowheads="1"/>
          </p:cNvPicPr>
          <p:nvPr/>
        </p:nvPicPr>
        <p:blipFill>
          <a:blip r:embed="rId2" cstate="email">
            <a:duotone>
              <a:prstClr val="black"/>
              <a:schemeClr val="accent5">
                <a:tint val="45000"/>
                <a:satMod val="400000"/>
              </a:schemeClr>
            </a:duotone>
            <a:extLst>
              <a:ext uri="{28A0092B-C50C-407E-A947-70E740481C1C}">
                <a14:useLocalDpi xmlns="" xmlns:a14="http://schemas.microsoft.com/office/drawing/2010/main"/>
              </a:ext>
            </a:extLst>
          </a:blip>
          <a:srcRect/>
          <a:stretch>
            <a:fillRect/>
          </a:stretch>
        </p:blipFill>
        <p:spPr bwMode="auto">
          <a:xfrm>
            <a:off x="1314450" y="2819400"/>
            <a:ext cx="838200" cy="1496216"/>
          </a:xfrm>
          <a:prstGeom prst="rect">
            <a:avLst/>
          </a:prstGeom>
          <a:noFill/>
        </p:spPr>
      </p:pic>
    </p:spTree>
    <p:extLst>
      <p:ext uri="{BB962C8B-B14F-4D97-AF65-F5344CB8AC3E}">
        <p14:creationId xmlns="" xmlns:p14="http://schemas.microsoft.com/office/powerpoint/2010/main" val="3842723156"/>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38" name="Rectangle 2"/>
          <p:cNvSpPr>
            <a:spLocks noGrp="1" noChangeArrowheads="1"/>
          </p:cNvSpPr>
          <p:nvPr>
            <p:ph type="title"/>
          </p:nvPr>
        </p:nvSpPr>
        <p:spPr>
          <a:prstGeom prst="rect">
            <a:avLst/>
          </a:prstGeom>
        </p:spPr>
        <p:txBody>
          <a:bodyPr anchor="ctr" anchorCtr="0"/>
          <a:lstStyle/>
          <a:p>
            <a:pPr>
              <a:lnSpc>
                <a:spcPts val="4000"/>
              </a:lnSpc>
              <a:defRPr/>
            </a:pPr>
            <a:r>
              <a:rPr lang="en-US" sz="4000" smtClean="0">
                <a:solidFill>
                  <a:schemeClr val="tx1"/>
                </a:solidFill>
              </a:rPr>
              <a:t>Abstraction (2)</a:t>
            </a:r>
            <a:endParaRPr lang="bg-BG" sz="4000" dirty="0">
              <a:solidFill>
                <a:schemeClr val="tx1"/>
              </a:solidFill>
            </a:endParaRPr>
          </a:p>
        </p:txBody>
      </p:sp>
      <p:sp>
        <p:nvSpPr>
          <p:cNvPr id="807939" name="Rectangle 3"/>
          <p:cNvSpPr>
            <a:spLocks noGrp="1" noChangeArrowheads="1"/>
          </p:cNvSpPr>
          <p:nvPr>
            <p:ph idx="1"/>
          </p:nvPr>
        </p:nvSpPr>
        <p:spPr>
          <a:xfrm>
            <a:off x="228600" y="914400"/>
            <a:ext cx="8686800" cy="5791200"/>
          </a:xfrm>
          <a:prstGeom prst="rect">
            <a:avLst/>
          </a:prstGeom>
        </p:spPr>
        <p:txBody>
          <a:bodyPr/>
          <a:lstStyle/>
          <a:p>
            <a:pPr>
              <a:lnSpc>
                <a:spcPct val="100000"/>
              </a:lnSpc>
              <a:spcBef>
                <a:spcPts val="600"/>
              </a:spcBef>
              <a:spcAft>
                <a:spcPts val="600"/>
              </a:spcAft>
              <a:defRPr/>
            </a:pPr>
            <a:r>
              <a:rPr lang="en-US" sz="3000" dirty="0">
                <a:solidFill>
                  <a:schemeClr val="tx1"/>
                </a:solidFill>
                <a:latin typeface="+mn-lt"/>
                <a:ea typeface="+mn-ea"/>
                <a:cs typeface="+mn-cs"/>
              </a:rPr>
              <a:t>Abstraction is something we do every day</a:t>
            </a:r>
          </a:p>
          <a:p>
            <a:pPr lvl="1">
              <a:lnSpc>
                <a:spcPct val="100000"/>
              </a:lnSpc>
              <a:spcBef>
                <a:spcPts val="600"/>
              </a:spcBef>
              <a:spcAft>
                <a:spcPts val="600"/>
              </a:spcAft>
              <a:buClr>
                <a:srgbClr val="8FD600"/>
              </a:buClr>
              <a:defRPr/>
            </a:pPr>
            <a:r>
              <a:rPr lang="en-US" sz="2800" dirty="0">
                <a:solidFill>
                  <a:schemeClr val="tx1"/>
                </a:solidFill>
                <a:latin typeface="+mn-lt"/>
              </a:rPr>
              <a:t>Looking at an object, we see those things about it that have meaning to us</a:t>
            </a:r>
          </a:p>
          <a:p>
            <a:pPr lvl="1">
              <a:lnSpc>
                <a:spcPct val="100000"/>
              </a:lnSpc>
              <a:spcBef>
                <a:spcPts val="600"/>
              </a:spcBef>
              <a:spcAft>
                <a:spcPts val="600"/>
              </a:spcAft>
              <a:buClr>
                <a:srgbClr val="8FD600"/>
              </a:buClr>
              <a:defRPr/>
            </a:pPr>
            <a:r>
              <a:rPr lang="en-US" sz="2800" dirty="0">
                <a:solidFill>
                  <a:schemeClr val="tx1"/>
                </a:solidFill>
                <a:latin typeface="+mn-lt"/>
              </a:rPr>
              <a:t>We abstract the properties of the object, and keep only what we </a:t>
            </a:r>
            <a:r>
              <a:rPr lang="en-US" sz="2800" dirty="0" smtClean="0">
                <a:solidFill>
                  <a:schemeClr val="tx1"/>
                </a:solidFill>
                <a:latin typeface="+mn-lt"/>
              </a:rPr>
              <a:t>need</a:t>
            </a:r>
          </a:p>
          <a:p>
            <a:pPr lvl="1">
              <a:lnSpc>
                <a:spcPct val="100000"/>
              </a:lnSpc>
              <a:spcBef>
                <a:spcPts val="600"/>
              </a:spcBef>
              <a:spcAft>
                <a:spcPts val="600"/>
              </a:spcAft>
              <a:buClr>
                <a:srgbClr val="8FD600"/>
              </a:buClr>
              <a:defRPr/>
            </a:pPr>
            <a:r>
              <a:rPr lang="en-US" sz="2800" dirty="0" smtClean="0">
                <a:solidFill>
                  <a:schemeClr val="tx1"/>
                </a:solidFill>
              </a:rPr>
              <a:t>E.g. students get "name" but not "color of eyes"</a:t>
            </a:r>
            <a:endParaRPr lang="en-US" sz="2800" dirty="0">
              <a:solidFill>
                <a:schemeClr val="tx1"/>
              </a:solidFill>
              <a:latin typeface="+mn-lt"/>
            </a:endParaRPr>
          </a:p>
          <a:p>
            <a:pPr>
              <a:lnSpc>
                <a:spcPct val="100000"/>
              </a:lnSpc>
              <a:spcBef>
                <a:spcPts val="600"/>
              </a:spcBef>
              <a:spcAft>
                <a:spcPts val="600"/>
              </a:spcAft>
              <a:defRPr/>
            </a:pPr>
            <a:r>
              <a:rPr lang="en-US" sz="3000" dirty="0">
                <a:solidFill>
                  <a:schemeClr val="tx1"/>
                </a:solidFill>
                <a:latin typeface="+mn-lt"/>
                <a:ea typeface="+mn-ea"/>
                <a:cs typeface="+mn-cs"/>
              </a:rPr>
              <a:t>Allows us to represent a complex reality in terms of a simplified model</a:t>
            </a:r>
          </a:p>
          <a:p>
            <a:pPr>
              <a:lnSpc>
                <a:spcPct val="100000"/>
              </a:lnSpc>
              <a:spcBef>
                <a:spcPts val="600"/>
              </a:spcBef>
              <a:spcAft>
                <a:spcPts val="600"/>
              </a:spcAft>
              <a:defRPr/>
            </a:pPr>
            <a:r>
              <a:rPr lang="en-US" sz="3000" dirty="0">
                <a:solidFill>
                  <a:schemeClr val="tx1"/>
                </a:solidFill>
                <a:latin typeface="+mn-lt"/>
                <a:ea typeface="+mn-ea"/>
                <a:cs typeface="+mn-cs"/>
              </a:rPr>
              <a:t>Abstraction highlights the properties of an entity that we </a:t>
            </a:r>
            <a:r>
              <a:rPr lang="en-US" sz="3000" dirty="0" smtClean="0">
                <a:solidFill>
                  <a:schemeClr val="tx1"/>
                </a:solidFill>
                <a:latin typeface="+mn-lt"/>
                <a:ea typeface="+mn-ea"/>
                <a:cs typeface="+mn-cs"/>
              </a:rPr>
              <a:t>need and </a:t>
            </a:r>
            <a:r>
              <a:rPr lang="en-US" sz="3000" dirty="0">
                <a:solidFill>
                  <a:schemeClr val="tx1"/>
                </a:solidFill>
                <a:latin typeface="+mn-lt"/>
                <a:ea typeface="+mn-ea"/>
                <a:cs typeface="+mn-cs"/>
              </a:rPr>
              <a:t>hides the </a:t>
            </a:r>
            <a:r>
              <a:rPr lang="en-US" sz="3000" dirty="0" smtClean="0">
                <a:solidFill>
                  <a:schemeClr val="tx1"/>
                </a:solidFill>
                <a:latin typeface="+mn-lt"/>
                <a:ea typeface="+mn-ea"/>
                <a:cs typeface="+mn-cs"/>
              </a:rPr>
              <a:t>others</a:t>
            </a: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22</a:t>
            </a:fld>
            <a:endParaRPr lang="en-US" sz="1100" dirty="0"/>
          </a:p>
        </p:txBody>
      </p:sp>
    </p:spTree>
    <p:extLst>
      <p:ext uri="{BB962C8B-B14F-4D97-AF65-F5344CB8AC3E}">
        <p14:creationId xmlns="" xmlns:p14="http://schemas.microsoft.com/office/powerpoint/2010/main" val="966745187"/>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3" name="Rectangle 3"/>
          <p:cNvSpPr>
            <a:spLocks noGrp="1" noChangeArrowheads="1"/>
          </p:cNvSpPr>
          <p:nvPr>
            <p:ph idx="1"/>
          </p:nvPr>
        </p:nvSpPr>
        <p:spPr>
          <a:xfrm>
            <a:off x="395536" y="1196752"/>
            <a:ext cx="8229600" cy="4525963"/>
          </a:xfrm>
          <a:prstGeom prst="rect">
            <a:avLst/>
          </a:prstGeom>
        </p:spPr>
        <p:txBody>
          <a:bodyPr/>
          <a:lstStyle/>
          <a:p>
            <a:pPr>
              <a:lnSpc>
                <a:spcPct val="100000"/>
              </a:lnSpc>
              <a:defRPr/>
            </a:pPr>
            <a:r>
              <a:rPr lang="en-US" dirty="0">
                <a:latin typeface="+mn-lt"/>
                <a:ea typeface="+mn-ea"/>
                <a:cs typeface="+mn-cs"/>
              </a:rPr>
              <a:t>In .NET </a:t>
            </a:r>
            <a:r>
              <a:rPr lang="en-US" dirty="0" smtClean="0">
                <a:latin typeface="+mn-lt"/>
                <a:ea typeface="+mn-ea"/>
                <a:cs typeface="+mn-cs"/>
              </a:rPr>
              <a:t>object-oriented programming abstraction </a:t>
            </a:r>
            <a:r>
              <a:rPr lang="en-US" dirty="0">
                <a:latin typeface="+mn-lt"/>
                <a:ea typeface="+mn-ea"/>
                <a:cs typeface="+mn-cs"/>
              </a:rPr>
              <a:t>is achieved </a:t>
            </a:r>
            <a:r>
              <a:rPr lang="en-US" dirty="0" smtClean="0">
                <a:latin typeface="+mn-lt"/>
                <a:ea typeface="+mn-ea"/>
                <a:cs typeface="+mn-cs"/>
              </a:rPr>
              <a:t>in several ways:</a:t>
            </a:r>
            <a:endParaRPr lang="en-US" dirty="0">
              <a:latin typeface="+mn-lt"/>
              <a:ea typeface="+mn-ea"/>
              <a:cs typeface="+mn-cs"/>
            </a:endParaRPr>
          </a:p>
          <a:p>
            <a:pPr lvl="1">
              <a:lnSpc>
                <a:spcPct val="100000"/>
              </a:lnSpc>
              <a:buClr>
                <a:srgbClr val="8FD600"/>
              </a:buClr>
              <a:defRPr/>
            </a:pPr>
            <a:r>
              <a:rPr lang="en-US" dirty="0">
                <a:latin typeface="+mn-lt"/>
              </a:rPr>
              <a:t>Abstract classes </a:t>
            </a:r>
          </a:p>
          <a:p>
            <a:pPr lvl="1">
              <a:lnSpc>
                <a:spcPct val="100000"/>
              </a:lnSpc>
              <a:buClr>
                <a:srgbClr val="8FD600"/>
              </a:buClr>
              <a:defRPr/>
            </a:pPr>
            <a:r>
              <a:rPr lang="en-US" dirty="0">
                <a:latin typeface="+mn-lt"/>
              </a:rPr>
              <a:t>Interfaces</a:t>
            </a:r>
          </a:p>
          <a:p>
            <a:pPr lvl="1">
              <a:lnSpc>
                <a:spcPct val="100000"/>
              </a:lnSpc>
              <a:buClr>
                <a:srgbClr val="8FD600"/>
              </a:buClr>
              <a:defRPr/>
            </a:pPr>
            <a:r>
              <a:rPr lang="en-US" dirty="0">
                <a:latin typeface="+mn-lt"/>
              </a:rPr>
              <a:t>Inheritance</a:t>
            </a:r>
          </a:p>
        </p:txBody>
      </p:sp>
      <p:grpSp>
        <p:nvGrpSpPr>
          <p:cNvPr id="2" name="Group 6"/>
          <p:cNvGrpSpPr>
            <a:grpSpLocks noChangeAspect="1"/>
          </p:cNvGrpSpPr>
          <p:nvPr/>
        </p:nvGrpSpPr>
        <p:grpSpPr bwMode="auto">
          <a:xfrm>
            <a:off x="3909312" y="2231864"/>
            <a:ext cx="4604614" cy="4141868"/>
            <a:chOff x="2193" y="1718"/>
            <a:chExt cx="2799" cy="1978"/>
          </a:xfrm>
        </p:grpSpPr>
        <p:sp>
          <p:nvSpPr>
            <p:cNvPr id="5130" name="Rectangle 10"/>
            <p:cNvSpPr>
              <a:spLocks noChangeArrowheads="1"/>
            </p:cNvSpPr>
            <p:nvPr/>
          </p:nvSpPr>
          <p:spPr bwMode="auto">
            <a:xfrm>
              <a:off x="2832" y="2796"/>
              <a:ext cx="1435" cy="21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marL="0" marR="0" lvl="0" indent="0" defTabSz="914400" eaLnBrk="1" latinLnBrk="0" hangingPunct="1">
                <a:lnSpc>
                  <a:spcPct val="95000"/>
                </a:lnSpc>
                <a:buClrTx/>
                <a:buSzTx/>
                <a:buFontTx/>
                <a:buNone/>
                <a:tabLst/>
                <a:defRPr/>
              </a:pPr>
              <a:r>
                <a:rPr lang="en-US" sz="2000" b="1" noProof="1" smtClean="0">
                  <a:effectLst>
                    <a:outerShdw blurRad="38100" dist="38100" dir="2700000" algn="tl">
                      <a:srgbClr val="000000">
                        <a:alpha val="43137"/>
                      </a:srgbClr>
                    </a:outerShdw>
                  </a:effectLst>
                  <a:latin typeface="Consolas" pitchFamily="49" charset="0"/>
                </a:rPr>
                <a:t>+Color : long</a:t>
              </a:r>
            </a:p>
          </p:txBody>
        </p:sp>
        <p:sp>
          <p:nvSpPr>
            <p:cNvPr id="5135" name="Rectangle 15"/>
            <p:cNvSpPr>
              <a:spLocks noChangeArrowheads="1"/>
            </p:cNvSpPr>
            <p:nvPr/>
          </p:nvSpPr>
          <p:spPr bwMode="auto">
            <a:xfrm>
              <a:off x="2832" y="2592"/>
              <a:ext cx="1435" cy="204"/>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marL="0" marR="0" lvl="0" indent="0" defTabSz="914400" eaLnBrk="1" latinLnBrk="0" hangingPunct="1">
                <a:lnSpc>
                  <a:spcPct val="95000"/>
                </a:lnSpc>
                <a:buClrTx/>
                <a:buSzTx/>
                <a:buFontTx/>
                <a:buNone/>
                <a:tabLst/>
                <a:defRPr/>
              </a:pPr>
              <a:r>
                <a:rPr lang="en-US" sz="2000" b="1" noProof="1" smtClean="0">
                  <a:effectLst>
                    <a:outerShdw blurRad="38100" dist="38100" dir="2700000" algn="tl">
                      <a:srgbClr val="000000">
                        <a:alpha val="43137"/>
                      </a:srgbClr>
                    </a:outerShdw>
                  </a:effectLst>
                  <a:latin typeface="Consolas" pitchFamily="49" charset="0"/>
                </a:rPr>
                <a:t>ButtonBase</a:t>
              </a:r>
            </a:p>
          </p:txBody>
        </p:sp>
        <p:sp>
          <p:nvSpPr>
            <p:cNvPr id="5139" name="Rectangle 19"/>
            <p:cNvSpPr>
              <a:spLocks noChangeArrowheads="1"/>
            </p:cNvSpPr>
            <p:nvPr/>
          </p:nvSpPr>
          <p:spPr bwMode="auto">
            <a:xfrm>
              <a:off x="3072" y="1949"/>
              <a:ext cx="912" cy="18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en-US" sz="2000" b="1" noProof="1" smtClean="0">
                  <a:effectLst>
                    <a:outerShdw blurRad="38100" dist="38100" dir="2700000" algn="tl">
                      <a:srgbClr val="000000">
                        <a:alpha val="43137"/>
                      </a:srgbClr>
                    </a:outerShdw>
                  </a:effectLst>
                  <a:latin typeface="Consolas" pitchFamily="49" charset="0"/>
                </a:rPr>
                <a:t>+click()</a:t>
              </a:r>
            </a:p>
          </p:txBody>
        </p:sp>
        <p:sp>
          <p:nvSpPr>
            <p:cNvPr id="5143" name="Rectangle 23"/>
            <p:cNvSpPr>
              <a:spLocks noChangeArrowheads="1"/>
            </p:cNvSpPr>
            <p:nvPr/>
          </p:nvSpPr>
          <p:spPr bwMode="auto">
            <a:xfrm>
              <a:off x="3072" y="1718"/>
              <a:ext cx="912" cy="231"/>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r>
                <a:rPr lang="en-US" sz="2000" b="1" noProof="1" smtClean="0">
                  <a:effectLst>
                    <a:outerShdw blurRad="38100" dist="38100" dir="2700000" algn="tl">
                      <a:srgbClr val="000000">
                        <a:alpha val="43137"/>
                      </a:srgbClr>
                    </a:outerShdw>
                  </a:effectLst>
                  <a:latin typeface="Consolas" pitchFamily="49" charset="0"/>
                </a:rPr>
                <a:t>Control</a:t>
              </a:r>
            </a:p>
          </p:txBody>
        </p:sp>
        <p:sp>
          <p:nvSpPr>
            <p:cNvPr id="5144" name="Line 24"/>
            <p:cNvSpPr>
              <a:spLocks noChangeShapeType="1"/>
            </p:cNvSpPr>
            <p:nvPr/>
          </p:nvSpPr>
          <p:spPr bwMode="auto">
            <a:xfrm flipH="1">
              <a:off x="3484" y="2288"/>
              <a:ext cx="1" cy="311"/>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effectLst>
                  <a:outerShdw blurRad="38100" dist="38100" dir="2700000" algn="tl">
                    <a:srgbClr val="000000">
                      <a:alpha val="43137"/>
                    </a:srgbClr>
                  </a:outerShdw>
                </a:effectLst>
                <a:latin typeface="Consolas" pitchFamily="49" charset="0"/>
              </a:endParaRPr>
            </a:p>
          </p:txBody>
        </p:sp>
        <p:sp>
          <p:nvSpPr>
            <p:cNvPr id="5145" name="Freeform 25"/>
            <p:cNvSpPr>
              <a:spLocks/>
            </p:cNvSpPr>
            <p:nvPr/>
          </p:nvSpPr>
          <p:spPr bwMode="auto">
            <a:xfrm>
              <a:off x="3394" y="2142"/>
              <a:ext cx="181" cy="146"/>
            </a:xfrm>
            <a:custGeom>
              <a:avLst/>
              <a:gdLst/>
              <a:ahLst/>
              <a:cxnLst>
                <a:cxn ang="0">
                  <a:pos x="0" y="146"/>
                </a:cxn>
                <a:cxn ang="0">
                  <a:pos x="181" y="145"/>
                </a:cxn>
                <a:cxn ang="0">
                  <a:pos x="90" y="0"/>
                </a:cxn>
                <a:cxn ang="0">
                  <a:pos x="0" y="146"/>
                </a:cxn>
              </a:cxnLst>
              <a:rect l="0" t="0" r="r" b="b"/>
              <a:pathLst>
                <a:path w="181" h="146">
                  <a:moveTo>
                    <a:pt x="0" y="146"/>
                  </a:moveTo>
                  <a:lnTo>
                    <a:pt x="181" y="145"/>
                  </a:lnTo>
                  <a:lnTo>
                    <a:pt x="90" y="0"/>
                  </a:lnTo>
                  <a:lnTo>
                    <a:pt x="0" y="146"/>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effectLst>
                  <a:outerShdw blurRad="38100" dist="38100" dir="2700000" algn="tl">
                    <a:srgbClr val="000000">
                      <a:alpha val="43137"/>
                    </a:srgbClr>
                  </a:outerShdw>
                </a:effectLst>
                <a:latin typeface="Consolas" pitchFamily="49" charset="0"/>
              </a:endParaRPr>
            </a:p>
          </p:txBody>
        </p:sp>
        <p:sp>
          <p:nvSpPr>
            <p:cNvPr id="5149" name="Rectangle 29"/>
            <p:cNvSpPr>
              <a:spLocks noChangeArrowheads="1"/>
            </p:cNvSpPr>
            <p:nvPr/>
          </p:nvSpPr>
          <p:spPr bwMode="auto">
            <a:xfrm>
              <a:off x="2193" y="3468"/>
              <a:ext cx="609" cy="228"/>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marL="0" marR="0" lvl="0" indent="0" algn="ctr" defTabSz="914400" eaLnBrk="1" latinLnBrk="0" hangingPunct="1">
                <a:lnSpc>
                  <a:spcPct val="95000"/>
                </a:lnSpc>
                <a:buClrTx/>
                <a:buSzTx/>
                <a:buFontTx/>
                <a:buNone/>
                <a:tabLst/>
                <a:defRPr/>
              </a:pPr>
              <a:r>
                <a:rPr lang="en-US" sz="2000" b="1" noProof="1" smtClean="0">
                  <a:effectLst>
                    <a:outerShdw blurRad="38100" dist="38100" dir="2700000" algn="tl">
                      <a:srgbClr val="000000">
                        <a:alpha val="43137"/>
                      </a:srgbClr>
                    </a:outerShdw>
                  </a:effectLst>
                  <a:latin typeface="Consolas" pitchFamily="49" charset="0"/>
                </a:rPr>
                <a:t>Button</a:t>
              </a:r>
            </a:p>
          </p:txBody>
        </p:sp>
        <p:sp>
          <p:nvSpPr>
            <p:cNvPr id="5150" name="Line 30"/>
            <p:cNvSpPr>
              <a:spLocks noChangeShapeType="1"/>
            </p:cNvSpPr>
            <p:nvPr/>
          </p:nvSpPr>
          <p:spPr bwMode="auto">
            <a:xfrm flipH="1">
              <a:off x="2507" y="3098"/>
              <a:ext cx="608" cy="370"/>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effectLst>
                  <a:outerShdw blurRad="38100" dist="38100" dir="2700000" algn="tl">
                    <a:srgbClr val="000000">
                      <a:alpha val="43137"/>
                    </a:srgbClr>
                  </a:outerShdw>
                </a:effectLst>
                <a:latin typeface="Consolas" pitchFamily="49" charset="0"/>
              </a:endParaRPr>
            </a:p>
          </p:txBody>
        </p:sp>
        <p:sp>
          <p:nvSpPr>
            <p:cNvPr id="5151" name="Freeform 31"/>
            <p:cNvSpPr>
              <a:spLocks/>
            </p:cNvSpPr>
            <p:nvPr/>
          </p:nvSpPr>
          <p:spPr bwMode="auto">
            <a:xfrm rot="21176736">
              <a:off x="3072" y="3015"/>
              <a:ext cx="171" cy="157"/>
            </a:xfrm>
            <a:custGeom>
              <a:avLst/>
              <a:gdLst/>
              <a:ahLst/>
              <a:cxnLst>
                <a:cxn ang="0">
                  <a:pos x="0" y="0"/>
                </a:cxn>
                <a:cxn ang="0">
                  <a:pos x="90" y="157"/>
                </a:cxn>
                <a:cxn ang="0">
                  <a:pos x="171" y="7"/>
                </a:cxn>
                <a:cxn ang="0">
                  <a:pos x="0" y="0"/>
                </a:cxn>
              </a:cxnLst>
              <a:rect l="0" t="0" r="r" b="b"/>
              <a:pathLst>
                <a:path w="171" h="157">
                  <a:moveTo>
                    <a:pt x="0" y="0"/>
                  </a:moveTo>
                  <a:lnTo>
                    <a:pt x="90" y="157"/>
                  </a:lnTo>
                  <a:lnTo>
                    <a:pt x="171" y="7"/>
                  </a:lnTo>
                  <a:lnTo>
                    <a:pt x="0" y="0"/>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effectLst>
                  <a:outerShdw blurRad="38100" dist="38100" dir="2700000" algn="tl">
                    <a:srgbClr val="000000">
                      <a:alpha val="43137"/>
                    </a:srgbClr>
                  </a:outerShdw>
                </a:effectLst>
                <a:latin typeface="Consolas" pitchFamily="49" charset="0"/>
              </a:endParaRPr>
            </a:p>
          </p:txBody>
        </p:sp>
        <p:sp>
          <p:nvSpPr>
            <p:cNvPr id="5155" name="Rectangle 35"/>
            <p:cNvSpPr>
              <a:spLocks noChangeArrowheads="1"/>
            </p:cNvSpPr>
            <p:nvPr/>
          </p:nvSpPr>
          <p:spPr bwMode="auto">
            <a:xfrm>
              <a:off x="2939" y="3468"/>
              <a:ext cx="1099" cy="228"/>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marL="0" marR="0" lvl="0" indent="0" algn="ctr" defTabSz="914400" eaLnBrk="1" latinLnBrk="0" hangingPunct="1">
                <a:lnSpc>
                  <a:spcPct val="95000"/>
                </a:lnSpc>
                <a:buClrTx/>
                <a:buSzTx/>
                <a:buFontTx/>
                <a:buNone/>
                <a:tabLst/>
                <a:defRPr/>
              </a:pPr>
              <a:r>
                <a:rPr lang="en-US" sz="2000" b="1" noProof="1" smtClean="0">
                  <a:effectLst>
                    <a:outerShdw blurRad="38100" dist="38100" dir="2700000" algn="tl">
                      <a:srgbClr val="000000">
                        <a:alpha val="43137"/>
                      </a:srgbClr>
                    </a:outerShdw>
                  </a:effectLst>
                  <a:latin typeface="Consolas" pitchFamily="49" charset="0"/>
                </a:rPr>
                <a:t>RadioButton</a:t>
              </a:r>
            </a:p>
          </p:txBody>
        </p:sp>
        <p:sp>
          <p:nvSpPr>
            <p:cNvPr id="5156" name="Line 36"/>
            <p:cNvSpPr>
              <a:spLocks noChangeShapeType="1"/>
            </p:cNvSpPr>
            <p:nvPr/>
          </p:nvSpPr>
          <p:spPr bwMode="auto">
            <a:xfrm flipH="1">
              <a:off x="3483" y="3157"/>
              <a:ext cx="2" cy="311"/>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effectLst>
                  <a:outerShdw blurRad="38100" dist="38100" dir="2700000" algn="tl">
                    <a:srgbClr val="000000">
                      <a:alpha val="43137"/>
                    </a:srgbClr>
                  </a:outerShdw>
                </a:effectLst>
                <a:latin typeface="Consolas" pitchFamily="49" charset="0"/>
              </a:endParaRPr>
            </a:p>
          </p:txBody>
        </p:sp>
        <p:sp>
          <p:nvSpPr>
            <p:cNvPr id="5157" name="Freeform 37"/>
            <p:cNvSpPr>
              <a:spLocks/>
            </p:cNvSpPr>
            <p:nvPr/>
          </p:nvSpPr>
          <p:spPr bwMode="auto">
            <a:xfrm>
              <a:off x="3394" y="3012"/>
              <a:ext cx="182" cy="145"/>
            </a:xfrm>
            <a:custGeom>
              <a:avLst/>
              <a:gdLst/>
              <a:ahLst/>
              <a:cxnLst>
                <a:cxn ang="0">
                  <a:pos x="0" y="145"/>
                </a:cxn>
                <a:cxn ang="0">
                  <a:pos x="182" y="145"/>
                </a:cxn>
                <a:cxn ang="0">
                  <a:pos x="91" y="0"/>
                </a:cxn>
                <a:cxn ang="0">
                  <a:pos x="0" y="145"/>
                </a:cxn>
              </a:cxnLst>
              <a:rect l="0" t="0" r="r" b="b"/>
              <a:pathLst>
                <a:path w="182" h="145">
                  <a:moveTo>
                    <a:pt x="0" y="145"/>
                  </a:moveTo>
                  <a:lnTo>
                    <a:pt x="182" y="145"/>
                  </a:lnTo>
                  <a:lnTo>
                    <a:pt x="91" y="0"/>
                  </a:lnTo>
                  <a:lnTo>
                    <a:pt x="0" y="145"/>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effectLst>
                  <a:outerShdw blurRad="38100" dist="38100" dir="2700000" algn="tl">
                    <a:srgbClr val="000000">
                      <a:alpha val="43137"/>
                    </a:srgbClr>
                  </a:outerShdw>
                </a:effectLst>
                <a:latin typeface="Consolas" pitchFamily="49" charset="0"/>
              </a:endParaRPr>
            </a:p>
          </p:txBody>
        </p:sp>
        <p:sp>
          <p:nvSpPr>
            <p:cNvPr id="5161" name="Rectangle 41"/>
            <p:cNvSpPr>
              <a:spLocks noChangeArrowheads="1"/>
            </p:cNvSpPr>
            <p:nvPr/>
          </p:nvSpPr>
          <p:spPr bwMode="auto">
            <a:xfrm>
              <a:off x="4150" y="3462"/>
              <a:ext cx="842" cy="234"/>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marL="0" marR="0" lvl="0" indent="0" algn="ctr" defTabSz="914400" eaLnBrk="1" latinLnBrk="0" hangingPunct="1">
                <a:lnSpc>
                  <a:spcPct val="95000"/>
                </a:lnSpc>
                <a:buClrTx/>
                <a:buSzTx/>
                <a:buFontTx/>
                <a:buNone/>
                <a:tabLst/>
                <a:defRPr/>
              </a:pPr>
              <a:r>
                <a:rPr lang="en-US" sz="2000" b="1" noProof="1" smtClean="0">
                  <a:effectLst>
                    <a:outerShdw blurRad="38100" dist="38100" dir="2700000" algn="tl">
                      <a:srgbClr val="000000">
                        <a:alpha val="43137"/>
                      </a:srgbClr>
                    </a:outerShdw>
                  </a:effectLst>
                  <a:latin typeface="Consolas" pitchFamily="49" charset="0"/>
                </a:rPr>
                <a:t>CheckBox</a:t>
              </a:r>
            </a:p>
          </p:txBody>
        </p:sp>
        <p:sp>
          <p:nvSpPr>
            <p:cNvPr id="5162" name="Line 42"/>
            <p:cNvSpPr>
              <a:spLocks noChangeShapeType="1"/>
            </p:cNvSpPr>
            <p:nvPr/>
          </p:nvSpPr>
          <p:spPr bwMode="auto">
            <a:xfrm>
              <a:off x="3859" y="3100"/>
              <a:ext cx="590" cy="362"/>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effectLst>
                  <a:outerShdw blurRad="38100" dist="38100" dir="2700000" algn="tl">
                    <a:srgbClr val="000000">
                      <a:alpha val="43137"/>
                    </a:srgbClr>
                  </a:outerShdw>
                </a:effectLst>
                <a:latin typeface="Consolas" pitchFamily="49" charset="0"/>
              </a:endParaRPr>
            </a:p>
          </p:txBody>
        </p:sp>
        <p:sp>
          <p:nvSpPr>
            <p:cNvPr id="5163" name="Freeform 43"/>
            <p:cNvSpPr>
              <a:spLocks/>
            </p:cNvSpPr>
            <p:nvPr/>
          </p:nvSpPr>
          <p:spPr bwMode="auto">
            <a:xfrm rot="470815">
              <a:off x="3732" y="3019"/>
              <a:ext cx="172" cy="157"/>
            </a:xfrm>
            <a:custGeom>
              <a:avLst/>
              <a:gdLst/>
              <a:ahLst/>
              <a:cxnLst>
                <a:cxn ang="0">
                  <a:pos x="81" y="157"/>
                </a:cxn>
                <a:cxn ang="0">
                  <a:pos x="172" y="0"/>
                </a:cxn>
                <a:cxn ang="0">
                  <a:pos x="0" y="6"/>
                </a:cxn>
                <a:cxn ang="0">
                  <a:pos x="81" y="157"/>
                </a:cxn>
              </a:cxnLst>
              <a:rect l="0" t="0" r="r" b="b"/>
              <a:pathLst>
                <a:path w="172" h="157">
                  <a:moveTo>
                    <a:pt x="81" y="157"/>
                  </a:moveTo>
                  <a:lnTo>
                    <a:pt x="172" y="0"/>
                  </a:lnTo>
                  <a:lnTo>
                    <a:pt x="0" y="6"/>
                  </a:lnTo>
                  <a:lnTo>
                    <a:pt x="81" y="157"/>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effectLst>
                  <a:outerShdw blurRad="38100" dist="38100" dir="2700000" algn="tl">
                    <a:srgbClr val="000000">
                      <a:alpha val="43137"/>
                    </a:srgbClr>
                  </a:outerShdw>
                </a:effectLst>
                <a:latin typeface="Consolas" pitchFamily="49" charset="0"/>
              </a:endParaRPr>
            </a:p>
          </p:txBody>
        </p:sp>
      </p:grpSp>
      <p:sp>
        <p:nvSpPr>
          <p:cNvPr id="793602" name="Rectangle 2"/>
          <p:cNvSpPr>
            <a:spLocks noGrp="1" noChangeArrowheads="1"/>
          </p:cNvSpPr>
          <p:nvPr>
            <p:ph type="title"/>
          </p:nvPr>
        </p:nvSpPr>
        <p:spPr>
          <a:xfrm>
            <a:off x="467544" y="188640"/>
            <a:ext cx="8229600" cy="1143000"/>
          </a:xfrm>
          <a:prstGeom prst="rect">
            <a:avLst/>
          </a:prstGeom>
        </p:spPr>
        <p:txBody>
          <a:bodyPr anchor="ctr" anchorCtr="0"/>
          <a:lstStyle/>
          <a:p>
            <a:pPr>
              <a:lnSpc>
                <a:spcPts val="4000"/>
              </a:lnSpc>
              <a:defRPr/>
            </a:pPr>
            <a:r>
              <a:rPr lang="en-US" sz="4000" dirty="0"/>
              <a:t>Abstraction in .</a:t>
            </a:r>
            <a:r>
              <a:rPr lang="en-US" sz="4000" dirty="0" smtClean="0"/>
              <a:t>NET</a:t>
            </a:r>
            <a:endParaRPr lang="bg-BG" sz="4000" dirty="0"/>
          </a:p>
        </p:txBody>
      </p:sp>
      <p:sp>
        <p:nvSpPr>
          <p:cNvPr id="4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23</a:t>
            </a:fld>
            <a:endParaRPr lang="en-US" sz="1100" dirty="0"/>
          </a:p>
        </p:txBody>
      </p:sp>
    </p:spTree>
    <p:extLst>
      <p:ext uri="{BB962C8B-B14F-4D97-AF65-F5344CB8AC3E}">
        <p14:creationId xmlns="" xmlns:p14="http://schemas.microsoft.com/office/powerpoint/2010/main" val="3973003816"/>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4" name="Rectangle 2"/>
          <p:cNvSpPr>
            <a:spLocks noGrp="1" noChangeArrowheads="1"/>
          </p:cNvSpPr>
          <p:nvPr>
            <p:ph type="title"/>
          </p:nvPr>
        </p:nvSpPr>
        <p:spPr>
          <a:prstGeom prst="rect">
            <a:avLst/>
          </a:prstGeom>
        </p:spPr>
        <p:txBody>
          <a:bodyPr anchor="ctr" anchorCtr="0"/>
          <a:lstStyle/>
          <a:p>
            <a:pPr>
              <a:lnSpc>
                <a:spcPts val="4000"/>
              </a:lnSpc>
              <a:defRPr/>
            </a:pPr>
            <a:r>
              <a:rPr lang="en-US" sz="4000" noProof="1"/>
              <a:t>Abstraction </a:t>
            </a:r>
            <a:r>
              <a:rPr lang="en-US" sz="4000" noProof="1" smtClean="0"/>
              <a:t>in </a:t>
            </a:r>
            <a:r>
              <a:rPr lang="en-US" sz="4000" noProof="1"/>
              <a:t>.NET </a:t>
            </a:r>
            <a:r>
              <a:rPr lang="en-US" sz="4000" noProof="1" smtClean="0"/>
              <a:t>– Example</a:t>
            </a:r>
            <a:endParaRPr lang="en-US" sz="4000" noProof="1"/>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24</a:t>
            </a:fld>
            <a:endParaRPr lang="en-US" sz="1100" dirty="0"/>
          </a:p>
        </p:txBody>
      </p:sp>
      <p:sp>
        <p:nvSpPr>
          <p:cNvPr id="5" name="Text Box 17"/>
          <p:cNvSpPr txBox="1">
            <a:spLocks noChangeArrowheads="1"/>
          </p:cNvSpPr>
          <p:nvPr/>
        </p:nvSpPr>
        <p:spPr bwMode="auto">
          <a:xfrm>
            <a:off x="2257077" y="1219200"/>
            <a:ext cx="4612910"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effectLst>
                  <a:outerShdw blurRad="38100" dist="38100" dir="2700000" algn="tl">
                    <a:srgbClr val="000000">
                      <a:alpha val="43137"/>
                    </a:srgbClr>
                  </a:outerShdw>
                </a:effectLst>
                <a:latin typeface="Consolas" pitchFamily="49" charset="0"/>
              </a:rPr>
              <a:t>System.Object</a:t>
            </a:r>
            <a:endParaRPr lang="en-US" sz="2000" b="1" noProof="1">
              <a:effectLst>
                <a:outerShdw blurRad="38100" dist="38100" dir="2700000" algn="tl">
                  <a:srgbClr val="000000">
                    <a:alpha val="43137"/>
                  </a:srgbClr>
                </a:outerShdw>
              </a:effectLst>
              <a:latin typeface="Consolas" pitchFamily="49" charset="0"/>
            </a:endParaRPr>
          </a:p>
        </p:txBody>
      </p:sp>
      <p:sp>
        <p:nvSpPr>
          <p:cNvPr id="6" name="Text Box 18"/>
          <p:cNvSpPr txBox="1">
            <a:spLocks noChangeArrowheads="1"/>
          </p:cNvSpPr>
          <p:nvPr/>
        </p:nvSpPr>
        <p:spPr bwMode="auto">
          <a:xfrm>
            <a:off x="2259590" y="2158747"/>
            <a:ext cx="4601236"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effectLst>
                  <a:outerShdw blurRad="38100" dist="38100" dir="2700000" algn="tl">
                    <a:srgbClr val="000000">
                      <a:alpha val="43137"/>
                    </a:srgbClr>
                  </a:outerShdw>
                </a:effectLst>
                <a:latin typeface="Consolas" pitchFamily="49" charset="0"/>
              </a:rPr>
              <a:t>System.MarshalByRefObject</a:t>
            </a:r>
            <a:endParaRPr lang="en-US" sz="2000" b="1" noProof="1">
              <a:effectLst>
                <a:outerShdw blurRad="38100" dist="38100" dir="2700000" algn="tl">
                  <a:srgbClr val="000000">
                    <a:alpha val="43137"/>
                  </a:srgbClr>
                </a:outerShdw>
              </a:effectLst>
              <a:latin typeface="Consolas" pitchFamily="49" charset="0"/>
            </a:endParaRPr>
          </a:p>
        </p:txBody>
      </p:sp>
      <p:sp>
        <p:nvSpPr>
          <p:cNvPr id="7" name="Freeform 147"/>
          <p:cNvSpPr>
            <a:spLocks/>
          </p:cNvSpPr>
          <p:nvPr/>
        </p:nvSpPr>
        <p:spPr bwMode="auto">
          <a:xfrm>
            <a:off x="4454772" y="1696309"/>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effectLst>
                <a:outerShdw blurRad="38100" dist="38100" dir="2700000" algn="tl">
                  <a:srgbClr val="000000">
                    <a:alpha val="43137"/>
                  </a:srgbClr>
                </a:outerShdw>
              </a:effectLst>
              <a:latin typeface="Consolas" pitchFamily="49" charset="0"/>
            </a:endParaRPr>
          </a:p>
        </p:txBody>
      </p:sp>
      <p:sp>
        <p:nvSpPr>
          <p:cNvPr id="8" name="Freeform 145"/>
          <p:cNvSpPr>
            <a:spLocks/>
          </p:cNvSpPr>
          <p:nvPr/>
        </p:nvSpPr>
        <p:spPr bwMode="auto">
          <a:xfrm flipH="1">
            <a:off x="4518921" y="1865739"/>
            <a:ext cx="45719" cy="282376"/>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effectLst>
                <a:outerShdw blurRad="38100" dist="38100" dir="2700000" algn="tl">
                  <a:srgbClr val="000000">
                    <a:alpha val="43137"/>
                  </a:srgbClr>
                </a:outerShdw>
              </a:effectLst>
              <a:latin typeface="Consolas" pitchFamily="49" charset="0"/>
            </a:endParaRPr>
          </a:p>
        </p:txBody>
      </p:sp>
      <p:sp>
        <p:nvSpPr>
          <p:cNvPr id="9" name="Text Box 18"/>
          <p:cNvSpPr txBox="1">
            <a:spLocks noChangeArrowheads="1"/>
          </p:cNvSpPr>
          <p:nvPr/>
        </p:nvSpPr>
        <p:spPr bwMode="auto">
          <a:xfrm>
            <a:off x="2259590" y="3091533"/>
            <a:ext cx="4601236"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effectLst>
                  <a:outerShdw blurRad="38100" dist="38100" dir="2700000" algn="tl">
                    <a:srgbClr val="000000">
                      <a:alpha val="43137"/>
                    </a:srgbClr>
                  </a:outerShdw>
                </a:effectLst>
                <a:latin typeface="Consolas" pitchFamily="49" charset="0"/>
              </a:rPr>
              <a:t>System.ComponentModel.Component</a:t>
            </a:r>
            <a:endParaRPr lang="en-US" sz="2000" b="1" noProof="1">
              <a:effectLst>
                <a:outerShdw blurRad="38100" dist="38100" dir="2700000" algn="tl">
                  <a:srgbClr val="000000">
                    <a:alpha val="43137"/>
                  </a:srgbClr>
                </a:outerShdw>
              </a:effectLst>
              <a:latin typeface="Consolas" pitchFamily="49" charset="0"/>
            </a:endParaRPr>
          </a:p>
        </p:txBody>
      </p:sp>
      <p:sp>
        <p:nvSpPr>
          <p:cNvPr id="10" name="Freeform 147"/>
          <p:cNvSpPr>
            <a:spLocks/>
          </p:cNvSpPr>
          <p:nvPr/>
        </p:nvSpPr>
        <p:spPr bwMode="auto">
          <a:xfrm>
            <a:off x="4454772" y="2629095"/>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effectLst>
                <a:outerShdw blurRad="38100" dist="38100" dir="2700000" algn="tl">
                  <a:srgbClr val="000000">
                    <a:alpha val="43137"/>
                  </a:srgbClr>
                </a:outerShdw>
              </a:effectLst>
              <a:latin typeface="Consolas" pitchFamily="49" charset="0"/>
            </a:endParaRPr>
          </a:p>
        </p:txBody>
      </p:sp>
      <p:sp>
        <p:nvSpPr>
          <p:cNvPr id="11" name="Freeform 145"/>
          <p:cNvSpPr>
            <a:spLocks/>
          </p:cNvSpPr>
          <p:nvPr/>
        </p:nvSpPr>
        <p:spPr bwMode="auto">
          <a:xfrm flipH="1">
            <a:off x="4518921" y="2798525"/>
            <a:ext cx="45719" cy="282376"/>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effectLst>
                <a:outerShdw blurRad="38100" dist="38100" dir="2700000" algn="tl">
                  <a:srgbClr val="000000">
                    <a:alpha val="43137"/>
                  </a:srgbClr>
                </a:outerShdw>
              </a:effectLst>
              <a:latin typeface="Consolas" pitchFamily="49" charset="0"/>
            </a:endParaRPr>
          </a:p>
        </p:txBody>
      </p:sp>
      <p:sp>
        <p:nvSpPr>
          <p:cNvPr id="12" name="Text Box 18"/>
          <p:cNvSpPr txBox="1">
            <a:spLocks noChangeArrowheads="1"/>
          </p:cNvSpPr>
          <p:nvPr/>
        </p:nvSpPr>
        <p:spPr bwMode="auto">
          <a:xfrm>
            <a:off x="2256764" y="4027208"/>
            <a:ext cx="4601236"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effectLst>
                  <a:outerShdw blurRad="38100" dist="38100" dir="2700000" algn="tl">
                    <a:srgbClr val="000000">
                      <a:alpha val="43137"/>
                    </a:srgbClr>
                  </a:outerShdw>
                </a:effectLst>
                <a:latin typeface="Consolas" pitchFamily="49" charset="0"/>
              </a:rPr>
              <a:t>System.Windows.Forms.Control</a:t>
            </a:r>
            <a:endParaRPr lang="en-US" sz="2000" b="1" noProof="1">
              <a:effectLst>
                <a:outerShdw blurRad="38100" dist="38100" dir="2700000" algn="tl">
                  <a:srgbClr val="000000">
                    <a:alpha val="43137"/>
                  </a:srgbClr>
                </a:outerShdw>
              </a:effectLst>
              <a:latin typeface="Consolas" pitchFamily="49" charset="0"/>
            </a:endParaRPr>
          </a:p>
        </p:txBody>
      </p:sp>
      <p:sp>
        <p:nvSpPr>
          <p:cNvPr id="13" name="Freeform 147"/>
          <p:cNvSpPr>
            <a:spLocks/>
          </p:cNvSpPr>
          <p:nvPr/>
        </p:nvSpPr>
        <p:spPr bwMode="auto">
          <a:xfrm>
            <a:off x="4451946" y="3564770"/>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effectLst>
                <a:outerShdw blurRad="38100" dist="38100" dir="2700000" algn="tl">
                  <a:srgbClr val="000000">
                    <a:alpha val="43137"/>
                  </a:srgbClr>
                </a:outerShdw>
              </a:effectLst>
              <a:latin typeface="Consolas" pitchFamily="49" charset="0"/>
            </a:endParaRPr>
          </a:p>
        </p:txBody>
      </p:sp>
      <p:sp>
        <p:nvSpPr>
          <p:cNvPr id="14" name="Freeform 145"/>
          <p:cNvSpPr>
            <a:spLocks/>
          </p:cNvSpPr>
          <p:nvPr/>
        </p:nvSpPr>
        <p:spPr bwMode="auto">
          <a:xfrm flipH="1">
            <a:off x="4516095" y="3734200"/>
            <a:ext cx="45719" cy="282376"/>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effectLst>
                <a:outerShdw blurRad="38100" dist="38100" dir="2700000" algn="tl">
                  <a:srgbClr val="000000">
                    <a:alpha val="43137"/>
                  </a:srgbClr>
                </a:outerShdw>
              </a:effectLst>
              <a:latin typeface="Consolas" pitchFamily="49" charset="0"/>
            </a:endParaRPr>
          </a:p>
        </p:txBody>
      </p:sp>
      <p:sp>
        <p:nvSpPr>
          <p:cNvPr id="15" name="Text Box 18"/>
          <p:cNvSpPr txBox="1">
            <a:spLocks noChangeArrowheads="1"/>
          </p:cNvSpPr>
          <p:nvPr/>
        </p:nvSpPr>
        <p:spPr bwMode="auto">
          <a:xfrm>
            <a:off x="2256764" y="4959994"/>
            <a:ext cx="4601236"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effectLst>
                  <a:outerShdw blurRad="38100" dist="38100" dir="2700000" algn="tl">
                    <a:srgbClr val="000000">
                      <a:alpha val="43137"/>
                    </a:srgbClr>
                  </a:outerShdw>
                </a:effectLst>
                <a:latin typeface="Consolas" pitchFamily="49" charset="0"/>
              </a:rPr>
              <a:t>System.Windows.Forms.ButtonBase</a:t>
            </a:r>
            <a:endParaRPr lang="en-US" sz="2000" b="1" noProof="1">
              <a:effectLst>
                <a:outerShdw blurRad="38100" dist="38100" dir="2700000" algn="tl">
                  <a:srgbClr val="000000">
                    <a:alpha val="43137"/>
                  </a:srgbClr>
                </a:outerShdw>
              </a:effectLst>
              <a:latin typeface="Consolas" pitchFamily="49" charset="0"/>
            </a:endParaRPr>
          </a:p>
        </p:txBody>
      </p:sp>
      <p:sp>
        <p:nvSpPr>
          <p:cNvPr id="16" name="Freeform 147"/>
          <p:cNvSpPr>
            <a:spLocks/>
          </p:cNvSpPr>
          <p:nvPr/>
        </p:nvSpPr>
        <p:spPr bwMode="auto">
          <a:xfrm>
            <a:off x="4451946" y="4497556"/>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effectLst>
                <a:outerShdw blurRad="38100" dist="38100" dir="2700000" algn="tl">
                  <a:srgbClr val="000000">
                    <a:alpha val="43137"/>
                  </a:srgbClr>
                </a:outerShdw>
              </a:effectLst>
              <a:latin typeface="Consolas" pitchFamily="49" charset="0"/>
            </a:endParaRPr>
          </a:p>
        </p:txBody>
      </p:sp>
      <p:sp>
        <p:nvSpPr>
          <p:cNvPr id="17" name="Freeform 145"/>
          <p:cNvSpPr>
            <a:spLocks/>
          </p:cNvSpPr>
          <p:nvPr/>
        </p:nvSpPr>
        <p:spPr bwMode="auto">
          <a:xfrm flipH="1">
            <a:off x="4516095" y="4666986"/>
            <a:ext cx="45719" cy="282376"/>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effectLst>
                <a:outerShdw blurRad="38100" dist="38100" dir="2700000" algn="tl">
                  <a:srgbClr val="000000">
                    <a:alpha val="43137"/>
                  </a:srgbClr>
                </a:outerShdw>
              </a:effectLst>
              <a:latin typeface="Consolas" pitchFamily="49" charset="0"/>
            </a:endParaRPr>
          </a:p>
        </p:txBody>
      </p:sp>
      <p:sp>
        <p:nvSpPr>
          <p:cNvPr id="19" name="Text Box 18"/>
          <p:cNvSpPr txBox="1">
            <a:spLocks noChangeArrowheads="1"/>
          </p:cNvSpPr>
          <p:nvPr/>
        </p:nvSpPr>
        <p:spPr bwMode="auto">
          <a:xfrm>
            <a:off x="2256764" y="5892538"/>
            <a:ext cx="4601236"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effectLst>
                  <a:outerShdw blurRad="38100" dist="38100" dir="2700000" algn="tl">
                    <a:srgbClr val="000000">
                      <a:alpha val="43137"/>
                    </a:srgbClr>
                  </a:outerShdw>
                </a:effectLst>
                <a:latin typeface="Consolas" pitchFamily="49" charset="0"/>
              </a:rPr>
              <a:t>System.Windows.Forms.Button</a:t>
            </a:r>
            <a:endParaRPr lang="en-US" sz="2000" b="1" noProof="1">
              <a:effectLst>
                <a:outerShdw blurRad="38100" dist="38100" dir="2700000" algn="tl">
                  <a:srgbClr val="000000">
                    <a:alpha val="43137"/>
                  </a:srgbClr>
                </a:outerShdw>
              </a:effectLst>
              <a:latin typeface="Consolas" pitchFamily="49" charset="0"/>
            </a:endParaRPr>
          </a:p>
        </p:txBody>
      </p:sp>
      <p:sp>
        <p:nvSpPr>
          <p:cNvPr id="20" name="Freeform 147"/>
          <p:cNvSpPr>
            <a:spLocks/>
          </p:cNvSpPr>
          <p:nvPr/>
        </p:nvSpPr>
        <p:spPr bwMode="auto">
          <a:xfrm>
            <a:off x="4451946" y="5430100"/>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effectLst>
                <a:outerShdw blurRad="38100" dist="38100" dir="2700000" algn="tl">
                  <a:srgbClr val="000000">
                    <a:alpha val="43137"/>
                  </a:srgbClr>
                </a:outerShdw>
              </a:effectLst>
              <a:latin typeface="Consolas" pitchFamily="49" charset="0"/>
            </a:endParaRPr>
          </a:p>
        </p:txBody>
      </p:sp>
      <p:sp>
        <p:nvSpPr>
          <p:cNvPr id="21" name="Freeform 145"/>
          <p:cNvSpPr>
            <a:spLocks/>
          </p:cNvSpPr>
          <p:nvPr/>
        </p:nvSpPr>
        <p:spPr bwMode="auto">
          <a:xfrm flipH="1">
            <a:off x="4516095" y="5599530"/>
            <a:ext cx="45719" cy="282376"/>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effectLst>
                <a:outerShdw blurRad="38100" dist="38100" dir="2700000" algn="tl">
                  <a:srgbClr val="000000">
                    <a:alpha val="43137"/>
                  </a:srgbClr>
                </a:outerShdw>
              </a:effectLst>
              <a:latin typeface="Consolas" pitchFamily="49" charset="0"/>
            </a:endParaRPr>
          </a:p>
        </p:txBody>
      </p:sp>
      <p:pic>
        <p:nvPicPr>
          <p:cNvPr id="2" name="Picture 1"/>
          <p:cNvPicPr>
            <a:picLocks noChangeAspect="1"/>
          </p:cNvPicPr>
          <p:nvPr/>
        </p:nvPicPr>
        <p:blipFill>
          <a:blip r:embed="rId2" cstate="print"/>
          <a:stretch>
            <a:fillRect/>
          </a:stretch>
        </p:blipFill>
        <p:spPr>
          <a:xfrm>
            <a:off x="7391400" y="5808531"/>
            <a:ext cx="1009650" cy="600075"/>
          </a:xfrm>
          <a:prstGeom prst="roundRect">
            <a:avLst>
              <a:gd name="adj" fmla="val 4793"/>
            </a:avLst>
          </a:prstGeom>
          <a:effectLst>
            <a:softEdge rad="31750"/>
          </a:effectLst>
        </p:spPr>
      </p:pic>
    </p:spTree>
    <p:extLst>
      <p:ext uri="{BB962C8B-B14F-4D97-AF65-F5344CB8AC3E}">
        <p14:creationId xmlns="" xmlns:p14="http://schemas.microsoft.com/office/powerpoint/2010/main" val="3452917171"/>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395536" y="0"/>
            <a:ext cx="8229600" cy="1143000"/>
          </a:xfrm>
        </p:spPr>
        <p:txBody>
          <a:bodyPr anchor="ctr" anchorCtr="0"/>
          <a:lstStyle/>
          <a:p>
            <a:pPr>
              <a:defRPr/>
            </a:pPr>
            <a:r>
              <a:rPr lang="en-US" dirty="0" smtClean="0">
                <a:solidFill>
                  <a:schemeClr val="tx1"/>
                </a:solidFill>
              </a:rPr>
              <a:t>Interfaces</a:t>
            </a:r>
            <a:endParaRPr lang="bg-BG" dirty="0">
              <a:solidFill>
                <a:schemeClr val="tx1"/>
              </a:solidFill>
            </a:endParaRPr>
          </a:p>
        </p:txBody>
      </p:sp>
      <p:sp>
        <p:nvSpPr>
          <p:cNvPr id="74755" name="Rectangle 3"/>
          <p:cNvSpPr>
            <a:spLocks noGrp="1" noChangeArrowheads="1"/>
          </p:cNvSpPr>
          <p:nvPr>
            <p:ph idx="1"/>
          </p:nvPr>
        </p:nvSpPr>
        <p:spPr>
          <a:xfrm>
            <a:off x="228600" y="990600"/>
            <a:ext cx="8686800" cy="5715000"/>
          </a:xfrm>
        </p:spPr>
        <p:txBody>
          <a:bodyPr/>
          <a:lstStyle/>
          <a:p>
            <a:r>
              <a:rPr lang="en-US" dirty="0">
                <a:solidFill>
                  <a:schemeClr val="tx1"/>
                </a:solidFill>
              </a:rPr>
              <a:t>An interface </a:t>
            </a:r>
            <a:r>
              <a:rPr lang="en-US" dirty="0" smtClean="0">
                <a:solidFill>
                  <a:schemeClr val="tx1"/>
                </a:solidFill>
              </a:rPr>
              <a:t>defines </a:t>
            </a:r>
            <a:r>
              <a:rPr lang="en-US" dirty="0">
                <a:solidFill>
                  <a:schemeClr val="tx1"/>
                </a:solidFill>
              </a:rPr>
              <a:t>a set of operations (methods) that given object </a:t>
            </a:r>
            <a:r>
              <a:rPr lang="en-US" dirty="0" smtClean="0">
                <a:solidFill>
                  <a:schemeClr val="tx1"/>
                </a:solidFill>
              </a:rPr>
              <a:t>should perform</a:t>
            </a:r>
            <a:endParaRPr lang="en-US" dirty="0">
              <a:solidFill>
                <a:schemeClr val="tx1"/>
              </a:solidFill>
            </a:endParaRPr>
          </a:p>
          <a:p>
            <a:pPr lvl="1"/>
            <a:r>
              <a:rPr lang="en-US" dirty="0">
                <a:solidFill>
                  <a:schemeClr val="tx1"/>
                </a:solidFill>
              </a:rPr>
              <a:t>Also called "</a:t>
            </a:r>
            <a:r>
              <a:rPr lang="en-US" dirty="0" smtClean="0">
                <a:solidFill>
                  <a:schemeClr val="tx1"/>
                </a:solidFill>
              </a:rPr>
              <a:t>contract" </a:t>
            </a:r>
            <a:r>
              <a:rPr lang="en-US" dirty="0">
                <a:solidFill>
                  <a:schemeClr val="tx1"/>
                </a:solidFill>
              </a:rPr>
              <a:t>for </a:t>
            </a:r>
            <a:r>
              <a:rPr lang="en-US" dirty="0" smtClean="0">
                <a:solidFill>
                  <a:schemeClr val="tx1"/>
                </a:solidFill>
              </a:rPr>
              <a:t>providing a </a:t>
            </a:r>
            <a:r>
              <a:rPr lang="en-US" dirty="0">
                <a:solidFill>
                  <a:schemeClr val="tx1"/>
                </a:solidFill>
              </a:rPr>
              <a:t>set of </a:t>
            </a:r>
            <a:r>
              <a:rPr lang="en-US" dirty="0" smtClean="0">
                <a:solidFill>
                  <a:schemeClr val="tx1"/>
                </a:solidFill>
              </a:rPr>
              <a:t>operations</a:t>
            </a:r>
          </a:p>
          <a:p>
            <a:pPr lvl="1"/>
            <a:r>
              <a:rPr lang="en-US" dirty="0" smtClean="0">
                <a:solidFill>
                  <a:schemeClr val="tx1"/>
                </a:solidFill>
              </a:rPr>
              <a:t>Defines abstract behavior</a:t>
            </a:r>
            <a:endParaRPr lang="en-US" dirty="0">
              <a:solidFill>
                <a:schemeClr val="tx1"/>
              </a:solidFill>
            </a:endParaRPr>
          </a:p>
          <a:p>
            <a:r>
              <a:rPr lang="en-US" dirty="0" smtClean="0">
                <a:solidFill>
                  <a:schemeClr val="tx1"/>
                </a:solidFill>
              </a:rPr>
              <a:t>Interfaces </a:t>
            </a:r>
            <a:r>
              <a:rPr lang="en-US" dirty="0">
                <a:solidFill>
                  <a:schemeClr val="tx1"/>
                </a:solidFill>
              </a:rPr>
              <a:t>provide abstractions</a:t>
            </a:r>
          </a:p>
          <a:p>
            <a:pPr lvl="1"/>
            <a:r>
              <a:rPr lang="en-US" dirty="0" smtClean="0">
                <a:solidFill>
                  <a:schemeClr val="tx1"/>
                </a:solidFill>
              </a:rPr>
              <a:t>You invoke the abstract actions</a:t>
            </a:r>
          </a:p>
          <a:p>
            <a:pPr lvl="1"/>
            <a:r>
              <a:rPr lang="en-US" dirty="0" smtClean="0">
                <a:solidFill>
                  <a:schemeClr val="tx1"/>
                </a:solidFill>
              </a:rPr>
              <a:t>Without worrying how it is internally implemented</a:t>
            </a:r>
            <a:endParaRPr lang="bg-BG" dirty="0">
              <a:solidFill>
                <a:schemeClr val="tx1"/>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25</a:t>
            </a:fld>
            <a:endParaRPr lang="en-US" sz="1100" dirty="0"/>
          </a:p>
        </p:txBody>
      </p:sp>
    </p:spTree>
    <p:extLst>
      <p:ext uri="{BB962C8B-B14F-4D97-AF65-F5344CB8AC3E}">
        <p14:creationId xmlns="" xmlns:p14="http://schemas.microsoft.com/office/powerpoint/2010/main" val="3591027644"/>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1143000"/>
          </a:xfrm>
        </p:spPr>
        <p:txBody>
          <a:bodyPr/>
          <a:lstStyle/>
          <a:p>
            <a:r>
              <a:rPr lang="en-US" dirty="0" smtClean="0">
                <a:solidFill>
                  <a:schemeClr val="tx1"/>
                </a:solidFill>
                <a:effectLst>
                  <a:outerShdw blurRad="50800" dist="38100" algn="tr" rotWithShape="0">
                    <a:prstClr val="black">
                      <a:alpha val="40000"/>
                    </a:prstClr>
                  </a:outerShdw>
                </a:effectLst>
              </a:rPr>
              <a:t>Interfaces (2)</a:t>
            </a:r>
            <a:endParaRPr lang="en-US" dirty="0">
              <a:solidFill>
                <a:schemeClr val="tx1"/>
              </a:solidFill>
            </a:endParaRPr>
          </a:p>
        </p:txBody>
      </p:sp>
      <p:sp>
        <p:nvSpPr>
          <p:cNvPr id="3" name="Content Placeholder 2"/>
          <p:cNvSpPr>
            <a:spLocks noGrp="1"/>
          </p:cNvSpPr>
          <p:nvPr>
            <p:ph idx="1"/>
          </p:nvPr>
        </p:nvSpPr>
        <p:spPr>
          <a:xfrm>
            <a:off x="228600" y="990600"/>
            <a:ext cx="8686800" cy="5715000"/>
          </a:xfrm>
        </p:spPr>
        <p:txBody>
          <a:bodyPr/>
          <a:lstStyle/>
          <a:p>
            <a:r>
              <a:rPr lang="en-US" dirty="0" smtClean="0">
                <a:solidFill>
                  <a:schemeClr val="tx1"/>
                </a:solidFill>
                <a:effectLst>
                  <a:outerShdw blurRad="50800" dist="38100" algn="tr" rotWithShape="0">
                    <a:prstClr val="black">
                      <a:alpha val="40000"/>
                    </a:prstClr>
                  </a:outerShdw>
                </a:effectLst>
              </a:rPr>
              <a:t>Interfaces describe a prototype of group of methods (operations), properties and events</a:t>
            </a:r>
          </a:p>
          <a:p>
            <a:pPr lvl="1"/>
            <a:r>
              <a:rPr lang="en-US" dirty="0" smtClean="0">
                <a:solidFill>
                  <a:schemeClr val="tx1"/>
                </a:solidFill>
                <a:effectLst>
                  <a:outerShdw blurRad="50800" dist="38100" algn="tr" rotWithShape="0">
                    <a:prstClr val="black">
                      <a:alpha val="40000"/>
                    </a:prstClr>
                  </a:outerShdw>
                </a:effectLst>
              </a:rPr>
              <a:t>Can be implemented by a given class or structure</a:t>
            </a:r>
          </a:p>
          <a:p>
            <a:pPr lvl="1"/>
            <a:r>
              <a:rPr lang="en-US" dirty="0" smtClean="0">
                <a:solidFill>
                  <a:schemeClr val="tx1"/>
                </a:solidFill>
                <a:effectLst>
                  <a:outerShdw blurRad="50800" dist="38100" algn="tr" rotWithShape="0">
                    <a:prstClr val="black">
                      <a:alpha val="40000"/>
                    </a:prstClr>
                  </a:outerShdw>
                </a:effectLst>
              </a:rPr>
              <a:t>Define only the prototypes of the operations</a:t>
            </a:r>
          </a:p>
          <a:p>
            <a:pPr lvl="2"/>
            <a:r>
              <a:rPr lang="en-US" dirty="0" smtClean="0">
                <a:solidFill>
                  <a:schemeClr val="tx1"/>
                </a:solidFill>
                <a:effectLst>
                  <a:outerShdw blurRad="50800" dist="38100" algn="tr" rotWithShape="0">
                    <a:prstClr val="black">
                      <a:alpha val="40000"/>
                    </a:prstClr>
                  </a:outerShdw>
                </a:effectLst>
              </a:rPr>
              <a:t>No concrete implementation is provided</a:t>
            </a:r>
            <a:endParaRPr lang="ru-RU" dirty="0" smtClean="0">
              <a:solidFill>
                <a:schemeClr val="tx1"/>
              </a:solidFill>
              <a:effectLst>
                <a:outerShdw blurRad="50800" dist="38100" algn="tr" rotWithShape="0">
                  <a:prstClr val="black">
                    <a:alpha val="40000"/>
                  </a:prstClr>
                </a:outerShdw>
              </a:effectLst>
            </a:endParaRPr>
          </a:p>
          <a:p>
            <a:pPr lvl="1"/>
            <a:r>
              <a:rPr lang="en-US" dirty="0" smtClean="0">
                <a:solidFill>
                  <a:schemeClr val="tx1"/>
                </a:solidFill>
                <a:effectLst>
                  <a:outerShdw blurRad="50800" dist="38100" algn="tr" rotWithShape="0">
                    <a:prstClr val="black">
                      <a:alpha val="40000"/>
                    </a:prstClr>
                  </a:outerShdw>
                </a:effectLst>
              </a:rPr>
              <a:t>Can be used to define abstract data types</a:t>
            </a:r>
          </a:p>
          <a:p>
            <a:pPr lvl="1"/>
            <a:r>
              <a:rPr lang="en-US" dirty="0" smtClean="0">
                <a:solidFill>
                  <a:schemeClr val="tx1"/>
                </a:solidFill>
                <a:effectLst>
                  <a:outerShdw blurRad="50800" dist="38100" algn="tr" rotWithShape="0">
                    <a:prstClr val="black">
                      <a:alpha val="40000"/>
                    </a:prstClr>
                  </a:outerShdw>
                </a:effectLst>
              </a:rPr>
              <a:t>Can be inherited (extended) by other interfaces</a:t>
            </a:r>
          </a:p>
          <a:p>
            <a:pPr lvl="1"/>
            <a:r>
              <a:rPr lang="en-US" dirty="0" smtClean="0">
                <a:solidFill>
                  <a:schemeClr val="tx1"/>
                </a:solidFill>
                <a:effectLst>
                  <a:outerShdw blurRad="50800" dist="38100" algn="tr" rotWithShape="0">
                    <a:prstClr val="black">
                      <a:alpha val="40000"/>
                    </a:prstClr>
                  </a:outerShdw>
                </a:effectLst>
              </a:rPr>
              <a:t>Can not be instantiated</a:t>
            </a:r>
            <a:endParaRPr lang="en-US" dirty="0">
              <a:solidFill>
                <a:schemeClr val="tx1"/>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26</a:t>
            </a:fld>
            <a:endParaRPr lang="en-US" dirty="0"/>
          </a:p>
        </p:txBody>
      </p:sp>
    </p:spTree>
    <p:extLst>
      <p:ext uri="{BB962C8B-B14F-4D97-AF65-F5344CB8AC3E}">
        <p14:creationId xmlns="" xmlns:p14="http://schemas.microsoft.com/office/powerpoint/2010/main" val="11445562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1143000"/>
          </a:xfrm>
        </p:spPr>
        <p:txBody>
          <a:bodyPr/>
          <a:lstStyle/>
          <a:p>
            <a:r>
              <a:rPr lang="en-US" dirty="0" smtClean="0">
                <a:effectLst>
                  <a:outerShdw blurRad="50800" dist="38100" algn="tr" rotWithShape="0">
                    <a:prstClr val="black">
                      <a:alpha val="40000"/>
                    </a:prstClr>
                  </a:outerShdw>
                </a:effectLst>
              </a:rPr>
              <a:t>Interfaces – Example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solidFill>
                  <a:schemeClr val="tx1"/>
                </a:solidFill>
              </a:rPr>
              <a:pPr>
                <a:defRPr/>
              </a:pPr>
              <a:t>27</a:t>
            </a:fld>
            <a:endParaRPr lang="en-US" dirty="0">
              <a:solidFill>
                <a:schemeClr val="tx1"/>
              </a:solidFill>
            </a:endParaRPr>
          </a:p>
        </p:txBody>
      </p:sp>
      <p:sp>
        <p:nvSpPr>
          <p:cNvPr id="21506" name="Rectangle 2"/>
          <p:cNvSpPr>
            <a:spLocks noChangeArrowheads="1"/>
          </p:cNvSpPr>
          <p:nvPr/>
        </p:nvSpPr>
        <p:spPr bwMode="auto">
          <a:xfrm>
            <a:off x="685800" y="1066800"/>
            <a:ext cx="7772400" cy="532453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effectLst>
                  <a:outerShdw blurRad="38100" dist="38100" dir="2700000" algn="tl">
                    <a:srgbClr val="000000">
                      <a:alpha val="43137"/>
                    </a:srgbClr>
                  </a:outerShdw>
                </a:effectLst>
                <a:latin typeface="Consolas" pitchFamily="49" charset="0"/>
                <a:cs typeface="Consolas" pitchFamily="49" charset="0"/>
              </a:rPr>
              <a:t>public </a:t>
            </a:r>
            <a:r>
              <a:rPr lang="bg-BG" sz="2000" b="1" noProof="1" smtClean="0">
                <a:effectLst>
                  <a:outerShdw blurRad="38100" dist="38100" dir="2700000" algn="tl">
                    <a:srgbClr val="000000">
                      <a:alpha val="43137"/>
                    </a:srgbClr>
                  </a:outerShdw>
                </a:effectLst>
                <a:latin typeface="Consolas" pitchFamily="49" charset="0"/>
                <a:cs typeface="Consolas" pitchFamily="49" charset="0"/>
              </a:rPr>
              <a:t>interface IShape</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effectLst>
                  <a:outerShdw blurRad="38100" dist="38100" dir="2700000" algn="tl">
                    <a:srgbClr val="000000">
                      <a:alpha val="43137"/>
                    </a:srgbClr>
                  </a:outerShdw>
                </a:effectLst>
                <a:latin typeface="Consolas" pitchFamily="49" charset="0"/>
                <a:cs typeface="Consolas" pitchFamily="49" charset="0"/>
              </a:rPr>
              <a:t>    void SetPosition(int </a:t>
            </a:r>
            <a:r>
              <a:rPr lang="en-US" sz="2000" b="1" noProof="1" smtClean="0">
                <a:effectLst>
                  <a:outerShdw blurRad="38100" dist="38100" dir="2700000" algn="tl">
                    <a:srgbClr val="000000">
                      <a:alpha val="43137"/>
                    </a:srgbClr>
                  </a:outerShdw>
                </a:effectLst>
                <a:latin typeface="Consolas" pitchFamily="49" charset="0"/>
                <a:cs typeface="Consolas" pitchFamily="49" charset="0"/>
              </a:rPr>
              <a:t>x</a:t>
            </a:r>
            <a:r>
              <a:rPr lang="bg-BG" sz="2000" b="1" noProof="1" smtClean="0">
                <a:effectLst>
                  <a:outerShdw blurRad="38100" dist="38100" dir="2700000" algn="tl">
                    <a:srgbClr val="000000">
                      <a:alpha val="43137"/>
                    </a:srgbClr>
                  </a:outerShdw>
                </a:effectLst>
                <a:latin typeface="Consolas" pitchFamily="49" charset="0"/>
                <a:cs typeface="Consolas" pitchFamily="49" charset="0"/>
              </a:rPr>
              <a:t>, int </a:t>
            </a:r>
            <a:r>
              <a:rPr lang="en-US" sz="2000" b="1" noProof="1" smtClean="0">
                <a:effectLst>
                  <a:outerShdw blurRad="38100" dist="38100" dir="2700000" algn="tl">
                    <a:srgbClr val="000000">
                      <a:alpha val="43137"/>
                    </a:srgbClr>
                  </a:outerShdw>
                </a:effectLst>
                <a:latin typeface="Consolas" pitchFamily="49" charset="0"/>
                <a:cs typeface="Consolas" pitchFamily="49" charset="0"/>
              </a:rPr>
              <a:t>y</a:t>
            </a:r>
            <a:r>
              <a:rPr lang="bg-BG" sz="2000" b="1" noProof="1" smtClean="0">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effectLst>
                  <a:outerShdw blurRad="38100" dist="38100" dir="2700000" algn="tl">
                    <a:srgbClr val="000000">
                      <a:alpha val="43137"/>
                    </a:srgbClr>
                  </a:outerShdw>
                </a:effectLst>
                <a:latin typeface="Consolas" pitchFamily="49" charset="0"/>
                <a:cs typeface="Consolas" pitchFamily="49" charset="0"/>
              </a:rPr>
              <a:t>    int CalculateSurface();</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1200"/>
              </a:spcBef>
              <a:buClr>
                <a:schemeClr val="accent5">
                  <a:lumMod val="40000"/>
                  <a:lumOff val="60000"/>
                </a:schemeClr>
              </a:buClr>
              <a:buSzPct val="70000"/>
              <a:tabLst/>
            </a:pPr>
            <a:r>
              <a:rPr lang="en-US" sz="2000" b="1" noProof="1">
                <a:effectLst>
                  <a:outerShdw blurRad="38100" dist="38100" dir="2700000" algn="tl">
                    <a:srgbClr val="000000">
                      <a:alpha val="43137"/>
                    </a:srgbClr>
                  </a:outerShdw>
                </a:effectLst>
                <a:latin typeface="Consolas" pitchFamily="49" charset="0"/>
                <a:cs typeface="Consolas" pitchFamily="49" charset="0"/>
              </a:rPr>
              <a:t>public </a:t>
            </a:r>
            <a:r>
              <a:rPr lang="bg-BG" sz="2000" b="1" noProof="1" smtClean="0">
                <a:effectLst>
                  <a:outerShdw blurRad="38100" dist="38100" dir="2700000" algn="tl">
                    <a:srgbClr val="000000">
                      <a:alpha val="43137"/>
                    </a:srgbClr>
                  </a:outerShdw>
                </a:effectLst>
                <a:latin typeface="Consolas" pitchFamily="49" charset="0"/>
                <a:cs typeface="Consolas" pitchFamily="49" charset="0"/>
              </a:rPr>
              <a:t>interface IMovable</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effectLst>
                  <a:outerShdw blurRad="38100" dist="38100" dir="2700000" algn="tl">
                    <a:srgbClr val="000000">
                      <a:alpha val="43137"/>
                    </a:srgbClr>
                  </a:outerShdw>
                </a:effectLst>
                <a:latin typeface="Consolas" pitchFamily="49" charset="0"/>
                <a:cs typeface="Consolas" pitchFamily="49" charset="0"/>
              </a:rPr>
              <a:t>    void Move(int </a:t>
            </a:r>
            <a:r>
              <a:rPr lang="en-US" sz="2000" b="1" noProof="1" smtClean="0">
                <a:effectLst>
                  <a:outerShdw blurRad="38100" dist="38100" dir="2700000" algn="tl">
                    <a:srgbClr val="000000">
                      <a:alpha val="43137"/>
                    </a:srgbClr>
                  </a:outerShdw>
                </a:effectLst>
                <a:latin typeface="Consolas" pitchFamily="49" charset="0"/>
                <a:cs typeface="Consolas" pitchFamily="49" charset="0"/>
              </a:rPr>
              <a:t>d</a:t>
            </a:r>
            <a:r>
              <a:rPr lang="bg-BG" sz="2000" b="1" noProof="1" smtClean="0">
                <a:effectLst>
                  <a:outerShdw blurRad="38100" dist="38100" dir="2700000" algn="tl">
                    <a:srgbClr val="000000">
                      <a:alpha val="43137"/>
                    </a:srgbClr>
                  </a:outerShdw>
                </a:effectLst>
                <a:latin typeface="Consolas" pitchFamily="49" charset="0"/>
                <a:cs typeface="Consolas" pitchFamily="49" charset="0"/>
              </a:rPr>
              <a:t>eltaX, int </a:t>
            </a:r>
            <a:r>
              <a:rPr lang="en-US" sz="2000" b="1" noProof="1" smtClean="0">
                <a:effectLst>
                  <a:outerShdw blurRad="38100" dist="38100" dir="2700000" algn="tl">
                    <a:srgbClr val="000000">
                      <a:alpha val="43137"/>
                    </a:srgbClr>
                  </a:outerShdw>
                </a:effectLst>
                <a:latin typeface="Consolas" pitchFamily="49" charset="0"/>
                <a:cs typeface="Consolas" pitchFamily="49" charset="0"/>
              </a:rPr>
              <a:t>d</a:t>
            </a:r>
            <a:r>
              <a:rPr lang="bg-BG" sz="2000" b="1" noProof="1" smtClean="0">
                <a:effectLst>
                  <a:outerShdw blurRad="38100" dist="38100" dir="2700000" algn="tl">
                    <a:srgbClr val="000000">
                      <a:alpha val="43137"/>
                    </a:srgbClr>
                  </a:outerShdw>
                </a:effectLst>
                <a:latin typeface="Consolas" pitchFamily="49" charset="0"/>
                <a:cs typeface="Consolas" pitchFamily="49" charset="0"/>
              </a:rPr>
              <a:t>eltaY);</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1200"/>
              </a:spcBef>
              <a:buClr>
                <a:schemeClr val="accent5">
                  <a:lumMod val="40000"/>
                  <a:lumOff val="60000"/>
                </a:schemeClr>
              </a:buClr>
              <a:buSzPct val="70000"/>
              <a:tabLst/>
            </a:pPr>
            <a:r>
              <a:rPr lang="en-US" sz="2000" b="1" noProof="1">
                <a:effectLst>
                  <a:outerShdw blurRad="38100" dist="38100" dir="2700000" algn="tl">
                    <a:srgbClr val="000000">
                      <a:alpha val="43137"/>
                    </a:srgbClr>
                  </a:outerShdw>
                </a:effectLst>
                <a:latin typeface="Consolas" pitchFamily="49" charset="0"/>
                <a:cs typeface="Consolas" pitchFamily="49" charset="0"/>
              </a:rPr>
              <a:t>public </a:t>
            </a:r>
            <a:r>
              <a:rPr lang="bg-BG" sz="2000" b="1" noProof="1" smtClean="0">
                <a:effectLst>
                  <a:outerShdw blurRad="38100" dist="38100" dir="2700000" algn="tl">
                    <a:srgbClr val="000000">
                      <a:alpha val="43137"/>
                    </a:srgbClr>
                  </a:outerShdw>
                </a:effectLst>
                <a:latin typeface="Consolas" pitchFamily="49" charset="0"/>
                <a:cs typeface="Consolas" pitchFamily="49" charset="0"/>
              </a:rPr>
              <a:t>interface IResizable</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effectLst>
                  <a:outerShdw blurRad="38100" dist="38100" dir="2700000" algn="tl">
                    <a:srgbClr val="000000">
                      <a:alpha val="43137"/>
                    </a:srgbClr>
                  </a:outerShdw>
                </a:effectLst>
                <a:latin typeface="Consolas" pitchFamily="49" charset="0"/>
                <a:cs typeface="Consolas" pitchFamily="49" charset="0"/>
              </a:rPr>
              <a:t>    void Resize(int </a:t>
            </a:r>
            <a:r>
              <a:rPr lang="en-US" sz="2000" b="1" noProof="1" smtClean="0">
                <a:effectLst>
                  <a:outerShdw blurRad="38100" dist="38100" dir="2700000" algn="tl">
                    <a:srgbClr val="000000">
                      <a:alpha val="43137"/>
                    </a:srgbClr>
                  </a:outerShdw>
                </a:effectLst>
                <a:latin typeface="Consolas" pitchFamily="49" charset="0"/>
                <a:cs typeface="Consolas" pitchFamily="49" charset="0"/>
              </a:rPr>
              <a:t>w</a:t>
            </a:r>
            <a:r>
              <a:rPr lang="bg-BG" sz="2000" b="1" noProof="1" smtClean="0">
                <a:effectLst>
                  <a:outerShdw blurRad="38100" dist="38100" dir="2700000" algn="tl">
                    <a:srgbClr val="000000">
                      <a:alpha val="43137"/>
                    </a:srgbClr>
                  </a:outerShdw>
                </a:effectLst>
                <a:latin typeface="Consolas" pitchFamily="49" charset="0"/>
                <a:cs typeface="Consolas" pitchFamily="49" charset="0"/>
              </a:rPr>
              <a:t>eight);</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effectLst>
                  <a:outerShdw blurRad="38100" dist="38100" dir="2700000" algn="tl">
                    <a:srgbClr val="000000">
                      <a:alpha val="43137"/>
                    </a:srgbClr>
                  </a:outerShdw>
                </a:effectLst>
                <a:latin typeface="Consolas" pitchFamily="49" charset="0"/>
                <a:cs typeface="Consolas" pitchFamily="49" charset="0"/>
              </a:rPr>
              <a:t>    void Resize(int </a:t>
            </a:r>
            <a:r>
              <a:rPr lang="en-US" sz="2000" b="1" noProof="1" smtClean="0">
                <a:effectLst>
                  <a:outerShdw blurRad="38100" dist="38100" dir="2700000" algn="tl">
                    <a:srgbClr val="000000">
                      <a:alpha val="43137"/>
                    </a:srgbClr>
                  </a:outerShdw>
                </a:effectLst>
                <a:latin typeface="Consolas" pitchFamily="49" charset="0"/>
                <a:cs typeface="Consolas" pitchFamily="49" charset="0"/>
              </a:rPr>
              <a:t>w</a:t>
            </a:r>
            <a:r>
              <a:rPr lang="bg-BG" sz="2000" b="1" noProof="1" smtClean="0">
                <a:effectLst>
                  <a:outerShdw blurRad="38100" dist="38100" dir="2700000" algn="tl">
                    <a:srgbClr val="000000">
                      <a:alpha val="43137"/>
                    </a:srgbClr>
                  </a:outerShdw>
                </a:effectLst>
                <a:latin typeface="Consolas" pitchFamily="49" charset="0"/>
                <a:cs typeface="Consolas" pitchFamily="49" charset="0"/>
              </a:rPr>
              <a:t>eightX, int </a:t>
            </a:r>
            <a:r>
              <a:rPr lang="en-US" sz="2000" b="1" noProof="1" smtClean="0">
                <a:effectLst>
                  <a:outerShdw blurRad="38100" dist="38100" dir="2700000" algn="tl">
                    <a:srgbClr val="000000">
                      <a:alpha val="43137"/>
                    </a:srgbClr>
                  </a:outerShdw>
                </a:effectLst>
                <a:latin typeface="Consolas" pitchFamily="49" charset="0"/>
                <a:cs typeface="Consolas" pitchFamily="49" charset="0"/>
              </a:rPr>
              <a:t>w</a:t>
            </a:r>
            <a:r>
              <a:rPr lang="bg-BG" sz="2000" b="1" noProof="1" smtClean="0">
                <a:effectLst>
                  <a:outerShdw blurRad="38100" dist="38100" dir="2700000" algn="tl">
                    <a:srgbClr val="000000">
                      <a:alpha val="43137"/>
                    </a:srgbClr>
                  </a:outerShdw>
                </a:effectLst>
                <a:latin typeface="Consolas" pitchFamily="49" charset="0"/>
                <a:cs typeface="Consolas" pitchFamily="49" charset="0"/>
              </a:rPr>
              <a:t>eightY);</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effectLst>
                  <a:outerShdw blurRad="38100" dist="38100" dir="2700000" algn="tl">
                    <a:srgbClr val="000000">
                      <a:alpha val="43137"/>
                    </a:srgbClr>
                  </a:outerShdw>
                </a:effectLst>
                <a:latin typeface="Consolas" pitchFamily="49" charset="0"/>
                <a:cs typeface="Consolas" pitchFamily="49" charset="0"/>
              </a:rPr>
              <a:t>    void ResizeByX(int </a:t>
            </a:r>
            <a:r>
              <a:rPr lang="en-US" sz="2000" b="1" noProof="1" smtClean="0">
                <a:effectLst>
                  <a:outerShdw blurRad="38100" dist="38100" dir="2700000" algn="tl">
                    <a:srgbClr val="000000">
                      <a:alpha val="43137"/>
                    </a:srgbClr>
                  </a:outerShdw>
                </a:effectLst>
                <a:latin typeface="Consolas" pitchFamily="49" charset="0"/>
                <a:cs typeface="Consolas" pitchFamily="49" charset="0"/>
              </a:rPr>
              <a:t>w</a:t>
            </a:r>
            <a:r>
              <a:rPr lang="bg-BG" sz="2000" b="1" noProof="1" smtClean="0">
                <a:effectLst>
                  <a:outerShdw blurRad="38100" dist="38100" dir="2700000" algn="tl">
                    <a:srgbClr val="000000">
                      <a:alpha val="43137"/>
                    </a:srgbClr>
                  </a:outerShdw>
                </a:effectLst>
                <a:latin typeface="Consolas" pitchFamily="49" charset="0"/>
                <a:cs typeface="Consolas" pitchFamily="49" charset="0"/>
              </a:rPr>
              <a:t>eightX);</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effectLst>
                  <a:outerShdw blurRad="38100" dist="38100" dir="2700000" algn="tl">
                    <a:srgbClr val="000000">
                      <a:alpha val="43137"/>
                    </a:srgbClr>
                  </a:outerShdw>
                </a:effectLst>
                <a:latin typeface="Consolas" pitchFamily="49" charset="0"/>
                <a:cs typeface="Consolas" pitchFamily="49" charset="0"/>
              </a:rPr>
              <a:t>    void ResizeByY(int </a:t>
            </a:r>
            <a:r>
              <a:rPr lang="en-US" sz="2000" b="1" noProof="1" smtClean="0">
                <a:effectLst>
                  <a:outerShdw blurRad="38100" dist="38100" dir="2700000" algn="tl">
                    <a:srgbClr val="000000">
                      <a:alpha val="43137"/>
                    </a:srgbClr>
                  </a:outerShdw>
                </a:effectLst>
                <a:latin typeface="Consolas" pitchFamily="49" charset="0"/>
                <a:cs typeface="Consolas" pitchFamily="49" charset="0"/>
              </a:rPr>
              <a:t>w</a:t>
            </a:r>
            <a:r>
              <a:rPr lang="bg-BG" sz="2000" b="1" noProof="1" smtClean="0">
                <a:effectLst>
                  <a:outerShdw blurRad="38100" dist="38100" dir="2700000" algn="tl">
                    <a:srgbClr val="000000">
                      <a:alpha val="43137"/>
                    </a:srgbClr>
                  </a:outerShdw>
                </a:effectLst>
                <a:latin typeface="Consolas" pitchFamily="49" charset="0"/>
                <a:cs typeface="Consolas" pitchFamily="49" charset="0"/>
              </a:rPr>
              <a:t>eightY);</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 xmlns:p14="http://schemas.microsoft.com/office/powerpoint/2010/main" val="3328570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Interfaces </a:t>
            </a:r>
            <a:r>
              <a:rPr lang="en-US" smtClean="0">
                <a:effectLst>
                  <a:outerShdw blurRad="50800" dist="38100" algn="tr" rotWithShape="0">
                    <a:prstClr val="black">
                      <a:alpha val="40000"/>
                    </a:prstClr>
                  </a:outerShdw>
                </a:effectLst>
              </a:rPr>
              <a:t>– Example (2)</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solidFill>
                  <a:schemeClr val="tx1"/>
                </a:solidFill>
              </a:rPr>
              <a:pPr>
                <a:defRPr/>
              </a:pPr>
              <a:t>28</a:t>
            </a:fld>
            <a:endParaRPr lang="en-US" dirty="0">
              <a:solidFill>
                <a:schemeClr val="tx1"/>
              </a:solidFill>
            </a:endParaRPr>
          </a:p>
        </p:txBody>
      </p:sp>
      <p:sp>
        <p:nvSpPr>
          <p:cNvPr id="20482" name="Rectangle 2"/>
          <p:cNvSpPr>
            <a:spLocks noChangeArrowheads="1"/>
          </p:cNvSpPr>
          <p:nvPr/>
        </p:nvSpPr>
        <p:spPr bwMode="auto">
          <a:xfrm>
            <a:off x="762000" y="1231642"/>
            <a:ext cx="7620000" cy="501675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eaLnBrk="0" hangingPunct="0">
              <a:spcBef>
                <a:spcPts val="0"/>
              </a:spcBef>
              <a:buClr>
                <a:schemeClr val="accent5">
                  <a:lumMod val="40000"/>
                  <a:lumOff val="60000"/>
                </a:schemeClr>
              </a:buClr>
              <a:buSzPct val="70000"/>
              <a:buFontTx/>
              <a:buNone/>
            </a:pPr>
            <a:r>
              <a:rPr lang="bg-BG" sz="2100" b="1" noProof="1" smtClean="0">
                <a:effectLst>
                  <a:outerShdw blurRad="38100" dist="38100" dir="2700000" algn="tl">
                    <a:srgbClr val="000000">
                      <a:alpha val="43137"/>
                    </a:srgbClr>
                  </a:outerShdw>
                </a:effectLst>
                <a:latin typeface="Consolas" pitchFamily="49" charset="0"/>
                <a:cs typeface="Consolas" pitchFamily="49" charset="0"/>
              </a:rPr>
              <a:t>public interface IPerson</a:t>
            </a:r>
          </a:p>
          <a:p>
            <a:pPr marL="0" indent="0" eaLnBrk="0" hangingPunct="0">
              <a:spcBef>
                <a:spcPts val="0"/>
              </a:spcBef>
              <a:buClr>
                <a:schemeClr val="accent5">
                  <a:lumMod val="40000"/>
                  <a:lumOff val="60000"/>
                </a:schemeClr>
              </a:buClr>
              <a:buSzPct val="70000"/>
              <a:buFontTx/>
              <a:buNone/>
            </a:pPr>
            <a:r>
              <a:rPr lang="bg-BG" sz="2100" b="1" noProof="1" smtClean="0">
                <a:effectLst>
                  <a:outerShdw blurRad="38100" dist="38100" dir="2700000" algn="tl">
                    <a:srgbClr val="000000">
                      <a:alpha val="43137"/>
                    </a:srgbClr>
                  </a:outerShdw>
                </a:effectLst>
                <a:latin typeface="Consolas" pitchFamily="49" charset="0"/>
                <a:cs typeface="Consolas" pitchFamily="49" charset="0"/>
              </a:rPr>
              <a:t>{</a:t>
            </a:r>
          </a:p>
          <a:p>
            <a:pPr marL="0" indent="0" eaLnBrk="0" hangingPunct="0">
              <a:spcBef>
                <a:spcPts val="0"/>
              </a:spcBef>
              <a:buClr>
                <a:schemeClr val="accent5">
                  <a:lumMod val="40000"/>
                  <a:lumOff val="60000"/>
                </a:schemeClr>
              </a:buClr>
              <a:buSzPct val="70000"/>
              <a:buFontTx/>
              <a:buNone/>
            </a:pPr>
            <a:r>
              <a:rPr lang="en-US" sz="2100" b="1" noProof="1" smtClean="0">
                <a:effectLst>
                  <a:outerShdw blurRad="38100" dist="38100" dir="2700000" algn="tl">
                    <a:srgbClr val="000000">
                      <a:alpha val="43137"/>
                    </a:srgbClr>
                  </a:outerShdw>
                </a:effectLst>
                <a:latin typeface="Consolas" pitchFamily="49" charset="0"/>
                <a:cs typeface="Consolas" pitchFamily="49" charset="0"/>
              </a:rPr>
              <a:t>    </a:t>
            </a:r>
            <a:r>
              <a:rPr lang="bg-BG" sz="2100" b="1" noProof="1" smtClean="0">
                <a:effectLst>
                  <a:outerShdw blurRad="38100" dist="38100" dir="2700000" algn="tl">
                    <a:srgbClr val="000000">
                      <a:alpha val="43137"/>
                    </a:srgbClr>
                  </a:outerShdw>
                </a:effectLst>
                <a:latin typeface="Consolas" pitchFamily="49" charset="0"/>
                <a:cs typeface="Consolas" pitchFamily="49" charset="0"/>
              </a:rPr>
              <a:t>DateTime DateOfBirth  // </a:t>
            </a:r>
            <a:r>
              <a:rPr lang="en-US" sz="2100" b="1" noProof="1" smtClean="0">
                <a:effectLst>
                  <a:outerShdw blurRad="38100" dist="38100" dir="2700000" algn="tl">
                    <a:srgbClr val="000000">
                      <a:alpha val="43137"/>
                    </a:srgbClr>
                  </a:outerShdw>
                </a:effectLst>
                <a:latin typeface="Consolas" pitchFamily="49" charset="0"/>
                <a:cs typeface="Consolas" pitchFamily="49" charset="0"/>
              </a:rPr>
              <a:t>P</a:t>
            </a:r>
            <a:r>
              <a:rPr lang="bg-BG" sz="2100" b="1" noProof="1" smtClean="0">
                <a:effectLst>
                  <a:outerShdw blurRad="38100" dist="38100" dir="2700000" algn="tl">
                    <a:srgbClr val="000000">
                      <a:alpha val="43137"/>
                    </a:srgbClr>
                  </a:outerShdw>
                </a:effectLst>
                <a:latin typeface="Consolas" pitchFamily="49" charset="0"/>
                <a:cs typeface="Consolas" pitchFamily="49" charset="0"/>
              </a:rPr>
              <a:t>roperty DateOfBirth</a:t>
            </a:r>
          </a:p>
          <a:p>
            <a:pPr marL="0" indent="0" eaLnBrk="0" hangingPunct="0">
              <a:spcBef>
                <a:spcPts val="0"/>
              </a:spcBef>
              <a:buClr>
                <a:schemeClr val="accent5">
                  <a:lumMod val="40000"/>
                  <a:lumOff val="60000"/>
                </a:schemeClr>
              </a:buClr>
              <a:buSzPct val="70000"/>
              <a:buFontTx/>
              <a:buNone/>
            </a:pPr>
            <a:r>
              <a:rPr lang="bg-BG" sz="2100" b="1" noProof="1" smtClean="0">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0"/>
              </a:spcBef>
              <a:buClr>
                <a:schemeClr val="accent5">
                  <a:lumMod val="40000"/>
                  <a:lumOff val="60000"/>
                </a:schemeClr>
              </a:buClr>
              <a:buSzPct val="70000"/>
              <a:buFontTx/>
              <a:buNone/>
            </a:pPr>
            <a:r>
              <a:rPr lang="bg-BG" sz="2100" b="1" noProof="1" smtClean="0">
                <a:effectLst>
                  <a:outerShdw blurRad="38100" dist="38100" dir="2700000" algn="tl">
                    <a:srgbClr val="000000">
                      <a:alpha val="43137"/>
                    </a:srgbClr>
                  </a:outerShdw>
                </a:effectLst>
                <a:latin typeface="Consolas" pitchFamily="49" charset="0"/>
                <a:cs typeface="Consolas" pitchFamily="49" charset="0"/>
              </a:rPr>
              <a:t>        get;</a:t>
            </a:r>
          </a:p>
          <a:p>
            <a:pPr marL="0" indent="0" eaLnBrk="0" hangingPunct="0">
              <a:spcBef>
                <a:spcPts val="0"/>
              </a:spcBef>
              <a:buClr>
                <a:schemeClr val="accent5">
                  <a:lumMod val="40000"/>
                  <a:lumOff val="60000"/>
                </a:schemeClr>
              </a:buClr>
              <a:buSzPct val="70000"/>
              <a:buFontTx/>
              <a:buNone/>
            </a:pPr>
            <a:r>
              <a:rPr lang="bg-BG" sz="2100" b="1" noProof="1" smtClean="0">
                <a:effectLst>
                  <a:outerShdw blurRad="38100" dist="38100" dir="2700000" algn="tl">
                    <a:srgbClr val="000000">
                      <a:alpha val="43137"/>
                    </a:srgbClr>
                  </a:outerShdw>
                </a:effectLst>
                <a:latin typeface="Consolas" pitchFamily="49" charset="0"/>
                <a:cs typeface="Consolas" pitchFamily="49" charset="0"/>
              </a:rPr>
              <a:t>        set;</a:t>
            </a:r>
          </a:p>
          <a:p>
            <a:pPr marL="0" indent="0" eaLnBrk="0" hangingPunct="0">
              <a:spcBef>
                <a:spcPts val="0"/>
              </a:spcBef>
              <a:buClr>
                <a:schemeClr val="accent5">
                  <a:lumMod val="40000"/>
                  <a:lumOff val="60000"/>
                </a:schemeClr>
              </a:buClr>
              <a:buSzPct val="70000"/>
              <a:buFontTx/>
              <a:buNone/>
            </a:pPr>
            <a:r>
              <a:rPr lang="bg-BG" sz="2100" b="1" noProof="1" smtClean="0">
                <a:effectLst>
                  <a:outerShdw blurRad="38100" dist="38100" dir="2700000" algn="tl">
                    <a:srgbClr val="000000">
                      <a:alpha val="43137"/>
                    </a:srgbClr>
                  </a:outerShdw>
                </a:effectLst>
                <a:latin typeface="Consolas" pitchFamily="49" charset="0"/>
                <a:cs typeface="Consolas" pitchFamily="49" charset="0"/>
              </a:rPr>
              <a:t>    }</a:t>
            </a:r>
            <a:endParaRPr lang="en-US" sz="2100" b="1" noProof="1" smtClean="0">
              <a:effectLst>
                <a:outerShdw blurRad="38100" dist="38100" dir="2700000" algn="tl">
                  <a:srgbClr val="000000">
                    <a:alpha val="43137"/>
                  </a:srgbClr>
                </a:outerShdw>
              </a:effectLst>
              <a:latin typeface="Consolas" pitchFamily="49" charset="0"/>
              <a:cs typeface="Consolas" pitchFamily="49" charset="0"/>
            </a:endParaRPr>
          </a:p>
          <a:p>
            <a:pPr marL="0" indent="0" eaLnBrk="0" hangingPunct="0">
              <a:spcBef>
                <a:spcPts val="0"/>
              </a:spcBef>
              <a:buClr>
                <a:schemeClr val="accent5">
                  <a:lumMod val="40000"/>
                  <a:lumOff val="60000"/>
                </a:schemeClr>
              </a:buClr>
              <a:buSzPct val="70000"/>
              <a:buFontTx/>
              <a:buNone/>
            </a:pPr>
            <a:endParaRPr lang="bg-BG" sz="2100" b="1" noProof="1" smtClean="0">
              <a:effectLst>
                <a:outerShdw blurRad="38100" dist="38100" dir="2700000" algn="tl">
                  <a:srgbClr val="000000">
                    <a:alpha val="43137"/>
                  </a:srgbClr>
                </a:outerShdw>
              </a:effectLst>
              <a:latin typeface="Consolas" pitchFamily="49" charset="0"/>
              <a:cs typeface="Consolas" pitchFamily="49" charset="0"/>
            </a:endParaRPr>
          </a:p>
          <a:p>
            <a:pPr marL="0" indent="0" eaLnBrk="0" hangingPunct="0">
              <a:spcBef>
                <a:spcPts val="600"/>
              </a:spcBef>
              <a:buClr>
                <a:schemeClr val="accent5">
                  <a:lumMod val="40000"/>
                  <a:lumOff val="60000"/>
                </a:schemeClr>
              </a:buClr>
              <a:buSzPct val="70000"/>
              <a:buFontTx/>
              <a:buNone/>
            </a:pPr>
            <a:r>
              <a:rPr lang="bg-BG" sz="2100" b="1" noProof="1" smtClean="0">
                <a:effectLst>
                  <a:outerShdw blurRad="38100" dist="38100" dir="2700000" algn="tl">
                    <a:srgbClr val="000000">
                      <a:alpha val="43137"/>
                    </a:srgbClr>
                  </a:outerShdw>
                </a:effectLst>
                <a:latin typeface="Consolas" pitchFamily="49" charset="0"/>
                <a:cs typeface="Consolas" pitchFamily="49" charset="0"/>
              </a:rPr>
              <a:t>    int Age  // </a:t>
            </a:r>
            <a:r>
              <a:rPr lang="en-US" sz="2100" b="1" noProof="1" smtClean="0">
                <a:effectLst>
                  <a:outerShdw blurRad="38100" dist="38100" dir="2700000" algn="tl">
                    <a:srgbClr val="000000">
                      <a:alpha val="43137"/>
                    </a:srgbClr>
                  </a:outerShdw>
                </a:effectLst>
                <a:latin typeface="Consolas" pitchFamily="49" charset="0"/>
                <a:cs typeface="Consolas" pitchFamily="49" charset="0"/>
              </a:rPr>
              <a:t>P</a:t>
            </a:r>
            <a:r>
              <a:rPr lang="bg-BG" sz="2100" b="1" noProof="1" smtClean="0">
                <a:effectLst>
                  <a:outerShdw blurRad="38100" dist="38100" dir="2700000" algn="tl">
                    <a:srgbClr val="000000">
                      <a:alpha val="43137"/>
                    </a:srgbClr>
                  </a:outerShdw>
                </a:effectLst>
                <a:latin typeface="Consolas" pitchFamily="49" charset="0"/>
                <a:cs typeface="Consolas" pitchFamily="49" charset="0"/>
              </a:rPr>
              <a:t>roperty Age (read-only)</a:t>
            </a:r>
          </a:p>
          <a:p>
            <a:pPr marL="0" indent="0" eaLnBrk="0" hangingPunct="0">
              <a:spcBef>
                <a:spcPts val="0"/>
              </a:spcBef>
              <a:buClr>
                <a:schemeClr val="accent5">
                  <a:lumMod val="40000"/>
                  <a:lumOff val="60000"/>
                </a:schemeClr>
              </a:buClr>
              <a:buSzPct val="70000"/>
              <a:buFontTx/>
              <a:buNone/>
            </a:pPr>
            <a:r>
              <a:rPr lang="bg-BG" sz="2100" b="1" noProof="1" smtClean="0">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0"/>
              </a:spcBef>
              <a:buClr>
                <a:schemeClr val="accent5">
                  <a:lumMod val="40000"/>
                  <a:lumOff val="60000"/>
                </a:schemeClr>
              </a:buClr>
              <a:buSzPct val="70000"/>
              <a:buFontTx/>
              <a:buNone/>
            </a:pPr>
            <a:r>
              <a:rPr lang="bg-BG" sz="2100" b="1" noProof="1" smtClean="0">
                <a:effectLst>
                  <a:outerShdw blurRad="38100" dist="38100" dir="2700000" algn="tl">
                    <a:srgbClr val="000000">
                      <a:alpha val="43137"/>
                    </a:srgbClr>
                  </a:outerShdw>
                </a:effectLst>
                <a:latin typeface="Consolas" pitchFamily="49" charset="0"/>
                <a:cs typeface="Consolas" pitchFamily="49" charset="0"/>
              </a:rPr>
              <a:t>        get;</a:t>
            </a:r>
          </a:p>
          <a:p>
            <a:pPr marL="0" indent="0" eaLnBrk="0" hangingPunct="0">
              <a:spcBef>
                <a:spcPts val="0"/>
              </a:spcBef>
              <a:buClr>
                <a:schemeClr val="accent5">
                  <a:lumMod val="40000"/>
                  <a:lumOff val="60000"/>
                </a:schemeClr>
              </a:buClr>
              <a:buSzPct val="70000"/>
              <a:buFontTx/>
              <a:buNone/>
            </a:pPr>
            <a:r>
              <a:rPr lang="bg-BG" sz="2100" b="1" noProof="1" smtClean="0">
                <a:effectLst>
                  <a:outerShdw blurRad="38100" dist="38100" dir="2700000" algn="tl">
                    <a:srgbClr val="000000">
                      <a:alpha val="43137"/>
                    </a:srgbClr>
                  </a:outerShdw>
                </a:effectLst>
                <a:latin typeface="Consolas" pitchFamily="49" charset="0"/>
                <a:cs typeface="Consolas" pitchFamily="49" charset="0"/>
              </a:rPr>
              <a:t>    }</a:t>
            </a:r>
            <a:endParaRPr lang="en-US" sz="2100" b="1" noProof="1" smtClean="0">
              <a:effectLst>
                <a:outerShdw blurRad="38100" dist="38100" dir="2700000" algn="tl">
                  <a:srgbClr val="000000">
                    <a:alpha val="43137"/>
                  </a:srgbClr>
                </a:outerShdw>
              </a:effectLst>
              <a:latin typeface="Consolas" pitchFamily="49" charset="0"/>
              <a:cs typeface="Consolas" pitchFamily="49" charset="0"/>
            </a:endParaRPr>
          </a:p>
          <a:p>
            <a:pPr marL="0" indent="0" eaLnBrk="0" hangingPunct="0">
              <a:spcBef>
                <a:spcPts val="0"/>
              </a:spcBef>
              <a:buClr>
                <a:schemeClr val="accent5">
                  <a:lumMod val="40000"/>
                  <a:lumOff val="60000"/>
                </a:schemeClr>
              </a:buClr>
              <a:buSzPct val="70000"/>
              <a:buFontTx/>
              <a:buNone/>
            </a:pPr>
            <a:endParaRPr lang="en-US" sz="2100" b="1" noProof="1" smtClean="0">
              <a:effectLst>
                <a:outerShdw blurRad="38100" dist="38100" dir="2700000" algn="tl">
                  <a:srgbClr val="000000">
                    <a:alpha val="43137"/>
                  </a:srgbClr>
                </a:outerShdw>
              </a:effectLst>
              <a:latin typeface="Consolas" pitchFamily="49" charset="0"/>
              <a:cs typeface="Consolas" pitchFamily="49" charset="0"/>
            </a:endParaRPr>
          </a:p>
          <a:p>
            <a:pPr marL="0" indent="0" eaLnBrk="0" hangingPunct="0">
              <a:spcBef>
                <a:spcPts val="0"/>
              </a:spcBef>
              <a:buClr>
                <a:schemeClr val="accent5">
                  <a:lumMod val="40000"/>
                  <a:lumOff val="60000"/>
                </a:schemeClr>
              </a:buClr>
              <a:buSzPct val="70000"/>
              <a:buFontTx/>
              <a:buNone/>
            </a:pPr>
            <a:r>
              <a:rPr lang="en-US" sz="2100" b="1" noProof="1" smtClean="0">
                <a:effectLst>
                  <a:outerShdw blurRad="38100" dist="38100" dir="2700000" algn="tl">
                    <a:srgbClr val="000000">
                      <a:alpha val="43137"/>
                    </a:srgbClr>
                  </a:outerShdw>
                </a:effectLst>
                <a:latin typeface="Consolas" pitchFamily="49" charset="0"/>
                <a:cs typeface="Consolas" pitchFamily="49" charset="0"/>
              </a:rPr>
              <a:t>    void Print(); // Method for printing</a:t>
            </a:r>
            <a:endParaRPr lang="bg-BG" sz="2100" b="1" noProof="1" smtClean="0">
              <a:effectLst>
                <a:outerShdw blurRad="38100" dist="38100" dir="2700000" algn="tl">
                  <a:srgbClr val="000000">
                    <a:alpha val="43137"/>
                  </a:srgbClr>
                </a:outerShdw>
              </a:effectLst>
              <a:latin typeface="Consolas" pitchFamily="49" charset="0"/>
              <a:cs typeface="Consolas" pitchFamily="49" charset="0"/>
            </a:endParaRPr>
          </a:p>
          <a:p>
            <a:pPr marL="0" indent="0" eaLnBrk="0" hangingPunct="0">
              <a:spcBef>
                <a:spcPts val="0"/>
              </a:spcBef>
              <a:buClr>
                <a:schemeClr val="accent5">
                  <a:lumMod val="40000"/>
                  <a:lumOff val="60000"/>
                </a:schemeClr>
              </a:buClr>
              <a:buSzPct val="70000"/>
              <a:buFontTx/>
              <a:buNone/>
            </a:pPr>
            <a:r>
              <a:rPr lang="bg-BG" sz="2100" b="1" noProof="1" smtClean="0">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 xmlns:p14="http://schemas.microsoft.com/office/powerpoint/2010/main" val="27296889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Interface Implementation</a:t>
            </a:r>
            <a:endParaRPr lang="en-US" dirty="0"/>
          </a:p>
        </p:txBody>
      </p:sp>
      <p:sp>
        <p:nvSpPr>
          <p:cNvPr id="3" name="Content Placeholder 2"/>
          <p:cNvSpPr>
            <a:spLocks noGrp="1"/>
          </p:cNvSpPr>
          <p:nvPr>
            <p:ph idx="1"/>
          </p:nvPr>
        </p:nvSpPr>
        <p:spPr>
          <a:xfrm>
            <a:off x="228600" y="1143000"/>
            <a:ext cx="8686800" cy="5410200"/>
          </a:xfrm>
        </p:spPr>
        <p:txBody>
          <a:bodyPr/>
          <a:lstStyle/>
          <a:p>
            <a:r>
              <a:rPr lang="en-US" dirty="0" smtClean="0">
                <a:effectLst>
                  <a:outerShdw blurRad="50800" dist="38100" algn="tr" rotWithShape="0">
                    <a:prstClr val="black">
                      <a:alpha val="40000"/>
                    </a:prstClr>
                  </a:outerShdw>
                </a:effectLst>
              </a:rPr>
              <a:t>Classes and structures can implement (support) one or several interfaces</a:t>
            </a:r>
          </a:p>
          <a:p>
            <a:endParaRPr lang="en-US" dirty="0" smtClean="0">
              <a:effectLst>
                <a:outerShdw blurRad="50800" dist="38100" algn="tr" rotWithShape="0">
                  <a:prstClr val="black">
                    <a:alpha val="40000"/>
                  </a:prstClr>
                </a:outerShdw>
              </a:effectLst>
            </a:endParaRPr>
          </a:p>
          <a:p>
            <a:endParaRPr lang="en-US" dirty="0" smtClean="0">
              <a:effectLst>
                <a:outerShdw blurRad="50800" dist="38100" algn="tr" rotWithShape="0">
                  <a:prstClr val="black">
                    <a:alpha val="40000"/>
                  </a:prstClr>
                </a:outerShdw>
              </a:effectLst>
            </a:endParaRPr>
          </a:p>
          <a:p>
            <a:endParaRPr lang="en-US" dirty="0" smtClean="0">
              <a:effectLst>
                <a:outerShdw blurRad="50800" dist="38100" algn="tr" rotWithShape="0">
                  <a:prstClr val="black">
                    <a:alpha val="40000"/>
                  </a:prstClr>
                </a:outerShdw>
              </a:effectLst>
            </a:endParaRPr>
          </a:p>
          <a:p>
            <a:r>
              <a:rPr lang="en-US" dirty="0" smtClean="0">
                <a:effectLst>
                  <a:outerShdw blurRad="50800" dist="38100" algn="tr" rotWithShape="0">
                    <a:prstClr val="black">
                      <a:alpha val="40000"/>
                    </a:prstClr>
                  </a:outerShdw>
                </a:effectLst>
              </a:rPr>
              <a:t>Implementer classes must implement all interface methods </a:t>
            </a:r>
            <a:endParaRPr lang="en-US" dirty="0">
              <a:effectLst>
                <a:outerShdw blurRad="50800" dist="38100" algn="tr" rotWithShape="0">
                  <a:prstClr val="black">
                    <a:alpha val="40000"/>
                  </a:prstClr>
                </a:outerShdw>
              </a:effectLst>
            </a:endParaRPr>
          </a:p>
          <a:p>
            <a:pPr lvl="1"/>
            <a:r>
              <a:rPr lang="en-US" dirty="0" smtClean="0">
                <a:effectLst>
                  <a:outerShdw blurRad="50800" dist="38100" algn="tr" rotWithShape="0">
                    <a:prstClr val="black">
                      <a:alpha val="40000"/>
                    </a:prstClr>
                  </a:outerShdw>
                </a:effectLst>
              </a:rPr>
              <a:t>Or should be declared </a:t>
            </a:r>
            <a:r>
              <a:rPr lang="en-US" dirty="0" smtClean="0">
                <a:effectLst>
                  <a:outerShdw blurRad="38100" dist="38100" dir="2700000" algn="tl">
                    <a:srgbClr val="000000"/>
                  </a:outerShdw>
                </a:effectLst>
                <a:latin typeface="Consolas" pitchFamily="49" charset="0"/>
              </a:rPr>
              <a:t>abstract</a:t>
            </a:r>
            <a:endParaRPr lang="ru-RU" dirty="0" smtClean="0">
              <a:effectLst>
                <a:outerShdw blurRad="50800" dist="38100" algn="tr" rotWithShape="0">
                  <a:prstClr val="black">
                    <a:alpha val="40000"/>
                  </a:prstClr>
                </a:outerShdw>
              </a:effectLst>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solidFill>
                  <a:schemeClr val="tx1"/>
                </a:solidFill>
              </a:rPr>
              <a:pPr>
                <a:defRPr/>
              </a:pPr>
              <a:t>29</a:t>
            </a:fld>
            <a:endParaRPr lang="en-US" dirty="0">
              <a:solidFill>
                <a:schemeClr val="tx1"/>
              </a:solidFill>
            </a:endParaRPr>
          </a:p>
        </p:txBody>
      </p:sp>
      <p:sp>
        <p:nvSpPr>
          <p:cNvPr id="5" name="Rectangle 2"/>
          <p:cNvSpPr>
            <a:spLocks noChangeArrowheads="1"/>
          </p:cNvSpPr>
          <p:nvPr/>
        </p:nvSpPr>
        <p:spPr bwMode="auto">
          <a:xfrm>
            <a:off x="685800" y="2483584"/>
            <a:ext cx="7772400" cy="163121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effectLst>
                  <a:outerShdw blurRad="38100" dist="38100" dir="2700000" algn="tl">
                    <a:srgbClr val="000000">
                      <a:alpha val="43137"/>
                    </a:srgbClr>
                  </a:outerShdw>
                </a:effectLst>
                <a:latin typeface="Consolas" pitchFamily="49" charset="0"/>
                <a:cs typeface="Consolas" pitchFamily="49" charset="0"/>
              </a:rPr>
              <a:t>class Rectangle : </a:t>
            </a:r>
            <a:r>
              <a:rPr lang="bg-BG" sz="2000" b="1" noProof="1" smtClean="0">
                <a:effectLst>
                  <a:outerShdw blurRad="38100" dist="38100" dir="2700000" algn="tl">
                    <a:srgbClr val="000000">
                      <a:alpha val="43137"/>
                    </a:srgbClr>
                  </a:outerShdw>
                </a:effectLst>
                <a:latin typeface="Consolas" pitchFamily="49" charset="0"/>
                <a:cs typeface="Consolas" pitchFamily="49" charset="0"/>
              </a:rPr>
              <a:t>IShape</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effectLst>
                  <a:outerShdw blurRad="38100" dist="38100" dir="2700000" algn="tl">
                    <a:srgbClr val="000000">
                      <a:alpha val="43137"/>
                    </a:srgbClr>
                  </a:outerShdw>
                </a:effectLst>
                <a:latin typeface="Consolas" pitchFamily="49" charset="0"/>
                <a:cs typeface="Consolas" pitchFamily="49" charset="0"/>
              </a:rPr>
              <a:t>public </a:t>
            </a:r>
            <a:r>
              <a:rPr lang="bg-BG" sz="2000" b="1" noProof="1" smtClean="0">
                <a:effectLst>
                  <a:outerShdw blurRad="38100" dist="38100" dir="2700000" algn="tl">
                    <a:srgbClr val="000000">
                      <a:alpha val="43137"/>
                    </a:srgbClr>
                  </a:outerShdw>
                </a:effectLst>
                <a:latin typeface="Consolas" pitchFamily="49" charset="0"/>
                <a:cs typeface="Consolas" pitchFamily="49" charset="0"/>
              </a:rPr>
              <a:t>void SetPosition(int </a:t>
            </a:r>
            <a:r>
              <a:rPr lang="en-US" sz="2000" b="1" noProof="1" smtClean="0">
                <a:effectLst>
                  <a:outerShdw blurRad="38100" dist="38100" dir="2700000" algn="tl">
                    <a:srgbClr val="000000">
                      <a:alpha val="43137"/>
                    </a:srgbClr>
                  </a:outerShdw>
                </a:effectLst>
                <a:latin typeface="Consolas" pitchFamily="49" charset="0"/>
                <a:cs typeface="Consolas" pitchFamily="49" charset="0"/>
              </a:rPr>
              <a:t>x</a:t>
            </a:r>
            <a:r>
              <a:rPr lang="bg-BG" sz="2000" b="1" noProof="1" smtClean="0">
                <a:effectLst>
                  <a:outerShdw blurRad="38100" dist="38100" dir="2700000" algn="tl">
                    <a:srgbClr val="000000">
                      <a:alpha val="43137"/>
                    </a:srgbClr>
                  </a:outerShdw>
                </a:effectLst>
                <a:latin typeface="Consolas" pitchFamily="49" charset="0"/>
                <a:cs typeface="Consolas" pitchFamily="49" charset="0"/>
              </a:rPr>
              <a:t>, int </a:t>
            </a:r>
            <a:r>
              <a:rPr lang="en-US" sz="2000" b="1" noProof="1" smtClean="0">
                <a:effectLst>
                  <a:outerShdw blurRad="38100" dist="38100" dir="2700000" algn="tl">
                    <a:srgbClr val="000000">
                      <a:alpha val="43137"/>
                    </a:srgbClr>
                  </a:outerShdw>
                </a:effectLst>
                <a:latin typeface="Consolas" pitchFamily="49" charset="0"/>
                <a:cs typeface="Consolas" pitchFamily="49" charset="0"/>
              </a:rPr>
              <a:t>y</a:t>
            </a:r>
            <a:r>
              <a:rPr lang="bg-BG" sz="2000" b="1" noProof="1" smtClean="0">
                <a:effectLst>
                  <a:outerShdw blurRad="38100" dist="38100" dir="2700000" algn="tl">
                    <a:srgbClr val="000000">
                      <a:alpha val="43137"/>
                    </a:srgbClr>
                  </a:outerShdw>
                </a:effectLst>
                <a:latin typeface="Consolas" pitchFamily="49" charset="0"/>
                <a:cs typeface="Consolas" pitchFamily="49" charset="0"/>
              </a:rPr>
              <a:t>)</a:t>
            </a:r>
            <a:r>
              <a:rPr lang="en-US" sz="2000" b="1" noProof="1" smtClean="0">
                <a:effectLst>
                  <a:outerShdw blurRad="38100" dist="38100" dir="2700000" algn="tl">
                    <a:srgbClr val="000000">
                      <a:alpha val="43137"/>
                    </a:srgbClr>
                  </a:outerShdw>
                </a:effectLst>
                <a:latin typeface="Consolas" pitchFamily="49" charset="0"/>
                <a:cs typeface="Consolas" pitchFamily="49" charset="0"/>
              </a:rPr>
              <a:t> { … }</a:t>
            </a:r>
            <a:endParaRPr lang="bg-BG" sz="2000" b="1" noProof="1" smtClean="0">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effectLst>
                  <a:outerShdw blurRad="38100" dist="38100" dir="2700000" algn="tl">
                    <a:srgbClr val="000000">
                      <a:alpha val="43137"/>
                    </a:srgbClr>
                  </a:outerShdw>
                </a:effectLst>
                <a:latin typeface="Consolas" pitchFamily="49" charset="0"/>
                <a:cs typeface="Consolas" pitchFamily="49" charset="0"/>
              </a:rPr>
              <a:t>public </a:t>
            </a:r>
            <a:r>
              <a:rPr lang="bg-BG" sz="2000" b="1" noProof="1" smtClean="0">
                <a:effectLst>
                  <a:outerShdw blurRad="38100" dist="38100" dir="2700000" algn="tl">
                    <a:srgbClr val="000000">
                      <a:alpha val="43137"/>
                    </a:srgbClr>
                  </a:outerShdw>
                </a:effectLst>
                <a:latin typeface="Consolas" pitchFamily="49" charset="0"/>
                <a:cs typeface="Consolas" pitchFamily="49" charset="0"/>
              </a:rPr>
              <a:t>int CalculateSurface()</a:t>
            </a:r>
            <a:r>
              <a:rPr lang="en-US" sz="2000" b="1" noProof="1" smtClean="0">
                <a:effectLst>
                  <a:outerShdw blurRad="38100" dist="38100" dir="2700000" algn="tl">
                    <a:srgbClr val="000000">
                      <a:alpha val="43137"/>
                    </a:srgbClr>
                  </a:outerShdw>
                </a:effectLst>
                <a:latin typeface="Consolas" pitchFamily="49" charset="0"/>
                <a:cs typeface="Consolas" pitchFamily="49" charset="0"/>
              </a:rPr>
              <a:t> { … }</a:t>
            </a:r>
            <a:endParaRPr lang="bg-BG" sz="2000" b="1" noProof="1" smtClean="0">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 xmlns:p14="http://schemas.microsoft.com/office/powerpoint/2010/main" val="15180231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Rectangle 2"/>
          <p:cNvSpPr>
            <a:spLocks noGrp="1" noChangeArrowheads="1"/>
          </p:cNvSpPr>
          <p:nvPr>
            <p:ph type="title"/>
          </p:nvPr>
        </p:nvSpPr>
        <p:spPr>
          <a:prstGeom prst="rect">
            <a:avLst/>
          </a:prstGeom>
        </p:spPr>
        <p:txBody>
          <a:bodyPr anchor="ctr" anchorCtr="0"/>
          <a:lstStyle/>
          <a:p>
            <a:pPr>
              <a:lnSpc>
                <a:spcPts val="4000"/>
              </a:lnSpc>
              <a:defRPr/>
            </a:pPr>
            <a:r>
              <a:rPr lang="en-US" sz="4000" b="1" u="sng" dirty="0" smtClean="0">
                <a:solidFill>
                  <a:schemeClr val="tx1"/>
                </a:solidFill>
              </a:rPr>
              <a:t>Fundamental Principles </a:t>
            </a:r>
            <a:r>
              <a:rPr lang="en-US" sz="4000" b="1" u="sng" dirty="0">
                <a:solidFill>
                  <a:schemeClr val="tx1"/>
                </a:solidFill>
              </a:rPr>
              <a:t>of OOP</a:t>
            </a:r>
            <a:endParaRPr lang="bg-BG" sz="4000" b="1" u="sng" dirty="0">
              <a:solidFill>
                <a:schemeClr val="tx1"/>
              </a:solidFill>
            </a:endParaRPr>
          </a:p>
        </p:txBody>
      </p:sp>
      <p:sp>
        <p:nvSpPr>
          <p:cNvPr id="762883" name="Rectangle 3"/>
          <p:cNvSpPr>
            <a:spLocks noGrp="1" noChangeArrowheads="1"/>
          </p:cNvSpPr>
          <p:nvPr>
            <p:ph idx="1"/>
          </p:nvPr>
        </p:nvSpPr>
        <p:spPr>
          <a:xfrm>
            <a:off x="228600" y="1219200"/>
            <a:ext cx="8686800" cy="5486400"/>
          </a:xfrm>
          <a:prstGeom prst="rect">
            <a:avLst/>
          </a:prstGeom>
        </p:spPr>
        <p:txBody>
          <a:bodyPr/>
          <a:lstStyle/>
          <a:p>
            <a:pPr>
              <a:lnSpc>
                <a:spcPct val="100000"/>
              </a:lnSpc>
            </a:pPr>
            <a:r>
              <a:rPr lang="en-US" dirty="0" smtClean="0">
                <a:solidFill>
                  <a:schemeClr val="tx1"/>
                </a:solidFill>
              </a:rPr>
              <a:t>Inheritance</a:t>
            </a:r>
          </a:p>
          <a:p>
            <a:pPr lvl="1">
              <a:lnSpc>
                <a:spcPct val="100000"/>
              </a:lnSpc>
            </a:pPr>
            <a:r>
              <a:rPr lang="en-US" dirty="0" smtClean="0">
                <a:solidFill>
                  <a:schemeClr val="tx1"/>
                </a:solidFill>
              </a:rPr>
              <a:t>Inherit members from parent class</a:t>
            </a:r>
            <a:endParaRPr lang="en-US" dirty="0">
              <a:solidFill>
                <a:schemeClr val="tx1"/>
              </a:solidFill>
            </a:endParaRPr>
          </a:p>
          <a:p>
            <a:pPr>
              <a:lnSpc>
                <a:spcPct val="100000"/>
              </a:lnSpc>
            </a:pPr>
            <a:r>
              <a:rPr lang="en-US" dirty="0" smtClean="0">
                <a:solidFill>
                  <a:schemeClr val="tx1"/>
                </a:solidFill>
              </a:rPr>
              <a:t>Abstraction</a:t>
            </a:r>
          </a:p>
          <a:p>
            <a:pPr lvl="1">
              <a:lnSpc>
                <a:spcPct val="100000"/>
              </a:lnSpc>
            </a:pPr>
            <a:r>
              <a:rPr lang="en-US" dirty="0" smtClean="0">
                <a:solidFill>
                  <a:schemeClr val="tx1"/>
                </a:solidFill>
              </a:rPr>
              <a:t>Define and execute abstract actions</a:t>
            </a:r>
            <a:endParaRPr lang="en-US" dirty="0">
              <a:solidFill>
                <a:schemeClr val="tx1"/>
              </a:solidFill>
            </a:endParaRPr>
          </a:p>
          <a:p>
            <a:pPr>
              <a:lnSpc>
                <a:spcPct val="100000"/>
              </a:lnSpc>
            </a:pPr>
            <a:r>
              <a:rPr lang="en-US" dirty="0" smtClean="0">
                <a:solidFill>
                  <a:schemeClr val="tx1"/>
                </a:solidFill>
              </a:rPr>
              <a:t>Encapsulation</a:t>
            </a:r>
          </a:p>
          <a:p>
            <a:pPr lvl="1">
              <a:lnSpc>
                <a:spcPct val="100000"/>
              </a:lnSpc>
            </a:pPr>
            <a:r>
              <a:rPr lang="en-US" dirty="0" smtClean="0">
                <a:solidFill>
                  <a:schemeClr val="tx1"/>
                </a:solidFill>
              </a:rPr>
              <a:t>Hide the internals of a class</a:t>
            </a:r>
            <a:endParaRPr lang="en-US" dirty="0">
              <a:solidFill>
                <a:schemeClr val="tx1"/>
              </a:solidFill>
            </a:endParaRPr>
          </a:p>
          <a:p>
            <a:pPr>
              <a:lnSpc>
                <a:spcPct val="100000"/>
              </a:lnSpc>
            </a:pPr>
            <a:r>
              <a:rPr lang="en-US" dirty="0" smtClean="0">
                <a:solidFill>
                  <a:schemeClr val="tx1"/>
                </a:solidFill>
              </a:rPr>
              <a:t>Polymorphism</a:t>
            </a:r>
          </a:p>
          <a:p>
            <a:pPr marL="574675" lvl="2" indent="-282575">
              <a:lnSpc>
                <a:spcPct val="100000"/>
              </a:lnSpc>
              <a:buClr>
                <a:schemeClr val="accent5">
                  <a:lumMod val="40000"/>
                  <a:lumOff val="60000"/>
                </a:schemeClr>
              </a:buClr>
              <a:buSzPct val="70000"/>
              <a:buFont typeface="Wingdings 2" pitchFamily="18" charset="2"/>
              <a:buChar char=""/>
              <a:tabLst>
                <a:tab pos="282575" algn="l"/>
              </a:tabLst>
            </a:pPr>
            <a:r>
              <a:rPr lang="en-US" sz="3200" dirty="0" smtClean="0">
                <a:solidFill>
                  <a:schemeClr val="tx1"/>
                </a:solidFill>
              </a:rPr>
              <a:t>Access a class through its parent interface</a:t>
            </a:r>
            <a:endParaRPr lang="en-US" sz="3000" dirty="0" smtClean="0">
              <a:solidFill>
                <a:schemeClr val="tx1"/>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3</a:t>
            </a:fld>
            <a:endParaRPr lang="en-US" sz="1100" dirty="0"/>
          </a:p>
        </p:txBody>
      </p:sp>
    </p:spTree>
    <p:extLst>
      <p:ext uri="{BB962C8B-B14F-4D97-AF65-F5344CB8AC3E}">
        <p14:creationId xmlns="" xmlns:p14="http://schemas.microsoft.com/office/powerpoint/2010/main" val="996915852"/>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152400"/>
            <a:ext cx="7086600" cy="838200"/>
          </a:xfrm>
        </p:spPr>
        <p:txBody>
          <a:bodyPr/>
          <a:lstStyle/>
          <a:p>
            <a:r>
              <a:rPr lang="en-US" dirty="0" smtClean="0">
                <a:effectLst>
                  <a:outerShdw blurRad="50800" dist="38100" algn="tr" rotWithShape="0">
                    <a:prstClr val="black">
                      <a:alpha val="40000"/>
                    </a:prstClr>
                  </a:outerShdw>
                </a:effectLst>
              </a:rPr>
              <a:t>Interface Implementation (2)</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solidFill>
                  <a:schemeClr val="tx1"/>
                </a:solidFill>
              </a:rPr>
              <a:pPr>
                <a:defRPr/>
              </a:pPr>
              <a:t>30</a:t>
            </a:fld>
            <a:endParaRPr lang="en-US" dirty="0">
              <a:solidFill>
                <a:schemeClr val="tx1"/>
              </a:solidFill>
            </a:endParaRPr>
          </a:p>
        </p:txBody>
      </p:sp>
      <p:sp>
        <p:nvSpPr>
          <p:cNvPr id="22530" name="Rectangle 2"/>
          <p:cNvSpPr>
            <a:spLocks noChangeArrowheads="1"/>
          </p:cNvSpPr>
          <p:nvPr/>
        </p:nvSpPr>
        <p:spPr bwMode="auto">
          <a:xfrm>
            <a:off x="685801" y="1168598"/>
            <a:ext cx="7700962" cy="523220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eaLnBrk="0" hangingPunct="0">
              <a:spcBef>
                <a:spcPts val="0"/>
              </a:spcBef>
              <a:buClr>
                <a:schemeClr val="accent5">
                  <a:lumMod val="40000"/>
                  <a:lumOff val="60000"/>
                </a:schemeClr>
              </a:buClr>
              <a:buSzPct val="70000"/>
              <a:buFontTx/>
              <a:buNone/>
            </a:pPr>
            <a:r>
              <a:rPr lang="en-US" sz="1800" b="1" noProof="1" smtClean="0">
                <a:effectLst>
                  <a:outerShdw blurRad="38100" dist="38100" dir="2700000" algn="tl">
                    <a:srgbClr val="000000">
                      <a:alpha val="43137"/>
                    </a:srgbClr>
                  </a:outerShdw>
                </a:effectLst>
                <a:latin typeface="Consolas" pitchFamily="49" charset="0"/>
                <a:cs typeface="Consolas" pitchFamily="49" charset="0"/>
              </a:rPr>
              <a:t>class Rectangle : IShape, IMovable</a:t>
            </a:r>
          </a:p>
          <a:p>
            <a:pPr marL="0" indent="0" eaLnBrk="0" hangingPunct="0">
              <a:spcBef>
                <a:spcPts val="0"/>
              </a:spcBef>
              <a:buClr>
                <a:schemeClr val="accent5">
                  <a:lumMod val="40000"/>
                  <a:lumOff val="60000"/>
                </a:schemeClr>
              </a:buClr>
              <a:buSzPct val="70000"/>
              <a:buFontTx/>
              <a:buNone/>
            </a:pPr>
            <a:r>
              <a:rPr lang="en-US" sz="1800" b="1" noProof="1" smtClean="0">
                <a:effectLst>
                  <a:outerShdw blurRad="38100" dist="38100" dir="2700000" algn="tl">
                    <a:srgbClr val="000000">
                      <a:alpha val="43137"/>
                    </a:srgbClr>
                  </a:outerShdw>
                </a:effectLst>
                <a:latin typeface="Consolas" pitchFamily="49" charset="0"/>
                <a:cs typeface="Consolas" pitchFamily="49" charset="0"/>
              </a:rPr>
              <a:t>{</a:t>
            </a:r>
          </a:p>
          <a:p>
            <a:pPr marL="0" indent="0" eaLnBrk="0" hangingPunct="0">
              <a:spcBef>
                <a:spcPts val="0"/>
              </a:spcBef>
              <a:buClr>
                <a:schemeClr val="accent5">
                  <a:lumMod val="40000"/>
                  <a:lumOff val="60000"/>
                </a:schemeClr>
              </a:buClr>
              <a:buSzPct val="70000"/>
              <a:buFontTx/>
              <a:buNone/>
            </a:pPr>
            <a:r>
              <a:rPr lang="en-US" sz="1800" b="1" noProof="1" smtClean="0">
                <a:effectLst>
                  <a:outerShdw blurRad="38100" dist="38100" dir="2700000" algn="tl">
                    <a:srgbClr val="000000">
                      <a:alpha val="43137"/>
                    </a:srgbClr>
                  </a:outerShdw>
                </a:effectLst>
                <a:latin typeface="Consolas" pitchFamily="49" charset="0"/>
                <a:cs typeface="Consolas" pitchFamily="49" charset="0"/>
              </a:rPr>
              <a:t>   private int x, y, width, height;</a:t>
            </a:r>
          </a:p>
          <a:p>
            <a:pPr marL="0" indent="0" eaLnBrk="0" hangingPunct="0">
              <a:spcBef>
                <a:spcPts val="0"/>
              </a:spcBef>
              <a:buClr>
                <a:schemeClr val="accent5">
                  <a:lumMod val="40000"/>
                  <a:lumOff val="60000"/>
                </a:schemeClr>
              </a:buClr>
              <a:buSzPct val="70000"/>
              <a:buFontTx/>
              <a:buNone/>
            </a:pPr>
            <a:r>
              <a:rPr lang="en-US" sz="1800" b="1" noProof="1" smtClean="0">
                <a:effectLst>
                  <a:outerShdw blurRad="38100" dist="38100" dir="2700000" algn="tl">
                    <a:srgbClr val="000000">
                      <a:alpha val="43137"/>
                    </a:srgbClr>
                  </a:outerShdw>
                </a:effectLst>
                <a:latin typeface="Consolas" pitchFamily="49" charset="0"/>
                <a:cs typeface="Consolas" pitchFamily="49" charset="0"/>
              </a:rPr>
              <a:t>   public void SetPosition(int x, int y) // IShape </a:t>
            </a:r>
          </a:p>
          <a:p>
            <a:pPr marL="0" indent="0" eaLnBrk="0" hangingPunct="0">
              <a:spcBef>
                <a:spcPts val="0"/>
              </a:spcBef>
              <a:buClr>
                <a:schemeClr val="accent5">
                  <a:lumMod val="40000"/>
                  <a:lumOff val="60000"/>
                </a:schemeClr>
              </a:buClr>
              <a:buSzPct val="70000"/>
              <a:buFontTx/>
              <a:buNone/>
            </a:pPr>
            <a:r>
              <a:rPr lang="en-US" sz="1800" b="1" noProof="1" smtClean="0">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0"/>
              </a:spcBef>
              <a:buClr>
                <a:schemeClr val="accent5">
                  <a:lumMod val="40000"/>
                  <a:lumOff val="60000"/>
                </a:schemeClr>
              </a:buClr>
              <a:buSzPct val="70000"/>
              <a:buFontTx/>
              <a:buNone/>
            </a:pPr>
            <a:r>
              <a:rPr lang="en-US" sz="1800" b="1" noProof="1" smtClean="0">
                <a:effectLst>
                  <a:outerShdw blurRad="38100" dist="38100" dir="2700000" algn="tl">
                    <a:srgbClr val="000000">
                      <a:alpha val="43137"/>
                    </a:srgbClr>
                  </a:outerShdw>
                </a:effectLst>
                <a:latin typeface="Consolas" pitchFamily="49" charset="0"/>
                <a:cs typeface="Consolas" pitchFamily="49" charset="0"/>
              </a:rPr>
              <a:t>        this.x = x;</a:t>
            </a:r>
          </a:p>
          <a:p>
            <a:pPr marL="0" indent="0" eaLnBrk="0" hangingPunct="0">
              <a:spcBef>
                <a:spcPts val="0"/>
              </a:spcBef>
              <a:buClr>
                <a:schemeClr val="accent5">
                  <a:lumMod val="40000"/>
                  <a:lumOff val="60000"/>
                </a:schemeClr>
              </a:buClr>
              <a:buSzPct val="70000"/>
              <a:buFontTx/>
              <a:buNone/>
            </a:pPr>
            <a:r>
              <a:rPr lang="en-US" sz="1800" b="1" noProof="1" smtClean="0">
                <a:effectLst>
                  <a:outerShdw blurRad="38100" dist="38100" dir="2700000" algn="tl">
                    <a:srgbClr val="000000">
                      <a:alpha val="43137"/>
                    </a:srgbClr>
                  </a:outerShdw>
                </a:effectLst>
                <a:latin typeface="Consolas" pitchFamily="49" charset="0"/>
                <a:cs typeface="Consolas" pitchFamily="49" charset="0"/>
              </a:rPr>
              <a:t>        this.y = y;</a:t>
            </a:r>
          </a:p>
          <a:p>
            <a:pPr marL="0" indent="0" eaLnBrk="0" hangingPunct="0">
              <a:spcBef>
                <a:spcPts val="0"/>
              </a:spcBef>
              <a:buClr>
                <a:schemeClr val="accent5">
                  <a:lumMod val="40000"/>
                  <a:lumOff val="60000"/>
                </a:schemeClr>
              </a:buClr>
              <a:buSzPct val="70000"/>
              <a:buFontTx/>
              <a:buNone/>
            </a:pPr>
            <a:r>
              <a:rPr lang="en-US" sz="1800" b="1" noProof="1" smtClean="0">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600"/>
              </a:spcBef>
              <a:buClr>
                <a:schemeClr val="accent5">
                  <a:lumMod val="40000"/>
                  <a:lumOff val="60000"/>
                </a:schemeClr>
              </a:buClr>
              <a:buSzPct val="70000"/>
              <a:buFontTx/>
              <a:buNone/>
            </a:pPr>
            <a:r>
              <a:rPr lang="en-US" sz="1800" b="1" noProof="1" smtClean="0">
                <a:effectLst>
                  <a:outerShdw blurRad="38100" dist="38100" dir="2700000" algn="tl">
                    <a:srgbClr val="000000">
                      <a:alpha val="43137"/>
                    </a:srgbClr>
                  </a:outerShdw>
                </a:effectLst>
                <a:latin typeface="Consolas" pitchFamily="49" charset="0"/>
                <a:cs typeface="Consolas" pitchFamily="49" charset="0"/>
              </a:rPr>
              <a:t>   public int CalculateSurface() // IShape</a:t>
            </a:r>
          </a:p>
          <a:p>
            <a:pPr marL="0" indent="0" eaLnBrk="0" hangingPunct="0">
              <a:spcBef>
                <a:spcPts val="0"/>
              </a:spcBef>
              <a:buClr>
                <a:schemeClr val="accent5">
                  <a:lumMod val="40000"/>
                  <a:lumOff val="60000"/>
                </a:schemeClr>
              </a:buClr>
              <a:buSzPct val="70000"/>
              <a:buFontTx/>
              <a:buNone/>
            </a:pPr>
            <a:r>
              <a:rPr lang="en-US" sz="1800" b="1" noProof="1" smtClean="0">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0"/>
              </a:spcBef>
              <a:buClr>
                <a:schemeClr val="accent5">
                  <a:lumMod val="40000"/>
                  <a:lumOff val="60000"/>
                </a:schemeClr>
              </a:buClr>
              <a:buSzPct val="70000"/>
              <a:buFontTx/>
              <a:buNone/>
            </a:pPr>
            <a:r>
              <a:rPr lang="en-US" sz="1800" b="1" noProof="1" smtClean="0">
                <a:effectLst>
                  <a:outerShdw blurRad="38100" dist="38100" dir="2700000" algn="tl">
                    <a:srgbClr val="000000">
                      <a:alpha val="43137"/>
                    </a:srgbClr>
                  </a:outerShdw>
                </a:effectLst>
                <a:latin typeface="Consolas" pitchFamily="49" charset="0"/>
                <a:cs typeface="Consolas" pitchFamily="49" charset="0"/>
              </a:rPr>
              <a:t>        return this.width * this.height;</a:t>
            </a:r>
          </a:p>
          <a:p>
            <a:pPr marL="0" indent="0" eaLnBrk="0" hangingPunct="0">
              <a:spcBef>
                <a:spcPts val="0"/>
              </a:spcBef>
              <a:buClr>
                <a:schemeClr val="accent5">
                  <a:lumMod val="40000"/>
                  <a:lumOff val="60000"/>
                </a:schemeClr>
              </a:buClr>
              <a:buSzPct val="70000"/>
              <a:buFontTx/>
              <a:buNone/>
            </a:pPr>
            <a:r>
              <a:rPr lang="en-US" sz="1800" b="1" noProof="1" smtClean="0">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600"/>
              </a:spcBef>
              <a:buClr>
                <a:schemeClr val="accent5">
                  <a:lumMod val="40000"/>
                  <a:lumOff val="60000"/>
                </a:schemeClr>
              </a:buClr>
              <a:buSzPct val="70000"/>
              <a:buFontTx/>
              <a:buNone/>
            </a:pPr>
            <a:r>
              <a:rPr lang="en-US" sz="1800" b="1" noProof="1" smtClean="0">
                <a:effectLst>
                  <a:outerShdw blurRad="38100" dist="38100" dir="2700000" algn="tl">
                    <a:srgbClr val="000000">
                      <a:alpha val="43137"/>
                    </a:srgbClr>
                  </a:outerShdw>
                </a:effectLst>
                <a:latin typeface="Consolas" pitchFamily="49" charset="0"/>
                <a:cs typeface="Consolas" pitchFamily="49" charset="0"/>
              </a:rPr>
              <a:t>   public void Move(int deltaX, int deltaY) // IMovable</a:t>
            </a:r>
          </a:p>
          <a:p>
            <a:pPr marL="0" indent="0" eaLnBrk="0" hangingPunct="0">
              <a:spcBef>
                <a:spcPts val="0"/>
              </a:spcBef>
              <a:buClr>
                <a:schemeClr val="accent5">
                  <a:lumMod val="40000"/>
                  <a:lumOff val="60000"/>
                </a:schemeClr>
              </a:buClr>
              <a:buSzPct val="70000"/>
              <a:buFontTx/>
              <a:buNone/>
            </a:pPr>
            <a:r>
              <a:rPr lang="en-US" sz="1800" b="1" noProof="1" smtClean="0">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0"/>
              </a:spcBef>
              <a:buClr>
                <a:schemeClr val="accent5">
                  <a:lumMod val="40000"/>
                  <a:lumOff val="60000"/>
                </a:schemeClr>
              </a:buClr>
              <a:buSzPct val="70000"/>
              <a:buFontTx/>
              <a:buNone/>
            </a:pPr>
            <a:r>
              <a:rPr lang="en-US" sz="1800" b="1" noProof="1" smtClean="0">
                <a:effectLst>
                  <a:outerShdw blurRad="38100" dist="38100" dir="2700000" algn="tl">
                    <a:srgbClr val="000000">
                      <a:alpha val="43137"/>
                    </a:srgbClr>
                  </a:outerShdw>
                </a:effectLst>
                <a:latin typeface="Consolas" pitchFamily="49" charset="0"/>
                <a:cs typeface="Consolas" pitchFamily="49" charset="0"/>
              </a:rPr>
              <a:t>        this.x += deltaX;</a:t>
            </a:r>
          </a:p>
          <a:p>
            <a:pPr marL="0" indent="0" eaLnBrk="0" hangingPunct="0">
              <a:spcBef>
                <a:spcPts val="0"/>
              </a:spcBef>
              <a:buClr>
                <a:schemeClr val="accent5">
                  <a:lumMod val="40000"/>
                  <a:lumOff val="60000"/>
                </a:schemeClr>
              </a:buClr>
              <a:buSzPct val="70000"/>
              <a:buFontTx/>
              <a:buNone/>
            </a:pPr>
            <a:r>
              <a:rPr lang="en-US" sz="1800" b="1" noProof="1" smtClean="0">
                <a:effectLst>
                  <a:outerShdw blurRad="38100" dist="38100" dir="2700000" algn="tl">
                    <a:srgbClr val="000000">
                      <a:alpha val="43137"/>
                    </a:srgbClr>
                  </a:outerShdw>
                </a:effectLst>
                <a:latin typeface="Consolas" pitchFamily="49" charset="0"/>
                <a:cs typeface="Consolas" pitchFamily="49" charset="0"/>
              </a:rPr>
              <a:t>        this.y += deltaY;</a:t>
            </a:r>
          </a:p>
          <a:p>
            <a:pPr marL="0" indent="0" eaLnBrk="0" hangingPunct="0">
              <a:spcBef>
                <a:spcPts val="0"/>
              </a:spcBef>
              <a:buClr>
                <a:schemeClr val="accent5">
                  <a:lumMod val="40000"/>
                  <a:lumOff val="60000"/>
                </a:schemeClr>
              </a:buClr>
              <a:buSzPct val="70000"/>
              <a:buFontTx/>
              <a:buNone/>
            </a:pPr>
            <a:r>
              <a:rPr lang="en-US" sz="1800" b="1" noProof="1" smtClean="0">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0"/>
              </a:spcBef>
              <a:buClr>
                <a:schemeClr val="accent5">
                  <a:lumMod val="40000"/>
                  <a:lumOff val="60000"/>
                </a:schemeClr>
              </a:buClr>
              <a:buSzPct val="70000"/>
              <a:buFontTx/>
              <a:buNone/>
            </a:pPr>
            <a:r>
              <a:rPr lang="en-US" sz="1800" b="1" noProof="1" smtClean="0">
                <a:effectLst>
                  <a:outerShdw blurRad="38100" dist="38100" dir="2700000" algn="tl">
                    <a:srgbClr val="000000">
                      <a:alpha val="43137"/>
                    </a:srgbClr>
                  </a:outerShdw>
                </a:effectLst>
                <a:latin typeface="Consolas" pitchFamily="49" charset="0"/>
                <a:cs typeface="Consolas" pitchFamily="49" charset="0"/>
              </a:rPr>
              <a:t>}</a:t>
            </a:r>
            <a:endParaRPr lang="bg-BG" sz="1800" b="1" noProof="1" smtClean="0">
              <a:effectLst>
                <a:outerShdw blurRad="38100" dist="38100" dir="2700000" algn="tl">
                  <a:srgbClr val="000000">
                    <a:alpha val="43137"/>
                  </a:srgbClr>
                </a:outerShdw>
              </a:effectLst>
              <a:latin typeface="Consolas" pitchFamily="49" charset="0"/>
              <a:cs typeface="Consolas" pitchFamily="49" charset="0"/>
            </a:endParaRPr>
          </a:p>
        </p:txBody>
      </p:sp>
      <p:sp>
        <p:nvSpPr>
          <p:cNvPr id="5" name="Title 1"/>
          <p:cNvSpPr txBox="1">
            <a:spLocks/>
          </p:cNvSpPr>
          <p:nvPr/>
        </p:nvSpPr>
        <p:spPr>
          <a:xfrm>
            <a:off x="3923928" y="6309320"/>
            <a:ext cx="5050904" cy="39702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800" b="0" i="0" u="none" strike="noStrike" kern="1200" cap="none" spc="0" normalizeH="0" baseline="0" noProof="0" smtClean="0">
                <a:ln>
                  <a:noFill/>
                </a:ln>
                <a:solidFill>
                  <a:schemeClr val="tx1"/>
                </a:solidFill>
                <a:effectLst>
                  <a:outerShdw blurRad="50800" dist="38100" algn="tr" rotWithShape="0">
                    <a:prstClr val="black">
                      <a:alpha val="40000"/>
                    </a:prstClr>
                  </a:outerShdw>
                </a:effectLst>
                <a:uLnTx/>
                <a:uFillTx/>
                <a:latin typeface="+mj-lt"/>
                <a:ea typeface="+mj-ea"/>
                <a:cs typeface="+mj-cs"/>
              </a:rPr>
              <a:t>Interfaces and Implementation – Live Demo</a:t>
            </a:r>
            <a:endParaRPr kumimoji="0" lang="en-US" sz="1800" b="0"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 xmlns:p14="http://schemas.microsoft.com/office/powerpoint/2010/main" val="29872569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8"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solidFill>
                  <a:schemeClr val="tx1"/>
                </a:solidFill>
              </a:rPr>
              <a:t>Abstract </a:t>
            </a:r>
            <a:r>
              <a:rPr lang="en-US" sz="4000" dirty="0" smtClean="0">
                <a:solidFill>
                  <a:schemeClr val="tx1"/>
                </a:solidFill>
              </a:rPr>
              <a:t>Classes</a:t>
            </a:r>
            <a:endParaRPr lang="bg-BG" sz="4000" dirty="0">
              <a:solidFill>
                <a:schemeClr val="tx1"/>
              </a:solidFill>
            </a:endParaRPr>
          </a:p>
        </p:txBody>
      </p:sp>
      <p:sp>
        <p:nvSpPr>
          <p:cNvPr id="787459" name="Rectangle 3"/>
          <p:cNvSpPr>
            <a:spLocks noGrp="1" noChangeArrowheads="1"/>
          </p:cNvSpPr>
          <p:nvPr>
            <p:ph idx="1"/>
          </p:nvPr>
        </p:nvSpPr>
        <p:spPr>
          <a:xfrm>
            <a:off x="228600" y="990600"/>
            <a:ext cx="8686800" cy="5715000"/>
          </a:xfrm>
          <a:prstGeom prst="rect">
            <a:avLst/>
          </a:prstGeom>
        </p:spPr>
        <p:txBody>
          <a:bodyPr/>
          <a:lstStyle/>
          <a:p>
            <a:r>
              <a:rPr lang="en-US" dirty="0">
                <a:solidFill>
                  <a:schemeClr val="tx1"/>
                </a:solidFill>
              </a:rPr>
              <a:t>Abstract classes are special classes </a:t>
            </a:r>
            <a:r>
              <a:rPr lang="en-US" dirty="0" smtClean="0">
                <a:solidFill>
                  <a:schemeClr val="tx1"/>
                </a:solidFill>
              </a:rPr>
              <a:t>defined with the keyword </a:t>
            </a:r>
            <a:r>
              <a:rPr lang="en-US" dirty="0">
                <a:solidFill>
                  <a:schemeClr val="tx1"/>
                </a:solidFill>
                <a:latin typeface="Consolas" pitchFamily="49" charset="0"/>
                <a:cs typeface="Consolas" pitchFamily="49" charset="0"/>
              </a:rPr>
              <a:t>abstract</a:t>
            </a:r>
            <a:r>
              <a:rPr lang="en-US" dirty="0">
                <a:solidFill>
                  <a:schemeClr val="tx1"/>
                </a:solidFill>
              </a:rPr>
              <a:t> </a:t>
            </a:r>
          </a:p>
          <a:p>
            <a:pPr lvl="1"/>
            <a:r>
              <a:rPr lang="en-GB" dirty="0" smtClean="0">
                <a:solidFill>
                  <a:schemeClr val="tx1"/>
                </a:solidFill>
              </a:rPr>
              <a:t>Mix between class and interface</a:t>
            </a:r>
          </a:p>
          <a:p>
            <a:pPr lvl="1"/>
            <a:r>
              <a:rPr lang="en-GB" dirty="0" smtClean="0">
                <a:solidFill>
                  <a:schemeClr val="tx1"/>
                </a:solidFill>
              </a:rPr>
              <a:t>Partially implemented or fully unimplemented</a:t>
            </a:r>
            <a:endParaRPr lang="en-GB" dirty="0">
              <a:solidFill>
                <a:schemeClr val="tx1"/>
              </a:solidFill>
            </a:endParaRPr>
          </a:p>
          <a:p>
            <a:pPr lvl="1">
              <a:buClr>
                <a:srgbClr val="8FD600"/>
              </a:buClr>
            </a:pPr>
            <a:r>
              <a:rPr lang="en-GB" dirty="0" smtClean="0">
                <a:solidFill>
                  <a:schemeClr val="tx1"/>
                </a:solidFill>
              </a:rPr>
              <a:t>Not </a:t>
            </a:r>
            <a:r>
              <a:rPr lang="en-GB" dirty="0">
                <a:solidFill>
                  <a:schemeClr val="tx1"/>
                </a:solidFill>
              </a:rPr>
              <a:t>implemented methods are declared </a:t>
            </a:r>
            <a:r>
              <a:rPr lang="en-US" dirty="0">
                <a:solidFill>
                  <a:schemeClr val="tx1"/>
                </a:solidFill>
                <a:latin typeface="Consolas" pitchFamily="49" charset="0"/>
                <a:cs typeface="Consolas" pitchFamily="49" charset="0"/>
              </a:rPr>
              <a:t>abstract</a:t>
            </a:r>
            <a:r>
              <a:rPr lang="en-US" dirty="0">
                <a:solidFill>
                  <a:schemeClr val="tx1"/>
                </a:solidFill>
              </a:rPr>
              <a:t> and </a:t>
            </a:r>
            <a:r>
              <a:rPr lang="en-US" dirty="0" smtClean="0">
                <a:solidFill>
                  <a:schemeClr val="tx1"/>
                </a:solidFill>
              </a:rPr>
              <a:t>are left empty</a:t>
            </a:r>
          </a:p>
          <a:p>
            <a:pPr lvl="1"/>
            <a:r>
              <a:rPr lang="en-US" dirty="0" smtClean="0">
                <a:solidFill>
                  <a:schemeClr val="tx1"/>
                </a:solidFill>
              </a:rPr>
              <a:t>Cannot be </a:t>
            </a:r>
            <a:r>
              <a:rPr lang="en-GB" dirty="0" smtClean="0">
                <a:solidFill>
                  <a:schemeClr val="tx1"/>
                </a:solidFill>
              </a:rPr>
              <a:t>instantiated directly</a:t>
            </a:r>
            <a:endParaRPr lang="en-GB" dirty="0">
              <a:solidFill>
                <a:schemeClr val="tx1"/>
              </a:solidFill>
            </a:endParaRPr>
          </a:p>
          <a:p>
            <a:r>
              <a:rPr lang="en-GB" dirty="0">
                <a:solidFill>
                  <a:schemeClr val="tx1"/>
                </a:solidFill>
              </a:rPr>
              <a:t>Child classes should implement </a:t>
            </a:r>
            <a:r>
              <a:rPr lang="en-GB" dirty="0" smtClean="0">
                <a:solidFill>
                  <a:schemeClr val="tx1"/>
                </a:solidFill>
              </a:rPr>
              <a:t>all abstract  </a:t>
            </a:r>
            <a:r>
              <a:rPr lang="en-GB" dirty="0">
                <a:solidFill>
                  <a:schemeClr val="tx1"/>
                </a:solidFill>
              </a:rPr>
              <a:t>methods or </a:t>
            </a:r>
            <a:r>
              <a:rPr lang="en-GB" dirty="0" smtClean="0">
                <a:solidFill>
                  <a:schemeClr val="tx1"/>
                </a:solidFill>
              </a:rPr>
              <a:t>be declared as </a:t>
            </a:r>
            <a:r>
              <a:rPr lang="en-US" dirty="0" smtClean="0">
                <a:solidFill>
                  <a:schemeClr val="tx1"/>
                </a:solidFill>
                <a:latin typeface="Consolas" panose="020B0609020204030204" pitchFamily="49" charset="0"/>
                <a:cs typeface="Consolas" panose="020B0609020204030204" pitchFamily="49" charset="0"/>
              </a:rPr>
              <a:t>abstract</a:t>
            </a:r>
            <a:r>
              <a:rPr lang="en-GB" dirty="0">
                <a:solidFill>
                  <a:schemeClr val="tx1"/>
                </a:solidFill>
              </a:rPr>
              <a:t> too</a:t>
            </a:r>
            <a:endParaRPr lang="en-US" dirty="0">
              <a:solidFill>
                <a:schemeClr val="tx1"/>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31</a:t>
            </a:fld>
            <a:endParaRPr lang="en-US" sz="1100" dirty="0"/>
          </a:p>
        </p:txBody>
      </p:sp>
    </p:spTree>
    <p:extLst>
      <p:ext uri="{BB962C8B-B14F-4D97-AF65-F5344CB8AC3E}">
        <p14:creationId xmlns="" xmlns:p14="http://schemas.microsoft.com/office/powerpoint/2010/main" val="527801184"/>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effectLst>
                  <a:outerShdw blurRad="50800" dist="38100" algn="tr" rotWithShape="0">
                    <a:prstClr val="black">
                      <a:alpha val="40000"/>
                    </a:prstClr>
                  </a:outerShdw>
                </a:effectLst>
              </a:rPr>
              <a:t>Abstract Classes (2)</a:t>
            </a:r>
            <a:endParaRPr lang="en-US" dirty="0">
              <a:solidFill>
                <a:schemeClr val="tx1"/>
              </a:solidFill>
            </a:endParaRPr>
          </a:p>
        </p:txBody>
      </p:sp>
      <p:sp>
        <p:nvSpPr>
          <p:cNvPr id="3" name="Content Placeholder 2"/>
          <p:cNvSpPr>
            <a:spLocks noGrp="1"/>
          </p:cNvSpPr>
          <p:nvPr>
            <p:ph idx="1"/>
          </p:nvPr>
        </p:nvSpPr>
        <p:spPr>
          <a:xfrm>
            <a:off x="228600" y="990600"/>
            <a:ext cx="8686800" cy="5715000"/>
          </a:xfrm>
        </p:spPr>
        <p:txBody>
          <a:bodyPr/>
          <a:lstStyle/>
          <a:p>
            <a:r>
              <a:rPr lang="en-US" dirty="0" smtClean="0">
                <a:solidFill>
                  <a:schemeClr val="tx1"/>
                </a:solidFill>
                <a:effectLst>
                  <a:outerShdw blurRad="38100" dist="38100" dir="2700000" algn="tl">
                    <a:srgbClr val="000000"/>
                  </a:outerShdw>
                </a:effectLst>
              </a:rPr>
              <a:t>Abstract</a:t>
            </a:r>
            <a:r>
              <a:rPr lang="en-US" dirty="0" smtClean="0">
                <a:solidFill>
                  <a:schemeClr val="tx1"/>
                </a:solidFill>
                <a:effectLst>
                  <a:outerShdw blurRad="50800" dist="38100" algn="tr" rotWithShape="0">
                    <a:prstClr val="black">
                      <a:alpha val="40000"/>
                    </a:prstClr>
                  </a:outerShdw>
                </a:effectLst>
              </a:rPr>
              <a:t> </a:t>
            </a:r>
            <a:r>
              <a:rPr lang="en-US" dirty="0" smtClean="0">
                <a:solidFill>
                  <a:schemeClr val="tx1"/>
                </a:solidFill>
                <a:effectLst>
                  <a:outerShdw blurRad="38100" dist="38100" dir="2700000" algn="tl">
                    <a:srgbClr val="000000"/>
                  </a:outerShdw>
                </a:effectLst>
              </a:rPr>
              <a:t>methods</a:t>
            </a:r>
            <a:r>
              <a:rPr lang="en-US" dirty="0" smtClean="0">
                <a:solidFill>
                  <a:schemeClr val="tx1"/>
                </a:solidFill>
                <a:effectLst>
                  <a:outerShdw blurRad="50800" dist="38100" algn="tr" rotWithShape="0">
                    <a:prstClr val="black">
                      <a:alpha val="40000"/>
                    </a:prstClr>
                  </a:outerShdw>
                </a:effectLst>
              </a:rPr>
              <a:t> are empty methods without implementation</a:t>
            </a:r>
          </a:p>
          <a:p>
            <a:pPr lvl="1"/>
            <a:r>
              <a:rPr lang="en-US" dirty="0" smtClean="0">
                <a:solidFill>
                  <a:schemeClr val="tx1"/>
                </a:solidFill>
                <a:effectLst>
                  <a:outerShdw blurRad="50800" dist="38100" algn="tr" rotWithShape="0">
                    <a:prstClr val="black">
                      <a:alpha val="40000"/>
                    </a:prstClr>
                  </a:outerShdw>
                </a:effectLst>
              </a:rPr>
              <a:t>The implementation is intentionally left</a:t>
            </a:r>
            <a:br>
              <a:rPr lang="en-US" dirty="0" smtClean="0">
                <a:solidFill>
                  <a:schemeClr val="tx1"/>
                </a:solidFill>
                <a:effectLst>
                  <a:outerShdw blurRad="50800" dist="38100" algn="tr" rotWithShape="0">
                    <a:prstClr val="black">
                      <a:alpha val="40000"/>
                    </a:prstClr>
                  </a:outerShdw>
                </a:effectLst>
              </a:rPr>
            </a:br>
            <a:r>
              <a:rPr lang="en-US" dirty="0" smtClean="0">
                <a:solidFill>
                  <a:schemeClr val="tx1"/>
                </a:solidFill>
                <a:effectLst>
                  <a:outerShdw blurRad="50800" dist="38100" algn="tr" rotWithShape="0">
                    <a:prstClr val="black">
                      <a:alpha val="40000"/>
                    </a:prstClr>
                  </a:outerShdw>
                </a:effectLst>
              </a:rPr>
              <a:t>for the descendent classes</a:t>
            </a:r>
          </a:p>
          <a:p>
            <a:r>
              <a:rPr lang="en-US" dirty="0" smtClean="0">
                <a:solidFill>
                  <a:schemeClr val="tx1"/>
                </a:solidFill>
                <a:effectLst>
                  <a:outerShdw blurRad="50800" dist="38100" algn="tr" rotWithShape="0">
                    <a:prstClr val="black">
                      <a:alpha val="40000"/>
                    </a:prstClr>
                  </a:outerShdw>
                </a:effectLst>
              </a:rPr>
              <a:t>When a class contains at least one abstract method, it is called abstract class</a:t>
            </a:r>
          </a:p>
          <a:p>
            <a:r>
              <a:rPr lang="en-US" dirty="0">
                <a:solidFill>
                  <a:schemeClr val="tx1"/>
                </a:solidFill>
                <a:effectLst>
                  <a:outerShdw blurRad="50800" dist="38100" algn="tr" rotWithShape="0">
                    <a:prstClr val="black">
                      <a:alpha val="40000"/>
                    </a:prstClr>
                  </a:outerShdw>
                </a:effectLst>
              </a:rPr>
              <a:t>Abstract classes model </a:t>
            </a:r>
            <a:r>
              <a:rPr lang="en-US" dirty="0" smtClean="0">
                <a:solidFill>
                  <a:schemeClr val="tx1"/>
                </a:solidFill>
                <a:effectLst>
                  <a:outerShdw blurRad="50800" dist="38100" algn="tr" rotWithShape="0">
                    <a:prstClr val="black">
                      <a:alpha val="40000"/>
                    </a:prstClr>
                  </a:outerShdw>
                </a:effectLst>
              </a:rPr>
              <a:t>abstract concepts</a:t>
            </a:r>
          </a:p>
          <a:p>
            <a:pPr lvl="1"/>
            <a:r>
              <a:rPr lang="en-US" dirty="0" smtClean="0">
                <a:solidFill>
                  <a:schemeClr val="tx1"/>
                </a:solidFill>
                <a:effectLst>
                  <a:outerShdw blurRad="50800" dist="38100" algn="tr" rotWithShape="0">
                    <a:prstClr val="black">
                      <a:alpha val="40000"/>
                    </a:prstClr>
                  </a:outerShdw>
                </a:effectLst>
              </a:rPr>
              <a:t>E.g. person, object, item, movable object</a:t>
            </a:r>
            <a:endParaRPr lang="en-US" dirty="0">
              <a:solidFill>
                <a:schemeClr val="tx1"/>
              </a:solidFill>
              <a:effectLst>
                <a:outerShdw blurRad="50800" dist="38100" algn="tr" rotWithShape="0">
                  <a:prstClr val="black">
                    <a:alpha val="40000"/>
                  </a:prstClr>
                </a:outerShdw>
              </a:effectLst>
            </a:endParaRPr>
          </a:p>
          <a:p>
            <a:endParaRPr lang="en-US" sz="2800" dirty="0" smtClean="0">
              <a:solidFill>
                <a:schemeClr val="tx1"/>
              </a:solidFill>
              <a:effectLst>
                <a:outerShdw blurRad="38100" dist="38100" dir="2700000" algn="tl">
                  <a:srgbClr val="000000"/>
                </a:outerShdw>
              </a:effectLst>
              <a:latin typeface="Consolas" pitchFamily="49" charset="0"/>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32</a:t>
            </a:fld>
            <a:endParaRPr lang="en-US" dirty="0"/>
          </a:p>
        </p:txBody>
      </p:sp>
    </p:spTree>
    <p:extLst>
      <p:ext uri="{BB962C8B-B14F-4D97-AF65-F5344CB8AC3E}">
        <p14:creationId xmlns="" xmlns:p14="http://schemas.microsoft.com/office/powerpoint/2010/main" val="36257947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Abstract Class </a:t>
            </a:r>
            <a:r>
              <a:rPr lang="bg-BG" dirty="0" smtClean="0">
                <a:effectLst>
                  <a:outerShdw blurRad="50800" dist="38100" algn="tr" rotWithShape="0">
                    <a:prstClr val="black">
                      <a:alpha val="40000"/>
                    </a:prstClr>
                  </a:outerShdw>
                </a:effectLst>
              </a:rPr>
              <a:t>–</a:t>
            </a:r>
            <a:r>
              <a:rPr lang="en-US" dirty="0" smtClean="0">
                <a:effectLst>
                  <a:outerShdw blurRad="50800" dist="38100" algn="tr" rotWithShape="0">
                    <a:prstClr val="black">
                      <a:alpha val="40000"/>
                    </a:prstClr>
                  </a:outerShdw>
                </a:effectLst>
              </a:rPr>
              <a:t> Example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solidFill>
                  <a:schemeClr val="tx1"/>
                </a:solidFill>
              </a:rPr>
              <a:pPr>
                <a:defRPr/>
              </a:pPr>
              <a:t>33</a:t>
            </a:fld>
            <a:endParaRPr lang="en-US" dirty="0">
              <a:solidFill>
                <a:schemeClr val="tx1"/>
              </a:solidFill>
            </a:endParaRPr>
          </a:p>
        </p:txBody>
      </p:sp>
      <p:sp>
        <p:nvSpPr>
          <p:cNvPr id="19458" name="Rectangle 2"/>
          <p:cNvSpPr>
            <a:spLocks noChangeArrowheads="1"/>
          </p:cNvSpPr>
          <p:nvPr/>
        </p:nvSpPr>
        <p:spPr bwMode="auto">
          <a:xfrm>
            <a:off x="684213" y="1075521"/>
            <a:ext cx="7773987" cy="540147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effectLst>
                  <a:outerShdw blurRad="38100" dist="38100" dir="2700000" algn="tl">
                    <a:srgbClr val="000000">
                      <a:alpha val="43137"/>
                    </a:srgbClr>
                  </a:outerShdw>
                </a:effectLst>
                <a:latin typeface="Consolas" pitchFamily="49" charset="0"/>
                <a:cs typeface="Consolas" pitchFamily="49" charset="0"/>
              </a:rPr>
              <a:t>abstract class MovableShape : IShape, IMovable</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effectLst>
                  <a:outerShdw blurRad="38100" dist="38100" dir="2700000" algn="tl">
                    <a:srgbClr val="000000">
                      <a:alpha val="43137"/>
                    </a:srgbClr>
                  </a:outerShdw>
                </a:effectLst>
                <a:latin typeface="Consolas" pitchFamily="49" charset="0"/>
                <a:cs typeface="Consolas" pitchFamily="49" charset="0"/>
              </a:rPr>
              <a:t>    private int x, y;</a:t>
            </a:r>
          </a:p>
          <a:p>
            <a:pPr marR="0" lvl="0" defTabSz="914400" eaLnBrk="0" latinLnBrk="0" hangingPunct="0">
              <a:lnSpc>
                <a:spcPct val="100000"/>
              </a:lnSpc>
              <a:spcBef>
                <a:spcPts val="600"/>
              </a:spcBef>
              <a:buClr>
                <a:schemeClr val="accent5">
                  <a:lumMod val="40000"/>
                  <a:lumOff val="60000"/>
                </a:schemeClr>
              </a:buClr>
              <a:buSzPct val="70000"/>
              <a:tabLst/>
            </a:pPr>
            <a:r>
              <a:rPr lang="bg-BG" sz="2200" b="1" noProof="1" smtClean="0">
                <a:effectLst>
                  <a:outerShdw blurRad="38100" dist="38100" dir="2700000" algn="tl">
                    <a:srgbClr val="000000">
                      <a:alpha val="43137"/>
                    </a:srgbClr>
                  </a:outerShdw>
                </a:effectLst>
                <a:latin typeface="Consolas" pitchFamily="49" charset="0"/>
                <a:cs typeface="Consolas" pitchFamily="49" charset="0"/>
              </a:rPr>
              <a:t>    public void Move(int </a:t>
            </a:r>
            <a:r>
              <a:rPr lang="en-US" sz="2200" b="1" noProof="1" smtClean="0">
                <a:effectLst>
                  <a:outerShdw blurRad="38100" dist="38100" dir="2700000" algn="tl">
                    <a:srgbClr val="000000">
                      <a:alpha val="43137"/>
                    </a:srgbClr>
                  </a:outerShdw>
                </a:effectLst>
                <a:latin typeface="Consolas" pitchFamily="49" charset="0"/>
                <a:cs typeface="Consolas" pitchFamily="49" charset="0"/>
              </a:rPr>
              <a:t>d</a:t>
            </a:r>
            <a:r>
              <a:rPr lang="bg-BG" sz="2200" b="1" noProof="1" smtClean="0">
                <a:effectLst>
                  <a:outerShdw blurRad="38100" dist="38100" dir="2700000" algn="tl">
                    <a:srgbClr val="000000">
                      <a:alpha val="43137"/>
                    </a:srgbClr>
                  </a:outerShdw>
                </a:effectLst>
                <a:latin typeface="Consolas" pitchFamily="49" charset="0"/>
                <a:cs typeface="Consolas" pitchFamily="49" charset="0"/>
              </a:rPr>
              <a:t>eltaX, int </a:t>
            </a:r>
            <a:r>
              <a:rPr lang="en-US" sz="2200" b="1" noProof="1" smtClean="0">
                <a:effectLst>
                  <a:outerShdw blurRad="38100" dist="38100" dir="2700000" algn="tl">
                    <a:srgbClr val="000000">
                      <a:alpha val="43137"/>
                    </a:srgbClr>
                  </a:outerShdw>
                </a:effectLst>
                <a:latin typeface="Consolas" pitchFamily="49" charset="0"/>
                <a:cs typeface="Consolas" pitchFamily="49" charset="0"/>
              </a:rPr>
              <a:t>d</a:t>
            </a:r>
            <a:r>
              <a:rPr lang="bg-BG" sz="2200" b="1" noProof="1" smtClean="0">
                <a:effectLst>
                  <a:outerShdw blurRad="38100" dist="38100" dir="2700000" algn="tl">
                    <a:srgbClr val="000000">
                      <a:alpha val="43137"/>
                    </a:srgbClr>
                  </a:outerShdw>
                </a:effectLst>
                <a:latin typeface="Consolas" pitchFamily="49" charset="0"/>
                <a:cs typeface="Consolas" pitchFamily="49" charset="0"/>
              </a:rPr>
              <a:t>eltaY)</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effectLst>
                  <a:outerShdw blurRad="38100" dist="38100" dir="2700000" algn="tl">
                    <a:srgbClr val="000000">
                      <a:alpha val="43137"/>
                    </a:srgbClr>
                  </a:outerShdw>
                </a:effectLst>
                <a:latin typeface="Consolas" pitchFamily="49" charset="0"/>
                <a:cs typeface="Consolas" pitchFamily="49" charset="0"/>
              </a:rPr>
              <a:t>    {</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effectLst>
                  <a:outerShdw blurRad="38100" dist="38100" dir="2700000" algn="tl">
                    <a:srgbClr val="000000">
                      <a:alpha val="43137"/>
                    </a:srgbClr>
                  </a:outerShdw>
                </a:effectLst>
                <a:latin typeface="Consolas" pitchFamily="49" charset="0"/>
                <a:cs typeface="Consolas" pitchFamily="49" charset="0"/>
              </a:rPr>
              <a:t>        this.x += </a:t>
            </a:r>
            <a:r>
              <a:rPr lang="en-US" sz="2200" b="1" noProof="1" smtClean="0">
                <a:effectLst>
                  <a:outerShdw blurRad="38100" dist="38100" dir="2700000" algn="tl">
                    <a:srgbClr val="000000">
                      <a:alpha val="43137"/>
                    </a:srgbClr>
                  </a:outerShdw>
                </a:effectLst>
                <a:latin typeface="Consolas" pitchFamily="49" charset="0"/>
                <a:cs typeface="Consolas" pitchFamily="49" charset="0"/>
              </a:rPr>
              <a:t>d</a:t>
            </a:r>
            <a:r>
              <a:rPr lang="bg-BG" sz="2200" b="1" noProof="1" smtClean="0">
                <a:effectLst>
                  <a:outerShdw blurRad="38100" dist="38100" dir="2700000" algn="tl">
                    <a:srgbClr val="000000">
                      <a:alpha val="43137"/>
                    </a:srgbClr>
                  </a:outerShdw>
                </a:effectLst>
                <a:latin typeface="Consolas" pitchFamily="49" charset="0"/>
                <a:cs typeface="Consolas" pitchFamily="49" charset="0"/>
              </a:rPr>
              <a:t>eltaX;</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effectLst>
                  <a:outerShdw blurRad="38100" dist="38100" dir="2700000" algn="tl">
                    <a:srgbClr val="000000">
                      <a:alpha val="43137"/>
                    </a:srgbClr>
                  </a:outerShdw>
                </a:effectLst>
                <a:latin typeface="Consolas" pitchFamily="49" charset="0"/>
                <a:cs typeface="Consolas" pitchFamily="49" charset="0"/>
              </a:rPr>
              <a:t>        this.y += </a:t>
            </a:r>
            <a:r>
              <a:rPr lang="en-US" sz="2200" b="1" noProof="1" smtClean="0">
                <a:effectLst>
                  <a:outerShdw blurRad="38100" dist="38100" dir="2700000" algn="tl">
                    <a:srgbClr val="000000">
                      <a:alpha val="43137"/>
                    </a:srgbClr>
                  </a:outerShdw>
                </a:effectLst>
                <a:latin typeface="Consolas" pitchFamily="49" charset="0"/>
                <a:cs typeface="Consolas" pitchFamily="49" charset="0"/>
              </a:rPr>
              <a:t>d</a:t>
            </a:r>
            <a:r>
              <a:rPr lang="bg-BG" sz="2200" b="1" noProof="1" smtClean="0">
                <a:effectLst>
                  <a:outerShdw blurRad="38100" dist="38100" dir="2700000" algn="tl">
                    <a:srgbClr val="000000">
                      <a:alpha val="43137"/>
                    </a:srgbClr>
                  </a:outerShdw>
                </a:effectLst>
                <a:latin typeface="Consolas" pitchFamily="49" charset="0"/>
                <a:cs typeface="Consolas" pitchFamily="49" charset="0"/>
              </a:rPr>
              <a:t>eltaY;</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effectLst>
                  <a:outerShdw blurRad="38100" dist="38100" dir="2700000" algn="tl">
                    <a:srgbClr val="000000">
                      <a:alpha val="43137"/>
                    </a:srgbClr>
                  </a:outerShdw>
                </a:effectLst>
                <a:latin typeface="Consolas" pitchFamily="49" charset="0"/>
                <a:cs typeface="Consolas" pitchFamily="49" charset="0"/>
              </a:rPr>
              <a:t>    }</a:t>
            </a:r>
          </a:p>
          <a:p>
            <a:pPr marR="0" lvl="0" defTabSz="914400" eaLnBrk="0" latinLnBrk="0" hangingPunct="0">
              <a:lnSpc>
                <a:spcPct val="100000"/>
              </a:lnSpc>
              <a:spcBef>
                <a:spcPts val="600"/>
              </a:spcBef>
              <a:buClr>
                <a:schemeClr val="accent5">
                  <a:lumMod val="40000"/>
                  <a:lumOff val="60000"/>
                </a:schemeClr>
              </a:buClr>
              <a:buSzPct val="70000"/>
              <a:tabLst/>
            </a:pPr>
            <a:r>
              <a:rPr lang="bg-BG" sz="2200" b="1" noProof="1" smtClean="0">
                <a:effectLst>
                  <a:outerShdw blurRad="38100" dist="38100" dir="2700000" algn="tl">
                    <a:srgbClr val="000000">
                      <a:alpha val="43137"/>
                    </a:srgbClr>
                  </a:outerShdw>
                </a:effectLst>
                <a:latin typeface="Consolas" pitchFamily="49" charset="0"/>
                <a:cs typeface="Consolas" pitchFamily="49" charset="0"/>
              </a:rPr>
              <a:t>    public void SetPosition(int </a:t>
            </a:r>
            <a:r>
              <a:rPr lang="en-US" sz="2200" b="1" noProof="1" smtClean="0">
                <a:effectLst>
                  <a:outerShdw blurRad="38100" dist="38100" dir="2700000" algn="tl">
                    <a:srgbClr val="000000">
                      <a:alpha val="43137"/>
                    </a:srgbClr>
                  </a:outerShdw>
                </a:effectLst>
                <a:latin typeface="Consolas" pitchFamily="49" charset="0"/>
                <a:cs typeface="Consolas" pitchFamily="49" charset="0"/>
              </a:rPr>
              <a:t>x</a:t>
            </a:r>
            <a:r>
              <a:rPr lang="bg-BG" sz="2200" b="1" noProof="1" smtClean="0">
                <a:effectLst>
                  <a:outerShdw blurRad="38100" dist="38100" dir="2700000" algn="tl">
                    <a:srgbClr val="000000">
                      <a:alpha val="43137"/>
                    </a:srgbClr>
                  </a:outerShdw>
                </a:effectLst>
                <a:latin typeface="Consolas" pitchFamily="49" charset="0"/>
                <a:cs typeface="Consolas" pitchFamily="49" charset="0"/>
              </a:rPr>
              <a:t>, int </a:t>
            </a:r>
            <a:r>
              <a:rPr lang="en-US" sz="2200" b="1" noProof="1" smtClean="0">
                <a:effectLst>
                  <a:outerShdw blurRad="38100" dist="38100" dir="2700000" algn="tl">
                    <a:srgbClr val="000000">
                      <a:alpha val="43137"/>
                    </a:srgbClr>
                  </a:outerShdw>
                </a:effectLst>
                <a:latin typeface="Consolas" pitchFamily="49" charset="0"/>
                <a:cs typeface="Consolas" pitchFamily="49" charset="0"/>
              </a:rPr>
              <a:t>y</a:t>
            </a:r>
            <a:r>
              <a:rPr lang="bg-BG" sz="2200" b="1" noProof="1" smtClean="0">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effectLst>
                  <a:outerShdw blurRad="38100" dist="38100" dir="2700000" algn="tl">
                    <a:srgbClr val="000000">
                      <a:alpha val="43137"/>
                    </a:srgbClr>
                  </a:outerShdw>
                </a:effectLst>
                <a:latin typeface="Consolas" pitchFamily="49" charset="0"/>
                <a:cs typeface="Consolas" pitchFamily="49" charset="0"/>
              </a:rPr>
              <a:t>    {</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effectLst>
                  <a:outerShdw blurRad="38100" dist="38100" dir="2700000" algn="tl">
                    <a:srgbClr val="000000">
                      <a:alpha val="43137"/>
                    </a:srgbClr>
                  </a:outerShdw>
                </a:effectLst>
                <a:latin typeface="Consolas" pitchFamily="49" charset="0"/>
                <a:cs typeface="Consolas" pitchFamily="49" charset="0"/>
              </a:rPr>
              <a:t>        this.x = </a:t>
            </a:r>
            <a:r>
              <a:rPr lang="en-US" sz="2200" b="1" noProof="1" smtClean="0">
                <a:effectLst>
                  <a:outerShdw blurRad="38100" dist="38100" dir="2700000" algn="tl">
                    <a:srgbClr val="000000">
                      <a:alpha val="43137"/>
                    </a:srgbClr>
                  </a:outerShdw>
                </a:effectLst>
                <a:latin typeface="Consolas" pitchFamily="49" charset="0"/>
                <a:cs typeface="Consolas" pitchFamily="49" charset="0"/>
              </a:rPr>
              <a:t>x</a:t>
            </a:r>
            <a:r>
              <a:rPr lang="bg-BG" sz="2200" b="1" noProof="1" smtClean="0">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effectLst>
                  <a:outerShdw blurRad="38100" dist="38100" dir="2700000" algn="tl">
                    <a:srgbClr val="000000">
                      <a:alpha val="43137"/>
                    </a:srgbClr>
                  </a:outerShdw>
                </a:effectLst>
                <a:latin typeface="Consolas" pitchFamily="49" charset="0"/>
                <a:cs typeface="Consolas" pitchFamily="49" charset="0"/>
              </a:rPr>
              <a:t>        this.y = </a:t>
            </a:r>
            <a:r>
              <a:rPr lang="en-US" sz="2200" b="1" noProof="1" smtClean="0">
                <a:effectLst>
                  <a:outerShdw blurRad="38100" dist="38100" dir="2700000" algn="tl">
                    <a:srgbClr val="000000">
                      <a:alpha val="43137"/>
                    </a:srgbClr>
                  </a:outerShdw>
                </a:effectLst>
                <a:latin typeface="Consolas" pitchFamily="49" charset="0"/>
                <a:cs typeface="Consolas" pitchFamily="49" charset="0"/>
              </a:rPr>
              <a:t>y</a:t>
            </a:r>
            <a:r>
              <a:rPr lang="bg-BG" sz="2200" b="1" noProof="1" smtClean="0">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effectLst>
                  <a:outerShdw blurRad="38100" dist="38100" dir="2700000" algn="tl">
                    <a:srgbClr val="000000">
                      <a:alpha val="43137"/>
                    </a:srgbClr>
                  </a:outerShdw>
                </a:effectLst>
                <a:latin typeface="Consolas" pitchFamily="49" charset="0"/>
                <a:cs typeface="Consolas" pitchFamily="49" charset="0"/>
              </a:rPr>
              <a:t>    }</a:t>
            </a:r>
          </a:p>
          <a:p>
            <a:pPr marR="0" lvl="0" defTabSz="914400" eaLnBrk="0" latinLnBrk="0" hangingPunct="0">
              <a:lnSpc>
                <a:spcPct val="100000"/>
              </a:lnSpc>
              <a:spcBef>
                <a:spcPts val="600"/>
              </a:spcBef>
              <a:buClr>
                <a:schemeClr val="accent5">
                  <a:lumMod val="40000"/>
                  <a:lumOff val="60000"/>
                </a:schemeClr>
              </a:buClr>
              <a:buSzPct val="70000"/>
              <a:tabLst/>
            </a:pPr>
            <a:r>
              <a:rPr lang="bg-BG" sz="2200" b="1" noProof="1" smtClean="0">
                <a:effectLst>
                  <a:outerShdw blurRad="38100" dist="38100" dir="2700000" algn="tl">
                    <a:srgbClr val="000000">
                      <a:alpha val="43137"/>
                    </a:srgbClr>
                  </a:outerShdw>
                </a:effectLst>
                <a:latin typeface="Consolas" pitchFamily="49" charset="0"/>
                <a:cs typeface="Consolas" pitchFamily="49" charset="0"/>
              </a:rPr>
              <a:t>    public abstract int CalculateSurface();</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 xmlns:p14="http://schemas.microsoft.com/office/powerpoint/2010/main" val="10716827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effectLst>
                  <a:outerShdw blurRad="50800" dist="38100" algn="tr" rotWithShape="0">
                    <a:prstClr val="black">
                      <a:alpha val="40000"/>
                    </a:prstClr>
                  </a:outerShdw>
                </a:effectLst>
              </a:rPr>
              <a:t>Interfaces vs. Abstract Classes</a:t>
            </a:r>
            <a:endParaRPr lang="en-US" dirty="0">
              <a:solidFill>
                <a:schemeClr val="tx1"/>
              </a:solidFill>
            </a:endParaRPr>
          </a:p>
        </p:txBody>
      </p:sp>
      <p:sp>
        <p:nvSpPr>
          <p:cNvPr id="3" name="Content Placeholder 2"/>
          <p:cNvSpPr>
            <a:spLocks noGrp="1"/>
          </p:cNvSpPr>
          <p:nvPr>
            <p:ph idx="1"/>
          </p:nvPr>
        </p:nvSpPr>
        <p:spPr/>
        <p:txBody>
          <a:bodyPr/>
          <a:lstStyle/>
          <a:p>
            <a:r>
              <a:rPr lang="en-US" dirty="0" smtClean="0">
                <a:solidFill>
                  <a:schemeClr val="tx1"/>
                </a:solidFill>
                <a:effectLst>
                  <a:outerShdw blurRad="50800" dist="38100" algn="tr" rotWithShape="0">
                    <a:prstClr val="black">
                      <a:alpha val="40000"/>
                    </a:prstClr>
                  </a:outerShdw>
                </a:effectLst>
              </a:rPr>
              <a:t>C# interfaces are like abstract classes, but in contrast interfaces:</a:t>
            </a:r>
            <a:endParaRPr lang="ru-RU" dirty="0" smtClean="0">
              <a:solidFill>
                <a:schemeClr val="tx1"/>
              </a:solidFill>
              <a:effectLst>
                <a:outerShdw blurRad="50800" dist="38100" algn="tr" rotWithShape="0">
                  <a:prstClr val="black">
                    <a:alpha val="40000"/>
                  </a:prstClr>
                </a:outerShdw>
              </a:effectLst>
            </a:endParaRPr>
          </a:p>
          <a:p>
            <a:pPr lvl="1"/>
            <a:r>
              <a:rPr lang="en-US" dirty="0" smtClean="0">
                <a:solidFill>
                  <a:schemeClr val="tx1"/>
                </a:solidFill>
                <a:effectLst>
                  <a:outerShdw blurRad="50800" dist="38100" algn="tr" rotWithShape="0">
                    <a:prstClr val="black">
                      <a:alpha val="40000"/>
                    </a:prstClr>
                  </a:outerShdw>
                </a:effectLst>
              </a:rPr>
              <a:t>Can not contain methods with implementation</a:t>
            </a:r>
          </a:p>
          <a:p>
            <a:pPr lvl="2"/>
            <a:r>
              <a:rPr lang="en-US" dirty="0" smtClean="0">
                <a:solidFill>
                  <a:schemeClr val="tx1"/>
                </a:solidFill>
                <a:effectLst>
                  <a:outerShdw blurRad="50800" dist="38100" algn="tr" rotWithShape="0">
                    <a:prstClr val="black">
                      <a:alpha val="40000"/>
                    </a:prstClr>
                  </a:outerShdw>
                </a:effectLst>
              </a:rPr>
              <a:t>All interface methods are abstract</a:t>
            </a:r>
          </a:p>
          <a:p>
            <a:pPr lvl="1"/>
            <a:r>
              <a:rPr lang="en-US" dirty="0" smtClean="0">
                <a:solidFill>
                  <a:schemeClr val="tx1"/>
                </a:solidFill>
                <a:effectLst>
                  <a:outerShdw blurRad="50800" dist="38100" algn="tr" rotWithShape="0">
                    <a:prstClr val="black">
                      <a:alpha val="40000"/>
                    </a:prstClr>
                  </a:outerShdw>
                </a:effectLst>
              </a:rPr>
              <a:t>Members do not have scope modifiers</a:t>
            </a:r>
          </a:p>
          <a:p>
            <a:pPr lvl="2"/>
            <a:r>
              <a:rPr lang="en-US" dirty="0" smtClean="0">
                <a:solidFill>
                  <a:schemeClr val="tx1"/>
                </a:solidFill>
                <a:effectLst>
                  <a:outerShdw blurRad="50800" dist="38100" algn="tr" rotWithShape="0">
                    <a:prstClr val="black">
                      <a:alpha val="40000"/>
                    </a:prstClr>
                  </a:outerShdw>
                </a:effectLst>
              </a:rPr>
              <a:t>Their scope is assumed public</a:t>
            </a:r>
          </a:p>
          <a:p>
            <a:pPr lvl="2"/>
            <a:r>
              <a:rPr lang="en-US" dirty="0" smtClean="0">
                <a:solidFill>
                  <a:schemeClr val="tx1"/>
                </a:solidFill>
                <a:effectLst>
                  <a:outerShdw blurRad="50800" dist="38100" algn="tr" rotWithShape="0">
                    <a:prstClr val="black">
                      <a:alpha val="40000"/>
                    </a:prstClr>
                  </a:outerShdw>
                </a:effectLst>
              </a:rPr>
              <a:t>But </a:t>
            </a:r>
            <a:r>
              <a:rPr lang="en-US" dirty="0">
                <a:solidFill>
                  <a:schemeClr val="tx1"/>
                </a:solidFill>
                <a:effectLst>
                  <a:outerShdw blurRad="50800" dist="38100" algn="tr" rotWithShape="0">
                    <a:prstClr val="black">
                      <a:alpha val="40000"/>
                    </a:prstClr>
                  </a:outerShdw>
                </a:effectLst>
              </a:rPr>
              <a:t>this is not specified </a:t>
            </a:r>
            <a:r>
              <a:rPr lang="en-US" dirty="0" smtClean="0">
                <a:solidFill>
                  <a:schemeClr val="tx1"/>
                </a:solidFill>
                <a:effectLst>
                  <a:outerShdw blurRad="50800" dist="38100" algn="tr" rotWithShape="0">
                    <a:prstClr val="black">
                      <a:alpha val="40000"/>
                    </a:prstClr>
                  </a:outerShdw>
                </a:effectLst>
              </a:rPr>
              <a:t>explicitly</a:t>
            </a:r>
            <a:endParaRPr lang="ru-RU" dirty="0" smtClean="0">
              <a:solidFill>
                <a:schemeClr val="tx1"/>
              </a:solidFill>
              <a:effectLst>
                <a:outerShdw blurRad="50800" dist="38100" algn="tr" rotWithShape="0">
                  <a:prstClr val="black">
                    <a:alpha val="40000"/>
                  </a:prstClr>
                </a:outerShdw>
              </a:effectLst>
            </a:endParaRPr>
          </a:p>
          <a:p>
            <a:pPr lvl="1"/>
            <a:r>
              <a:rPr lang="en-US" dirty="0" smtClean="0">
                <a:solidFill>
                  <a:schemeClr val="tx1"/>
                </a:solidFill>
                <a:effectLst>
                  <a:outerShdw blurRad="50800" dist="38100" algn="tr" rotWithShape="0">
                    <a:prstClr val="black">
                      <a:alpha val="40000"/>
                    </a:prstClr>
                  </a:outerShdw>
                </a:effectLst>
              </a:rPr>
              <a:t>Can not define fields, constants, inner types and constructors</a:t>
            </a:r>
            <a:endParaRPr lang="en-US" dirty="0">
              <a:solidFill>
                <a:schemeClr val="tx1"/>
              </a:solidFill>
              <a:effectLst>
                <a:outerShdw blurRad="50800" dist="38100" algn="tr" rotWithShape="0">
                  <a:prstClr val="black">
                    <a:alpha val="40000"/>
                  </a:prstClr>
                </a:outerShdw>
              </a:effectLst>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34</a:t>
            </a:fld>
            <a:endParaRPr lang="en-US" dirty="0"/>
          </a:p>
        </p:txBody>
      </p:sp>
    </p:spTree>
    <p:extLst>
      <p:ext uri="{BB962C8B-B14F-4D97-AF65-F5344CB8AC3E}">
        <p14:creationId xmlns="" xmlns:p14="http://schemas.microsoft.com/office/powerpoint/2010/main" val="751234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Abstract Classes </a:t>
            </a:r>
            <a:r>
              <a:rPr lang="bg-BG" dirty="0" smtClean="0">
                <a:effectLst>
                  <a:outerShdw blurRad="50800" dist="38100" algn="tr" rotWithShape="0">
                    <a:prstClr val="black">
                      <a:alpha val="40000"/>
                    </a:prstClr>
                  </a:outerShdw>
                </a:effectLst>
              </a:rPr>
              <a:t>–</a:t>
            </a:r>
            <a:r>
              <a:rPr lang="en-US" dirty="0" smtClean="0">
                <a:effectLst>
                  <a:outerShdw blurRad="50800" dist="38100" algn="tr" rotWithShape="0">
                    <a:prstClr val="black">
                      <a:alpha val="40000"/>
                    </a:prstClr>
                  </a:outerShdw>
                </a:effectLst>
              </a:rPr>
              <a:t> Example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solidFill>
                  <a:schemeClr val="tx1"/>
                </a:solidFill>
              </a:rPr>
              <a:pPr>
                <a:defRPr/>
              </a:pPr>
              <a:t>35</a:t>
            </a:fld>
            <a:endParaRPr lang="en-US" dirty="0">
              <a:solidFill>
                <a:schemeClr val="tx1"/>
              </a:solidFill>
            </a:endParaRPr>
          </a:p>
        </p:txBody>
      </p:sp>
      <p:sp>
        <p:nvSpPr>
          <p:cNvPr id="19458" name="Rectangle 2"/>
          <p:cNvSpPr>
            <a:spLocks noChangeArrowheads="1"/>
          </p:cNvSpPr>
          <p:nvPr/>
        </p:nvSpPr>
        <p:spPr bwMode="auto">
          <a:xfrm>
            <a:off x="684213" y="1066800"/>
            <a:ext cx="7773987" cy="532453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effectLst>
                  <a:outerShdw blurRad="38100" dist="38100" dir="2700000" algn="tl">
                    <a:srgbClr val="000000">
                      <a:alpha val="43137"/>
                    </a:srgbClr>
                  </a:outerShdw>
                </a:effectLst>
                <a:latin typeface="Consolas" pitchFamily="49" charset="0"/>
                <a:cs typeface="Consolas" pitchFamily="49" charset="0"/>
              </a:rPr>
              <a:t>public </a:t>
            </a:r>
            <a:r>
              <a:rPr lang="en-US" sz="2000" b="1" noProof="1">
                <a:effectLst>
                  <a:outerShdw blurRad="38100" dist="38100" dir="2700000" algn="tl">
                    <a:srgbClr val="000000">
                      <a:alpha val="43137"/>
                    </a:srgbClr>
                  </a:outerShdw>
                </a:effectLst>
                <a:latin typeface="Consolas" pitchFamily="49" charset="0"/>
                <a:cs typeface="Consolas" pitchFamily="49" charset="0"/>
              </a:rPr>
              <a:t>abstract class Animal : IComparable&lt;Animal&gt;</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effectLst>
                  <a:outerShdw blurRad="38100" dist="38100" dir="2700000" algn="tl">
                    <a:srgbClr val="000000">
                      <a:alpha val="43137"/>
                    </a:srgbClr>
                  </a:outerShdw>
                </a:effectLst>
                <a:latin typeface="Consolas" pitchFamily="49" charset="0"/>
                <a:cs typeface="Consolas" pitchFamily="49" charset="0"/>
              </a:rPr>
              <a:t>  // </a:t>
            </a:r>
            <a:r>
              <a:rPr lang="en-US" sz="2000" b="1" noProof="1">
                <a:effectLst>
                  <a:outerShdw blurRad="38100" dist="38100" dir="2700000" algn="tl">
                    <a:srgbClr val="000000">
                      <a:alpha val="43137"/>
                    </a:srgbClr>
                  </a:outerShdw>
                </a:effectLst>
                <a:latin typeface="Consolas" pitchFamily="49" charset="0"/>
                <a:cs typeface="Consolas" pitchFamily="49" charset="0"/>
              </a:rPr>
              <a:t>Abstract </a:t>
            </a:r>
            <a:r>
              <a:rPr lang="en-US" sz="2000" b="1" noProof="1" smtClean="0">
                <a:effectLst>
                  <a:outerShdw blurRad="38100" dist="38100" dir="2700000" algn="tl">
                    <a:srgbClr val="000000">
                      <a:alpha val="43137"/>
                    </a:srgbClr>
                  </a:outerShdw>
                </a:effectLst>
                <a:latin typeface="Consolas" pitchFamily="49" charset="0"/>
                <a:cs typeface="Consolas" pitchFamily="49" charset="0"/>
              </a:rPr>
              <a:t>methods</a:t>
            </a:r>
            <a:endParaRPr lang="en-US" sz="2000" b="1" noProof="1">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effectLst>
                  <a:outerShdw blurRad="38100" dist="38100" dir="2700000" algn="tl">
                    <a:srgbClr val="000000">
                      <a:alpha val="43137"/>
                    </a:srgbClr>
                  </a:outerShdw>
                </a:effectLst>
                <a:latin typeface="Consolas" pitchFamily="49" charset="0"/>
                <a:cs typeface="Consolas" pitchFamily="49" charset="0"/>
              </a:rPr>
              <a:t>  public </a:t>
            </a:r>
            <a:r>
              <a:rPr lang="en-US" sz="2000" b="1" noProof="1">
                <a:effectLst>
                  <a:outerShdw blurRad="38100" dist="38100" dir="2700000" algn="tl">
                    <a:srgbClr val="000000">
                      <a:alpha val="43137"/>
                    </a:srgbClr>
                  </a:outerShdw>
                </a:effectLst>
                <a:latin typeface="Consolas" pitchFamily="49" charset="0"/>
                <a:cs typeface="Consolas" pitchFamily="49" charset="0"/>
              </a:rPr>
              <a:t>abstract string GetName();</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effectLst>
                  <a:outerShdw blurRad="38100" dist="38100" dir="2700000" algn="tl">
                    <a:srgbClr val="000000">
                      <a:alpha val="43137"/>
                    </a:srgbClr>
                  </a:outerShdw>
                </a:effectLst>
                <a:latin typeface="Consolas" pitchFamily="49" charset="0"/>
                <a:cs typeface="Consolas" pitchFamily="49" charset="0"/>
              </a:rPr>
              <a:t>  public </a:t>
            </a:r>
            <a:r>
              <a:rPr lang="en-US" sz="2000" b="1" noProof="1">
                <a:effectLst>
                  <a:outerShdw blurRad="38100" dist="38100" dir="2700000" algn="tl">
                    <a:srgbClr val="000000">
                      <a:alpha val="43137"/>
                    </a:srgbClr>
                  </a:outerShdw>
                </a:effectLst>
                <a:latin typeface="Consolas" pitchFamily="49" charset="0"/>
                <a:cs typeface="Consolas" pitchFamily="49" charset="0"/>
              </a:rPr>
              <a:t>abstract int Speed { get; </a:t>
            </a:r>
            <a:r>
              <a:rPr lang="en-US" sz="2000" b="1" noProof="1" smtClean="0">
                <a:effectLst>
                  <a:outerShdw blurRad="38100" dist="38100" dir="2700000" algn="tl">
                    <a:srgbClr val="000000">
                      <a:alpha val="43137"/>
                    </a:srgbClr>
                  </a:outerShdw>
                </a:effectLst>
                <a:latin typeface="Consolas" pitchFamily="49" charset="0"/>
                <a:cs typeface="Consolas" pitchFamily="49" charset="0"/>
              </a:rPr>
              <a:t>}</a:t>
            </a:r>
            <a:endParaRPr lang="en-US" sz="2000" b="1" noProof="1">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1200"/>
              </a:spcBef>
              <a:buClr>
                <a:schemeClr val="accent5">
                  <a:lumMod val="40000"/>
                  <a:lumOff val="60000"/>
                </a:schemeClr>
              </a:buClr>
              <a:buSzPct val="70000"/>
              <a:tabLst/>
            </a:pPr>
            <a:r>
              <a:rPr lang="en-US" sz="2000" b="1" noProof="1" smtClean="0">
                <a:effectLst>
                  <a:outerShdw blurRad="38100" dist="38100" dir="2700000" algn="tl">
                    <a:srgbClr val="000000">
                      <a:alpha val="43137"/>
                    </a:srgbClr>
                  </a:outerShdw>
                </a:effectLst>
                <a:latin typeface="Consolas" pitchFamily="49" charset="0"/>
                <a:cs typeface="Consolas" pitchFamily="49" charset="0"/>
              </a:rPr>
              <a:t>  // </a:t>
            </a:r>
            <a:r>
              <a:rPr lang="en-US" sz="2000" b="1" noProof="1">
                <a:effectLst>
                  <a:outerShdw blurRad="38100" dist="38100" dir="2700000" algn="tl">
                    <a:srgbClr val="000000">
                      <a:alpha val="43137"/>
                    </a:srgbClr>
                  </a:outerShdw>
                </a:effectLst>
                <a:latin typeface="Consolas" pitchFamily="49" charset="0"/>
                <a:cs typeface="Consolas" pitchFamily="49" charset="0"/>
              </a:rPr>
              <a:t>Non-abstract method</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effectLst>
                  <a:outerShdw blurRad="38100" dist="38100" dir="2700000" algn="tl">
                    <a:srgbClr val="000000">
                      <a:alpha val="43137"/>
                    </a:srgbClr>
                  </a:outerShdw>
                </a:effectLst>
                <a:latin typeface="Consolas" pitchFamily="49" charset="0"/>
                <a:cs typeface="Consolas" pitchFamily="49" charset="0"/>
              </a:rPr>
              <a:t>  public </a:t>
            </a:r>
            <a:r>
              <a:rPr lang="en-US" sz="2000" b="1" noProof="1">
                <a:effectLst>
                  <a:outerShdw blurRad="38100" dist="38100" dir="2700000" algn="tl">
                    <a:srgbClr val="000000">
                      <a:alpha val="43137"/>
                    </a:srgbClr>
                  </a:outerShdw>
                </a:effectLst>
                <a:latin typeface="Consolas" pitchFamily="49" charset="0"/>
                <a:cs typeface="Consolas" pitchFamily="49" charset="0"/>
              </a:rPr>
              <a:t>override string ToString()</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effectLst>
                  <a:outerShdw blurRad="38100" dist="38100" dir="2700000" algn="tl">
                    <a:srgbClr val="000000">
                      <a:alpha val="43137"/>
                    </a:srgbClr>
                  </a:outerShdw>
                </a:effectLst>
                <a:latin typeface="Consolas" pitchFamily="49" charset="0"/>
                <a:cs typeface="Consolas" pitchFamily="49" charset="0"/>
              </a:rPr>
              <a:t>  {</a:t>
            </a:r>
            <a:endParaRPr lang="en-US" sz="2000" b="1" noProof="1">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effectLst>
                  <a:outerShdw blurRad="38100" dist="38100" dir="2700000" algn="tl">
                    <a:srgbClr val="000000">
                      <a:alpha val="43137"/>
                    </a:srgbClr>
                  </a:outerShdw>
                </a:effectLst>
                <a:latin typeface="Consolas" pitchFamily="49" charset="0"/>
                <a:cs typeface="Consolas" pitchFamily="49" charset="0"/>
              </a:rPr>
              <a:t>    return </a:t>
            </a:r>
            <a:r>
              <a:rPr lang="en-US" sz="2000" b="1" noProof="1">
                <a:effectLst>
                  <a:outerShdw blurRad="38100" dist="38100" dir="2700000" algn="tl">
                    <a:srgbClr val="000000">
                      <a:alpha val="43137"/>
                    </a:srgbClr>
                  </a:outerShdw>
                </a:effectLst>
                <a:latin typeface="Consolas" pitchFamily="49" charset="0"/>
                <a:cs typeface="Consolas" pitchFamily="49" charset="0"/>
              </a:rPr>
              <a:t>"I am " + this.GetName();</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effectLst>
                  <a:outerShdw blurRad="38100" dist="38100" dir="2700000" algn="tl">
                    <a:srgbClr val="000000">
                      <a:alpha val="43137"/>
                    </a:srgbClr>
                  </a:outerShdw>
                </a:effectLst>
                <a:latin typeface="Consolas" pitchFamily="49" charset="0"/>
                <a:cs typeface="Consolas" pitchFamily="49" charset="0"/>
              </a:rPr>
              <a:t>  }</a:t>
            </a:r>
            <a:endParaRPr lang="en-US" sz="2000" b="1" noProof="1">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1200"/>
              </a:spcBef>
              <a:buClr>
                <a:schemeClr val="accent5">
                  <a:lumMod val="40000"/>
                  <a:lumOff val="60000"/>
                </a:schemeClr>
              </a:buClr>
              <a:buSzPct val="70000"/>
              <a:tabLst/>
            </a:pPr>
            <a:r>
              <a:rPr lang="en-US" sz="2000" b="1" noProof="1" smtClean="0">
                <a:effectLst>
                  <a:outerShdw blurRad="38100" dist="38100" dir="2700000" algn="tl">
                    <a:srgbClr val="000000">
                      <a:alpha val="43137"/>
                    </a:srgbClr>
                  </a:outerShdw>
                </a:effectLst>
                <a:latin typeface="Consolas" pitchFamily="49" charset="0"/>
                <a:cs typeface="Consolas" pitchFamily="49" charset="0"/>
              </a:rPr>
              <a:t>  // </a:t>
            </a:r>
            <a:r>
              <a:rPr lang="en-US" sz="2000" b="1" noProof="1">
                <a:effectLst>
                  <a:outerShdw blurRad="38100" dist="38100" dir="2700000" algn="tl">
                    <a:srgbClr val="000000">
                      <a:alpha val="43137"/>
                    </a:srgbClr>
                  </a:outerShdw>
                </a:effectLst>
                <a:latin typeface="Consolas" pitchFamily="49" charset="0"/>
                <a:cs typeface="Consolas" pitchFamily="49" charset="0"/>
              </a:rPr>
              <a:t>Interface method</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effectLst>
                  <a:outerShdw blurRad="38100" dist="38100" dir="2700000" algn="tl">
                    <a:srgbClr val="000000">
                      <a:alpha val="43137"/>
                    </a:srgbClr>
                  </a:outerShdw>
                </a:effectLst>
                <a:latin typeface="Consolas" pitchFamily="49" charset="0"/>
                <a:cs typeface="Consolas" pitchFamily="49" charset="0"/>
              </a:rPr>
              <a:t>  public </a:t>
            </a:r>
            <a:r>
              <a:rPr lang="en-US" sz="2000" b="1" noProof="1">
                <a:effectLst>
                  <a:outerShdw blurRad="38100" dist="38100" dir="2700000" algn="tl">
                    <a:srgbClr val="000000">
                      <a:alpha val="43137"/>
                    </a:srgbClr>
                  </a:outerShdw>
                </a:effectLst>
                <a:latin typeface="Consolas" pitchFamily="49" charset="0"/>
                <a:cs typeface="Consolas" pitchFamily="49" charset="0"/>
              </a:rPr>
              <a:t>int CompareTo(Animal other)</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effectLst>
                  <a:outerShdw blurRad="38100" dist="38100" dir="2700000" algn="tl">
                    <a:srgbClr val="000000">
                      <a:alpha val="43137"/>
                    </a:srgbClr>
                  </a:outerShdw>
                </a:effectLst>
                <a:latin typeface="Consolas" pitchFamily="49" charset="0"/>
                <a:cs typeface="Consolas" pitchFamily="49" charset="0"/>
              </a:rPr>
              <a:t>  {</a:t>
            </a:r>
            <a:endParaRPr lang="en-US" sz="2000" b="1" noProof="1">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effectLst>
                  <a:outerShdw blurRad="38100" dist="38100" dir="2700000" algn="tl">
                    <a:srgbClr val="000000">
                      <a:alpha val="43137"/>
                    </a:srgbClr>
                  </a:outerShdw>
                </a:effectLst>
                <a:latin typeface="Consolas" pitchFamily="49" charset="0"/>
                <a:cs typeface="Consolas" pitchFamily="49" charset="0"/>
              </a:rPr>
              <a:t>    return </a:t>
            </a:r>
            <a:r>
              <a:rPr lang="en-US" sz="2000" b="1" noProof="1">
                <a:effectLst>
                  <a:outerShdw blurRad="38100" dist="38100" dir="2700000" algn="tl">
                    <a:srgbClr val="000000">
                      <a:alpha val="43137"/>
                    </a:srgbClr>
                  </a:outerShdw>
                </a:effectLst>
                <a:latin typeface="Consolas" pitchFamily="49" charset="0"/>
                <a:cs typeface="Consolas" pitchFamily="49" charset="0"/>
              </a:rPr>
              <a:t>this.Speed.CompareTo(other.Speed);</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effectLst>
                  <a:outerShdw blurRad="38100" dist="38100" dir="2700000" algn="tl">
                    <a:srgbClr val="000000">
                      <a:alpha val="43137"/>
                    </a:srgbClr>
                  </a:outerShdw>
                </a:effectLst>
                <a:latin typeface="Consolas" pitchFamily="49" charset="0"/>
                <a:cs typeface="Consolas" pitchFamily="49" charset="0"/>
              </a:rPr>
              <a:t>  }</a:t>
            </a:r>
            <a:endParaRPr lang="en-US" sz="2000" b="1" noProof="1">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 xmlns:p14="http://schemas.microsoft.com/office/powerpoint/2010/main" val="32594607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Abstract Classes </a:t>
            </a:r>
            <a:r>
              <a:rPr lang="bg-BG" dirty="0" smtClean="0">
                <a:effectLst>
                  <a:outerShdw blurRad="50800" dist="38100" algn="tr" rotWithShape="0">
                    <a:prstClr val="black">
                      <a:alpha val="40000"/>
                    </a:prstClr>
                  </a:outerShdw>
                </a:effectLst>
              </a:rPr>
              <a:t>–</a:t>
            </a:r>
            <a:r>
              <a:rPr lang="en-US" dirty="0" smtClean="0">
                <a:effectLst>
                  <a:outerShdw blurRad="50800" dist="38100" algn="tr" rotWithShape="0">
                    <a:prstClr val="black">
                      <a:alpha val="40000"/>
                    </a:prstClr>
                  </a:outerShdw>
                </a:effectLst>
              </a:rPr>
              <a:t> Example (2)</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solidFill>
                  <a:schemeClr val="tx1"/>
                </a:solidFill>
              </a:rPr>
              <a:pPr>
                <a:defRPr/>
              </a:pPr>
              <a:t>36</a:t>
            </a:fld>
            <a:endParaRPr lang="en-US" dirty="0">
              <a:solidFill>
                <a:schemeClr val="tx1"/>
              </a:solidFill>
            </a:endParaRPr>
          </a:p>
        </p:txBody>
      </p:sp>
      <p:sp>
        <p:nvSpPr>
          <p:cNvPr id="19458" name="Rectangle 2"/>
          <p:cNvSpPr>
            <a:spLocks noChangeArrowheads="1"/>
          </p:cNvSpPr>
          <p:nvPr/>
        </p:nvSpPr>
        <p:spPr bwMode="auto">
          <a:xfrm>
            <a:off x="684213" y="1158419"/>
            <a:ext cx="7773987"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effectLst>
                  <a:outerShdw blurRad="38100" dist="38100" dir="2700000" algn="tl">
                    <a:srgbClr val="000000">
                      <a:alpha val="43137"/>
                    </a:srgbClr>
                  </a:outerShdw>
                </a:effectLst>
                <a:latin typeface="Consolas" pitchFamily="49" charset="0"/>
                <a:cs typeface="Consolas" pitchFamily="49" charset="0"/>
              </a:rPr>
              <a:t>public class Turtle : Animal</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effectLst>
                  <a:outerShdw blurRad="38100" dist="38100" dir="2700000" algn="tl">
                    <a:srgbClr val="000000">
                      <a:alpha val="43137"/>
                    </a:srgbClr>
                  </a:outerShdw>
                </a:effectLst>
                <a:latin typeface="Consolas" pitchFamily="49" charset="0"/>
                <a:cs typeface="Consolas" pitchFamily="49" charset="0"/>
              </a:rPr>
              <a:t>  public </a:t>
            </a:r>
            <a:r>
              <a:rPr lang="en-US" sz="2000" b="1" noProof="1">
                <a:effectLst>
                  <a:outerShdw blurRad="38100" dist="38100" dir="2700000" algn="tl">
                    <a:srgbClr val="000000">
                      <a:alpha val="43137"/>
                    </a:srgbClr>
                  </a:outerShdw>
                </a:effectLst>
                <a:latin typeface="Consolas" pitchFamily="49" charset="0"/>
                <a:cs typeface="Consolas" pitchFamily="49" charset="0"/>
              </a:rPr>
              <a:t>override int </a:t>
            </a:r>
            <a:r>
              <a:rPr lang="en-US" sz="2000" b="1" noProof="1" smtClean="0">
                <a:effectLst>
                  <a:outerShdw blurRad="38100" dist="38100" dir="2700000" algn="tl">
                    <a:srgbClr val="000000">
                      <a:alpha val="43137"/>
                    </a:srgbClr>
                  </a:outerShdw>
                </a:effectLst>
                <a:latin typeface="Consolas" pitchFamily="49" charset="0"/>
                <a:cs typeface="Consolas" pitchFamily="49" charset="0"/>
              </a:rPr>
              <a:t>Speed { get { return </a:t>
            </a:r>
            <a:r>
              <a:rPr lang="en-US" sz="2000" b="1" noProof="1">
                <a:effectLst>
                  <a:outerShdw blurRad="38100" dist="38100" dir="2700000" algn="tl">
                    <a:srgbClr val="000000">
                      <a:alpha val="43137"/>
                    </a:srgbClr>
                  </a:outerShdw>
                </a:effectLst>
                <a:latin typeface="Consolas" pitchFamily="49" charset="0"/>
                <a:cs typeface="Consolas" pitchFamily="49" charset="0"/>
              </a:rPr>
              <a:t>1</a:t>
            </a:r>
            <a:r>
              <a:rPr lang="en-US" sz="2000" b="1" noProof="1" smtClean="0">
                <a:effectLst>
                  <a:outerShdw blurRad="38100" dist="38100" dir="2700000" algn="tl">
                    <a:srgbClr val="000000">
                      <a:alpha val="43137"/>
                    </a:srgbClr>
                  </a:outerShdw>
                </a:effectLst>
                <a:latin typeface="Consolas" pitchFamily="49" charset="0"/>
                <a:cs typeface="Consolas" pitchFamily="49" charset="0"/>
              </a:rPr>
              <a:t>; } </a:t>
            </a:r>
            <a:r>
              <a:rPr lang="en-US" sz="2000" b="1" noProof="1">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endParaRPr lang="en-US" sz="2000" b="1" noProof="1">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effectLst>
                  <a:outerShdw blurRad="38100" dist="38100" dir="2700000" algn="tl">
                    <a:srgbClr val="000000">
                      <a:alpha val="43137"/>
                    </a:srgbClr>
                  </a:outerShdw>
                </a:effectLst>
                <a:latin typeface="Consolas" pitchFamily="49" charset="0"/>
                <a:cs typeface="Consolas" pitchFamily="49" charset="0"/>
              </a:rPr>
              <a:t>  </a:t>
            </a:r>
            <a:r>
              <a:rPr lang="en-US" sz="2000" b="1" noProof="1">
                <a:effectLst>
                  <a:outerShdw blurRad="38100" dist="38100" dir="2700000" algn="tl">
                    <a:srgbClr val="000000">
                      <a:alpha val="43137"/>
                    </a:srgbClr>
                  </a:outerShdw>
                </a:effectLst>
                <a:latin typeface="Consolas" pitchFamily="49" charset="0"/>
                <a:cs typeface="Consolas" pitchFamily="49" charset="0"/>
              </a:rPr>
              <a:t>public override string GetName()</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effectLst>
                  <a:outerShdw blurRad="38100" dist="38100" dir="2700000" algn="tl">
                    <a:srgbClr val="000000">
                      <a:alpha val="43137"/>
                    </a:srgbClr>
                  </a:outerShdw>
                </a:effectLst>
                <a:latin typeface="Consolas" pitchFamily="49" charset="0"/>
                <a:cs typeface="Consolas" pitchFamily="49" charset="0"/>
              </a:rPr>
              <a:t>  { </a:t>
            </a:r>
            <a:r>
              <a:rPr lang="en-US" sz="2000" b="1" noProof="1">
                <a:effectLst>
                  <a:outerShdw blurRad="38100" dist="38100" dir="2700000" algn="tl">
                    <a:srgbClr val="000000">
                      <a:alpha val="43137"/>
                    </a:srgbClr>
                  </a:outerShdw>
                </a:effectLst>
                <a:latin typeface="Consolas" pitchFamily="49" charset="0"/>
                <a:cs typeface="Consolas" pitchFamily="49" charset="0"/>
              </a:rPr>
              <a:t>return "turtle</a:t>
            </a:r>
            <a:r>
              <a:rPr lang="en-US" sz="2000" b="1" noProof="1" smtClean="0">
                <a:effectLst>
                  <a:outerShdw blurRad="38100" dist="38100" dir="2700000" algn="tl">
                    <a:srgbClr val="000000">
                      <a:alpha val="43137"/>
                    </a:srgbClr>
                  </a:outerShdw>
                </a:effectLst>
                <a:latin typeface="Consolas" pitchFamily="49" charset="0"/>
                <a:cs typeface="Consolas" pitchFamily="49" charset="0"/>
              </a:rPr>
              <a:t>"; </a:t>
            </a:r>
            <a:r>
              <a:rPr lang="en-US" sz="2000" b="1" noProof="1">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endParaRPr lang="en-US" sz="2000" b="1" noProof="1">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effectLst>
                  <a:outerShdw blurRad="38100" dist="38100" dir="2700000" algn="tl">
                    <a:srgbClr val="000000">
                      <a:alpha val="43137"/>
                    </a:srgbClr>
                  </a:outerShdw>
                </a:effectLst>
                <a:latin typeface="Consolas" pitchFamily="49" charset="0"/>
                <a:cs typeface="Consolas" pitchFamily="49" charset="0"/>
              </a:rPr>
              <a:t>public class </a:t>
            </a:r>
            <a:r>
              <a:rPr lang="en-US" sz="2000" b="1" noProof="1" smtClean="0">
                <a:effectLst>
                  <a:outerShdw blurRad="38100" dist="38100" dir="2700000" algn="tl">
                    <a:srgbClr val="000000">
                      <a:alpha val="43137"/>
                    </a:srgbClr>
                  </a:outerShdw>
                </a:effectLst>
                <a:latin typeface="Consolas" pitchFamily="49" charset="0"/>
                <a:cs typeface="Consolas" pitchFamily="49" charset="0"/>
              </a:rPr>
              <a:t>Cheetah : </a:t>
            </a:r>
            <a:r>
              <a:rPr lang="en-US" sz="2000" b="1" noProof="1">
                <a:effectLst>
                  <a:outerShdw blurRad="38100" dist="38100" dir="2700000" algn="tl">
                    <a:srgbClr val="000000">
                      <a:alpha val="43137"/>
                    </a:srgbClr>
                  </a:outerShdw>
                </a:effectLst>
                <a:latin typeface="Consolas" pitchFamily="49" charset="0"/>
                <a:cs typeface="Consolas" pitchFamily="49" charset="0"/>
              </a:rPr>
              <a:t>Animal</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effectLst>
                  <a:outerShdw blurRad="38100" dist="38100" dir="2700000" algn="tl">
                    <a:srgbClr val="000000">
                      <a:alpha val="43137"/>
                    </a:srgbClr>
                  </a:outerShdw>
                </a:effectLst>
                <a:latin typeface="Consolas" pitchFamily="49" charset="0"/>
                <a:cs typeface="Consolas" pitchFamily="49" charset="0"/>
              </a:rPr>
              <a:t>  public override int Speed { get { return </a:t>
            </a:r>
            <a:r>
              <a:rPr lang="en-US" sz="2000" b="1" noProof="1" smtClean="0">
                <a:effectLst>
                  <a:outerShdw blurRad="38100" dist="38100" dir="2700000" algn="tl">
                    <a:srgbClr val="000000">
                      <a:alpha val="43137"/>
                    </a:srgbClr>
                  </a:outerShdw>
                </a:effectLst>
                <a:latin typeface="Consolas" pitchFamily="49" charset="0"/>
                <a:cs typeface="Consolas" pitchFamily="49" charset="0"/>
              </a:rPr>
              <a:t>100; </a:t>
            </a:r>
            <a:r>
              <a:rPr lang="en-US" sz="2000" b="1" noProof="1">
                <a:effectLst>
                  <a:outerShdw blurRad="38100" dist="38100" dir="2700000" algn="tl">
                    <a:srgbClr val="000000">
                      <a:alpha val="43137"/>
                    </a:srgbClr>
                  </a:outerShdw>
                </a:effectLst>
                <a:latin typeface="Consolas" pitchFamily="49" charset="0"/>
                <a:cs typeface="Consolas" pitchFamily="49" charset="0"/>
              </a:rPr>
              <a:t>} }</a:t>
            </a:r>
          </a:p>
          <a:p>
            <a:pPr marR="0" lvl="0" defTabSz="914400" eaLnBrk="0" latinLnBrk="0" hangingPunct="0">
              <a:lnSpc>
                <a:spcPct val="100000"/>
              </a:lnSpc>
              <a:spcBef>
                <a:spcPts val="0"/>
              </a:spcBef>
              <a:buClr>
                <a:schemeClr val="accent5">
                  <a:lumMod val="40000"/>
                  <a:lumOff val="60000"/>
                </a:schemeClr>
              </a:buClr>
              <a:buSzPct val="70000"/>
              <a:tabLst/>
            </a:pPr>
            <a:endParaRPr lang="en-US" sz="2000" b="1" noProof="1">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effectLst>
                  <a:outerShdw blurRad="38100" dist="38100" dir="2700000" algn="tl">
                    <a:srgbClr val="000000">
                      <a:alpha val="43137"/>
                    </a:srgbClr>
                  </a:outerShdw>
                </a:effectLst>
                <a:latin typeface="Consolas" pitchFamily="49" charset="0"/>
                <a:cs typeface="Consolas" pitchFamily="49" charset="0"/>
              </a:rPr>
              <a:t>  public override string GetName()</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effectLst>
                  <a:outerShdw blurRad="38100" dist="38100" dir="2700000" algn="tl">
                    <a:srgbClr val="000000">
                      <a:alpha val="43137"/>
                    </a:srgbClr>
                  </a:outerShdw>
                </a:effectLst>
                <a:latin typeface="Consolas" pitchFamily="49" charset="0"/>
                <a:cs typeface="Consolas" pitchFamily="49" charset="0"/>
              </a:rPr>
              <a:t>  { return </a:t>
            </a:r>
            <a:r>
              <a:rPr lang="en-US" sz="2000" b="1" noProof="1" smtClean="0">
                <a:effectLst>
                  <a:outerShdw blurRad="38100" dist="38100" dir="2700000" algn="tl">
                    <a:srgbClr val="000000">
                      <a:alpha val="43137"/>
                    </a:srgbClr>
                  </a:outerShdw>
                </a:effectLst>
                <a:latin typeface="Consolas" pitchFamily="49" charset="0"/>
                <a:cs typeface="Consolas" pitchFamily="49" charset="0"/>
              </a:rPr>
              <a:t>"cheetah"; </a:t>
            </a:r>
            <a:r>
              <a:rPr lang="en-US" sz="2000" b="1" noProof="1">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effectLst>
                  <a:outerShdw blurRad="38100" dist="38100" dir="2700000" algn="tl">
                    <a:srgbClr val="000000">
                      <a:alpha val="43137"/>
                    </a:srgbClr>
                  </a:outerShdw>
                </a:effectLst>
                <a:latin typeface="Consolas" pitchFamily="49" charset="0"/>
                <a:cs typeface="Consolas" pitchFamily="49" charset="0"/>
              </a:rPr>
              <a:t>}</a:t>
            </a:r>
            <a:endParaRPr lang="en-US" sz="2000" b="1" noProof="1">
              <a:effectLst>
                <a:outerShdw blurRad="38100" dist="38100" dir="2700000" algn="tl">
                  <a:srgbClr val="000000">
                    <a:alpha val="43137"/>
                  </a:srgbClr>
                </a:outerShdw>
              </a:effectLst>
              <a:latin typeface="Consolas" pitchFamily="49" charset="0"/>
              <a:cs typeface="Consolas" pitchFamily="49" charset="0"/>
            </a:endParaRPr>
          </a:p>
        </p:txBody>
      </p:sp>
      <p:sp>
        <p:nvSpPr>
          <p:cNvPr id="5" name="Title 1"/>
          <p:cNvSpPr txBox="1">
            <a:spLocks/>
          </p:cNvSpPr>
          <p:nvPr/>
        </p:nvSpPr>
        <p:spPr>
          <a:xfrm>
            <a:off x="3707904" y="5949280"/>
            <a:ext cx="4762872" cy="409079"/>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800" b="0" i="1" u="none" strike="noStrike" kern="1200" cap="none" spc="0" normalizeH="0" baseline="0" noProof="0" smtClean="0">
                <a:ln>
                  <a:noFill/>
                </a:ln>
                <a:solidFill>
                  <a:schemeClr val="tx1"/>
                </a:solidFill>
                <a:effectLst>
                  <a:outerShdw blurRad="50800" dist="38100" algn="tr" rotWithShape="0">
                    <a:prstClr val="black">
                      <a:alpha val="40000"/>
                    </a:prstClr>
                  </a:outerShdw>
                </a:effectLst>
                <a:uLnTx/>
                <a:uFillTx/>
                <a:latin typeface="+mj-lt"/>
                <a:ea typeface="+mj-ea"/>
                <a:cs typeface="+mj-cs"/>
              </a:rPr>
              <a:t>Abstract Classes – Live Demo</a:t>
            </a:r>
            <a:endParaRPr kumimoji="0" lang="en-US" sz="1800" b="0" i="1"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 xmlns:p14="http://schemas.microsoft.com/office/powerpoint/2010/main" val="425199460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0"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Abstract Data Types</a:t>
            </a:r>
            <a:endParaRPr lang="bg-BG" sz="4000" dirty="0"/>
          </a:p>
        </p:txBody>
      </p:sp>
      <p:sp>
        <p:nvSpPr>
          <p:cNvPr id="805891" name="Rectangle 3"/>
          <p:cNvSpPr>
            <a:spLocks noGrp="1" noChangeArrowheads="1"/>
          </p:cNvSpPr>
          <p:nvPr>
            <p:ph idx="1"/>
          </p:nvPr>
        </p:nvSpPr>
        <p:spPr>
          <a:xfrm>
            <a:off x="323528" y="1196752"/>
            <a:ext cx="8229600" cy="4525963"/>
          </a:xfrm>
          <a:prstGeom prst="rect">
            <a:avLst/>
          </a:prstGeom>
        </p:spPr>
        <p:txBody>
          <a:bodyPr/>
          <a:lstStyle/>
          <a:p>
            <a:pPr>
              <a:lnSpc>
                <a:spcPct val="100000"/>
              </a:lnSpc>
              <a:defRPr/>
            </a:pPr>
            <a:r>
              <a:rPr lang="en-US" dirty="0">
                <a:latin typeface="+mn-lt"/>
                <a:ea typeface="+mn-ea"/>
                <a:cs typeface="+mn-cs"/>
              </a:rPr>
              <a:t>Abstract Data Types (ADT) are data types defined by </a:t>
            </a:r>
            <a:r>
              <a:rPr lang="en-US" dirty="0" smtClean="0">
                <a:latin typeface="+mn-lt"/>
                <a:ea typeface="+mn-ea"/>
                <a:cs typeface="+mn-cs"/>
              </a:rPr>
              <a:t>a </a:t>
            </a:r>
            <a:r>
              <a:rPr lang="en-US" dirty="0">
                <a:latin typeface="+mn-lt"/>
                <a:ea typeface="+mn-ea"/>
                <a:cs typeface="+mn-cs"/>
              </a:rPr>
              <a:t>set of </a:t>
            </a:r>
            <a:r>
              <a:rPr lang="en-US" dirty="0" smtClean="0">
                <a:latin typeface="+mn-lt"/>
                <a:ea typeface="+mn-ea"/>
                <a:cs typeface="+mn-cs"/>
              </a:rPr>
              <a:t>operations (interface)</a:t>
            </a:r>
            <a:endParaRPr lang="en-US" dirty="0">
              <a:latin typeface="+mn-lt"/>
              <a:ea typeface="+mn-ea"/>
              <a:cs typeface="+mn-cs"/>
            </a:endParaRPr>
          </a:p>
          <a:p>
            <a:pPr>
              <a:lnSpc>
                <a:spcPct val="100000"/>
              </a:lnSpc>
              <a:defRPr/>
            </a:pPr>
            <a:r>
              <a:rPr lang="en-US" dirty="0" smtClean="0">
                <a:latin typeface="+mn-lt"/>
                <a:ea typeface="+mn-ea"/>
                <a:cs typeface="+mn-cs"/>
              </a:rPr>
              <a:t>Example: </a:t>
            </a:r>
            <a:r>
              <a:rPr lang="en-US" noProof="1" smtClean="0">
                <a:latin typeface="Consolas" panose="020B0609020204030204" pitchFamily="49" charset="0"/>
                <a:cs typeface="Consolas" panose="020B0609020204030204" pitchFamily="49" charset="0"/>
              </a:rPr>
              <a:t>IList&lt;T&gt;</a:t>
            </a:r>
            <a:r>
              <a:rPr lang="en-US" dirty="0" smtClean="0">
                <a:latin typeface="+mn-lt"/>
                <a:ea typeface="+mn-ea"/>
                <a:cs typeface="+mn-cs"/>
              </a:rPr>
              <a:t> in .NET Framework</a:t>
            </a:r>
            <a:endParaRPr lang="en-US" dirty="0">
              <a:latin typeface="+mn-lt"/>
              <a:ea typeface="+mn-ea"/>
              <a:cs typeface="+mn-cs"/>
            </a:endParaRPr>
          </a:p>
        </p:txBody>
      </p:sp>
      <p:grpSp>
        <p:nvGrpSpPr>
          <p:cNvPr id="2" name="Group 7"/>
          <p:cNvGrpSpPr>
            <a:grpSpLocks noChangeAspect="1"/>
          </p:cNvGrpSpPr>
          <p:nvPr/>
        </p:nvGrpSpPr>
        <p:grpSpPr bwMode="auto">
          <a:xfrm>
            <a:off x="4083049" y="2942654"/>
            <a:ext cx="4129088" cy="3353249"/>
            <a:chOff x="1613" y="2088"/>
            <a:chExt cx="2601" cy="1873"/>
          </a:xfrm>
        </p:grpSpPr>
        <p:sp>
          <p:nvSpPr>
            <p:cNvPr id="5130" name="Rectangle 10"/>
            <p:cNvSpPr>
              <a:spLocks noChangeArrowheads="1"/>
            </p:cNvSpPr>
            <p:nvPr/>
          </p:nvSpPr>
          <p:spPr bwMode="auto">
            <a:xfrm>
              <a:off x="1613" y="3721"/>
              <a:ext cx="1284" cy="240"/>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effectLst>
                    <a:outerShdw blurRad="38100" dist="38100" dir="2700000" algn="tl">
                      <a:srgbClr val="000000">
                        <a:alpha val="43137"/>
                      </a:srgbClr>
                    </a:outerShdw>
                  </a:effectLst>
                  <a:latin typeface="Consolas" pitchFamily="49" charset="0"/>
                </a:rPr>
                <a:t>LinkedList&lt;T&gt;</a:t>
              </a:r>
              <a:endParaRPr lang="en-US" sz="2000" b="1" noProof="1">
                <a:effectLst>
                  <a:outerShdw blurRad="38100" dist="38100" dir="2700000" algn="tl">
                    <a:srgbClr val="000000">
                      <a:alpha val="43137"/>
                    </a:srgbClr>
                  </a:outerShdw>
                </a:effectLst>
                <a:latin typeface="Consolas" pitchFamily="49" charset="0"/>
              </a:endParaRPr>
            </a:p>
          </p:txBody>
        </p:sp>
        <p:sp>
          <p:nvSpPr>
            <p:cNvPr id="5133" name="Rectangle 13"/>
            <p:cNvSpPr>
              <a:spLocks noChangeArrowheads="1"/>
            </p:cNvSpPr>
            <p:nvPr/>
          </p:nvSpPr>
          <p:spPr bwMode="auto">
            <a:xfrm>
              <a:off x="1729" y="2499"/>
              <a:ext cx="2352" cy="738"/>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en-US" sz="2000" b="1" noProof="1" smtClean="0">
                  <a:effectLst>
                    <a:outerShdw blurRad="38100" dist="38100" dir="2700000" algn="tl">
                      <a:srgbClr val="000000">
                        <a:alpha val="43137"/>
                      </a:srgbClr>
                    </a:outerShdw>
                  </a:effectLst>
                  <a:latin typeface="Consolas" pitchFamily="49" charset="0"/>
                </a:rPr>
                <a:t>+Add(item : Object)</a:t>
              </a:r>
            </a:p>
            <a:p>
              <a:pPr>
                <a:lnSpc>
                  <a:spcPct val="95000"/>
                </a:lnSpc>
                <a:defRPr/>
              </a:pPr>
              <a:r>
                <a:rPr lang="en-US" sz="2000" b="1" noProof="1" smtClean="0">
                  <a:effectLst>
                    <a:outerShdw blurRad="38100" dist="38100" dir="2700000" algn="tl">
                      <a:srgbClr val="000000">
                        <a:alpha val="43137"/>
                      </a:srgbClr>
                    </a:outerShdw>
                  </a:effectLst>
                  <a:latin typeface="Consolas" pitchFamily="49" charset="0"/>
                </a:rPr>
                <a:t>+Remove(item : Object)</a:t>
              </a:r>
            </a:p>
            <a:p>
              <a:pPr>
                <a:lnSpc>
                  <a:spcPct val="95000"/>
                </a:lnSpc>
                <a:defRPr/>
              </a:pPr>
              <a:r>
                <a:rPr lang="en-US" sz="2000" b="1" noProof="1" smtClean="0">
                  <a:effectLst>
                    <a:outerShdw blurRad="38100" dist="38100" dir="2700000" algn="tl">
                      <a:srgbClr val="000000">
                        <a:alpha val="43137"/>
                      </a:srgbClr>
                    </a:outerShdw>
                  </a:effectLst>
                  <a:latin typeface="Consolas" pitchFamily="49" charset="0"/>
                </a:rPr>
                <a:t>+Clear()</a:t>
              </a:r>
            </a:p>
            <a:p>
              <a:pPr>
                <a:lnSpc>
                  <a:spcPct val="95000"/>
                </a:lnSpc>
                <a:defRPr/>
              </a:pPr>
              <a:r>
                <a:rPr lang="en-US" sz="2000" b="1" noProof="1" smtClean="0">
                  <a:effectLst>
                    <a:outerShdw blurRad="38100" dist="38100" dir="2700000" algn="tl">
                      <a:srgbClr val="000000">
                        <a:alpha val="43137"/>
                      </a:srgbClr>
                    </a:outerShdw>
                  </a:effectLst>
                  <a:latin typeface="Consolas" pitchFamily="49" charset="0"/>
                </a:rPr>
                <a:t>…</a:t>
              </a:r>
            </a:p>
          </p:txBody>
        </p:sp>
        <p:sp>
          <p:nvSpPr>
            <p:cNvPr id="5138" name="Rectangle 18"/>
            <p:cNvSpPr>
              <a:spLocks noChangeArrowheads="1"/>
            </p:cNvSpPr>
            <p:nvPr/>
          </p:nvSpPr>
          <p:spPr bwMode="auto">
            <a:xfrm>
              <a:off x="1729" y="2088"/>
              <a:ext cx="2352" cy="411"/>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effectLst>
                    <a:outerShdw blurRad="38100" dist="38100" dir="2700000" algn="tl">
                      <a:srgbClr val="000000">
                        <a:alpha val="43137"/>
                      </a:srgbClr>
                    </a:outerShdw>
                  </a:effectLst>
                  <a:latin typeface="Consolas" pitchFamily="49" charset="0"/>
                </a:rPr>
                <a:t>«interface»</a:t>
              </a:r>
            </a:p>
            <a:p>
              <a:pPr algn="ctr">
                <a:lnSpc>
                  <a:spcPct val="95000"/>
                </a:lnSpc>
                <a:defRPr/>
              </a:pPr>
              <a:r>
                <a:rPr lang="en-US" sz="2000" b="1" noProof="1" smtClean="0">
                  <a:effectLst>
                    <a:outerShdw blurRad="38100" dist="38100" dir="2700000" algn="tl">
                      <a:srgbClr val="000000">
                        <a:alpha val="43137"/>
                      </a:srgbClr>
                    </a:outerShdw>
                  </a:effectLst>
                  <a:latin typeface="Consolas" pitchFamily="49" charset="0"/>
                </a:rPr>
                <a:t>IList&lt;T&gt;</a:t>
              </a:r>
              <a:endParaRPr lang="en-US" sz="2000" b="1" noProof="1">
                <a:effectLst>
                  <a:outerShdw blurRad="38100" dist="38100" dir="2700000" algn="tl">
                    <a:srgbClr val="000000">
                      <a:alpha val="43137"/>
                    </a:srgbClr>
                  </a:outerShdw>
                </a:effectLst>
                <a:latin typeface="Consolas" pitchFamily="49" charset="0"/>
              </a:endParaRPr>
            </a:p>
          </p:txBody>
        </p:sp>
        <p:sp>
          <p:nvSpPr>
            <p:cNvPr id="5140" name="Line 20"/>
            <p:cNvSpPr>
              <a:spLocks noChangeShapeType="1"/>
            </p:cNvSpPr>
            <p:nvPr/>
          </p:nvSpPr>
          <p:spPr bwMode="auto">
            <a:xfrm flipH="1">
              <a:off x="2275" y="3412"/>
              <a:ext cx="72" cy="309"/>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effectLst>
                  <a:outerShdw blurRad="38100" dist="38100" dir="2700000" algn="tl">
                    <a:srgbClr val="000000">
                      <a:alpha val="43137"/>
                    </a:srgbClr>
                  </a:outerShdw>
                </a:effectLst>
                <a:latin typeface="Consolas" pitchFamily="49" charset="0"/>
              </a:endParaRPr>
            </a:p>
          </p:txBody>
        </p:sp>
        <p:sp>
          <p:nvSpPr>
            <p:cNvPr id="5141" name="Freeform 21"/>
            <p:cNvSpPr>
              <a:spLocks/>
            </p:cNvSpPr>
            <p:nvPr/>
          </p:nvSpPr>
          <p:spPr bwMode="auto">
            <a:xfrm rot="20382134">
              <a:off x="2243" y="3261"/>
              <a:ext cx="193" cy="207"/>
            </a:xfrm>
            <a:custGeom>
              <a:avLst/>
              <a:gdLst/>
              <a:ahLst/>
              <a:cxnLst>
                <a:cxn ang="0">
                  <a:pos x="0" y="101"/>
                </a:cxn>
                <a:cxn ang="0">
                  <a:pos x="193" y="207"/>
                </a:cxn>
                <a:cxn ang="0">
                  <a:pos x="181" y="0"/>
                </a:cxn>
                <a:cxn ang="0">
                  <a:pos x="0" y="101"/>
                </a:cxn>
              </a:cxnLst>
              <a:rect l="0" t="0" r="r" b="b"/>
              <a:pathLst>
                <a:path w="193" h="207">
                  <a:moveTo>
                    <a:pt x="0" y="101"/>
                  </a:moveTo>
                  <a:lnTo>
                    <a:pt x="193" y="207"/>
                  </a:lnTo>
                  <a:lnTo>
                    <a:pt x="181" y="0"/>
                  </a:lnTo>
                  <a:lnTo>
                    <a:pt x="0" y="101"/>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effectLst>
                  <a:outerShdw blurRad="38100" dist="38100" dir="2700000" algn="tl">
                    <a:srgbClr val="000000">
                      <a:alpha val="43137"/>
                    </a:srgbClr>
                  </a:outerShdw>
                </a:effectLst>
                <a:latin typeface="Consolas" pitchFamily="49" charset="0"/>
              </a:endParaRPr>
            </a:p>
          </p:txBody>
        </p:sp>
        <p:sp>
          <p:nvSpPr>
            <p:cNvPr id="5145" name="Rectangle 25"/>
            <p:cNvSpPr>
              <a:spLocks noChangeArrowheads="1"/>
            </p:cNvSpPr>
            <p:nvPr/>
          </p:nvSpPr>
          <p:spPr bwMode="auto">
            <a:xfrm>
              <a:off x="3137" y="3721"/>
              <a:ext cx="1077" cy="240"/>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effectLst>
                    <a:outerShdw blurRad="38100" dist="38100" dir="2700000" algn="tl">
                      <a:srgbClr val="000000">
                        <a:alpha val="43137"/>
                      </a:srgbClr>
                    </a:outerShdw>
                  </a:effectLst>
                  <a:latin typeface="Consolas" pitchFamily="49" charset="0"/>
                </a:rPr>
                <a:t>List&lt;T&gt;</a:t>
              </a:r>
              <a:endParaRPr lang="en-US" sz="2000" b="1" noProof="1">
                <a:effectLst>
                  <a:outerShdw blurRad="38100" dist="38100" dir="2700000" algn="tl">
                    <a:srgbClr val="000000">
                      <a:alpha val="43137"/>
                    </a:srgbClr>
                  </a:outerShdw>
                </a:effectLst>
                <a:latin typeface="Consolas" pitchFamily="49" charset="0"/>
              </a:endParaRPr>
            </a:p>
          </p:txBody>
        </p:sp>
        <p:sp>
          <p:nvSpPr>
            <p:cNvPr id="5146" name="Line 26"/>
            <p:cNvSpPr>
              <a:spLocks noChangeShapeType="1"/>
            </p:cNvSpPr>
            <p:nvPr/>
          </p:nvSpPr>
          <p:spPr bwMode="auto">
            <a:xfrm>
              <a:off x="3427" y="3411"/>
              <a:ext cx="78" cy="310"/>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effectLst>
                  <a:outerShdw blurRad="38100" dist="38100" dir="2700000" algn="tl">
                    <a:srgbClr val="000000">
                      <a:alpha val="43137"/>
                    </a:srgbClr>
                  </a:outerShdw>
                </a:effectLst>
                <a:latin typeface="Consolas" pitchFamily="49" charset="0"/>
              </a:endParaRPr>
            </a:p>
          </p:txBody>
        </p:sp>
        <p:sp>
          <p:nvSpPr>
            <p:cNvPr id="5147" name="Freeform 27"/>
            <p:cNvSpPr>
              <a:spLocks/>
            </p:cNvSpPr>
            <p:nvPr/>
          </p:nvSpPr>
          <p:spPr bwMode="auto">
            <a:xfrm rot="807907">
              <a:off x="3334" y="3255"/>
              <a:ext cx="195" cy="207"/>
            </a:xfrm>
            <a:custGeom>
              <a:avLst/>
              <a:gdLst/>
              <a:ahLst/>
              <a:cxnLst>
                <a:cxn ang="0">
                  <a:pos x="0" y="207"/>
                </a:cxn>
                <a:cxn ang="0">
                  <a:pos x="195" y="105"/>
                </a:cxn>
                <a:cxn ang="0">
                  <a:pos x="16" y="0"/>
                </a:cxn>
                <a:cxn ang="0">
                  <a:pos x="0" y="207"/>
                </a:cxn>
              </a:cxnLst>
              <a:rect l="0" t="0" r="r" b="b"/>
              <a:pathLst>
                <a:path w="195" h="207">
                  <a:moveTo>
                    <a:pt x="0" y="207"/>
                  </a:moveTo>
                  <a:lnTo>
                    <a:pt x="195" y="105"/>
                  </a:lnTo>
                  <a:lnTo>
                    <a:pt x="16" y="0"/>
                  </a:lnTo>
                  <a:lnTo>
                    <a:pt x="0" y="207"/>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effectLst>
                  <a:outerShdw blurRad="38100" dist="38100" dir="2700000" algn="tl">
                    <a:srgbClr val="000000">
                      <a:alpha val="43137"/>
                    </a:srgbClr>
                  </a:outerShdw>
                </a:effectLst>
                <a:latin typeface="Consolas" pitchFamily="49" charset="0"/>
              </a:endParaRPr>
            </a:p>
          </p:txBody>
        </p:sp>
      </p:grpSp>
      <p:sp>
        <p:nvSpPr>
          <p:cNvPr id="15"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37</a:t>
            </a:fld>
            <a:endParaRPr lang="en-US" sz="1100" dirty="0"/>
          </a:p>
        </p:txBody>
      </p:sp>
    </p:spTree>
    <p:extLst>
      <p:ext uri="{BB962C8B-B14F-4D97-AF65-F5344CB8AC3E}">
        <p14:creationId xmlns="" xmlns:p14="http://schemas.microsoft.com/office/powerpoint/2010/main" val="524512049"/>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Inheritance Hierarchies</a:t>
            </a:r>
            <a:endParaRPr lang="en-US" dirty="0">
              <a:solidFill>
                <a:schemeClr val="tx1"/>
              </a:solidFill>
            </a:endParaRPr>
          </a:p>
        </p:txBody>
      </p:sp>
      <p:sp>
        <p:nvSpPr>
          <p:cNvPr id="3" name="Content Placeholder 2"/>
          <p:cNvSpPr>
            <a:spLocks noGrp="1"/>
          </p:cNvSpPr>
          <p:nvPr>
            <p:ph idx="1"/>
          </p:nvPr>
        </p:nvSpPr>
        <p:spPr/>
        <p:txBody>
          <a:bodyPr/>
          <a:lstStyle/>
          <a:p>
            <a:pPr>
              <a:lnSpc>
                <a:spcPct val="100000"/>
              </a:lnSpc>
            </a:pPr>
            <a:r>
              <a:rPr lang="en-US" dirty="0" smtClean="0">
                <a:solidFill>
                  <a:schemeClr val="tx1"/>
                </a:solidFill>
              </a:rPr>
              <a:t>Using inheritance we can create inheritance hierarchies</a:t>
            </a:r>
          </a:p>
          <a:p>
            <a:pPr lvl="1">
              <a:lnSpc>
                <a:spcPct val="100000"/>
              </a:lnSpc>
            </a:pPr>
            <a:r>
              <a:rPr lang="en-US" dirty="0" smtClean="0">
                <a:solidFill>
                  <a:schemeClr val="tx1"/>
                </a:solidFill>
              </a:rPr>
              <a:t>Easily represented by UML class diagrams</a:t>
            </a:r>
          </a:p>
          <a:p>
            <a:pPr>
              <a:lnSpc>
                <a:spcPct val="100000"/>
              </a:lnSpc>
            </a:pPr>
            <a:r>
              <a:rPr lang="en-US" dirty="0" smtClean="0">
                <a:solidFill>
                  <a:schemeClr val="tx1"/>
                </a:solidFill>
              </a:rPr>
              <a:t>UML class diagrams</a:t>
            </a:r>
          </a:p>
          <a:p>
            <a:pPr lvl="1">
              <a:lnSpc>
                <a:spcPct val="100000"/>
              </a:lnSpc>
            </a:pPr>
            <a:r>
              <a:rPr lang="en-US" dirty="0" smtClean="0">
                <a:solidFill>
                  <a:schemeClr val="tx1"/>
                </a:solidFill>
              </a:rPr>
              <a:t>Classes are represented by rectangles containing their methods and data</a:t>
            </a:r>
          </a:p>
          <a:p>
            <a:pPr lvl="1">
              <a:lnSpc>
                <a:spcPct val="100000"/>
              </a:lnSpc>
            </a:pPr>
            <a:r>
              <a:rPr lang="en-US" dirty="0" smtClean="0">
                <a:solidFill>
                  <a:schemeClr val="tx1"/>
                </a:solidFill>
              </a:rPr>
              <a:t>Relations between classes are shown as arrows</a:t>
            </a:r>
          </a:p>
          <a:p>
            <a:pPr lvl="2">
              <a:lnSpc>
                <a:spcPct val="100000"/>
              </a:lnSpc>
            </a:pPr>
            <a:r>
              <a:rPr lang="en-US" dirty="0" smtClean="0">
                <a:solidFill>
                  <a:schemeClr val="tx1"/>
                </a:solidFill>
              </a:rPr>
              <a:t>Closed triangle arrow means inheritance</a:t>
            </a:r>
          </a:p>
          <a:p>
            <a:pPr lvl="2">
              <a:lnSpc>
                <a:spcPct val="100000"/>
              </a:lnSpc>
            </a:pPr>
            <a:r>
              <a:rPr lang="en-US" dirty="0" smtClean="0">
                <a:solidFill>
                  <a:schemeClr val="tx1"/>
                </a:solidFill>
              </a:rPr>
              <a:t>Other arrows mean some kind of associations</a:t>
            </a:r>
            <a:endParaRPr lang="en-US" dirty="0">
              <a:solidFill>
                <a:schemeClr val="tx1"/>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38</a:t>
            </a:fld>
            <a:endParaRPr lang="en-US" dirty="0"/>
          </a:p>
        </p:txBody>
      </p:sp>
    </p:spTree>
    <p:extLst>
      <p:ext uri="{BB962C8B-B14F-4D97-AF65-F5344CB8AC3E}">
        <p14:creationId xmlns="" xmlns:p14="http://schemas.microsoft.com/office/powerpoint/2010/main" val="37348633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1143000"/>
          </a:xfrm>
        </p:spPr>
        <p:txBody>
          <a:bodyPr/>
          <a:lstStyle/>
          <a:p>
            <a:r>
              <a:rPr lang="en-US" dirty="0" smtClean="0"/>
              <a:t>UML Class Diagram – Example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solidFill>
                  <a:schemeClr val="tx1"/>
                </a:solidFill>
              </a:rPr>
              <a:pPr>
                <a:defRPr/>
              </a:pPr>
              <a:t>39</a:t>
            </a:fld>
            <a:endParaRPr lang="en-US" dirty="0">
              <a:solidFill>
                <a:schemeClr val="tx1"/>
              </a:solidFill>
            </a:endParaRPr>
          </a:p>
        </p:txBody>
      </p:sp>
      <p:grpSp>
        <p:nvGrpSpPr>
          <p:cNvPr id="3" name="Group 127"/>
          <p:cNvGrpSpPr/>
          <p:nvPr/>
        </p:nvGrpSpPr>
        <p:grpSpPr>
          <a:xfrm>
            <a:off x="1905000" y="1162050"/>
            <a:ext cx="5295106" cy="5327650"/>
            <a:chOff x="1905000" y="1162050"/>
            <a:chExt cx="5295106" cy="5327650"/>
          </a:xfrm>
        </p:grpSpPr>
        <p:sp>
          <p:nvSpPr>
            <p:cNvPr id="377" name="Rectangle 9"/>
            <p:cNvSpPr>
              <a:spLocks noChangeArrowheads="1"/>
            </p:cNvSpPr>
            <p:nvPr/>
          </p:nvSpPr>
          <p:spPr bwMode="auto">
            <a:xfrm>
              <a:off x="5283200" y="1703388"/>
              <a:ext cx="774700" cy="19050"/>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78" name="Freeform 10"/>
            <p:cNvSpPr>
              <a:spLocks/>
            </p:cNvSpPr>
            <p:nvPr/>
          </p:nvSpPr>
          <p:spPr bwMode="auto">
            <a:xfrm>
              <a:off x="4292600" y="2954338"/>
              <a:ext cx="88900" cy="52388"/>
            </a:xfrm>
            <a:custGeom>
              <a:avLst/>
              <a:gdLst/>
              <a:ahLst/>
              <a:cxnLst>
                <a:cxn ang="0">
                  <a:pos x="254" y="168"/>
                </a:cxn>
                <a:cxn ang="0">
                  <a:pos x="0" y="53"/>
                </a:cxn>
                <a:cxn ang="0">
                  <a:pos x="24" y="0"/>
                </a:cxn>
                <a:cxn ang="0">
                  <a:pos x="278" y="116"/>
                </a:cxn>
                <a:cxn ang="0">
                  <a:pos x="254" y="168"/>
                </a:cxn>
              </a:cxnLst>
              <a:rect l="0" t="0" r="r" b="b"/>
              <a:pathLst>
                <a:path w="278" h="168">
                  <a:moveTo>
                    <a:pt x="254" y="168"/>
                  </a:moveTo>
                  <a:lnTo>
                    <a:pt x="0" y="53"/>
                  </a:lnTo>
                  <a:lnTo>
                    <a:pt x="24" y="0"/>
                  </a:lnTo>
                  <a:lnTo>
                    <a:pt x="278" y="116"/>
                  </a:lnTo>
                  <a:lnTo>
                    <a:pt x="254" y="168"/>
                  </a:lnTo>
                  <a:close/>
                </a:path>
              </a:pathLst>
            </a:custGeom>
            <a:solidFill>
              <a:schemeClr val="accent5">
                <a:lumMod val="20000"/>
                <a:lumOff val="80000"/>
              </a:schemeClr>
            </a:solidFill>
            <a:ln w="9525">
              <a:noFill/>
              <a:round/>
              <a:headEnd/>
              <a:tailEnd/>
            </a:ln>
          </p:spPr>
          <p:txBody>
            <a:bodyPr/>
            <a:lstStyle/>
            <a:p>
              <a:endParaRPr lang="bg-BG" b="1"/>
            </a:p>
          </p:txBody>
        </p:sp>
        <p:sp>
          <p:nvSpPr>
            <p:cNvPr id="379" name="Freeform 11"/>
            <p:cNvSpPr>
              <a:spLocks/>
            </p:cNvSpPr>
            <p:nvPr/>
          </p:nvSpPr>
          <p:spPr bwMode="auto">
            <a:xfrm>
              <a:off x="4157663" y="2844800"/>
              <a:ext cx="109538" cy="88900"/>
            </a:xfrm>
            <a:custGeom>
              <a:avLst/>
              <a:gdLst/>
              <a:ahLst/>
              <a:cxnLst>
                <a:cxn ang="0">
                  <a:pos x="308" y="278"/>
                </a:cxn>
                <a:cxn ang="0">
                  <a:pos x="0" y="46"/>
                </a:cxn>
                <a:cxn ang="0">
                  <a:pos x="34" y="0"/>
                </a:cxn>
                <a:cxn ang="0">
                  <a:pos x="343" y="232"/>
                </a:cxn>
                <a:cxn ang="0">
                  <a:pos x="308" y="278"/>
                </a:cxn>
              </a:cxnLst>
              <a:rect l="0" t="0" r="r" b="b"/>
              <a:pathLst>
                <a:path w="343" h="278">
                  <a:moveTo>
                    <a:pt x="308" y="278"/>
                  </a:moveTo>
                  <a:lnTo>
                    <a:pt x="0" y="46"/>
                  </a:lnTo>
                  <a:lnTo>
                    <a:pt x="34" y="0"/>
                  </a:lnTo>
                  <a:lnTo>
                    <a:pt x="343" y="232"/>
                  </a:lnTo>
                  <a:lnTo>
                    <a:pt x="308" y="278"/>
                  </a:lnTo>
                  <a:close/>
                </a:path>
              </a:pathLst>
            </a:custGeom>
            <a:solidFill>
              <a:schemeClr val="accent5">
                <a:lumMod val="20000"/>
                <a:lumOff val="80000"/>
              </a:schemeClr>
            </a:solidFill>
            <a:ln w="9525">
              <a:noFill/>
              <a:round/>
              <a:headEnd/>
              <a:tailEnd/>
            </a:ln>
          </p:spPr>
          <p:txBody>
            <a:bodyPr/>
            <a:lstStyle/>
            <a:p>
              <a:endParaRPr lang="bg-BG" b="1"/>
            </a:p>
          </p:txBody>
        </p:sp>
        <p:sp>
          <p:nvSpPr>
            <p:cNvPr id="380" name="Freeform 12"/>
            <p:cNvSpPr>
              <a:spLocks/>
            </p:cNvSpPr>
            <p:nvPr/>
          </p:nvSpPr>
          <p:spPr bwMode="auto">
            <a:xfrm>
              <a:off x="3998913" y="2746375"/>
              <a:ext cx="107950" cy="76200"/>
            </a:xfrm>
            <a:custGeom>
              <a:avLst/>
              <a:gdLst/>
              <a:ahLst/>
              <a:cxnLst>
                <a:cxn ang="0">
                  <a:pos x="309" y="242"/>
                </a:cxn>
                <a:cxn ang="0">
                  <a:pos x="0" y="49"/>
                </a:cxn>
                <a:cxn ang="0">
                  <a:pos x="31" y="0"/>
                </a:cxn>
                <a:cxn ang="0">
                  <a:pos x="339" y="193"/>
                </a:cxn>
                <a:cxn ang="0">
                  <a:pos x="309" y="242"/>
                </a:cxn>
              </a:cxnLst>
              <a:rect l="0" t="0" r="r" b="b"/>
              <a:pathLst>
                <a:path w="339" h="242">
                  <a:moveTo>
                    <a:pt x="309" y="242"/>
                  </a:moveTo>
                  <a:lnTo>
                    <a:pt x="0" y="49"/>
                  </a:lnTo>
                  <a:lnTo>
                    <a:pt x="31" y="0"/>
                  </a:lnTo>
                  <a:lnTo>
                    <a:pt x="339" y="193"/>
                  </a:lnTo>
                  <a:lnTo>
                    <a:pt x="309" y="242"/>
                  </a:lnTo>
                  <a:close/>
                </a:path>
              </a:pathLst>
            </a:custGeom>
            <a:solidFill>
              <a:schemeClr val="accent5">
                <a:lumMod val="20000"/>
                <a:lumOff val="80000"/>
              </a:schemeClr>
            </a:solidFill>
            <a:ln w="9525">
              <a:noFill/>
              <a:round/>
              <a:headEnd/>
              <a:tailEnd/>
            </a:ln>
          </p:spPr>
          <p:txBody>
            <a:bodyPr/>
            <a:lstStyle/>
            <a:p>
              <a:endParaRPr lang="bg-BG" b="1"/>
            </a:p>
          </p:txBody>
        </p:sp>
        <p:sp>
          <p:nvSpPr>
            <p:cNvPr id="381" name="Freeform 13"/>
            <p:cNvSpPr>
              <a:spLocks/>
            </p:cNvSpPr>
            <p:nvPr/>
          </p:nvSpPr>
          <p:spPr bwMode="auto">
            <a:xfrm>
              <a:off x="3851275" y="2636838"/>
              <a:ext cx="109538" cy="87313"/>
            </a:xfrm>
            <a:custGeom>
              <a:avLst/>
              <a:gdLst/>
              <a:ahLst/>
              <a:cxnLst>
                <a:cxn ang="0">
                  <a:pos x="309" y="277"/>
                </a:cxn>
                <a:cxn ang="0">
                  <a:pos x="0" y="47"/>
                </a:cxn>
                <a:cxn ang="0">
                  <a:pos x="35" y="0"/>
                </a:cxn>
                <a:cxn ang="0">
                  <a:pos x="343" y="232"/>
                </a:cxn>
                <a:cxn ang="0">
                  <a:pos x="309" y="277"/>
                </a:cxn>
              </a:cxnLst>
              <a:rect l="0" t="0" r="r" b="b"/>
              <a:pathLst>
                <a:path w="343" h="277">
                  <a:moveTo>
                    <a:pt x="309" y="277"/>
                  </a:moveTo>
                  <a:lnTo>
                    <a:pt x="0" y="47"/>
                  </a:lnTo>
                  <a:lnTo>
                    <a:pt x="35" y="0"/>
                  </a:lnTo>
                  <a:lnTo>
                    <a:pt x="343" y="232"/>
                  </a:lnTo>
                  <a:lnTo>
                    <a:pt x="309" y="277"/>
                  </a:lnTo>
                  <a:close/>
                </a:path>
              </a:pathLst>
            </a:custGeom>
            <a:solidFill>
              <a:schemeClr val="accent5">
                <a:lumMod val="20000"/>
                <a:lumOff val="80000"/>
              </a:schemeClr>
            </a:solidFill>
            <a:ln w="9525">
              <a:noFill/>
              <a:round/>
              <a:headEnd/>
              <a:tailEnd/>
            </a:ln>
          </p:spPr>
          <p:txBody>
            <a:bodyPr/>
            <a:lstStyle/>
            <a:p>
              <a:endParaRPr lang="bg-BG" b="1"/>
            </a:p>
          </p:txBody>
        </p:sp>
        <p:sp>
          <p:nvSpPr>
            <p:cNvPr id="382" name="Freeform 14"/>
            <p:cNvSpPr>
              <a:spLocks/>
            </p:cNvSpPr>
            <p:nvPr/>
          </p:nvSpPr>
          <p:spPr bwMode="auto">
            <a:xfrm>
              <a:off x="3692525" y="2538413"/>
              <a:ext cx="120650" cy="88900"/>
            </a:xfrm>
            <a:custGeom>
              <a:avLst/>
              <a:gdLst/>
              <a:ahLst/>
              <a:cxnLst>
                <a:cxn ang="0">
                  <a:pos x="348" y="279"/>
                </a:cxn>
                <a:cxn ang="0">
                  <a:pos x="0" y="48"/>
                </a:cxn>
                <a:cxn ang="0">
                  <a:pos x="33" y="0"/>
                </a:cxn>
                <a:cxn ang="0">
                  <a:pos x="379" y="232"/>
                </a:cxn>
                <a:cxn ang="0">
                  <a:pos x="348" y="279"/>
                </a:cxn>
              </a:cxnLst>
              <a:rect l="0" t="0" r="r" b="b"/>
              <a:pathLst>
                <a:path w="379" h="279">
                  <a:moveTo>
                    <a:pt x="348" y="279"/>
                  </a:moveTo>
                  <a:lnTo>
                    <a:pt x="0" y="48"/>
                  </a:lnTo>
                  <a:lnTo>
                    <a:pt x="33" y="0"/>
                  </a:lnTo>
                  <a:lnTo>
                    <a:pt x="379" y="232"/>
                  </a:lnTo>
                  <a:lnTo>
                    <a:pt x="348" y="279"/>
                  </a:lnTo>
                  <a:close/>
                </a:path>
              </a:pathLst>
            </a:custGeom>
            <a:solidFill>
              <a:schemeClr val="accent5">
                <a:lumMod val="20000"/>
                <a:lumOff val="80000"/>
              </a:schemeClr>
            </a:solidFill>
            <a:ln w="9525">
              <a:noFill/>
              <a:round/>
              <a:headEnd/>
              <a:tailEnd/>
            </a:ln>
          </p:spPr>
          <p:txBody>
            <a:bodyPr/>
            <a:lstStyle/>
            <a:p>
              <a:endParaRPr lang="bg-BG" b="1"/>
            </a:p>
          </p:txBody>
        </p:sp>
        <p:sp>
          <p:nvSpPr>
            <p:cNvPr id="383" name="Freeform 15"/>
            <p:cNvSpPr>
              <a:spLocks/>
            </p:cNvSpPr>
            <p:nvPr/>
          </p:nvSpPr>
          <p:spPr bwMode="auto">
            <a:xfrm>
              <a:off x="3544888" y="2428875"/>
              <a:ext cx="109538" cy="87313"/>
            </a:xfrm>
            <a:custGeom>
              <a:avLst/>
              <a:gdLst/>
              <a:ahLst/>
              <a:cxnLst>
                <a:cxn ang="0">
                  <a:pos x="309" y="277"/>
                </a:cxn>
                <a:cxn ang="0">
                  <a:pos x="0" y="46"/>
                </a:cxn>
                <a:cxn ang="0">
                  <a:pos x="35" y="0"/>
                </a:cxn>
                <a:cxn ang="0">
                  <a:pos x="344" y="231"/>
                </a:cxn>
                <a:cxn ang="0">
                  <a:pos x="309" y="277"/>
                </a:cxn>
              </a:cxnLst>
              <a:rect l="0" t="0" r="r" b="b"/>
              <a:pathLst>
                <a:path w="344" h="277">
                  <a:moveTo>
                    <a:pt x="309" y="277"/>
                  </a:moveTo>
                  <a:lnTo>
                    <a:pt x="0" y="46"/>
                  </a:lnTo>
                  <a:lnTo>
                    <a:pt x="35" y="0"/>
                  </a:lnTo>
                  <a:lnTo>
                    <a:pt x="344" y="231"/>
                  </a:lnTo>
                  <a:lnTo>
                    <a:pt x="309" y="277"/>
                  </a:lnTo>
                  <a:close/>
                </a:path>
              </a:pathLst>
            </a:custGeom>
            <a:solidFill>
              <a:schemeClr val="accent5">
                <a:lumMod val="20000"/>
                <a:lumOff val="80000"/>
              </a:schemeClr>
            </a:solidFill>
            <a:ln w="9525">
              <a:noFill/>
              <a:round/>
              <a:headEnd/>
              <a:tailEnd/>
            </a:ln>
          </p:spPr>
          <p:txBody>
            <a:bodyPr/>
            <a:lstStyle/>
            <a:p>
              <a:endParaRPr lang="bg-BG" b="1"/>
            </a:p>
          </p:txBody>
        </p:sp>
        <p:sp>
          <p:nvSpPr>
            <p:cNvPr id="384" name="Freeform 16"/>
            <p:cNvSpPr>
              <a:spLocks/>
            </p:cNvSpPr>
            <p:nvPr/>
          </p:nvSpPr>
          <p:spPr bwMode="auto">
            <a:xfrm>
              <a:off x="3398838" y="2330450"/>
              <a:ext cx="107950" cy="87313"/>
            </a:xfrm>
            <a:custGeom>
              <a:avLst/>
              <a:gdLst/>
              <a:ahLst/>
              <a:cxnLst>
                <a:cxn ang="0">
                  <a:pos x="308" y="277"/>
                </a:cxn>
                <a:cxn ang="0">
                  <a:pos x="0" y="47"/>
                </a:cxn>
                <a:cxn ang="0">
                  <a:pos x="33" y="0"/>
                </a:cxn>
                <a:cxn ang="0">
                  <a:pos x="343" y="231"/>
                </a:cxn>
                <a:cxn ang="0">
                  <a:pos x="308" y="277"/>
                </a:cxn>
              </a:cxnLst>
              <a:rect l="0" t="0" r="r" b="b"/>
              <a:pathLst>
                <a:path w="343" h="277">
                  <a:moveTo>
                    <a:pt x="308" y="277"/>
                  </a:moveTo>
                  <a:lnTo>
                    <a:pt x="0" y="47"/>
                  </a:lnTo>
                  <a:lnTo>
                    <a:pt x="33" y="0"/>
                  </a:lnTo>
                  <a:lnTo>
                    <a:pt x="343" y="231"/>
                  </a:lnTo>
                  <a:lnTo>
                    <a:pt x="308" y="277"/>
                  </a:lnTo>
                  <a:close/>
                </a:path>
              </a:pathLst>
            </a:custGeom>
            <a:solidFill>
              <a:schemeClr val="accent5">
                <a:lumMod val="20000"/>
                <a:lumOff val="80000"/>
              </a:schemeClr>
            </a:solidFill>
            <a:ln w="9525">
              <a:noFill/>
              <a:round/>
              <a:headEnd/>
              <a:tailEnd/>
            </a:ln>
          </p:spPr>
          <p:txBody>
            <a:bodyPr/>
            <a:lstStyle/>
            <a:p>
              <a:endParaRPr lang="bg-BG" b="1"/>
            </a:p>
          </p:txBody>
        </p:sp>
        <p:sp>
          <p:nvSpPr>
            <p:cNvPr id="385" name="Freeform 17"/>
            <p:cNvSpPr>
              <a:spLocks/>
            </p:cNvSpPr>
            <p:nvPr/>
          </p:nvSpPr>
          <p:spPr bwMode="auto">
            <a:xfrm>
              <a:off x="3240088" y="2232025"/>
              <a:ext cx="107950" cy="76200"/>
            </a:xfrm>
            <a:custGeom>
              <a:avLst/>
              <a:gdLst/>
              <a:ahLst/>
              <a:cxnLst>
                <a:cxn ang="0">
                  <a:pos x="309" y="242"/>
                </a:cxn>
                <a:cxn ang="0">
                  <a:pos x="0" y="49"/>
                </a:cxn>
                <a:cxn ang="0">
                  <a:pos x="30" y="0"/>
                </a:cxn>
                <a:cxn ang="0">
                  <a:pos x="340" y="193"/>
                </a:cxn>
                <a:cxn ang="0">
                  <a:pos x="309" y="242"/>
                </a:cxn>
              </a:cxnLst>
              <a:rect l="0" t="0" r="r" b="b"/>
              <a:pathLst>
                <a:path w="340" h="242">
                  <a:moveTo>
                    <a:pt x="309" y="242"/>
                  </a:moveTo>
                  <a:lnTo>
                    <a:pt x="0" y="49"/>
                  </a:lnTo>
                  <a:lnTo>
                    <a:pt x="30" y="0"/>
                  </a:lnTo>
                  <a:lnTo>
                    <a:pt x="340" y="193"/>
                  </a:lnTo>
                  <a:lnTo>
                    <a:pt x="309" y="242"/>
                  </a:lnTo>
                  <a:close/>
                </a:path>
              </a:pathLst>
            </a:custGeom>
            <a:solidFill>
              <a:schemeClr val="accent5">
                <a:lumMod val="20000"/>
                <a:lumOff val="80000"/>
              </a:schemeClr>
            </a:solidFill>
            <a:ln w="9525">
              <a:noFill/>
              <a:round/>
              <a:headEnd/>
              <a:tailEnd/>
            </a:ln>
          </p:spPr>
          <p:txBody>
            <a:bodyPr/>
            <a:lstStyle/>
            <a:p>
              <a:endParaRPr lang="bg-BG" b="1"/>
            </a:p>
          </p:txBody>
        </p:sp>
        <p:sp>
          <p:nvSpPr>
            <p:cNvPr id="386" name="Freeform 18"/>
            <p:cNvSpPr>
              <a:spLocks/>
            </p:cNvSpPr>
            <p:nvPr/>
          </p:nvSpPr>
          <p:spPr bwMode="auto">
            <a:xfrm>
              <a:off x="3092450" y="2122488"/>
              <a:ext cx="107950" cy="87313"/>
            </a:xfrm>
            <a:custGeom>
              <a:avLst/>
              <a:gdLst/>
              <a:ahLst/>
              <a:cxnLst>
                <a:cxn ang="0">
                  <a:pos x="308" y="277"/>
                </a:cxn>
                <a:cxn ang="0">
                  <a:pos x="0" y="45"/>
                </a:cxn>
                <a:cxn ang="0">
                  <a:pos x="34" y="0"/>
                </a:cxn>
                <a:cxn ang="0">
                  <a:pos x="343" y="230"/>
                </a:cxn>
                <a:cxn ang="0">
                  <a:pos x="308" y="277"/>
                </a:cxn>
              </a:cxnLst>
              <a:rect l="0" t="0" r="r" b="b"/>
              <a:pathLst>
                <a:path w="343" h="277">
                  <a:moveTo>
                    <a:pt x="308" y="277"/>
                  </a:moveTo>
                  <a:lnTo>
                    <a:pt x="0" y="45"/>
                  </a:lnTo>
                  <a:lnTo>
                    <a:pt x="34" y="0"/>
                  </a:lnTo>
                  <a:lnTo>
                    <a:pt x="343" y="230"/>
                  </a:lnTo>
                  <a:lnTo>
                    <a:pt x="308" y="277"/>
                  </a:lnTo>
                  <a:close/>
                </a:path>
              </a:pathLst>
            </a:custGeom>
            <a:solidFill>
              <a:srgbClr val="008483"/>
            </a:solidFill>
            <a:ln w="9525">
              <a:noFill/>
              <a:round/>
              <a:headEnd/>
              <a:tailEnd/>
            </a:ln>
          </p:spPr>
          <p:txBody>
            <a:bodyPr/>
            <a:lstStyle/>
            <a:p>
              <a:endParaRPr lang="bg-BG" b="1"/>
            </a:p>
          </p:txBody>
        </p:sp>
        <p:sp>
          <p:nvSpPr>
            <p:cNvPr id="387" name="Rectangle 19"/>
            <p:cNvSpPr>
              <a:spLocks noChangeArrowheads="1"/>
            </p:cNvSpPr>
            <p:nvPr/>
          </p:nvSpPr>
          <p:spPr bwMode="auto">
            <a:xfrm>
              <a:off x="4705350" y="2276475"/>
              <a:ext cx="19050" cy="722313"/>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88" name="Rectangle 20"/>
            <p:cNvSpPr>
              <a:spLocks noChangeArrowheads="1"/>
            </p:cNvSpPr>
            <p:nvPr/>
          </p:nvSpPr>
          <p:spPr bwMode="auto">
            <a:xfrm>
              <a:off x="2744788" y="4346575"/>
              <a:ext cx="19050" cy="979488"/>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89" name="Freeform 21"/>
            <p:cNvSpPr>
              <a:spLocks/>
            </p:cNvSpPr>
            <p:nvPr/>
          </p:nvSpPr>
          <p:spPr bwMode="auto">
            <a:xfrm>
              <a:off x="3114675" y="4619625"/>
              <a:ext cx="2578100" cy="715963"/>
            </a:xfrm>
            <a:custGeom>
              <a:avLst/>
              <a:gdLst/>
              <a:ahLst/>
              <a:cxnLst>
                <a:cxn ang="0">
                  <a:pos x="0" y="2199"/>
                </a:cxn>
                <a:cxn ang="0">
                  <a:pos x="8106" y="0"/>
                </a:cxn>
                <a:cxn ang="0">
                  <a:pos x="8121" y="56"/>
                </a:cxn>
                <a:cxn ang="0">
                  <a:pos x="16" y="2255"/>
                </a:cxn>
                <a:cxn ang="0">
                  <a:pos x="0" y="2199"/>
                </a:cxn>
              </a:cxnLst>
              <a:rect l="0" t="0" r="r" b="b"/>
              <a:pathLst>
                <a:path w="8121" h="2255">
                  <a:moveTo>
                    <a:pt x="0" y="2199"/>
                  </a:moveTo>
                  <a:lnTo>
                    <a:pt x="8106" y="0"/>
                  </a:lnTo>
                  <a:lnTo>
                    <a:pt x="8121" y="56"/>
                  </a:lnTo>
                  <a:lnTo>
                    <a:pt x="16" y="2255"/>
                  </a:lnTo>
                  <a:lnTo>
                    <a:pt x="0" y="2199"/>
                  </a:lnTo>
                  <a:close/>
                </a:path>
              </a:pathLst>
            </a:custGeom>
            <a:solidFill>
              <a:schemeClr val="accent5">
                <a:lumMod val="20000"/>
                <a:lumOff val="80000"/>
              </a:schemeClr>
            </a:solidFill>
            <a:ln w="9525">
              <a:noFill/>
              <a:round/>
              <a:headEnd/>
              <a:tailEnd/>
            </a:ln>
          </p:spPr>
          <p:txBody>
            <a:bodyPr/>
            <a:lstStyle/>
            <a:p>
              <a:endParaRPr lang="bg-BG" b="1"/>
            </a:p>
          </p:txBody>
        </p:sp>
        <p:sp>
          <p:nvSpPr>
            <p:cNvPr id="390" name="Rectangle 22"/>
            <p:cNvSpPr>
              <a:spLocks noChangeArrowheads="1"/>
            </p:cNvSpPr>
            <p:nvPr/>
          </p:nvSpPr>
          <p:spPr bwMode="auto">
            <a:xfrm>
              <a:off x="2622550" y="2816225"/>
              <a:ext cx="19050" cy="122238"/>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91" name="Rectangle 23"/>
            <p:cNvSpPr>
              <a:spLocks noChangeArrowheads="1"/>
            </p:cNvSpPr>
            <p:nvPr/>
          </p:nvSpPr>
          <p:spPr bwMode="auto">
            <a:xfrm>
              <a:off x="2622550" y="2632075"/>
              <a:ext cx="19050" cy="122238"/>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92" name="Rectangle 24"/>
            <p:cNvSpPr>
              <a:spLocks noChangeArrowheads="1"/>
            </p:cNvSpPr>
            <p:nvPr/>
          </p:nvSpPr>
          <p:spPr bwMode="auto">
            <a:xfrm>
              <a:off x="2622550" y="2447925"/>
              <a:ext cx="19050" cy="122238"/>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93" name="Rectangle 25"/>
            <p:cNvSpPr>
              <a:spLocks noChangeArrowheads="1"/>
            </p:cNvSpPr>
            <p:nvPr/>
          </p:nvSpPr>
          <p:spPr bwMode="auto">
            <a:xfrm>
              <a:off x="2622550" y="2263775"/>
              <a:ext cx="19050" cy="123825"/>
            </a:xfrm>
            <a:prstGeom prst="rect">
              <a:avLst/>
            </a:prstGeom>
            <a:solidFill>
              <a:srgbClr val="008483"/>
            </a:solidFill>
            <a:ln w="9525">
              <a:noFill/>
              <a:miter lim="800000"/>
              <a:headEnd/>
              <a:tailEnd/>
            </a:ln>
          </p:spPr>
          <p:txBody>
            <a:bodyPr/>
            <a:lstStyle/>
            <a:p>
              <a:endParaRPr lang="bg-BG" b="1"/>
            </a:p>
          </p:txBody>
        </p:sp>
        <p:sp>
          <p:nvSpPr>
            <p:cNvPr id="394" name="Rectangle 26"/>
            <p:cNvSpPr>
              <a:spLocks noChangeArrowheads="1"/>
            </p:cNvSpPr>
            <p:nvPr/>
          </p:nvSpPr>
          <p:spPr bwMode="auto">
            <a:xfrm>
              <a:off x="2622550" y="2117725"/>
              <a:ext cx="19050" cy="85725"/>
            </a:xfrm>
            <a:prstGeom prst="rect">
              <a:avLst/>
            </a:prstGeom>
            <a:solidFill>
              <a:srgbClr val="008483"/>
            </a:solidFill>
            <a:ln w="9525">
              <a:noFill/>
              <a:miter lim="800000"/>
              <a:headEnd/>
              <a:tailEnd/>
            </a:ln>
          </p:spPr>
          <p:txBody>
            <a:bodyPr/>
            <a:lstStyle/>
            <a:p>
              <a:endParaRPr lang="bg-BG" b="1"/>
            </a:p>
          </p:txBody>
        </p:sp>
        <p:sp>
          <p:nvSpPr>
            <p:cNvPr id="395" name="Freeform 27"/>
            <p:cNvSpPr>
              <a:spLocks/>
            </p:cNvSpPr>
            <p:nvPr/>
          </p:nvSpPr>
          <p:spPr bwMode="auto">
            <a:xfrm>
              <a:off x="2933700" y="2268538"/>
              <a:ext cx="1441450" cy="738188"/>
            </a:xfrm>
            <a:custGeom>
              <a:avLst/>
              <a:gdLst/>
              <a:ahLst/>
              <a:cxnLst>
                <a:cxn ang="0">
                  <a:pos x="0" y="2277"/>
                </a:cxn>
                <a:cxn ang="0">
                  <a:pos x="4516" y="0"/>
                </a:cxn>
                <a:cxn ang="0">
                  <a:pos x="4542" y="52"/>
                </a:cxn>
                <a:cxn ang="0">
                  <a:pos x="27" y="2328"/>
                </a:cxn>
                <a:cxn ang="0">
                  <a:pos x="0" y="2277"/>
                </a:cxn>
              </a:cxnLst>
              <a:rect l="0" t="0" r="r" b="b"/>
              <a:pathLst>
                <a:path w="4542" h="2328">
                  <a:moveTo>
                    <a:pt x="0" y="2277"/>
                  </a:moveTo>
                  <a:lnTo>
                    <a:pt x="4516" y="0"/>
                  </a:lnTo>
                  <a:lnTo>
                    <a:pt x="4542" y="52"/>
                  </a:lnTo>
                  <a:lnTo>
                    <a:pt x="27" y="2328"/>
                  </a:lnTo>
                  <a:lnTo>
                    <a:pt x="0" y="2277"/>
                  </a:lnTo>
                  <a:close/>
                </a:path>
              </a:pathLst>
            </a:custGeom>
            <a:solidFill>
              <a:schemeClr val="accent5">
                <a:lumMod val="20000"/>
                <a:lumOff val="80000"/>
              </a:schemeClr>
            </a:solidFill>
            <a:ln w="9525">
              <a:noFill/>
              <a:round/>
              <a:headEnd/>
              <a:tailEnd/>
            </a:ln>
          </p:spPr>
          <p:txBody>
            <a:bodyPr/>
            <a:lstStyle/>
            <a:p>
              <a:endParaRPr lang="bg-BG" b="1"/>
            </a:p>
          </p:txBody>
        </p:sp>
        <p:sp>
          <p:nvSpPr>
            <p:cNvPr id="396" name="Rectangle 28"/>
            <p:cNvSpPr>
              <a:spLocks noChangeArrowheads="1"/>
            </p:cNvSpPr>
            <p:nvPr/>
          </p:nvSpPr>
          <p:spPr bwMode="auto">
            <a:xfrm>
              <a:off x="4583113" y="4541838"/>
              <a:ext cx="19050" cy="784225"/>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97" name="Freeform 29"/>
            <p:cNvSpPr>
              <a:spLocks/>
            </p:cNvSpPr>
            <p:nvPr/>
          </p:nvSpPr>
          <p:spPr bwMode="auto">
            <a:xfrm>
              <a:off x="4938713" y="4730750"/>
              <a:ext cx="952500" cy="603250"/>
            </a:xfrm>
            <a:custGeom>
              <a:avLst/>
              <a:gdLst/>
              <a:ahLst/>
              <a:cxnLst>
                <a:cxn ang="0">
                  <a:pos x="0" y="1851"/>
                </a:cxn>
                <a:cxn ang="0">
                  <a:pos x="2972" y="0"/>
                </a:cxn>
                <a:cxn ang="0">
                  <a:pos x="3002" y="49"/>
                </a:cxn>
                <a:cxn ang="0">
                  <a:pos x="31" y="1901"/>
                </a:cxn>
                <a:cxn ang="0">
                  <a:pos x="0" y="1851"/>
                </a:cxn>
              </a:cxnLst>
              <a:rect l="0" t="0" r="r" b="b"/>
              <a:pathLst>
                <a:path w="3002" h="1901">
                  <a:moveTo>
                    <a:pt x="0" y="1851"/>
                  </a:moveTo>
                  <a:lnTo>
                    <a:pt x="2972" y="0"/>
                  </a:lnTo>
                  <a:lnTo>
                    <a:pt x="3002" y="49"/>
                  </a:lnTo>
                  <a:lnTo>
                    <a:pt x="31" y="1901"/>
                  </a:lnTo>
                  <a:lnTo>
                    <a:pt x="0" y="1851"/>
                  </a:lnTo>
                  <a:close/>
                </a:path>
              </a:pathLst>
            </a:custGeom>
            <a:solidFill>
              <a:schemeClr val="accent5">
                <a:lumMod val="20000"/>
                <a:lumOff val="80000"/>
              </a:schemeClr>
            </a:solidFill>
            <a:ln w="9525">
              <a:noFill/>
              <a:round/>
              <a:headEnd/>
              <a:tailEnd/>
            </a:ln>
          </p:spPr>
          <p:txBody>
            <a:bodyPr/>
            <a:lstStyle/>
            <a:p>
              <a:endParaRPr lang="bg-BG" b="1"/>
            </a:p>
          </p:txBody>
        </p:sp>
        <p:sp>
          <p:nvSpPr>
            <p:cNvPr id="398" name="Freeform 30"/>
            <p:cNvSpPr>
              <a:spLocks/>
            </p:cNvSpPr>
            <p:nvPr/>
          </p:nvSpPr>
          <p:spPr bwMode="auto">
            <a:xfrm>
              <a:off x="5903912" y="1638300"/>
              <a:ext cx="153988" cy="79375"/>
            </a:xfrm>
            <a:custGeom>
              <a:avLst/>
              <a:gdLst/>
              <a:ahLst/>
              <a:cxnLst>
                <a:cxn ang="0">
                  <a:pos x="463" y="247"/>
                </a:cxn>
                <a:cxn ang="0">
                  <a:pos x="0" y="54"/>
                </a:cxn>
                <a:cxn ang="0">
                  <a:pos x="22" y="0"/>
                </a:cxn>
                <a:cxn ang="0">
                  <a:pos x="485" y="193"/>
                </a:cxn>
                <a:cxn ang="0">
                  <a:pos x="463" y="247"/>
                </a:cxn>
              </a:cxnLst>
              <a:rect l="0" t="0" r="r" b="b"/>
              <a:pathLst>
                <a:path w="485" h="247">
                  <a:moveTo>
                    <a:pt x="463" y="247"/>
                  </a:moveTo>
                  <a:lnTo>
                    <a:pt x="0" y="54"/>
                  </a:lnTo>
                  <a:lnTo>
                    <a:pt x="22" y="0"/>
                  </a:lnTo>
                  <a:lnTo>
                    <a:pt x="485" y="193"/>
                  </a:lnTo>
                  <a:lnTo>
                    <a:pt x="463" y="247"/>
                  </a:lnTo>
                  <a:close/>
                </a:path>
              </a:pathLst>
            </a:custGeom>
            <a:solidFill>
              <a:schemeClr val="accent5">
                <a:lumMod val="20000"/>
                <a:lumOff val="80000"/>
              </a:schemeClr>
            </a:solidFill>
            <a:ln w="9525">
              <a:noFill/>
              <a:round/>
              <a:headEnd/>
              <a:tailEnd/>
            </a:ln>
          </p:spPr>
          <p:txBody>
            <a:bodyPr/>
            <a:lstStyle/>
            <a:p>
              <a:endParaRPr lang="bg-BG" b="1"/>
            </a:p>
          </p:txBody>
        </p:sp>
        <p:sp>
          <p:nvSpPr>
            <p:cNvPr id="399" name="Freeform 31"/>
            <p:cNvSpPr>
              <a:spLocks/>
            </p:cNvSpPr>
            <p:nvPr/>
          </p:nvSpPr>
          <p:spPr bwMode="auto">
            <a:xfrm>
              <a:off x="5907088" y="1704975"/>
              <a:ext cx="153988" cy="77788"/>
            </a:xfrm>
            <a:custGeom>
              <a:avLst/>
              <a:gdLst/>
              <a:ahLst/>
              <a:cxnLst>
                <a:cxn ang="0">
                  <a:pos x="485" y="54"/>
                </a:cxn>
                <a:cxn ang="0">
                  <a:pos x="22" y="246"/>
                </a:cxn>
                <a:cxn ang="0">
                  <a:pos x="0" y="193"/>
                </a:cxn>
                <a:cxn ang="0">
                  <a:pos x="463" y="0"/>
                </a:cxn>
                <a:cxn ang="0">
                  <a:pos x="485" y="54"/>
                </a:cxn>
              </a:cxnLst>
              <a:rect l="0" t="0" r="r" b="b"/>
              <a:pathLst>
                <a:path w="485" h="246">
                  <a:moveTo>
                    <a:pt x="485" y="54"/>
                  </a:moveTo>
                  <a:lnTo>
                    <a:pt x="22" y="246"/>
                  </a:lnTo>
                  <a:lnTo>
                    <a:pt x="0" y="193"/>
                  </a:lnTo>
                  <a:lnTo>
                    <a:pt x="463" y="0"/>
                  </a:lnTo>
                  <a:lnTo>
                    <a:pt x="485" y="54"/>
                  </a:lnTo>
                  <a:close/>
                </a:path>
              </a:pathLst>
            </a:custGeom>
            <a:solidFill>
              <a:schemeClr val="accent5">
                <a:lumMod val="20000"/>
                <a:lumOff val="80000"/>
              </a:schemeClr>
            </a:solidFill>
            <a:ln w="9525">
              <a:noFill/>
              <a:round/>
              <a:headEnd/>
              <a:tailEnd/>
            </a:ln>
          </p:spPr>
          <p:txBody>
            <a:bodyPr/>
            <a:lstStyle/>
            <a:p>
              <a:endParaRPr lang="bg-BG" b="1"/>
            </a:p>
          </p:txBody>
        </p:sp>
        <p:sp>
          <p:nvSpPr>
            <p:cNvPr id="400" name="Freeform 32"/>
            <p:cNvSpPr>
              <a:spLocks/>
            </p:cNvSpPr>
            <p:nvPr/>
          </p:nvSpPr>
          <p:spPr bwMode="auto">
            <a:xfrm>
              <a:off x="3073400" y="2117725"/>
              <a:ext cx="220663" cy="182563"/>
            </a:xfrm>
            <a:custGeom>
              <a:avLst/>
              <a:gdLst/>
              <a:ahLst/>
              <a:cxnLst>
                <a:cxn ang="0">
                  <a:pos x="0" y="0"/>
                </a:cxn>
                <a:cxn ang="0">
                  <a:pos x="695" y="193"/>
                </a:cxn>
                <a:cxn ang="0">
                  <a:pos x="463" y="578"/>
                </a:cxn>
                <a:cxn ang="0">
                  <a:pos x="0" y="0"/>
                </a:cxn>
              </a:cxnLst>
              <a:rect l="0" t="0" r="r" b="b"/>
              <a:pathLst>
                <a:path w="695" h="578">
                  <a:moveTo>
                    <a:pt x="0" y="0"/>
                  </a:moveTo>
                  <a:lnTo>
                    <a:pt x="695" y="193"/>
                  </a:lnTo>
                  <a:lnTo>
                    <a:pt x="463" y="578"/>
                  </a:lnTo>
                  <a:lnTo>
                    <a:pt x="0" y="0"/>
                  </a:lnTo>
                  <a:close/>
                </a:path>
              </a:pathLst>
            </a:custGeom>
            <a:solidFill>
              <a:srgbClr val="FFFFFF"/>
            </a:solidFill>
            <a:ln w="9525">
              <a:noFill/>
              <a:round/>
              <a:headEnd/>
              <a:tailEnd/>
            </a:ln>
          </p:spPr>
          <p:txBody>
            <a:bodyPr/>
            <a:lstStyle/>
            <a:p>
              <a:endParaRPr lang="bg-BG" b="1"/>
            </a:p>
          </p:txBody>
        </p:sp>
        <p:sp>
          <p:nvSpPr>
            <p:cNvPr id="401" name="Freeform 33"/>
            <p:cNvSpPr>
              <a:spLocks noEditPoints="1"/>
            </p:cNvSpPr>
            <p:nvPr/>
          </p:nvSpPr>
          <p:spPr bwMode="auto">
            <a:xfrm>
              <a:off x="3048000" y="2101850"/>
              <a:ext cx="258763" cy="214313"/>
            </a:xfrm>
            <a:custGeom>
              <a:avLst/>
              <a:gdLst/>
              <a:ahLst/>
              <a:cxnLst>
                <a:cxn ang="0">
                  <a:pos x="85" y="23"/>
                </a:cxn>
                <a:cxn ang="0">
                  <a:pos x="780" y="216"/>
                </a:cxn>
                <a:cxn ang="0">
                  <a:pos x="766" y="271"/>
                </a:cxn>
                <a:cxn ang="0">
                  <a:pos x="71" y="78"/>
                </a:cxn>
                <a:cxn ang="0">
                  <a:pos x="85" y="23"/>
                </a:cxn>
                <a:cxn ang="0">
                  <a:pos x="780" y="216"/>
                </a:cxn>
                <a:cxn ang="0">
                  <a:pos x="817" y="226"/>
                </a:cxn>
                <a:cxn ang="0">
                  <a:pos x="797" y="259"/>
                </a:cxn>
                <a:cxn ang="0">
                  <a:pos x="773" y="244"/>
                </a:cxn>
                <a:cxn ang="0">
                  <a:pos x="780" y="216"/>
                </a:cxn>
                <a:cxn ang="0">
                  <a:pos x="797" y="259"/>
                </a:cxn>
                <a:cxn ang="0">
                  <a:pos x="566" y="644"/>
                </a:cxn>
                <a:cxn ang="0">
                  <a:pos x="517" y="614"/>
                </a:cxn>
                <a:cxn ang="0">
                  <a:pos x="749" y="229"/>
                </a:cxn>
                <a:cxn ang="0">
                  <a:pos x="797" y="259"/>
                </a:cxn>
                <a:cxn ang="0">
                  <a:pos x="566" y="644"/>
                </a:cxn>
                <a:cxn ang="0">
                  <a:pos x="545" y="679"/>
                </a:cxn>
                <a:cxn ang="0">
                  <a:pos x="519" y="647"/>
                </a:cxn>
                <a:cxn ang="0">
                  <a:pos x="541" y="629"/>
                </a:cxn>
                <a:cxn ang="0">
                  <a:pos x="566" y="644"/>
                </a:cxn>
                <a:cxn ang="0">
                  <a:pos x="519" y="647"/>
                </a:cxn>
                <a:cxn ang="0">
                  <a:pos x="56" y="69"/>
                </a:cxn>
                <a:cxn ang="0">
                  <a:pos x="101" y="33"/>
                </a:cxn>
                <a:cxn ang="0">
                  <a:pos x="564" y="611"/>
                </a:cxn>
                <a:cxn ang="0">
                  <a:pos x="519" y="647"/>
                </a:cxn>
                <a:cxn ang="0">
                  <a:pos x="56" y="69"/>
                </a:cxn>
                <a:cxn ang="0">
                  <a:pos x="0" y="0"/>
                </a:cxn>
                <a:cxn ang="0">
                  <a:pos x="85" y="23"/>
                </a:cxn>
                <a:cxn ang="0">
                  <a:pos x="78" y="51"/>
                </a:cxn>
                <a:cxn ang="0">
                  <a:pos x="56" y="69"/>
                </a:cxn>
              </a:cxnLst>
              <a:rect l="0" t="0" r="r" b="b"/>
              <a:pathLst>
                <a:path w="817" h="679">
                  <a:moveTo>
                    <a:pt x="85" y="23"/>
                  </a:moveTo>
                  <a:lnTo>
                    <a:pt x="780" y="216"/>
                  </a:lnTo>
                  <a:lnTo>
                    <a:pt x="766" y="271"/>
                  </a:lnTo>
                  <a:lnTo>
                    <a:pt x="71" y="78"/>
                  </a:lnTo>
                  <a:lnTo>
                    <a:pt x="85" y="23"/>
                  </a:lnTo>
                  <a:close/>
                  <a:moveTo>
                    <a:pt x="780" y="216"/>
                  </a:moveTo>
                  <a:lnTo>
                    <a:pt x="817" y="226"/>
                  </a:lnTo>
                  <a:lnTo>
                    <a:pt x="797" y="259"/>
                  </a:lnTo>
                  <a:lnTo>
                    <a:pt x="773" y="244"/>
                  </a:lnTo>
                  <a:lnTo>
                    <a:pt x="780" y="216"/>
                  </a:lnTo>
                  <a:close/>
                  <a:moveTo>
                    <a:pt x="797" y="259"/>
                  </a:moveTo>
                  <a:lnTo>
                    <a:pt x="566" y="644"/>
                  </a:lnTo>
                  <a:lnTo>
                    <a:pt x="517" y="614"/>
                  </a:lnTo>
                  <a:lnTo>
                    <a:pt x="749" y="229"/>
                  </a:lnTo>
                  <a:lnTo>
                    <a:pt x="797" y="259"/>
                  </a:lnTo>
                  <a:close/>
                  <a:moveTo>
                    <a:pt x="566" y="644"/>
                  </a:moveTo>
                  <a:lnTo>
                    <a:pt x="545" y="679"/>
                  </a:lnTo>
                  <a:lnTo>
                    <a:pt x="519" y="647"/>
                  </a:lnTo>
                  <a:lnTo>
                    <a:pt x="541" y="629"/>
                  </a:lnTo>
                  <a:lnTo>
                    <a:pt x="566" y="644"/>
                  </a:lnTo>
                  <a:close/>
                  <a:moveTo>
                    <a:pt x="519" y="647"/>
                  </a:moveTo>
                  <a:lnTo>
                    <a:pt x="56" y="69"/>
                  </a:lnTo>
                  <a:lnTo>
                    <a:pt x="101" y="33"/>
                  </a:lnTo>
                  <a:lnTo>
                    <a:pt x="564" y="611"/>
                  </a:lnTo>
                  <a:lnTo>
                    <a:pt x="519" y="647"/>
                  </a:lnTo>
                  <a:close/>
                  <a:moveTo>
                    <a:pt x="56" y="69"/>
                  </a:moveTo>
                  <a:lnTo>
                    <a:pt x="0" y="0"/>
                  </a:lnTo>
                  <a:lnTo>
                    <a:pt x="85" y="23"/>
                  </a:lnTo>
                  <a:lnTo>
                    <a:pt x="78" y="51"/>
                  </a:lnTo>
                  <a:lnTo>
                    <a:pt x="56" y="69"/>
                  </a:lnTo>
                  <a:close/>
                </a:path>
              </a:pathLst>
            </a:custGeom>
            <a:solidFill>
              <a:srgbClr val="FFFFFF"/>
            </a:solidFill>
            <a:ln w="9525">
              <a:noFill/>
              <a:round/>
              <a:headEnd/>
              <a:tailEnd/>
            </a:ln>
          </p:spPr>
          <p:txBody>
            <a:bodyPr/>
            <a:lstStyle/>
            <a:p>
              <a:endParaRPr lang="bg-BG" b="1"/>
            </a:p>
          </p:txBody>
        </p:sp>
        <p:sp>
          <p:nvSpPr>
            <p:cNvPr id="402" name="Freeform 34"/>
            <p:cNvSpPr>
              <a:spLocks noEditPoints="1"/>
            </p:cNvSpPr>
            <p:nvPr/>
          </p:nvSpPr>
          <p:spPr bwMode="auto">
            <a:xfrm>
              <a:off x="3048000" y="2101850"/>
              <a:ext cx="258763" cy="214313"/>
            </a:xfrm>
            <a:custGeom>
              <a:avLst/>
              <a:gdLst/>
              <a:ahLst/>
              <a:cxnLst>
                <a:cxn ang="0">
                  <a:pos x="85" y="23"/>
                </a:cxn>
                <a:cxn ang="0">
                  <a:pos x="780" y="216"/>
                </a:cxn>
                <a:cxn ang="0">
                  <a:pos x="766" y="271"/>
                </a:cxn>
                <a:cxn ang="0">
                  <a:pos x="71" y="78"/>
                </a:cxn>
                <a:cxn ang="0">
                  <a:pos x="85" y="23"/>
                </a:cxn>
                <a:cxn ang="0">
                  <a:pos x="780" y="216"/>
                </a:cxn>
                <a:cxn ang="0">
                  <a:pos x="817" y="226"/>
                </a:cxn>
                <a:cxn ang="0">
                  <a:pos x="797" y="259"/>
                </a:cxn>
                <a:cxn ang="0">
                  <a:pos x="773" y="244"/>
                </a:cxn>
                <a:cxn ang="0">
                  <a:pos x="780" y="216"/>
                </a:cxn>
                <a:cxn ang="0">
                  <a:pos x="797" y="259"/>
                </a:cxn>
                <a:cxn ang="0">
                  <a:pos x="566" y="644"/>
                </a:cxn>
                <a:cxn ang="0">
                  <a:pos x="517" y="614"/>
                </a:cxn>
                <a:cxn ang="0">
                  <a:pos x="749" y="229"/>
                </a:cxn>
                <a:cxn ang="0">
                  <a:pos x="797" y="259"/>
                </a:cxn>
                <a:cxn ang="0">
                  <a:pos x="566" y="644"/>
                </a:cxn>
                <a:cxn ang="0">
                  <a:pos x="545" y="679"/>
                </a:cxn>
                <a:cxn ang="0">
                  <a:pos x="519" y="647"/>
                </a:cxn>
                <a:cxn ang="0">
                  <a:pos x="541" y="629"/>
                </a:cxn>
                <a:cxn ang="0">
                  <a:pos x="566" y="644"/>
                </a:cxn>
                <a:cxn ang="0">
                  <a:pos x="519" y="647"/>
                </a:cxn>
                <a:cxn ang="0">
                  <a:pos x="56" y="69"/>
                </a:cxn>
                <a:cxn ang="0">
                  <a:pos x="101" y="33"/>
                </a:cxn>
                <a:cxn ang="0">
                  <a:pos x="564" y="611"/>
                </a:cxn>
                <a:cxn ang="0">
                  <a:pos x="519" y="647"/>
                </a:cxn>
                <a:cxn ang="0">
                  <a:pos x="56" y="69"/>
                </a:cxn>
                <a:cxn ang="0">
                  <a:pos x="0" y="0"/>
                </a:cxn>
                <a:cxn ang="0">
                  <a:pos x="85" y="23"/>
                </a:cxn>
                <a:cxn ang="0">
                  <a:pos x="78" y="51"/>
                </a:cxn>
                <a:cxn ang="0">
                  <a:pos x="56" y="69"/>
                </a:cxn>
              </a:cxnLst>
              <a:rect l="0" t="0" r="r" b="b"/>
              <a:pathLst>
                <a:path w="817" h="679">
                  <a:moveTo>
                    <a:pt x="85" y="23"/>
                  </a:moveTo>
                  <a:lnTo>
                    <a:pt x="780" y="216"/>
                  </a:lnTo>
                  <a:lnTo>
                    <a:pt x="766" y="271"/>
                  </a:lnTo>
                  <a:lnTo>
                    <a:pt x="71" y="78"/>
                  </a:lnTo>
                  <a:lnTo>
                    <a:pt x="85" y="23"/>
                  </a:lnTo>
                  <a:close/>
                  <a:moveTo>
                    <a:pt x="780" y="216"/>
                  </a:moveTo>
                  <a:lnTo>
                    <a:pt x="817" y="226"/>
                  </a:lnTo>
                  <a:lnTo>
                    <a:pt x="797" y="259"/>
                  </a:lnTo>
                  <a:lnTo>
                    <a:pt x="773" y="244"/>
                  </a:lnTo>
                  <a:lnTo>
                    <a:pt x="780" y="216"/>
                  </a:lnTo>
                  <a:close/>
                  <a:moveTo>
                    <a:pt x="797" y="259"/>
                  </a:moveTo>
                  <a:lnTo>
                    <a:pt x="566" y="644"/>
                  </a:lnTo>
                  <a:lnTo>
                    <a:pt x="517" y="614"/>
                  </a:lnTo>
                  <a:lnTo>
                    <a:pt x="749" y="229"/>
                  </a:lnTo>
                  <a:lnTo>
                    <a:pt x="797" y="259"/>
                  </a:lnTo>
                  <a:close/>
                  <a:moveTo>
                    <a:pt x="566" y="644"/>
                  </a:moveTo>
                  <a:lnTo>
                    <a:pt x="545" y="679"/>
                  </a:lnTo>
                  <a:lnTo>
                    <a:pt x="519" y="647"/>
                  </a:lnTo>
                  <a:lnTo>
                    <a:pt x="541" y="629"/>
                  </a:lnTo>
                  <a:lnTo>
                    <a:pt x="566" y="644"/>
                  </a:lnTo>
                  <a:close/>
                  <a:moveTo>
                    <a:pt x="519" y="647"/>
                  </a:moveTo>
                  <a:lnTo>
                    <a:pt x="56" y="69"/>
                  </a:lnTo>
                  <a:lnTo>
                    <a:pt x="101" y="33"/>
                  </a:lnTo>
                  <a:lnTo>
                    <a:pt x="564" y="611"/>
                  </a:lnTo>
                  <a:lnTo>
                    <a:pt x="519" y="647"/>
                  </a:lnTo>
                  <a:close/>
                  <a:moveTo>
                    <a:pt x="56" y="69"/>
                  </a:moveTo>
                  <a:lnTo>
                    <a:pt x="0" y="0"/>
                  </a:lnTo>
                  <a:lnTo>
                    <a:pt x="85" y="23"/>
                  </a:lnTo>
                  <a:lnTo>
                    <a:pt x="78" y="51"/>
                  </a:lnTo>
                  <a:lnTo>
                    <a:pt x="56" y="69"/>
                  </a:lnTo>
                  <a:close/>
                </a:path>
              </a:pathLst>
            </a:custGeom>
            <a:solidFill>
              <a:srgbClr val="008483"/>
            </a:solidFill>
            <a:ln w="9525">
              <a:noFill/>
              <a:round/>
              <a:headEnd/>
              <a:tailEnd/>
            </a:ln>
          </p:spPr>
          <p:txBody>
            <a:bodyPr/>
            <a:lstStyle/>
            <a:p>
              <a:endParaRPr lang="bg-BG" b="1"/>
            </a:p>
          </p:txBody>
        </p:sp>
        <p:sp>
          <p:nvSpPr>
            <p:cNvPr id="403" name="Freeform 35"/>
            <p:cNvSpPr>
              <a:spLocks/>
            </p:cNvSpPr>
            <p:nvPr/>
          </p:nvSpPr>
          <p:spPr bwMode="auto">
            <a:xfrm>
              <a:off x="3065463" y="2111375"/>
              <a:ext cx="161925" cy="195263"/>
            </a:xfrm>
            <a:custGeom>
              <a:avLst/>
              <a:gdLst/>
              <a:ahLst/>
              <a:cxnLst>
                <a:cxn ang="0">
                  <a:pos x="463" y="614"/>
                </a:cxn>
                <a:cxn ang="0">
                  <a:pos x="0" y="36"/>
                </a:cxn>
                <a:cxn ang="0">
                  <a:pos x="45" y="0"/>
                </a:cxn>
                <a:cxn ang="0">
                  <a:pos x="508" y="578"/>
                </a:cxn>
                <a:cxn ang="0">
                  <a:pos x="463" y="614"/>
                </a:cxn>
              </a:cxnLst>
              <a:rect l="0" t="0" r="r" b="b"/>
              <a:pathLst>
                <a:path w="508" h="614">
                  <a:moveTo>
                    <a:pt x="463" y="614"/>
                  </a:moveTo>
                  <a:lnTo>
                    <a:pt x="0" y="36"/>
                  </a:lnTo>
                  <a:lnTo>
                    <a:pt x="45" y="0"/>
                  </a:lnTo>
                  <a:lnTo>
                    <a:pt x="508" y="578"/>
                  </a:lnTo>
                  <a:lnTo>
                    <a:pt x="463" y="614"/>
                  </a:lnTo>
                  <a:close/>
                </a:path>
              </a:pathLst>
            </a:custGeom>
            <a:solidFill>
              <a:schemeClr val="accent5">
                <a:lumMod val="20000"/>
                <a:lumOff val="80000"/>
              </a:schemeClr>
            </a:solidFill>
            <a:ln w="9525">
              <a:noFill/>
              <a:round/>
              <a:headEnd/>
              <a:tailEnd/>
            </a:ln>
          </p:spPr>
          <p:txBody>
            <a:bodyPr/>
            <a:lstStyle/>
            <a:p>
              <a:endParaRPr lang="bg-BG" b="1"/>
            </a:p>
          </p:txBody>
        </p:sp>
        <p:sp>
          <p:nvSpPr>
            <p:cNvPr id="404" name="Freeform 36"/>
            <p:cNvSpPr>
              <a:spLocks/>
            </p:cNvSpPr>
            <p:nvPr/>
          </p:nvSpPr>
          <p:spPr bwMode="auto">
            <a:xfrm>
              <a:off x="4641850" y="2276475"/>
              <a:ext cx="146050" cy="220663"/>
            </a:xfrm>
            <a:custGeom>
              <a:avLst/>
              <a:gdLst/>
              <a:ahLst/>
              <a:cxnLst>
                <a:cxn ang="0">
                  <a:pos x="231" y="0"/>
                </a:cxn>
                <a:cxn ang="0">
                  <a:pos x="463" y="695"/>
                </a:cxn>
                <a:cxn ang="0">
                  <a:pos x="0" y="695"/>
                </a:cxn>
                <a:cxn ang="0">
                  <a:pos x="231" y="0"/>
                </a:cxn>
              </a:cxnLst>
              <a:rect l="0" t="0" r="r" b="b"/>
              <a:pathLst>
                <a:path w="463" h="695">
                  <a:moveTo>
                    <a:pt x="231" y="0"/>
                  </a:moveTo>
                  <a:lnTo>
                    <a:pt x="463" y="695"/>
                  </a:lnTo>
                  <a:lnTo>
                    <a:pt x="0" y="695"/>
                  </a:lnTo>
                  <a:lnTo>
                    <a:pt x="231" y="0"/>
                  </a:lnTo>
                  <a:close/>
                </a:path>
              </a:pathLst>
            </a:custGeom>
            <a:solidFill>
              <a:srgbClr val="FFFFFF"/>
            </a:solidFill>
            <a:ln w="9525">
              <a:noFill/>
              <a:round/>
              <a:headEnd/>
              <a:tailEnd/>
            </a:ln>
          </p:spPr>
          <p:txBody>
            <a:bodyPr/>
            <a:lstStyle/>
            <a:p>
              <a:endParaRPr lang="bg-BG" b="1"/>
            </a:p>
          </p:txBody>
        </p:sp>
        <p:sp>
          <p:nvSpPr>
            <p:cNvPr id="405" name="Freeform 37"/>
            <p:cNvSpPr>
              <a:spLocks noEditPoints="1"/>
            </p:cNvSpPr>
            <p:nvPr/>
          </p:nvSpPr>
          <p:spPr bwMode="auto">
            <a:xfrm>
              <a:off x="4629150" y="2247900"/>
              <a:ext cx="171450" cy="258763"/>
            </a:xfrm>
            <a:custGeom>
              <a:avLst/>
              <a:gdLst/>
              <a:ahLst/>
              <a:cxnLst>
                <a:cxn ang="0">
                  <a:pos x="299" y="82"/>
                </a:cxn>
                <a:cxn ang="0">
                  <a:pos x="530" y="776"/>
                </a:cxn>
                <a:cxn ang="0">
                  <a:pos x="475" y="794"/>
                </a:cxn>
                <a:cxn ang="0">
                  <a:pos x="244" y="100"/>
                </a:cxn>
                <a:cxn ang="0">
                  <a:pos x="299" y="82"/>
                </a:cxn>
                <a:cxn ang="0">
                  <a:pos x="530" y="776"/>
                </a:cxn>
                <a:cxn ang="0">
                  <a:pos x="543" y="814"/>
                </a:cxn>
                <a:cxn ang="0">
                  <a:pos x="503" y="814"/>
                </a:cxn>
                <a:cxn ang="0">
                  <a:pos x="503" y="786"/>
                </a:cxn>
                <a:cxn ang="0">
                  <a:pos x="530" y="776"/>
                </a:cxn>
                <a:cxn ang="0">
                  <a:pos x="503" y="814"/>
                </a:cxn>
                <a:cxn ang="0">
                  <a:pos x="40" y="814"/>
                </a:cxn>
                <a:cxn ang="0">
                  <a:pos x="40" y="757"/>
                </a:cxn>
                <a:cxn ang="0">
                  <a:pos x="503" y="757"/>
                </a:cxn>
                <a:cxn ang="0">
                  <a:pos x="503" y="814"/>
                </a:cxn>
                <a:cxn ang="0">
                  <a:pos x="40" y="814"/>
                </a:cxn>
                <a:cxn ang="0">
                  <a:pos x="0" y="814"/>
                </a:cxn>
                <a:cxn ang="0">
                  <a:pos x="13" y="776"/>
                </a:cxn>
                <a:cxn ang="0">
                  <a:pos x="40" y="786"/>
                </a:cxn>
                <a:cxn ang="0">
                  <a:pos x="40" y="814"/>
                </a:cxn>
                <a:cxn ang="0">
                  <a:pos x="13" y="776"/>
                </a:cxn>
                <a:cxn ang="0">
                  <a:pos x="244" y="82"/>
                </a:cxn>
                <a:cxn ang="0">
                  <a:pos x="299" y="100"/>
                </a:cxn>
                <a:cxn ang="0">
                  <a:pos x="67" y="794"/>
                </a:cxn>
                <a:cxn ang="0">
                  <a:pos x="13" y="776"/>
                </a:cxn>
                <a:cxn ang="0">
                  <a:pos x="244" y="82"/>
                </a:cxn>
                <a:cxn ang="0">
                  <a:pos x="271" y="0"/>
                </a:cxn>
                <a:cxn ang="0">
                  <a:pos x="299" y="82"/>
                </a:cxn>
                <a:cxn ang="0">
                  <a:pos x="271" y="91"/>
                </a:cxn>
                <a:cxn ang="0">
                  <a:pos x="244" y="82"/>
                </a:cxn>
              </a:cxnLst>
              <a:rect l="0" t="0" r="r" b="b"/>
              <a:pathLst>
                <a:path w="543" h="814">
                  <a:moveTo>
                    <a:pt x="299" y="82"/>
                  </a:moveTo>
                  <a:lnTo>
                    <a:pt x="530" y="776"/>
                  </a:lnTo>
                  <a:lnTo>
                    <a:pt x="475" y="794"/>
                  </a:lnTo>
                  <a:lnTo>
                    <a:pt x="244" y="100"/>
                  </a:lnTo>
                  <a:lnTo>
                    <a:pt x="299" y="82"/>
                  </a:lnTo>
                  <a:close/>
                  <a:moveTo>
                    <a:pt x="530" y="776"/>
                  </a:moveTo>
                  <a:lnTo>
                    <a:pt x="543" y="814"/>
                  </a:lnTo>
                  <a:lnTo>
                    <a:pt x="503" y="814"/>
                  </a:lnTo>
                  <a:lnTo>
                    <a:pt x="503" y="786"/>
                  </a:lnTo>
                  <a:lnTo>
                    <a:pt x="530" y="776"/>
                  </a:lnTo>
                  <a:close/>
                  <a:moveTo>
                    <a:pt x="503" y="814"/>
                  </a:moveTo>
                  <a:lnTo>
                    <a:pt x="40" y="814"/>
                  </a:lnTo>
                  <a:lnTo>
                    <a:pt x="40" y="757"/>
                  </a:lnTo>
                  <a:lnTo>
                    <a:pt x="503" y="757"/>
                  </a:lnTo>
                  <a:lnTo>
                    <a:pt x="503" y="814"/>
                  </a:lnTo>
                  <a:close/>
                  <a:moveTo>
                    <a:pt x="40" y="814"/>
                  </a:moveTo>
                  <a:lnTo>
                    <a:pt x="0" y="814"/>
                  </a:lnTo>
                  <a:lnTo>
                    <a:pt x="13" y="776"/>
                  </a:lnTo>
                  <a:lnTo>
                    <a:pt x="40" y="786"/>
                  </a:lnTo>
                  <a:lnTo>
                    <a:pt x="40" y="814"/>
                  </a:lnTo>
                  <a:close/>
                  <a:moveTo>
                    <a:pt x="13" y="776"/>
                  </a:moveTo>
                  <a:lnTo>
                    <a:pt x="244" y="82"/>
                  </a:lnTo>
                  <a:lnTo>
                    <a:pt x="299" y="100"/>
                  </a:lnTo>
                  <a:lnTo>
                    <a:pt x="67" y="794"/>
                  </a:lnTo>
                  <a:lnTo>
                    <a:pt x="13" y="776"/>
                  </a:lnTo>
                  <a:close/>
                  <a:moveTo>
                    <a:pt x="244" y="82"/>
                  </a:moveTo>
                  <a:lnTo>
                    <a:pt x="271" y="0"/>
                  </a:lnTo>
                  <a:lnTo>
                    <a:pt x="299" y="82"/>
                  </a:lnTo>
                  <a:lnTo>
                    <a:pt x="271" y="91"/>
                  </a:lnTo>
                  <a:lnTo>
                    <a:pt x="244" y="82"/>
                  </a:lnTo>
                  <a:close/>
                </a:path>
              </a:pathLst>
            </a:custGeom>
            <a:solidFill>
              <a:srgbClr val="FFFFFF"/>
            </a:solidFill>
            <a:ln w="9525">
              <a:noFill/>
              <a:round/>
              <a:headEnd/>
              <a:tailEnd/>
            </a:ln>
          </p:spPr>
          <p:txBody>
            <a:bodyPr/>
            <a:lstStyle/>
            <a:p>
              <a:endParaRPr lang="bg-BG" b="1"/>
            </a:p>
          </p:txBody>
        </p:sp>
        <p:sp>
          <p:nvSpPr>
            <p:cNvPr id="406" name="Freeform 38"/>
            <p:cNvSpPr>
              <a:spLocks noEditPoints="1"/>
            </p:cNvSpPr>
            <p:nvPr/>
          </p:nvSpPr>
          <p:spPr bwMode="auto">
            <a:xfrm>
              <a:off x="4629150" y="2247900"/>
              <a:ext cx="171450" cy="258763"/>
            </a:xfrm>
            <a:custGeom>
              <a:avLst/>
              <a:gdLst/>
              <a:ahLst/>
              <a:cxnLst>
                <a:cxn ang="0">
                  <a:pos x="299" y="82"/>
                </a:cxn>
                <a:cxn ang="0">
                  <a:pos x="530" y="776"/>
                </a:cxn>
                <a:cxn ang="0">
                  <a:pos x="475" y="794"/>
                </a:cxn>
                <a:cxn ang="0">
                  <a:pos x="244" y="100"/>
                </a:cxn>
                <a:cxn ang="0">
                  <a:pos x="299" y="82"/>
                </a:cxn>
                <a:cxn ang="0">
                  <a:pos x="530" y="776"/>
                </a:cxn>
                <a:cxn ang="0">
                  <a:pos x="543" y="814"/>
                </a:cxn>
                <a:cxn ang="0">
                  <a:pos x="503" y="814"/>
                </a:cxn>
                <a:cxn ang="0">
                  <a:pos x="503" y="786"/>
                </a:cxn>
                <a:cxn ang="0">
                  <a:pos x="530" y="776"/>
                </a:cxn>
                <a:cxn ang="0">
                  <a:pos x="503" y="814"/>
                </a:cxn>
                <a:cxn ang="0">
                  <a:pos x="40" y="814"/>
                </a:cxn>
                <a:cxn ang="0">
                  <a:pos x="40" y="757"/>
                </a:cxn>
                <a:cxn ang="0">
                  <a:pos x="503" y="757"/>
                </a:cxn>
                <a:cxn ang="0">
                  <a:pos x="503" y="814"/>
                </a:cxn>
                <a:cxn ang="0">
                  <a:pos x="40" y="814"/>
                </a:cxn>
                <a:cxn ang="0">
                  <a:pos x="0" y="814"/>
                </a:cxn>
                <a:cxn ang="0">
                  <a:pos x="13" y="776"/>
                </a:cxn>
                <a:cxn ang="0">
                  <a:pos x="40" y="786"/>
                </a:cxn>
                <a:cxn ang="0">
                  <a:pos x="40" y="814"/>
                </a:cxn>
                <a:cxn ang="0">
                  <a:pos x="13" y="776"/>
                </a:cxn>
                <a:cxn ang="0">
                  <a:pos x="244" y="82"/>
                </a:cxn>
                <a:cxn ang="0">
                  <a:pos x="299" y="100"/>
                </a:cxn>
                <a:cxn ang="0">
                  <a:pos x="67" y="794"/>
                </a:cxn>
                <a:cxn ang="0">
                  <a:pos x="13" y="776"/>
                </a:cxn>
                <a:cxn ang="0">
                  <a:pos x="244" y="82"/>
                </a:cxn>
                <a:cxn ang="0">
                  <a:pos x="271" y="0"/>
                </a:cxn>
                <a:cxn ang="0">
                  <a:pos x="299" y="82"/>
                </a:cxn>
                <a:cxn ang="0">
                  <a:pos x="271" y="91"/>
                </a:cxn>
                <a:cxn ang="0">
                  <a:pos x="244" y="82"/>
                </a:cxn>
              </a:cxnLst>
              <a:rect l="0" t="0" r="r" b="b"/>
              <a:pathLst>
                <a:path w="543" h="814">
                  <a:moveTo>
                    <a:pt x="299" y="82"/>
                  </a:moveTo>
                  <a:lnTo>
                    <a:pt x="530" y="776"/>
                  </a:lnTo>
                  <a:lnTo>
                    <a:pt x="475" y="794"/>
                  </a:lnTo>
                  <a:lnTo>
                    <a:pt x="244" y="100"/>
                  </a:lnTo>
                  <a:lnTo>
                    <a:pt x="299" y="82"/>
                  </a:lnTo>
                  <a:close/>
                  <a:moveTo>
                    <a:pt x="530" y="776"/>
                  </a:moveTo>
                  <a:lnTo>
                    <a:pt x="543" y="814"/>
                  </a:lnTo>
                  <a:lnTo>
                    <a:pt x="503" y="814"/>
                  </a:lnTo>
                  <a:lnTo>
                    <a:pt x="503" y="786"/>
                  </a:lnTo>
                  <a:lnTo>
                    <a:pt x="530" y="776"/>
                  </a:lnTo>
                  <a:close/>
                  <a:moveTo>
                    <a:pt x="503" y="814"/>
                  </a:moveTo>
                  <a:lnTo>
                    <a:pt x="40" y="814"/>
                  </a:lnTo>
                  <a:lnTo>
                    <a:pt x="40" y="757"/>
                  </a:lnTo>
                  <a:lnTo>
                    <a:pt x="503" y="757"/>
                  </a:lnTo>
                  <a:lnTo>
                    <a:pt x="503" y="814"/>
                  </a:lnTo>
                  <a:close/>
                  <a:moveTo>
                    <a:pt x="40" y="814"/>
                  </a:moveTo>
                  <a:lnTo>
                    <a:pt x="0" y="814"/>
                  </a:lnTo>
                  <a:lnTo>
                    <a:pt x="13" y="776"/>
                  </a:lnTo>
                  <a:lnTo>
                    <a:pt x="40" y="786"/>
                  </a:lnTo>
                  <a:lnTo>
                    <a:pt x="40" y="814"/>
                  </a:lnTo>
                  <a:close/>
                  <a:moveTo>
                    <a:pt x="13" y="776"/>
                  </a:moveTo>
                  <a:lnTo>
                    <a:pt x="244" y="82"/>
                  </a:lnTo>
                  <a:lnTo>
                    <a:pt x="299" y="100"/>
                  </a:lnTo>
                  <a:lnTo>
                    <a:pt x="67" y="794"/>
                  </a:lnTo>
                  <a:lnTo>
                    <a:pt x="13" y="776"/>
                  </a:lnTo>
                  <a:close/>
                  <a:moveTo>
                    <a:pt x="244" y="82"/>
                  </a:moveTo>
                  <a:lnTo>
                    <a:pt x="271" y="0"/>
                  </a:lnTo>
                  <a:lnTo>
                    <a:pt x="299" y="82"/>
                  </a:lnTo>
                  <a:lnTo>
                    <a:pt x="271" y="91"/>
                  </a:lnTo>
                  <a:lnTo>
                    <a:pt x="244" y="82"/>
                  </a:lnTo>
                  <a:close/>
                </a:path>
              </a:pathLst>
            </a:custGeom>
            <a:solidFill>
              <a:srgbClr val="16494A"/>
            </a:solidFill>
            <a:ln w="9525">
              <a:noFill/>
              <a:round/>
              <a:headEnd/>
              <a:tailEnd/>
            </a:ln>
          </p:spPr>
          <p:txBody>
            <a:bodyPr/>
            <a:lstStyle/>
            <a:p>
              <a:endParaRPr lang="bg-BG" b="1"/>
            </a:p>
          </p:txBody>
        </p:sp>
        <p:sp>
          <p:nvSpPr>
            <p:cNvPr id="407" name="Freeform 39"/>
            <p:cNvSpPr>
              <a:spLocks/>
            </p:cNvSpPr>
            <p:nvPr/>
          </p:nvSpPr>
          <p:spPr bwMode="auto">
            <a:xfrm>
              <a:off x="4632325" y="2273300"/>
              <a:ext cx="92075" cy="227013"/>
            </a:xfrm>
            <a:custGeom>
              <a:avLst/>
              <a:gdLst/>
              <a:ahLst/>
              <a:cxnLst>
                <a:cxn ang="0">
                  <a:pos x="0" y="694"/>
                </a:cxn>
                <a:cxn ang="0">
                  <a:pos x="231" y="0"/>
                </a:cxn>
                <a:cxn ang="0">
                  <a:pos x="286" y="18"/>
                </a:cxn>
                <a:cxn ang="0">
                  <a:pos x="54" y="712"/>
                </a:cxn>
                <a:cxn ang="0">
                  <a:pos x="0" y="694"/>
                </a:cxn>
              </a:cxnLst>
              <a:rect l="0" t="0" r="r" b="b"/>
              <a:pathLst>
                <a:path w="286" h="712">
                  <a:moveTo>
                    <a:pt x="0" y="694"/>
                  </a:moveTo>
                  <a:lnTo>
                    <a:pt x="231" y="0"/>
                  </a:lnTo>
                  <a:lnTo>
                    <a:pt x="286" y="18"/>
                  </a:lnTo>
                  <a:lnTo>
                    <a:pt x="54" y="712"/>
                  </a:lnTo>
                  <a:lnTo>
                    <a:pt x="0" y="694"/>
                  </a:lnTo>
                  <a:close/>
                </a:path>
              </a:pathLst>
            </a:custGeom>
            <a:solidFill>
              <a:schemeClr val="accent5">
                <a:lumMod val="20000"/>
                <a:lumOff val="80000"/>
              </a:schemeClr>
            </a:solidFill>
            <a:ln w="9525">
              <a:noFill/>
              <a:round/>
              <a:headEnd/>
              <a:tailEnd/>
            </a:ln>
          </p:spPr>
          <p:txBody>
            <a:bodyPr/>
            <a:lstStyle/>
            <a:p>
              <a:endParaRPr lang="bg-BG" b="1"/>
            </a:p>
          </p:txBody>
        </p:sp>
        <p:sp>
          <p:nvSpPr>
            <p:cNvPr id="408" name="Freeform 40"/>
            <p:cNvSpPr>
              <a:spLocks/>
            </p:cNvSpPr>
            <p:nvPr/>
          </p:nvSpPr>
          <p:spPr bwMode="auto">
            <a:xfrm>
              <a:off x="2681288" y="4346575"/>
              <a:ext cx="146050" cy="220663"/>
            </a:xfrm>
            <a:custGeom>
              <a:avLst/>
              <a:gdLst/>
              <a:ahLst/>
              <a:cxnLst>
                <a:cxn ang="0">
                  <a:pos x="230" y="0"/>
                </a:cxn>
                <a:cxn ang="0">
                  <a:pos x="462" y="695"/>
                </a:cxn>
                <a:cxn ang="0">
                  <a:pos x="0" y="695"/>
                </a:cxn>
                <a:cxn ang="0">
                  <a:pos x="230" y="0"/>
                </a:cxn>
              </a:cxnLst>
              <a:rect l="0" t="0" r="r" b="b"/>
              <a:pathLst>
                <a:path w="462" h="695">
                  <a:moveTo>
                    <a:pt x="230" y="0"/>
                  </a:moveTo>
                  <a:lnTo>
                    <a:pt x="462" y="695"/>
                  </a:lnTo>
                  <a:lnTo>
                    <a:pt x="0" y="695"/>
                  </a:lnTo>
                  <a:lnTo>
                    <a:pt x="230" y="0"/>
                  </a:lnTo>
                  <a:close/>
                </a:path>
              </a:pathLst>
            </a:custGeom>
            <a:solidFill>
              <a:srgbClr val="FFFFFF"/>
            </a:solidFill>
            <a:ln w="9525">
              <a:noFill/>
              <a:round/>
              <a:headEnd/>
              <a:tailEnd/>
            </a:ln>
          </p:spPr>
          <p:txBody>
            <a:bodyPr/>
            <a:lstStyle/>
            <a:p>
              <a:endParaRPr lang="bg-BG" b="1"/>
            </a:p>
          </p:txBody>
        </p:sp>
        <p:sp>
          <p:nvSpPr>
            <p:cNvPr id="409" name="Freeform 41"/>
            <p:cNvSpPr>
              <a:spLocks noEditPoints="1"/>
            </p:cNvSpPr>
            <p:nvPr/>
          </p:nvSpPr>
          <p:spPr bwMode="auto">
            <a:xfrm>
              <a:off x="2668588" y="4318000"/>
              <a:ext cx="171450" cy="257175"/>
            </a:xfrm>
            <a:custGeom>
              <a:avLst/>
              <a:gdLst/>
              <a:ahLst/>
              <a:cxnLst>
                <a:cxn ang="0">
                  <a:pos x="299" y="82"/>
                </a:cxn>
                <a:cxn ang="0">
                  <a:pos x="531" y="776"/>
                </a:cxn>
                <a:cxn ang="0">
                  <a:pos x="476" y="795"/>
                </a:cxn>
                <a:cxn ang="0">
                  <a:pos x="244" y="101"/>
                </a:cxn>
                <a:cxn ang="0">
                  <a:pos x="299" y="82"/>
                </a:cxn>
                <a:cxn ang="0">
                  <a:pos x="531" y="776"/>
                </a:cxn>
                <a:cxn ang="0">
                  <a:pos x="543" y="814"/>
                </a:cxn>
                <a:cxn ang="0">
                  <a:pos x="503" y="814"/>
                </a:cxn>
                <a:cxn ang="0">
                  <a:pos x="503" y="786"/>
                </a:cxn>
                <a:cxn ang="0">
                  <a:pos x="531" y="776"/>
                </a:cxn>
                <a:cxn ang="0">
                  <a:pos x="503" y="814"/>
                </a:cxn>
                <a:cxn ang="0">
                  <a:pos x="41" y="814"/>
                </a:cxn>
                <a:cxn ang="0">
                  <a:pos x="41" y="757"/>
                </a:cxn>
                <a:cxn ang="0">
                  <a:pos x="503" y="757"/>
                </a:cxn>
                <a:cxn ang="0">
                  <a:pos x="503" y="814"/>
                </a:cxn>
                <a:cxn ang="0">
                  <a:pos x="41" y="814"/>
                </a:cxn>
                <a:cxn ang="0">
                  <a:pos x="0" y="814"/>
                </a:cxn>
                <a:cxn ang="0">
                  <a:pos x="12" y="776"/>
                </a:cxn>
                <a:cxn ang="0">
                  <a:pos x="41" y="786"/>
                </a:cxn>
                <a:cxn ang="0">
                  <a:pos x="41" y="814"/>
                </a:cxn>
                <a:cxn ang="0">
                  <a:pos x="12" y="776"/>
                </a:cxn>
                <a:cxn ang="0">
                  <a:pos x="244" y="82"/>
                </a:cxn>
                <a:cxn ang="0">
                  <a:pos x="299" y="101"/>
                </a:cxn>
                <a:cxn ang="0">
                  <a:pos x="68" y="795"/>
                </a:cxn>
                <a:cxn ang="0">
                  <a:pos x="12" y="776"/>
                </a:cxn>
                <a:cxn ang="0">
                  <a:pos x="244" y="82"/>
                </a:cxn>
                <a:cxn ang="0">
                  <a:pos x="271" y="0"/>
                </a:cxn>
                <a:cxn ang="0">
                  <a:pos x="299" y="82"/>
                </a:cxn>
                <a:cxn ang="0">
                  <a:pos x="271" y="91"/>
                </a:cxn>
                <a:cxn ang="0">
                  <a:pos x="244" y="82"/>
                </a:cxn>
              </a:cxnLst>
              <a:rect l="0" t="0" r="r" b="b"/>
              <a:pathLst>
                <a:path w="543" h="814">
                  <a:moveTo>
                    <a:pt x="299" y="82"/>
                  </a:moveTo>
                  <a:lnTo>
                    <a:pt x="531" y="776"/>
                  </a:lnTo>
                  <a:lnTo>
                    <a:pt x="476" y="795"/>
                  </a:lnTo>
                  <a:lnTo>
                    <a:pt x="244" y="101"/>
                  </a:lnTo>
                  <a:lnTo>
                    <a:pt x="299" y="82"/>
                  </a:lnTo>
                  <a:close/>
                  <a:moveTo>
                    <a:pt x="531" y="776"/>
                  </a:moveTo>
                  <a:lnTo>
                    <a:pt x="543" y="814"/>
                  </a:lnTo>
                  <a:lnTo>
                    <a:pt x="503" y="814"/>
                  </a:lnTo>
                  <a:lnTo>
                    <a:pt x="503" y="786"/>
                  </a:lnTo>
                  <a:lnTo>
                    <a:pt x="531" y="776"/>
                  </a:lnTo>
                  <a:close/>
                  <a:moveTo>
                    <a:pt x="503" y="814"/>
                  </a:moveTo>
                  <a:lnTo>
                    <a:pt x="41" y="814"/>
                  </a:lnTo>
                  <a:lnTo>
                    <a:pt x="41" y="757"/>
                  </a:lnTo>
                  <a:lnTo>
                    <a:pt x="503" y="757"/>
                  </a:lnTo>
                  <a:lnTo>
                    <a:pt x="503" y="814"/>
                  </a:lnTo>
                  <a:close/>
                  <a:moveTo>
                    <a:pt x="41" y="814"/>
                  </a:moveTo>
                  <a:lnTo>
                    <a:pt x="0" y="814"/>
                  </a:lnTo>
                  <a:lnTo>
                    <a:pt x="12" y="776"/>
                  </a:lnTo>
                  <a:lnTo>
                    <a:pt x="41" y="786"/>
                  </a:lnTo>
                  <a:lnTo>
                    <a:pt x="41" y="814"/>
                  </a:lnTo>
                  <a:close/>
                  <a:moveTo>
                    <a:pt x="12" y="776"/>
                  </a:moveTo>
                  <a:lnTo>
                    <a:pt x="244" y="82"/>
                  </a:lnTo>
                  <a:lnTo>
                    <a:pt x="299" y="101"/>
                  </a:lnTo>
                  <a:lnTo>
                    <a:pt x="68" y="795"/>
                  </a:lnTo>
                  <a:lnTo>
                    <a:pt x="12" y="776"/>
                  </a:lnTo>
                  <a:close/>
                  <a:moveTo>
                    <a:pt x="244" y="82"/>
                  </a:moveTo>
                  <a:lnTo>
                    <a:pt x="271" y="0"/>
                  </a:lnTo>
                  <a:lnTo>
                    <a:pt x="299" y="82"/>
                  </a:lnTo>
                  <a:lnTo>
                    <a:pt x="271" y="91"/>
                  </a:lnTo>
                  <a:lnTo>
                    <a:pt x="244" y="82"/>
                  </a:lnTo>
                  <a:close/>
                </a:path>
              </a:pathLst>
            </a:custGeom>
            <a:solidFill>
              <a:srgbClr val="FFFFFF"/>
            </a:solidFill>
            <a:ln w="9525">
              <a:noFill/>
              <a:round/>
              <a:headEnd/>
              <a:tailEnd/>
            </a:ln>
          </p:spPr>
          <p:txBody>
            <a:bodyPr/>
            <a:lstStyle/>
            <a:p>
              <a:endParaRPr lang="bg-BG" b="1"/>
            </a:p>
          </p:txBody>
        </p:sp>
        <p:sp>
          <p:nvSpPr>
            <p:cNvPr id="410" name="Freeform 42"/>
            <p:cNvSpPr>
              <a:spLocks noEditPoints="1"/>
            </p:cNvSpPr>
            <p:nvPr/>
          </p:nvSpPr>
          <p:spPr bwMode="auto">
            <a:xfrm>
              <a:off x="2668588" y="4318000"/>
              <a:ext cx="171450" cy="257175"/>
            </a:xfrm>
            <a:custGeom>
              <a:avLst/>
              <a:gdLst/>
              <a:ahLst/>
              <a:cxnLst>
                <a:cxn ang="0">
                  <a:pos x="299" y="82"/>
                </a:cxn>
                <a:cxn ang="0">
                  <a:pos x="531" y="776"/>
                </a:cxn>
                <a:cxn ang="0">
                  <a:pos x="476" y="795"/>
                </a:cxn>
                <a:cxn ang="0">
                  <a:pos x="244" y="101"/>
                </a:cxn>
                <a:cxn ang="0">
                  <a:pos x="299" y="82"/>
                </a:cxn>
                <a:cxn ang="0">
                  <a:pos x="531" y="776"/>
                </a:cxn>
                <a:cxn ang="0">
                  <a:pos x="543" y="814"/>
                </a:cxn>
                <a:cxn ang="0">
                  <a:pos x="503" y="814"/>
                </a:cxn>
                <a:cxn ang="0">
                  <a:pos x="503" y="786"/>
                </a:cxn>
                <a:cxn ang="0">
                  <a:pos x="531" y="776"/>
                </a:cxn>
                <a:cxn ang="0">
                  <a:pos x="503" y="814"/>
                </a:cxn>
                <a:cxn ang="0">
                  <a:pos x="41" y="814"/>
                </a:cxn>
                <a:cxn ang="0">
                  <a:pos x="41" y="757"/>
                </a:cxn>
                <a:cxn ang="0">
                  <a:pos x="503" y="757"/>
                </a:cxn>
                <a:cxn ang="0">
                  <a:pos x="503" y="814"/>
                </a:cxn>
                <a:cxn ang="0">
                  <a:pos x="41" y="814"/>
                </a:cxn>
                <a:cxn ang="0">
                  <a:pos x="0" y="814"/>
                </a:cxn>
                <a:cxn ang="0">
                  <a:pos x="12" y="776"/>
                </a:cxn>
                <a:cxn ang="0">
                  <a:pos x="41" y="786"/>
                </a:cxn>
                <a:cxn ang="0">
                  <a:pos x="41" y="814"/>
                </a:cxn>
                <a:cxn ang="0">
                  <a:pos x="12" y="776"/>
                </a:cxn>
                <a:cxn ang="0">
                  <a:pos x="244" y="82"/>
                </a:cxn>
                <a:cxn ang="0">
                  <a:pos x="299" y="101"/>
                </a:cxn>
                <a:cxn ang="0">
                  <a:pos x="68" y="795"/>
                </a:cxn>
                <a:cxn ang="0">
                  <a:pos x="12" y="776"/>
                </a:cxn>
                <a:cxn ang="0">
                  <a:pos x="244" y="82"/>
                </a:cxn>
                <a:cxn ang="0">
                  <a:pos x="271" y="0"/>
                </a:cxn>
                <a:cxn ang="0">
                  <a:pos x="299" y="82"/>
                </a:cxn>
                <a:cxn ang="0">
                  <a:pos x="271" y="91"/>
                </a:cxn>
                <a:cxn ang="0">
                  <a:pos x="244" y="82"/>
                </a:cxn>
              </a:cxnLst>
              <a:rect l="0" t="0" r="r" b="b"/>
              <a:pathLst>
                <a:path w="543" h="814">
                  <a:moveTo>
                    <a:pt x="299" y="82"/>
                  </a:moveTo>
                  <a:lnTo>
                    <a:pt x="531" y="776"/>
                  </a:lnTo>
                  <a:lnTo>
                    <a:pt x="476" y="795"/>
                  </a:lnTo>
                  <a:lnTo>
                    <a:pt x="244" y="101"/>
                  </a:lnTo>
                  <a:lnTo>
                    <a:pt x="299" y="82"/>
                  </a:lnTo>
                  <a:close/>
                  <a:moveTo>
                    <a:pt x="531" y="776"/>
                  </a:moveTo>
                  <a:lnTo>
                    <a:pt x="543" y="814"/>
                  </a:lnTo>
                  <a:lnTo>
                    <a:pt x="503" y="814"/>
                  </a:lnTo>
                  <a:lnTo>
                    <a:pt x="503" y="786"/>
                  </a:lnTo>
                  <a:lnTo>
                    <a:pt x="531" y="776"/>
                  </a:lnTo>
                  <a:close/>
                  <a:moveTo>
                    <a:pt x="503" y="814"/>
                  </a:moveTo>
                  <a:lnTo>
                    <a:pt x="41" y="814"/>
                  </a:lnTo>
                  <a:lnTo>
                    <a:pt x="41" y="757"/>
                  </a:lnTo>
                  <a:lnTo>
                    <a:pt x="503" y="757"/>
                  </a:lnTo>
                  <a:lnTo>
                    <a:pt x="503" y="814"/>
                  </a:lnTo>
                  <a:close/>
                  <a:moveTo>
                    <a:pt x="41" y="814"/>
                  </a:moveTo>
                  <a:lnTo>
                    <a:pt x="0" y="814"/>
                  </a:lnTo>
                  <a:lnTo>
                    <a:pt x="12" y="776"/>
                  </a:lnTo>
                  <a:lnTo>
                    <a:pt x="41" y="786"/>
                  </a:lnTo>
                  <a:lnTo>
                    <a:pt x="41" y="814"/>
                  </a:lnTo>
                  <a:close/>
                  <a:moveTo>
                    <a:pt x="12" y="776"/>
                  </a:moveTo>
                  <a:lnTo>
                    <a:pt x="244" y="82"/>
                  </a:lnTo>
                  <a:lnTo>
                    <a:pt x="299" y="101"/>
                  </a:lnTo>
                  <a:lnTo>
                    <a:pt x="68" y="795"/>
                  </a:lnTo>
                  <a:lnTo>
                    <a:pt x="12" y="776"/>
                  </a:lnTo>
                  <a:close/>
                  <a:moveTo>
                    <a:pt x="244" y="82"/>
                  </a:moveTo>
                  <a:lnTo>
                    <a:pt x="271" y="0"/>
                  </a:lnTo>
                  <a:lnTo>
                    <a:pt x="299" y="82"/>
                  </a:lnTo>
                  <a:lnTo>
                    <a:pt x="271" y="91"/>
                  </a:lnTo>
                  <a:lnTo>
                    <a:pt x="244" y="82"/>
                  </a:lnTo>
                  <a:close/>
                </a:path>
              </a:pathLst>
            </a:custGeom>
            <a:solidFill>
              <a:srgbClr val="16494A"/>
            </a:solidFill>
            <a:ln w="9525">
              <a:noFill/>
              <a:round/>
              <a:headEnd/>
              <a:tailEnd/>
            </a:ln>
          </p:spPr>
          <p:txBody>
            <a:bodyPr/>
            <a:lstStyle/>
            <a:p>
              <a:endParaRPr lang="bg-BG" b="1"/>
            </a:p>
          </p:txBody>
        </p:sp>
        <p:sp>
          <p:nvSpPr>
            <p:cNvPr id="411" name="Freeform 43"/>
            <p:cNvSpPr>
              <a:spLocks/>
            </p:cNvSpPr>
            <p:nvPr/>
          </p:nvSpPr>
          <p:spPr bwMode="auto">
            <a:xfrm>
              <a:off x="2671763" y="4343400"/>
              <a:ext cx="90488" cy="227013"/>
            </a:xfrm>
            <a:custGeom>
              <a:avLst/>
              <a:gdLst/>
              <a:ahLst/>
              <a:cxnLst>
                <a:cxn ang="0">
                  <a:pos x="0" y="694"/>
                </a:cxn>
                <a:cxn ang="0">
                  <a:pos x="232" y="0"/>
                </a:cxn>
                <a:cxn ang="0">
                  <a:pos x="287" y="19"/>
                </a:cxn>
                <a:cxn ang="0">
                  <a:pos x="56" y="713"/>
                </a:cxn>
                <a:cxn ang="0">
                  <a:pos x="0" y="694"/>
                </a:cxn>
              </a:cxnLst>
              <a:rect l="0" t="0" r="r" b="b"/>
              <a:pathLst>
                <a:path w="287" h="713">
                  <a:moveTo>
                    <a:pt x="0" y="694"/>
                  </a:moveTo>
                  <a:lnTo>
                    <a:pt x="232" y="0"/>
                  </a:lnTo>
                  <a:lnTo>
                    <a:pt x="287" y="19"/>
                  </a:lnTo>
                  <a:lnTo>
                    <a:pt x="56" y="713"/>
                  </a:lnTo>
                  <a:lnTo>
                    <a:pt x="0" y="694"/>
                  </a:lnTo>
                  <a:close/>
                </a:path>
              </a:pathLst>
            </a:custGeom>
            <a:solidFill>
              <a:schemeClr val="accent5">
                <a:lumMod val="20000"/>
                <a:lumOff val="80000"/>
              </a:schemeClr>
            </a:solidFill>
            <a:ln w="9525">
              <a:noFill/>
              <a:round/>
              <a:headEnd/>
              <a:tailEnd/>
            </a:ln>
          </p:spPr>
          <p:txBody>
            <a:bodyPr/>
            <a:lstStyle/>
            <a:p>
              <a:endParaRPr lang="bg-BG" b="1"/>
            </a:p>
          </p:txBody>
        </p:sp>
        <p:sp>
          <p:nvSpPr>
            <p:cNvPr id="412" name="Freeform 44"/>
            <p:cNvSpPr>
              <a:spLocks/>
            </p:cNvSpPr>
            <p:nvPr/>
          </p:nvSpPr>
          <p:spPr bwMode="auto">
            <a:xfrm>
              <a:off x="5529263" y="4594225"/>
              <a:ext cx="161925" cy="42863"/>
            </a:xfrm>
            <a:custGeom>
              <a:avLst/>
              <a:gdLst/>
              <a:ahLst/>
              <a:cxnLst>
                <a:cxn ang="0">
                  <a:pos x="502" y="134"/>
                </a:cxn>
                <a:cxn ang="0">
                  <a:pos x="0" y="56"/>
                </a:cxn>
                <a:cxn ang="0">
                  <a:pos x="9" y="0"/>
                </a:cxn>
                <a:cxn ang="0">
                  <a:pos x="510" y="77"/>
                </a:cxn>
                <a:cxn ang="0">
                  <a:pos x="502" y="134"/>
                </a:cxn>
              </a:cxnLst>
              <a:rect l="0" t="0" r="r" b="b"/>
              <a:pathLst>
                <a:path w="510" h="134">
                  <a:moveTo>
                    <a:pt x="502" y="134"/>
                  </a:moveTo>
                  <a:lnTo>
                    <a:pt x="0" y="56"/>
                  </a:lnTo>
                  <a:lnTo>
                    <a:pt x="9" y="0"/>
                  </a:lnTo>
                  <a:lnTo>
                    <a:pt x="510" y="77"/>
                  </a:lnTo>
                  <a:lnTo>
                    <a:pt x="502" y="134"/>
                  </a:lnTo>
                  <a:close/>
                </a:path>
              </a:pathLst>
            </a:custGeom>
            <a:solidFill>
              <a:schemeClr val="accent5">
                <a:lumMod val="20000"/>
                <a:lumOff val="80000"/>
              </a:schemeClr>
            </a:solidFill>
            <a:ln w="9525">
              <a:noFill/>
              <a:round/>
              <a:headEnd/>
              <a:tailEnd/>
            </a:ln>
          </p:spPr>
          <p:txBody>
            <a:bodyPr/>
            <a:lstStyle/>
            <a:p>
              <a:endParaRPr lang="bg-BG" b="1"/>
            </a:p>
          </p:txBody>
        </p:sp>
        <p:sp>
          <p:nvSpPr>
            <p:cNvPr id="413" name="Freeform 45"/>
            <p:cNvSpPr>
              <a:spLocks/>
            </p:cNvSpPr>
            <p:nvPr/>
          </p:nvSpPr>
          <p:spPr bwMode="auto">
            <a:xfrm>
              <a:off x="5562600" y="4621213"/>
              <a:ext cx="133350" cy="111125"/>
            </a:xfrm>
            <a:custGeom>
              <a:avLst/>
              <a:gdLst/>
              <a:ahLst/>
              <a:cxnLst>
                <a:cxn ang="0">
                  <a:pos x="422" y="45"/>
                </a:cxn>
                <a:cxn ang="0">
                  <a:pos x="37" y="353"/>
                </a:cxn>
                <a:cxn ang="0">
                  <a:pos x="0" y="309"/>
                </a:cxn>
                <a:cxn ang="0">
                  <a:pos x="386" y="0"/>
                </a:cxn>
                <a:cxn ang="0">
                  <a:pos x="422" y="45"/>
                </a:cxn>
              </a:cxnLst>
              <a:rect l="0" t="0" r="r" b="b"/>
              <a:pathLst>
                <a:path w="422" h="353">
                  <a:moveTo>
                    <a:pt x="422" y="45"/>
                  </a:moveTo>
                  <a:lnTo>
                    <a:pt x="37" y="353"/>
                  </a:lnTo>
                  <a:lnTo>
                    <a:pt x="0" y="309"/>
                  </a:lnTo>
                  <a:lnTo>
                    <a:pt x="386" y="0"/>
                  </a:lnTo>
                  <a:lnTo>
                    <a:pt x="422" y="45"/>
                  </a:lnTo>
                  <a:close/>
                </a:path>
              </a:pathLst>
            </a:custGeom>
            <a:solidFill>
              <a:schemeClr val="accent5">
                <a:lumMod val="20000"/>
                <a:lumOff val="80000"/>
              </a:schemeClr>
            </a:solidFill>
            <a:ln w="9525">
              <a:noFill/>
              <a:round/>
              <a:headEnd/>
              <a:tailEnd/>
            </a:ln>
          </p:spPr>
          <p:txBody>
            <a:bodyPr/>
            <a:lstStyle/>
            <a:p>
              <a:endParaRPr lang="bg-BG" b="1"/>
            </a:p>
          </p:txBody>
        </p:sp>
        <p:sp>
          <p:nvSpPr>
            <p:cNvPr id="414" name="Freeform 46"/>
            <p:cNvSpPr>
              <a:spLocks/>
            </p:cNvSpPr>
            <p:nvPr/>
          </p:nvSpPr>
          <p:spPr bwMode="auto">
            <a:xfrm>
              <a:off x="2557463" y="2117725"/>
              <a:ext cx="147638" cy="220663"/>
            </a:xfrm>
            <a:custGeom>
              <a:avLst/>
              <a:gdLst/>
              <a:ahLst/>
              <a:cxnLst>
                <a:cxn ang="0">
                  <a:pos x="231" y="0"/>
                </a:cxn>
                <a:cxn ang="0">
                  <a:pos x="463" y="694"/>
                </a:cxn>
                <a:cxn ang="0">
                  <a:pos x="0" y="694"/>
                </a:cxn>
                <a:cxn ang="0">
                  <a:pos x="231" y="0"/>
                </a:cxn>
              </a:cxnLst>
              <a:rect l="0" t="0" r="r" b="b"/>
              <a:pathLst>
                <a:path w="463" h="694">
                  <a:moveTo>
                    <a:pt x="231" y="0"/>
                  </a:moveTo>
                  <a:lnTo>
                    <a:pt x="463" y="694"/>
                  </a:lnTo>
                  <a:lnTo>
                    <a:pt x="0" y="694"/>
                  </a:lnTo>
                  <a:lnTo>
                    <a:pt x="231" y="0"/>
                  </a:lnTo>
                  <a:close/>
                </a:path>
              </a:pathLst>
            </a:custGeom>
            <a:solidFill>
              <a:srgbClr val="FFFFFF"/>
            </a:solidFill>
            <a:ln w="9525">
              <a:noFill/>
              <a:round/>
              <a:headEnd/>
              <a:tailEnd/>
            </a:ln>
          </p:spPr>
          <p:txBody>
            <a:bodyPr/>
            <a:lstStyle/>
            <a:p>
              <a:endParaRPr lang="bg-BG" b="1"/>
            </a:p>
          </p:txBody>
        </p:sp>
        <p:sp>
          <p:nvSpPr>
            <p:cNvPr id="415" name="Freeform 47"/>
            <p:cNvSpPr>
              <a:spLocks noEditPoints="1"/>
            </p:cNvSpPr>
            <p:nvPr/>
          </p:nvSpPr>
          <p:spPr bwMode="auto">
            <a:xfrm>
              <a:off x="2544763" y="2089150"/>
              <a:ext cx="173038" cy="257175"/>
            </a:xfrm>
            <a:custGeom>
              <a:avLst/>
              <a:gdLst/>
              <a:ahLst/>
              <a:cxnLst>
                <a:cxn ang="0">
                  <a:pos x="300" y="82"/>
                </a:cxn>
                <a:cxn ang="0">
                  <a:pos x="530" y="776"/>
                </a:cxn>
                <a:cxn ang="0">
                  <a:pos x="476" y="794"/>
                </a:cxn>
                <a:cxn ang="0">
                  <a:pos x="244" y="99"/>
                </a:cxn>
                <a:cxn ang="0">
                  <a:pos x="300" y="82"/>
                </a:cxn>
                <a:cxn ang="0">
                  <a:pos x="530" y="776"/>
                </a:cxn>
                <a:cxn ang="0">
                  <a:pos x="543" y="814"/>
                </a:cxn>
                <a:cxn ang="0">
                  <a:pos x="503" y="814"/>
                </a:cxn>
                <a:cxn ang="0">
                  <a:pos x="503" y="785"/>
                </a:cxn>
                <a:cxn ang="0">
                  <a:pos x="530" y="776"/>
                </a:cxn>
                <a:cxn ang="0">
                  <a:pos x="503" y="814"/>
                </a:cxn>
                <a:cxn ang="0">
                  <a:pos x="40" y="814"/>
                </a:cxn>
                <a:cxn ang="0">
                  <a:pos x="40" y="756"/>
                </a:cxn>
                <a:cxn ang="0">
                  <a:pos x="503" y="756"/>
                </a:cxn>
                <a:cxn ang="0">
                  <a:pos x="503" y="814"/>
                </a:cxn>
                <a:cxn ang="0">
                  <a:pos x="40" y="814"/>
                </a:cxn>
                <a:cxn ang="0">
                  <a:pos x="0" y="814"/>
                </a:cxn>
                <a:cxn ang="0">
                  <a:pos x="13" y="776"/>
                </a:cxn>
                <a:cxn ang="0">
                  <a:pos x="40" y="785"/>
                </a:cxn>
                <a:cxn ang="0">
                  <a:pos x="40" y="814"/>
                </a:cxn>
                <a:cxn ang="0">
                  <a:pos x="13" y="776"/>
                </a:cxn>
                <a:cxn ang="0">
                  <a:pos x="244" y="82"/>
                </a:cxn>
                <a:cxn ang="0">
                  <a:pos x="300" y="99"/>
                </a:cxn>
                <a:cxn ang="0">
                  <a:pos x="68" y="794"/>
                </a:cxn>
                <a:cxn ang="0">
                  <a:pos x="13" y="776"/>
                </a:cxn>
                <a:cxn ang="0">
                  <a:pos x="244" y="82"/>
                </a:cxn>
                <a:cxn ang="0">
                  <a:pos x="271" y="0"/>
                </a:cxn>
                <a:cxn ang="0">
                  <a:pos x="300" y="82"/>
                </a:cxn>
                <a:cxn ang="0">
                  <a:pos x="271" y="91"/>
                </a:cxn>
                <a:cxn ang="0">
                  <a:pos x="244" y="82"/>
                </a:cxn>
              </a:cxnLst>
              <a:rect l="0" t="0" r="r" b="b"/>
              <a:pathLst>
                <a:path w="543" h="814">
                  <a:moveTo>
                    <a:pt x="300" y="82"/>
                  </a:moveTo>
                  <a:lnTo>
                    <a:pt x="530" y="776"/>
                  </a:lnTo>
                  <a:lnTo>
                    <a:pt x="476" y="794"/>
                  </a:lnTo>
                  <a:lnTo>
                    <a:pt x="244" y="99"/>
                  </a:lnTo>
                  <a:lnTo>
                    <a:pt x="300" y="82"/>
                  </a:lnTo>
                  <a:close/>
                  <a:moveTo>
                    <a:pt x="530" y="776"/>
                  </a:moveTo>
                  <a:lnTo>
                    <a:pt x="543" y="814"/>
                  </a:lnTo>
                  <a:lnTo>
                    <a:pt x="503" y="814"/>
                  </a:lnTo>
                  <a:lnTo>
                    <a:pt x="503" y="785"/>
                  </a:lnTo>
                  <a:lnTo>
                    <a:pt x="530" y="776"/>
                  </a:lnTo>
                  <a:close/>
                  <a:moveTo>
                    <a:pt x="503" y="814"/>
                  </a:moveTo>
                  <a:lnTo>
                    <a:pt x="40" y="814"/>
                  </a:lnTo>
                  <a:lnTo>
                    <a:pt x="40" y="756"/>
                  </a:lnTo>
                  <a:lnTo>
                    <a:pt x="503" y="756"/>
                  </a:lnTo>
                  <a:lnTo>
                    <a:pt x="503" y="814"/>
                  </a:lnTo>
                  <a:close/>
                  <a:moveTo>
                    <a:pt x="40" y="814"/>
                  </a:moveTo>
                  <a:lnTo>
                    <a:pt x="0" y="814"/>
                  </a:lnTo>
                  <a:lnTo>
                    <a:pt x="13" y="776"/>
                  </a:lnTo>
                  <a:lnTo>
                    <a:pt x="40" y="785"/>
                  </a:lnTo>
                  <a:lnTo>
                    <a:pt x="40" y="814"/>
                  </a:lnTo>
                  <a:close/>
                  <a:moveTo>
                    <a:pt x="13" y="776"/>
                  </a:moveTo>
                  <a:lnTo>
                    <a:pt x="244" y="82"/>
                  </a:lnTo>
                  <a:lnTo>
                    <a:pt x="300" y="99"/>
                  </a:lnTo>
                  <a:lnTo>
                    <a:pt x="68" y="794"/>
                  </a:lnTo>
                  <a:lnTo>
                    <a:pt x="13" y="776"/>
                  </a:lnTo>
                  <a:close/>
                  <a:moveTo>
                    <a:pt x="244" y="82"/>
                  </a:moveTo>
                  <a:lnTo>
                    <a:pt x="271" y="0"/>
                  </a:lnTo>
                  <a:lnTo>
                    <a:pt x="300" y="82"/>
                  </a:lnTo>
                  <a:lnTo>
                    <a:pt x="271" y="91"/>
                  </a:lnTo>
                  <a:lnTo>
                    <a:pt x="244" y="82"/>
                  </a:lnTo>
                  <a:close/>
                </a:path>
              </a:pathLst>
            </a:custGeom>
            <a:solidFill>
              <a:srgbClr val="FFFFFF"/>
            </a:solidFill>
            <a:ln w="9525">
              <a:noFill/>
              <a:round/>
              <a:headEnd/>
              <a:tailEnd/>
            </a:ln>
          </p:spPr>
          <p:txBody>
            <a:bodyPr/>
            <a:lstStyle/>
            <a:p>
              <a:endParaRPr lang="bg-BG" b="1"/>
            </a:p>
          </p:txBody>
        </p:sp>
        <p:sp>
          <p:nvSpPr>
            <p:cNvPr id="416" name="Freeform 48"/>
            <p:cNvSpPr>
              <a:spLocks noEditPoints="1"/>
            </p:cNvSpPr>
            <p:nvPr/>
          </p:nvSpPr>
          <p:spPr bwMode="auto">
            <a:xfrm>
              <a:off x="2544763" y="2089150"/>
              <a:ext cx="173038" cy="257175"/>
            </a:xfrm>
            <a:custGeom>
              <a:avLst/>
              <a:gdLst/>
              <a:ahLst/>
              <a:cxnLst>
                <a:cxn ang="0">
                  <a:pos x="300" y="82"/>
                </a:cxn>
                <a:cxn ang="0">
                  <a:pos x="530" y="776"/>
                </a:cxn>
                <a:cxn ang="0">
                  <a:pos x="476" y="794"/>
                </a:cxn>
                <a:cxn ang="0">
                  <a:pos x="244" y="99"/>
                </a:cxn>
                <a:cxn ang="0">
                  <a:pos x="300" y="82"/>
                </a:cxn>
                <a:cxn ang="0">
                  <a:pos x="530" y="776"/>
                </a:cxn>
                <a:cxn ang="0">
                  <a:pos x="543" y="814"/>
                </a:cxn>
                <a:cxn ang="0">
                  <a:pos x="503" y="814"/>
                </a:cxn>
                <a:cxn ang="0">
                  <a:pos x="503" y="785"/>
                </a:cxn>
                <a:cxn ang="0">
                  <a:pos x="530" y="776"/>
                </a:cxn>
                <a:cxn ang="0">
                  <a:pos x="503" y="814"/>
                </a:cxn>
                <a:cxn ang="0">
                  <a:pos x="40" y="814"/>
                </a:cxn>
                <a:cxn ang="0">
                  <a:pos x="40" y="756"/>
                </a:cxn>
                <a:cxn ang="0">
                  <a:pos x="503" y="756"/>
                </a:cxn>
                <a:cxn ang="0">
                  <a:pos x="503" y="814"/>
                </a:cxn>
                <a:cxn ang="0">
                  <a:pos x="40" y="814"/>
                </a:cxn>
                <a:cxn ang="0">
                  <a:pos x="0" y="814"/>
                </a:cxn>
                <a:cxn ang="0">
                  <a:pos x="13" y="776"/>
                </a:cxn>
                <a:cxn ang="0">
                  <a:pos x="40" y="785"/>
                </a:cxn>
                <a:cxn ang="0">
                  <a:pos x="40" y="814"/>
                </a:cxn>
                <a:cxn ang="0">
                  <a:pos x="13" y="776"/>
                </a:cxn>
                <a:cxn ang="0">
                  <a:pos x="244" y="82"/>
                </a:cxn>
                <a:cxn ang="0">
                  <a:pos x="300" y="99"/>
                </a:cxn>
                <a:cxn ang="0">
                  <a:pos x="68" y="794"/>
                </a:cxn>
                <a:cxn ang="0">
                  <a:pos x="13" y="776"/>
                </a:cxn>
                <a:cxn ang="0">
                  <a:pos x="244" y="82"/>
                </a:cxn>
                <a:cxn ang="0">
                  <a:pos x="271" y="0"/>
                </a:cxn>
                <a:cxn ang="0">
                  <a:pos x="300" y="82"/>
                </a:cxn>
                <a:cxn ang="0">
                  <a:pos x="271" y="91"/>
                </a:cxn>
                <a:cxn ang="0">
                  <a:pos x="244" y="82"/>
                </a:cxn>
              </a:cxnLst>
              <a:rect l="0" t="0" r="r" b="b"/>
              <a:pathLst>
                <a:path w="543" h="814">
                  <a:moveTo>
                    <a:pt x="300" y="82"/>
                  </a:moveTo>
                  <a:lnTo>
                    <a:pt x="530" y="776"/>
                  </a:lnTo>
                  <a:lnTo>
                    <a:pt x="476" y="794"/>
                  </a:lnTo>
                  <a:lnTo>
                    <a:pt x="244" y="99"/>
                  </a:lnTo>
                  <a:lnTo>
                    <a:pt x="300" y="82"/>
                  </a:lnTo>
                  <a:close/>
                  <a:moveTo>
                    <a:pt x="530" y="776"/>
                  </a:moveTo>
                  <a:lnTo>
                    <a:pt x="543" y="814"/>
                  </a:lnTo>
                  <a:lnTo>
                    <a:pt x="503" y="814"/>
                  </a:lnTo>
                  <a:lnTo>
                    <a:pt x="503" y="785"/>
                  </a:lnTo>
                  <a:lnTo>
                    <a:pt x="530" y="776"/>
                  </a:lnTo>
                  <a:close/>
                  <a:moveTo>
                    <a:pt x="503" y="814"/>
                  </a:moveTo>
                  <a:lnTo>
                    <a:pt x="40" y="814"/>
                  </a:lnTo>
                  <a:lnTo>
                    <a:pt x="40" y="756"/>
                  </a:lnTo>
                  <a:lnTo>
                    <a:pt x="503" y="756"/>
                  </a:lnTo>
                  <a:lnTo>
                    <a:pt x="503" y="814"/>
                  </a:lnTo>
                  <a:close/>
                  <a:moveTo>
                    <a:pt x="40" y="814"/>
                  </a:moveTo>
                  <a:lnTo>
                    <a:pt x="0" y="814"/>
                  </a:lnTo>
                  <a:lnTo>
                    <a:pt x="13" y="776"/>
                  </a:lnTo>
                  <a:lnTo>
                    <a:pt x="40" y="785"/>
                  </a:lnTo>
                  <a:lnTo>
                    <a:pt x="40" y="814"/>
                  </a:lnTo>
                  <a:close/>
                  <a:moveTo>
                    <a:pt x="13" y="776"/>
                  </a:moveTo>
                  <a:lnTo>
                    <a:pt x="244" y="82"/>
                  </a:lnTo>
                  <a:lnTo>
                    <a:pt x="300" y="99"/>
                  </a:lnTo>
                  <a:lnTo>
                    <a:pt x="68" y="794"/>
                  </a:lnTo>
                  <a:lnTo>
                    <a:pt x="13" y="776"/>
                  </a:lnTo>
                  <a:close/>
                  <a:moveTo>
                    <a:pt x="244" y="82"/>
                  </a:moveTo>
                  <a:lnTo>
                    <a:pt x="271" y="0"/>
                  </a:lnTo>
                  <a:lnTo>
                    <a:pt x="300" y="82"/>
                  </a:lnTo>
                  <a:lnTo>
                    <a:pt x="271" y="91"/>
                  </a:lnTo>
                  <a:lnTo>
                    <a:pt x="244" y="82"/>
                  </a:lnTo>
                  <a:close/>
                </a:path>
              </a:pathLst>
            </a:custGeom>
            <a:solidFill>
              <a:schemeClr val="accent5">
                <a:lumMod val="20000"/>
                <a:lumOff val="80000"/>
              </a:schemeClr>
            </a:solidFill>
            <a:ln w="9525">
              <a:noFill/>
              <a:round/>
              <a:headEnd/>
              <a:tailEnd/>
            </a:ln>
          </p:spPr>
          <p:txBody>
            <a:bodyPr/>
            <a:lstStyle/>
            <a:p>
              <a:endParaRPr lang="bg-BG" b="1"/>
            </a:p>
          </p:txBody>
        </p:sp>
        <p:sp>
          <p:nvSpPr>
            <p:cNvPr id="417" name="Freeform 49"/>
            <p:cNvSpPr>
              <a:spLocks/>
            </p:cNvSpPr>
            <p:nvPr/>
          </p:nvSpPr>
          <p:spPr bwMode="auto">
            <a:xfrm>
              <a:off x="2549525" y="2114550"/>
              <a:ext cx="90488" cy="225425"/>
            </a:xfrm>
            <a:custGeom>
              <a:avLst/>
              <a:gdLst/>
              <a:ahLst/>
              <a:cxnLst>
                <a:cxn ang="0">
                  <a:pos x="0" y="694"/>
                </a:cxn>
                <a:cxn ang="0">
                  <a:pos x="231" y="0"/>
                </a:cxn>
                <a:cxn ang="0">
                  <a:pos x="287" y="17"/>
                </a:cxn>
                <a:cxn ang="0">
                  <a:pos x="55" y="712"/>
                </a:cxn>
                <a:cxn ang="0">
                  <a:pos x="0" y="694"/>
                </a:cxn>
              </a:cxnLst>
              <a:rect l="0" t="0" r="r" b="b"/>
              <a:pathLst>
                <a:path w="287" h="712">
                  <a:moveTo>
                    <a:pt x="0" y="694"/>
                  </a:moveTo>
                  <a:lnTo>
                    <a:pt x="231" y="0"/>
                  </a:lnTo>
                  <a:lnTo>
                    <a:pt x="287" y="17"/>
                  </a:lnTo>
                  <a:lnTo>
                    <a:pt x="55" y="712"/>
                  </a:lnTo>
                  <a:lnTo>
                    <a:pt x="0" y="694"/>
                  </a:lnTo>
                  <a:close/>
                </a:path>
              </a:pathLst>
            </a:custGeom>
            <a:solidFill>
              <a:srgbClr val="008483"/>
            </a:solidFill>
            <a:ln w="9525">
              <a:noFill/>
              <a:round/>
              <a:headEnd/>
              <a:tailEnd/>
            </a:ln>
          </p:spPr>
          <p:txBody>
            <a:bodyPr/>
            <a:lstStyle/>
            <a:p>
              <a:endParaRPr lang="bg-BG" b="1"/>
            </a:p>
          </p:txBody>
        </p:sp>
        <p:sp>
          <p:nvSpPr>
            <p:cNvPr id="418" name="Freeform 50"/>
            <p:cNvSpPr>
              <a:spLocks/>
            </p:cNvSpPr>
            <p:nvPr/>
          </p:nvSpPr>
          <p:spPr bwMode="auto">
            <a:xfrm>
              <a:off x="4138613" y="2276475"/>
              <a:ext cx="233363" cy="158750"/>
            </a:xfrm>
            <a:custGeom>
              <a:avLst/>
              <a:gdLst/>
              <a:ahLst/>
              <a:cxnLst>
                <a:cxn ang="0">
                  <a:pos x="734" y="0"/>
                </a:cxn>
                <a:cxn ang="0">
                  <a:pos x="232" y="502"/>
                </a:cxn>
                <a:cxn ang="0">
                  <a:pos x="0" y="116"/>
                </a:cxn>
                <a:cxn ang="0">
                  <a:pos x="734" y="0"/>
                </a:cxn>
              </a:cxnLst>
              <a:rect l="0" t="0" r="r" b="b"/>
              <a:pathLst>
                <a:path w="734" h="502">
                  <a:moveTo>
                    <a:pt x="734" y="0"/>
                  </a:moveTo>
                  <a:lnTo>
                    <a:pt x="232" y="502"/>
                  </a:lnTo>
                  <a:lnTo>
                    <a:pt x="0" y="116"/>
                  </a:lnTo>
                  <a:lnTo>
                    <a:pt x="734" y="0"/>
                  </a:lnTo>
                  <a:close/>
                </a:path>
              </a:pathLst>
            </a:custGeom>
            <a:solidFill>
              <a:srgbClr val="FFFFFF"/>
            </a:solidFill>
            <a:ln w="9525">
              <a:noFill/>
              <a:round/>
              <a:headEnd/>
              <a:tailEnd/>
            </a:ln>
          </p:spPr>
          <p:txBody>
            <a:bodyPr/>
            <a:lstStyle/>
            <a:p>
              <a:endParaRPr lang="bg-BG" b="1"/>
            </a:p>
          </p:txBody>
        </p:sp>
        <p:sp>
          <p:nvSpPr>
            <p:cNvPr id="419" name="Freeform 51"/>
            <p:cNvSpPr>
              <a:spLocks noEditPoints="1"/>
            </p:cNvSpPr>
            <p:nvPr/>
          </p:nvSpPr>
          <p:spPr bwMode="auto">
            <a:xfrm>
              <a:off x="4124325" y="2263775"/>
              <a:ext cx="274638" cy="187325"/>
            </a:xfrm>
            <a:custGeom>
              <a:avLst/>
              <a:gdLst/>
              <a:ahLst/>
              <a:cxnLst>
                <a:cxn ang="0">
                  <a:pos x="800" y="62"/>
                </a:cxn>
                <a:cxn ang="0">
                  <a:pos x="298" y="564"/>
                </a:cxn>
                <a:cxn ang="0">
                  <a:pos x="257" y="523"/>
                </a:cxn>
                <a:cxn ang="0">
                  <a:pos x="759" y="21"/>
                </a:cxn>
                <a:cxn ang="0">
                  <a:pos x="800" y="62"/>
                </a:cxn>
                <a:cxn ang="0">
                  <a:pos x="298" y="564"/>
                </a:cxn>
                <a:cxn ang="0">
                  <a:pos x="272" y="590"/>
                </a:cxn>
                <a:cxn ang="0">
                  <a:pos x="253" y="559"/>
                </a:cxn>
                <a:cxn ang="0">
                  <a:pos x="278" y="544"/>
                </a:cxn>
                <a:cxn ang="0">
                  <a:pos x="298" y="564"/>
                </a:cxn>
                <a:cxn ang="0">
                  <a:pos x="253" y="559"/>
                </a:cxn>
                <a:cxn ang="0">
                  <a:pos x="22" y="172"/>
                </a:cxn>
                <a:cxn ang="0">
                  <a:pos x="71" y="143"/>
                </a:cxn>
                <a:cxn ang="0">
                  <a:pos x="302" y="529"/>
                </a:cxn>
                <a:cxn ang="0">
                  <a:pos x="253" y="559"/>
                </a:cxn>
                <a:cxn ang="0">
                  <a:pos x="22" y="172"/>
                </a:cxn>
                <a:cxn ang="0">
                  <a:pos x="0" y="136"/>
                </a:cxn>
                <a:cxn ang="0">
                  <a:pos x="42" y="129"/>
                </a:cxn>
                <a:cxn ang="0">
                  <a:pos x="46" y="158"/>
                </a:cxn>
                <a:cxn ang="0">
                  <a:pos x="22" y="172"/>
                </a:cxn>
                <a:cxn ang="0">
                  <a:pos x="42" y="129"/>
                </a:cxn>
                <a:cxn ang="0">
                  <a:pos x="775" y="14"/>
                </a:cxn>
                <a:cxn ang="0">
                  <a:pos x="784" y="71"/>
                </a:cxn>
                <a:cxn ang="0">
                  <a:pos x="50" y="186"/>
                </a:cxn>
                <a:cxn ang="0">
                  <a:pos x="42" y="129"/>
                </a:cxn>
                <a:cxn ang="0">
                  <a:pos x="775" y="14"/>
                </a:cxn>
                <a:cxn ang="0">
                  <a:pos x="863" y="0"/>
                </a:cxn>
                <a:cxn ang="0">
                  <a:pos x="800" y="62"/>
                </a:cxn>
                <a:cxn ang="0">
                  <a:pos x="780" y="42"/>
                </a:cxn>
                <a:cxn ang="0">
                  <a:pos x="775" y="14"/>
                </a:cxn>
              </a:cxnLst>
              <a:rect l="0" t="0" r="r" b="b"/>
              <a:pathLst>
                <a:path w="863" h="590">
                  <a:moveTo>
                    <a:pt x="800" y="62"/>
                  </a:moveTo>
                  <a:lnTo>
                    <a:pt x="298" y="564"/>
                  </a:lnTo>
                  <a:lnTo>
                    <a:pt x="257" y="523"/>
                  </a:lnTo>
                  <a:lnTo>
                    <a:pt x="759" y="21"/>
                  </a:lnTo>
                  <a:lnTo>
                    <a:pt x="800" y="62"/>
                  </a:lnTo>
                  <a:close/>
                  <a:moveTo>
                    <a:pt x="298" y="564"/>
                  </a:moveTo>
                  <a:lnTo>
                    <a:pt x="272" y="590"/>
                  </a:lnTo>
                  <a:lnTo>
                    <a:pt x="253" y="559"/>
                  </a:lnTo>
                  <a:lnTo>
                    <a:pt x="278" y="544"/>
                  </a:lnTo>
                  <a:lnTo>
                    <a:pt x="298" y="564"/>
                  </a:lnTo>
                  <a:close/>
                  <a:moveTo>
                    <a:pt x="253" y="559"/>
                  </a:moveTo>
                  <a:lnTo>
                    <a:pt x="22" y="172"/>
                  </a:lnTo>
                  <a:lnTo>
                    <a:pt x="71" y="143"/>
                  </a:lnTo>
                  <a:lnTo>
                    <a:pt x="302" y="529"/>
                  </a:lnTo>
                  <a:lnTo>
                    <a:pt x="253" y="559"/>
                  </a:lnTo>
                  <a:close/>
                  <a:moveTo>
                    <a:pt x="22" y="172"/>
                  </a:moveTo>
                  <a:lnTo>
                    <a:pt x="0" y="136"/>
                  </a:lnTo>
                  <a:lnTo>
                    <a:pt x="42" y="129"/>
                  </a:lnTo>
                  <a:lnTo>
                    <a:pt x="46" y="158"/>
                  </a:lnTo>
                  <a:lnTo>
                    <a:pt x="22" y="172"/>
                  </a:lnTo>
                  <a:close/>
                  <a:moveTo>
                    <a:pt x="42" y="129"/>
                  </a:moveTo>
                  <a:lnTo>
                    <a:pt x="775" y="14"/>
                  </a:lnTo>
                  <a:lnTo>
                    <a:pt x="784" y="71"/>
                  </a:lnTo>
                  <a:lnTo>
                    <a:pt x="50" y="186"/>
                  </a:lnTo>
                  <a:lnTo>
                    <a:pt x="42" y="129"/>
                  </a:lnTo>
                  <a:close/>
                  <a:moveTo>
                    <a:pt x="775" y="14"/>
                  </a:moveTo>
                  <a:lnTo>
                    <a:pt x="863" y="0"/>
                  </a:lnTo>
                  <a:lnTo>
                    <a:pt x="800" y="62"/>
                  </a:lnTo>
                  <a:lnTo>
                    <a:pt x="780" y="42"/>
                  </a:lnTo>
                  <a:lnTo>
                    <a:pt x="775" y="14"/>
                  </a:lnTo>
                  <a:close/>
                </a:path>
              </a:pathLst>
            </a:custGeom>
            <a:solidFill>
              <a:srgbClr val="FFFFFF"/>
            </a:solidFill>
            <a:ln w="9525">
              <a:noFill/>
              <a:round/>
              <a:headEnd/>
              <a:tailEnd/>
            </a:ln>
          </p:spPr>
          <p:txBody>
            <a:bodyPr/>
            <a:lstStyle/>
            <a:p>
              <a:endParaRPr lang="bg-BG" b="1"/>
            </a:p>
          </p:txBody>
        </p:sp>
        <p:sp>
          <p:nvSpPr>
            <p:cNvPr id="420" name="Freeform 52"/>
            <p:cNvSpPr>
              <a:spLocks noEditPoints="1"/>
            </p:cNvSpPr>
            <p:nvPr/>
          </p:nvSpPr>
          <p:spPr bwMode="auto">
            <a:xfrm>
              <a:off x="4124325" y="2263775"/>
              <a:ext cx="274638" cy="187325"/>
            </a:xfrm>
            <a:custGeom>
              <a:avLst/>
              <a:gdLst/>
              <a:ahLst/>
              <a:cxnLst>
                <a:cxn ang="0">
                  <a:pos x="800" y="62"/>
                </a:cxn>
                <a:cxn ang="0">
                  <a:pos x="298" y="564"/>
                </a:cxn>
                <a:cxn ang="0">
                  <a:pos x="257" y="523"/>
                </a:cxn>
                <a:cxn ang="0">
                  <a:pos x="759" y="21"/>
                </a:cxn>
                <a:cxn ang="0">
                  <a:pos x="800" y="62"/>
                </a:cxn>
                <a:cxn ang="0">
                  <a:pos x="298" y="564"/>
                </a:cxn>
                <a:cxn ang="0">
                  <a:pos x="272" y="590"/>
                </a:cxn>
                <a:cxn ang="0">
                  <a:pos x="253" y="559"/>
                </a:cxn>
                <a:cxn ang="0">
                  <a:pos x="278" y="544"/>
                </a:cxn>
                <a:cxn ang="0">
                  <a:pos x="298" y="564"/>
                </a:cxn>
                <a:cxn ang="0">
                  <a:pos x="253" y="559"/>
                </a:cxn>
                <a:cxn ang="0">
                  <a:pos x="22" y="172"/>
                </a:cxn>
                <a:cxn ang="0">
                  <a:pos x="71" y="143"/>
                </a:cxn>
                <a:cxn ang="0">
                  <a:pos x="302" y="529"/>
                </a:cxn>
                <a:cxn ang="0">
                  <a:pos x="253" y="559"/>
                </a:cxn>
                <a:cxn ang="0">
                  <a:pos x="22" y="172"/>
                </a:cxn>
                <a:cxn ang="0">
                  <a:pos x="0" y="136"/>
                </a:cxn>
                <a:cxn ang="0">
                  <a:pos x="42" y="129"/>
                </a:cxn>
                <a:cxn ang="0">
                  <a:pos x="46" y="158"/>
                </a:cxn>
                <a:cxn ang="0">
                  <a:pos x="22" y="172"/>
                </a:cxn>
                <a:cxn ang="0">
                  <a:pos x="42" y="129"/>
                </a:cxn>
                <a:cxn ang="0">
                  <a:pos x="775" y="14"/>
                </a:cxn>
                <a:cxn ang="0">
                  <a:pos x="784" y="71"/>
                </a:cxn>
                <a:cxn ang="0">
                  <a:pos x="50" y="186"/>
                </a:cxn>
                <a:cxn ang="0">
                  <a:pos x="42" y="129"/>
                </a:cxn>
                <a:cxn ang="0">
                  <a:pos x="775" y="14"/>
                </a:cxn>
                <a:cxn ang="0">
                  <a:pos x="863" y="0"/>
                </a:cxn>
                <a:cxn ang="0">
                  <a:pos x="800" y="62"/>
                </a:cxn>
                <a:cxn ang="0">
                  <a:pos x="780" y="42"/>
                </a:cxn>
                <a:cxn ang="0">
                  <a:pos x="775" y="14"/>
                </a:cxn>
              </a:cxnLst>
              <a:rect l="0" t="0" r="r" b="b"/>
              <a:pathLst>
                <a:path w="863" h="590">
                  <a:moveTo>
                    <a:pt x="800" y="62"/>
                  </a:moveTo>
                  <a:lnTo>
                    <a:pt x="298" y="564"/>
                  </a:lnTo>
                  <a:lnTo>
                    <a:pt x="257" y="523"/>
                  </a:lnTo>
                  <a:lnTo>
                    <a:pt x="759" y="21"/>
                  </a:lnTo>
                  <a:lnTo>
                    <a:pt x="800" y="62"/>
                  </a:lnTo>
                  <a:close/>
                  <a:moveTo>
                    <a:pt x="298" y="564"/>
                  </a:moveTo>
                  <a:lnTo>
                    <a:pt x="272" y="590"/>
                  </a:lnTo>
                  <a:lnTo>
                    <a:pt x="253" y="559"/>
                  </a:lnTo>
                  <a:lnTo>
                    <a:pt x="278" y="544"/>
                  </a:lnTo>
                  <a:lnTo>
                    <a:pt x="298" y="564"/>
                  </a:lnTo>
                  <a:close/>
                  <a:moveTo>
                    <a:pt x="253" y="559"/>
                  </a:moveTo>
                  <a:lnTo>
                    <a:pt x="22" y="172"/>
                  </a:lnTo>
                  <a:lnTo>
                    <a:pt x="71" y="143"/>
                  </a:lnTo>
                  <a:lnTo>
                    <a:pt x="302" y="529"/>
                  </a:lnTo>
                  <a:lnTo>
                    <a:pt x="253" y="559"/>
                  </a:lnTo>
                  <a:close/>
                  <a:moveTo>
                    <a:pt x="22" y="172"/>
                  </a:moveTo>
                  <a:lnTo>
                    <a:pt x="0" y="136"/>
                  </a:lnTo>
                  <a:lnTo>
                    <a:pt x="42" y="129"/>
                  </a:lnTo>
                  <a:lnTo>
                    <a:pt x="46" y="158"/>
                  </a:lnTo>
                  <a:lnTo>
                    <a:pt x="22" y="172"/>
                  </a:lnTo>
                  <a:close/>
                  <a:moveTo>
                    <a:pt x="42" y="129"/>
                  </a:moveTo>
                  <a:lnTo>
                    <a:pt x="775" y="14"/>
                  </a:lnTo>
                  <a:lnTo>
                    <a:pt x="784" y="71"/>
                  </a:lnTo>
                  <a:lnTo>
                    <a:pt x="50" y="186"/>
                  </a:lnTo>
                  <a:lnTo>
                    <a:pt x="42" y="129"/>
                  </a:lnTo>
                  <a:close/>
                  <a:moveTo>
                    <a:pt x="775" y="14"/>
                  </a:moveTo>
                  <a:lnTo>
                    <a:pt x="863" y="0"/>
                  </a:lnTo>
                  <a:lnTo>
                    <a:pt x="800" y="62"/>
                  </a:lnTo>
                  <a:lnTo>
                    <a:pt x="780" y="42"/>
                  </a:lnTo>
                  <a:lnTo>
                    <a:pt x="775" y="14"/>
                  </a:lnTo>
                  <a:close/>
                </a:path>
              </a:pathLst>
            </a:custGeom>
            <a:solidFill>
              <a:schemeClr val="accent5">
                <a:lumMod val="20000"/>
                <a:lumOff val="80000"/>
              </a:schemeClr>
            </a:solidFill>
            <a:ln w="9525">
              <a:noFill/>
              <a:round/>
              <a:headEnd/>
              <a:tailEnd/>
            </a:ln>
          </p:spPr>
          <p:txBody>
            <a:bodyPr/>
            <a:lstStyle/>
            <a:p>
              <a:endParaRPr lang="bg-BG" b="1"/>
            </a:p>
          </p:txBody>
        </p:sp>
        <p:sp>
          <p:nvSpPr>
            <p:cNvPr id="421" name="Freeform 53"/>
            <p:cNvSpPr>
              <a:spLocks/>
            </p:cNvSpPr>
            <p:nvPr/>
          </p:nvSpPr>
          <p:spPr bwMode="auto">
            <a:xfrm>
              <a:off x="4137025" y="2266950"/>
              <a:ext cx="236538" cy="55563"/>
            </a:xfrm>
            <a:custGeom>
              <a:avLst/>
              <a:gdLst/>
              <a:ahLst/>
              <a:cxnLst>
                <a:cxn ang="0">
                  <a:pos x="0" y="115"/>
                </a:cxn>
                <a:cxn ang="0">
                  <a:pos x="733" y="0"/>
                </a:cxn>
                <a:cxn ang="0">
                  <a:pos x="742" y="57"/>
                </a:cxn>
                <a:cxn ang="0">
                  <a:pos x="8" y="172"/>
                </a:cxn>
                <a:cxn ang="0">
                  <a:pos x="0" y="115"/>
                </a:cxn>
              </a:cxnLst>
              <a:rect l="0" t="0" r="r" b="b"/>
              <a:pathLst>
                <a:path w="742" h="172">
                  <a:moveTo>
                    <a:pt x="0" y="115"/>
                  </a:moveTo>
                  <a:lnTo>
                    <a:pt x="733" y="0"/>
                  </a:lnTo>
                  <a:lnTo>
                    <a:pt x="742" y="57"/>
                  </a:lnTo>
                  <a:lnTo>
                    <a:pt x="8" y="172"/>
                  </a:lnTo>
                  <a:lnTo>
                    <a:pt x="0" y="115"/>
                  </a:lnTo>
                  <a:close/>
                </a:path>
              </a:pathLst>
            </a:custGeom>
            <a:solidFill>
              <a:srgbClr val="16494A"/>
            </a:solidFill>
            <a:ln w="9525">
              <a:noFill/>
              <a:round/>
              <a:headEnd/>
              <a:tailEnd/>
            </a:ln>
          </p:spPr>
          <p:txBody>
            <a:bodyPr/>
            <a:lstStyle/>
            <a:p>
              <a:endParaRPr lang="bg-BG" b="1"/>
            </a:p>
          </p:txBody>
        </p:sp>
        <p:sp>
          <p:nvSpPr>
            <p:cNvPr id="422" name="Freeform 54"/>
            <p:cNvSpPr>
              <a:spLocks/>
            </p:cNvSpPr>
            <p:nvPr/>
          </p:nvSpPr>
          <p:spPr bwMode="auto">
            <a:xfrm>
              <a:off x="4519613" y="4541838"/>
              <a:ext cx="146050" cy="220663"/>
            </a:xfrm>
            <a:custGeom>
              <a:avLst/>
              <a:gdLst/>
              <a:ahLst/>
              <a:cxnLst>
                <a:cxn ang="0">
                  <a:pos x="232" y="0"/>
                </a:cxn>
                <a:cxn ang="0">
                  <a:pos x="463" y="695"/>
                </a:cxn>
                <a:cxn ang="0">
                  <a:pos x="0" y="695"/>
                </a:cxn>
                <a:cxn ang="0">
                  <a:pos x="232" y="0"/>
                </a:cxn>
              </a:cxnLst>
              <a:rect l="0" t="0" r="r" b="b"/>
              <a:pathLst>
                <a:path w="463" h="695">
                  <a:moveTo>
                    <a:pt x="232" y="0"/>
                  </a:moveTo>
                  <a:lnTo>
                    <a:pt x="463" y="695"/>
                  </a:lnTo>
                  <a:lnTo>
                    <a:pt x="0" y="695"/>
                  </a:lnTo>
                  <a:lnTo>
                    <a:pt x="232" y="0"/>
                  </a:lnTo>
                  <a:close/>
                </a:path>
              </a:pathLst>
            </a:custGeom>
            <a:solidFill>
              <a:schemeClr val="accent5">
                <a:lumMod val="20000"/>
                <a:lumOff val="80000"/>
              </a:schemeClr>
            </a:solidFill>
            <a:ln w="9525">
              <a:noFill/>
              <a:round/>
              <a:headEnd/>
              <a:tailEnd/>
            </a:ln>
          </p:spPr>
          <p:txBody>
            <a:bodyPr/>
            <a:lstStyle/>
            <a:p>
              <a:endParaRPr lang="bg-BG" b="1"/>
            </a:p>
          </p:txBody>
        </p:sp>
        <p:sp>
          <p:nvSpPr>
            <p:cNvPr id="423" name="Freeform 55"/>
            <p:cNvSpPr>
              <a:spLocks noEditPoints="1"/>
            </p:cNvSpPr>
            <p:nvPr/>
          </p:nvSpPr>
          <p:spPr bwMode="auto">
            <a:xfrm>
              <a:off x="4506913" y="4513263"/>
              <a:ext cx="171450" cy="258763"/>
            </a:xfrm>
            <a:custGeom>
              <a:avLst/>
              <a:gdLst/>
              <a:ahLst/>
              <a:cxnLst>
                <a:cxn ang="0">
                  <a:pos x="299" y="83"/>
                </a:cxn>
                <a:cxn ang="0">
                  <a:pos x="530" y="777"/>
                </a:cxn>
                <a:cxn ang="0">
                  <a:pos x="475" y="795"/>
                </a:cxn>
                <a:cxn ang="0">
                  <a:pos x="243" y="101"/>
                </a:cxn>
                <a:cxn ang="0">
                  <a:pos x="299" y="83"/>
                </a:cxn>
                <a:cxn ang="0">
                  <a:pos x="530" y="777"/>
                </a:cxn>
                <a:cxn ang="0">
                  <a:pos x="542" y="815"/>
                </a:cxn>
                <a:cxn ang="0">
                  <a:pos x="503" y="815"/>
                </a:cxn>
                <a:cxn ang="0">
                  <a:pos x="503" y="786"/>
                </a:cxn>
                <a:cxn ang="0">
                  <a:pos x="530" y="777"/>
                </a:cxn>
                <a:cxn ang="0">
                  <a:pos x="503" y="815"/>
                </a:cxn>
                <a:cxn ang="0">
                  <a:pos x="40" y="815"/>
                </a:cxn>
                <a:cxn ang="0">
                  <a:pos x="40" y="757"/>
                </a:cxn>
                <a:cxn ang="0">
                  <a:pos x="503" y="757"/>
                </a:cxn>
                <a:cxn ang="0">
                  <a:pos x="503" y="815"/>
                </a:cxn>
                <a:cxn ang="0">
                  <a:pos x="40" y="815"/>
                </a:cxn>
                <a:cxn ang="0">
                  <a:pos x="0" y="815"/>
                </a:cxn>
                <a:cxn ang="0">
                  <a:pos x="12" y="777"/>
                </a:cxn>
                <a:cxn ang="0">
                  <a:pos x="40" y="786"/>
                </a:cxn>
                <a:cxn ang="0">
                  <a:pos x="40" y="815"/>
                </a:cxn>
                <a:cxn ang="0">
                  <a:pos x="12" y="777"/>
                </a:cxn>
                <a:cxn ang="0">
                  <a:pos x="243" y="83"/>
                </a:cxn>
                <a:cxn ang="0">
                  <a:pos x="299" y="101"/>
                </a:cxn>
                <a:cxn ang="0">
                  <a:pos x="67" y="795"/>
                </a:cxn>
                <a:cxn ang="0">
                  <a:pos x="12" y="777"/>
                </a:cxn>
                <a:cxn ang="0">
                  <a:pos x="243" y="83"/>
                </a:cxn>
                <a:cxn ang="0">
                  <a:pos x="272" y="0"/>
                </a:cxn>
                <a:cxn ang="0">
                  <a:pos x="299" y="83"/>
                </a:cxn>
                <a:cxn ang="0">
                  <a:pos x="272" y="91"/>
                </a:cxn>
                <a:cxn ang="0">
                  <a:pos x="243" y="83"/>
                </a:cxn>
              </a:cxnLst>
              <a:rect l="0" t="0" r="r" b="b"/>
              <a:pathLst>
                <a:path w="542" h="815">
                  <a:moveTo>
                    <a:pt x="299" y="83"/>
                  </a:moveTo>
                  <a:lnTo>
                    <a:pt x="530" y="777"/>
                  </a:lnTo>
                  <a:lnTo>
                    <a:pt x="475" y="795"/>
                  </a:lnTo>
                  <a:lnTo>
                    <a:pt x="243" y="101"/>
                  </a:lnTo>
                  <a:lnTo>
                    <a:pt x="299" y="83"/>
                  </a:lnTo>
                  <a:close/>
                  <a:moveTo>
                    <a:pt x="530" y="777"/>
                  </a:moveTo>
                  <a:lnTo>
                    <a:pt x="542" y="815"/>
                  </a:lnTo>
                  <a:lnTo>
                    <a:pt x="503" y="815"/>
                  </a:lnTo>
                  <a:lnTo>
                    <a:pt x="503" y="786"/>
                  </a:lnTo>
                  <a:lnTo>
                    <a:pt x="530" y="777"/>
                  </a:lnTo>
                  <a:close/>
                  <a:moveTo>
                    <a:pt x="503" y="815"/>
                  </a:moveTo>
                  <a:lnTo>
                    <a:pt x="40" y="815"/>
                  </a:lnTo>
                  <a:lnTo>
                    <a:pt x="40" y="757"/>
                  </a:lnTo>
                  <a:lnTo>
                    <a:pt x="503" y="757"/>
                  </a:lnTo>
                  <a:lnTo>
                    <a:pt x="503" y="815"/>
                  </a:lnTo>
                  <a:close/>
                  <a:moveTo>
                    <a:pt x="40" y="815"/>
                  </a:moveTo>
                  <a:lnTo>
                    <a:pt x="0" y="815"/>
                  </a:lnTo>
                  <a:lnTo>
                    <a:pt x="12" y="777"/>
                  </a:lnTo>
                  <a:lnTo>
                    <a:pt x="40" y="786"/>
                  </a:lnTo>
                  <a:lnTo>
                    <a:pt x="40" y="815"/>
                  </a:lnTo>
                  <a:close/>
                  <a:moveTo>
                    <a:pt x="12" y="777"/>
                  </a:moveTo>
                  <a:lnTo>
                    <a:pt x="243" y="83"/>
                  </a:lnTo>
                  <a:lnTo>
                    <a:pt x="299" y="101"/>
                  </a:lnTo>
                  <a:lnTo>
                    <a:pt x="67" y="795"/>
                  </a:lnTo>
                  <a:lnTo>
                    <a:pt x="12" y="777"/>
                  </a:lnTo>
                  <a:close/>
                  <a:moveTo>
                    <a:pt x="243" y="83"/>
                  </a:moveTo>
                  <a:lnTo>
                    <a:pt x="272" y="0"/>
                  </a:lnTo>
                  <a:lnTo>
                    <a:pt x="299" y="83"/>
                  </a:lnTo>
                  <a:lnTo>
                    <a:pt x="272" y="91"/>
                  </a:lnTo>
                  <a:lnTo>
                    <a:pt x="243" y="83"/>
                  </a:lnTo>
                  <a:close/>
                </a:path>
              </a:pathLst>
            </a:custGeom>
            <a:solidFill>
              <a:srgbClr val="FFFFFF"/>
            </a:solidFill>
            <a:ln w="9525">
              <a:noFill/>
              <a:round/>
              <a:headEnd/>
              <a:tailEnd/>
            </a:ln>
          </p:spPr>
          <p:txBody>
            <a:bodyPr/>
            <a:lstStyle/>
            <a:p>
              <a:endParaRPr lang="bg-BG" b="1"/>
            </a:p>
          </p:txBody>
        </p:sp>
        <p:sp>
          <p:nvSpPr>
            <p:cNvPr id="424" name="Freeform 56"/>
            <p:cNvSpPr>
              <a:spLocks noEditPoints="1"/>
            </p:cNvSpPr>
            <p:nvPr/>
          </p:nvSpPr>
          <p:spPr bwMode="auto">
            <a:xfrm>
              <a:off x="4506913" y="4513263"/>
              <a:ext cx="171450" cy="258763"/>
            </a:xfrm>
            <a:custGeom>
              <a:avLst/>
              <a:gdLst/>
              <a:ahLst/>
              <a:cxnLst>
                <a:cxn ang="0">
                  <a:pos x="299" y="83"/>
                </a:cxn>
                <a:cxn ang="0">
                  <a:pos x="530" y="777"/>
                </a:cxn>
                <a:cxn ang="0">
                  <a:pos x="475" y="795"/>
                </a:cxn>
                <a:cxn ang="0">
                  <a:pos x="243" y="101"/>
                </a:cxn>
                <a:cxn ang="0">
                  <a:pos x="299" y="83"/>
                </a:cxn>
                <a:cxn ang="0">
                  <a:pos x="530" y="777"/>
                </a:cxn>
                <a:cxn ang="0">
                  <a:pos x="542" y="815"/>
                </a:cxn>
                <a:cxn ang="0">
                  <a:pos x="503" y="815"/>
                </a:cxn>
                <a:cxn ang="0">
                  <a:pos x="503" y="786"/>
                </a:cxn>
                <a:cxn ang="0">
                  <a:pos x="530" y="777"/>
                </a:cxn>
                <a:cxn ang="0">
                  <a:pos x="503" y="815"/>
                </a:cxn>
                <a:cxn ang="0">
                  <a:pos x="40" y="815"/>
                </a:cxn>
                <a:cxn ang="0">
                  <a:pos x="40" y="757"/>
                </a:cxn>
                <a:cxn ang="0">
                  <a:pos x="503" y="757"/>
                </a:cxn>
                <a:cxn ang="0">
                  <a:pos x="503" y="815"/>
                </a:cxn>
                <a:cxn ang="0">
                  <a:pos x="40" y="815"/>
                </a:cxn>
                <a:cxn ang="0">
                  <a:pos x="0" y="815"/>
                </a:cxn>
                <a:cxn ang="0">
                  <a:pos x="12" y="777"/>
                </a:cxn>
                <a:cxn ang="0">
                  <a:pos x="40" y="786"/>
                </a:cxn>
                <a:cxn ang="0">
                  <a:pos x="40" y="815"/>
                </a:cxn>
                <a:cxn ang="0">
                  <a:pos x="12" y="777"/>
                </a:cxn>
                <a:cxn ang="0">
                  <a:pos x="243" y="83"/>
                </a:cxn>
                <a:cxn ang="0">
                  <a:pos x="299" y="101"/>
                </a:cxn>
                <a:cxn ang="0">
                  <a:pos x="67" y="795"/>
                </a:cxn>
                <a:cxn ang="0">
                  <a:pos x="12" y="777"/>
                </a:cxn>
                <a:cxn ang="0">
                  <a:pos x="243" y="83"/>
                </a:cxn>
                <a:cxn ang="0">
                  <a:pos x="272" y="0"/>
                </a:cxn>
                <a:cxn ang="0">
                  <a:pos x="299" y="83"/>
                </a:cxn>
                <a:cxn ang="0">
                  <a:pos x="272" y="91"/>
                </a:cxn>
                <a:cxn ang="0">
                  <a:pos x="243" y="83"/>
                </a:cxn>
              </a:cxnLst>
              <a:rect l="0" t="0" r="r" b="b"/>
              <a:pathLst>
                <a:path w="542" h="815">
                  <a:moveTo>
                    <a:pt x="299" y="83"/>
                  </a:moveTo>
                  <a:lnTo>
                    <a:pt x="530" y="777"/>
                  </a:lnTo>
                  <a:lnTo>
                    <a:pt x="475" y="795"/>
                  </a:lnTo>
                  <a:lnTo>
                    <a:pt x="243" y="101"/>
                  </a:lnTo>
                  <a:lnTo>
                    <a:pt x="299" y="83"/>
                  </a:lnTo>
                  <a:close/>
                  <a:moveTo>
                    <a:pt x="530" y="777"/>
                  </a:moveTo>
                  <a:lnTo>
                    <a:pt x="542" y="815"/>
                  </a:lnTo>
                  <a:lnTo>
                    <a:pt x="503" y="815"/>
                  </a:lnTo>
                  <a:lnTo>
                    <a:pt x="503" y="786"/>
                  </a:lnTo>
                  <a:lnTo>
                    <a:pt x="530" y="777"/>
                  </a:lnTo>
                  <a:close/>
                  <a:moveTo>
                    <a:pt x="503" y="815"/>
                  </a:moveTo>
                  <a:lnTo>
                    <a:pt x="40" y="815"/>
                  </a:lnTo>
                  <a:lnTo>
                    <a:pt x="40" y="757"/>
                  </a:lnTo>
                  <a:lnTo>
                    <a:pt x="503" y="757"/>
                  </a:lnTo>
                  <a:lnTo>
                    <a:pt x="503" y="815"/>
                  </a:lnTo>
                  <a:close/>
                  <a:moveTo>
                    <a:pt x="40" y="815"/>
                  </a:moveTo>
                  <a:lnTo>
                    <a:pt x="0" y="815"/>
                  </a:lnTo>
                  <a:lnTo>
                    <a:pt x="12" y="777"/>
                  </a:lnTo>
                  <a:lnTo>
                    <a:pt x="40" y="786"/>
                  </a:lnTo>
                  <a:lnTo>
                    <a:pt x="40" y="815"/>
                  </a:lnTo>
                  <a:close/>
                  <a:moveTo>
                    <a:pt x="12" y="777"/>
                  </a:moveTo>
                  <a:lnTo>
                    <a:pt x="243" y="83"/>
                  </a:lnTo>
                  <a:lnTo>
                    <a:pt x="299" y="101"/>
                  </a:lnTo>
                  <a:lnTo>
                    <a:pt x="67" y="795"/>
                  </a:lnTo>
                  <a:lnTo>
                    <a:pt x="12" y="777"/>
                  </a:lnTo>
                  <a:close/>
                  <a:moveTo>
                    <a:pt x="243" y="83"/>
                  </a:moveTo>
                  <a:lnTo>
                    <a:pt x="272" y="0"/>
                  </a:lnTo>
                  <a:lnTo>
                    <a:pt x="299" y="83"/>
                  </a:lnTo>
                  <a:lnTo>
                    <a:pt x="272" y="91"/>
                  </a:lnTo>
                  <a:lnTo>
                    <a:pt x="243" y="83"/>
                  </a:lnTo>
                  <a:close/>
                </a:path>
              </a:pathLst>
            </a:custGeom>
            <a:solidFill>
              <a:srgbClr val="16494A"/>
            </a:solidFill>
            <a:ln w="9525">
              <a:noFill/>
              <a:round/>
              <a:headEnd/>
              <a:tailEnd/>
            </a:ln>
          </p:spPr>
          <p:txBody>
            <a:bodyPr/>
            <a:lstStyle/>
            <a:p>
              <a:endParaRPr lang="bg-BG" b="1"/>
            </a:p>
          </p:txBody>
        </p:sp>
        <p:sp>
          <p:nvSpPr>
            <p:cNvPr id="425" name="Freeform 57"/>
            <p:cNvSpPr>
              <a:spLocks/>
            </p:cNvSpPr>
            <p:nvPr/>
          </p:nvSpPr>
          <p:spPr bwMode="auto">
            <a:xfrm>
              <a:off x="4510088" y="4540250"/>
              <a:ext cx="90488" cy="225425"/>
            </a:xfrm>
            <a:custGeom>
              <a:avLst/>
              <a:gdLst/>
              <a:ahLst/>
              <a:cxnLst>
                <a:cxn ang="0">
                  <a:pos x="0" y="694"/>
                </a:cxn>
                <a:cxn ang="0">
                  <a:pos x="231" y="0"/>
                </a:cxn>
                <a:cxn ang="0">
                  <a:pos x="287" y="18"/>
                </a:cxn>
                <a:cxn ang="0">
                  <a:pos x="55" y="712"/>
                </a:cxn>
                <a:cxn ang="0">
                  <a:pos x="0" y="694"/>
                </a:cxn>
              </a:cxnLst>
              <a:rect l="0" t="0" r="r" b="b"/>
              <a:pathLst>
                <a:path w="287" h="712">
                  <a:moveTo>
                    <a:pt x="0" y="694"/>
                  </a:moveTo>
                  <a:lnTo>
                    <a:pt x="231" y="0"/>
                  </a:lnTo>
                  <a:lnTo>
                    <a:pt x="287" y="18"/>
                  </a:lnTo>
                  <a:lnTo>
                    <a:pt x="55" y="712"/>
                  </a:lnTo>
                  <a:lnTo>
                    <a:pt x="0" y="694"/>
                  </a:lnTo>
                  <a:close/>
                </a:path>
              </a:pathLst>
            </a:custGeom>
            <a:solidFill>
              <a:schemeClr val="accent5">
                <a:lumMod val="20000"/>
                <a:lumOff val="80000"/>
              </a:schemeClr>
            </a:solidFill>
            <a:ln w="9525">
              <a:noFill/>
              <a:round/>
              <a:headEnd/>
              <a:tailEnd/>
            </a:ln>
          </p:spPr>
          <p:txBody>
            <a:bodyPr/>
            <a:lstStyle/>
            <a:p>
              <a:endParaRPr lang="bg-BG" b="1"/>
            </a:p>
          </p:txBody>
        </p:sp>
        <p:sp>
          <p:nvSpPr>
            <p:cNvPr id="426" name="Freeform 58"/>
            <p:cNvSpPr>
              <a:spLocks/>
            </p:cNvSpPr>
            <p:nvPr/>
          </p:nvSpPr>
          <p:spPr bwMode="auto">
            <a:xfrm>
              <a:off x="5726113" y="4733924"/>
              <a:ext cx="161925" cy="42863"/>
            </a:xfrm>
            <a:custGeom>
              <a:avLst/>
              <a:gdLst/>
              <a:ahLst/>
              <a:cxnLst>
                <a:cxn ang="0">
                  <a:pos x="510" y="56"/>
                </a:cxn>
                <a:cxn ang="0">
                  <a:pos x="8" y="133"/>
                </a:cxn>
                <a:cxn ang="0">
                  <a:pos x="0" y="76"/>
                </a:cxn>
                <a:cxn ang="0">
                  <a:pos x="501" y="0"/>
                </a:cxn>
                <a:cxn ang="0">
                  <a:pos x="510" y="56"/>
                </a:cxn>
              </a:cxnLst>
              <a:rect l="0" t="0" r="r" b="b"/>
              <a:pathLst>
                <a:path w="510" h="133">
                  <a:moveTo>
                    <a:pt x="510" y="56"/>
                  </a:moveTo>
                  <a:lnTo>
                    <a:pt x="8" y="133"/>
                  </a:lnTo>
                  <a:lnTo>
                    <a:pt x="0" y="76"/>
                  </a:lnTo>
                  <a:lnTo>
                    <a:pt x="501" y="0"/>
                  </a:lnTo>
                  <a:lnTo>
                    <a:pt x="510" y="56"/>
                  </a:lnTo>
                  <a:close/>
                </a:path>
              </a:pathLst>
            </a:custGeom>
            <a:solidFill>
              <a:schemeClr val="accent5">
                <a:lumMod val="20000"/>
                <a:lumOff val="80000"/>
              </a:schemeClr>
            </a:solidFill>
            <a:ln w="9525">
              <a:noFill/>
              <a:round/>
              <a:headEnd/>
              <a:tailEnd/>
            </a:ln>
          </p:spPr>
          <p:txBody>
            <a:bodyPr/>
            <a:lstStyle/>
            <a:p>
              <a:endParaRPr lang="bg-BG" b="1"/>
            </a:p>
          </p:txBody>
        </p:sp>
        <p:sp>
          <p:nvSpPr>
            <p:cNvPr id="427" name="Freeform 59"/>
            <p:cNvSpPr>
              <a:spLocks/>
            </p:cNvSpPr>
            <p:nvPr/>
          </p:nvSpPr>
          <p:spPr bwMode="auto">
            <a:xfrm>
              <a:off x="5781675" y="4732338"/>
              <a:ext cx="112713" cy="146050"/>
            </a:xfrm>
            <a:custGeom>
              <a:avLst/>
              <a:gdLst/>
              <a:ahLst/>
              <a:cxnLst>
                <a:cxn ang="0">
                  <a:pos x="356" y="34"/>
                </a:cxn>
                <a:cxn ang="0">
                  <a:pos x="47" y="458"/>
                </a:cxn>
                <a:cxn ang="0">
                  <a:pos x="0" y="424"/>
                </a:cxn>
                <a:cxn ang="0">
                  <a:pos x="308" y="0"/>
                </a:cxn>
                <a:cxn ang="0">
                  <a:pos x="356" y="34"/>
                </a:cxn>
              </a:cxnLst>
              <a:rect l="0" t="0" r="r" b="b"/>
              <a:pathLst>
                <a:path w="356" h="458">
                  <a:moveTo>
                    <a:pt x="356" y="34"/>
                  </a:moveTo>
                  <a:lnTo>
                    <a:pt x="47" y="458"/>
                  </a:lnTo>
                  <a:lnTo>
                    <a:pt x="0" y="424"/>
                  </a:lnTo>
                  <a:lnTo>
                    <a:pt x="308" y="0"/>
                  </a:lnTo>
                  <a:lnTo>
                    <a:pt x="356" y="34"/>
                  </a:lnTo>
                  <a:close/>
                </a:path>
              </a:pathLst>
            </a:custGeom>
            <a:solidFill>
              <a:schemeClr val="accent5">
                <a:lumMod val="20000"/>
                <a:lumOff val="80000"/>
              </a:schemeClr>
            </a:solidFill>
            <a:ln w="9525">
              <a:noFill/>
              <a:round/>
              <a:headEnd/>
              <a:tailEnd/>
            </a:ln>
          </p:spPr>
          <p:txBody>
            <a:bodyPr/>
            <a:lstStyle/>
            <a:p>
              <a:endParaRPr lang="bg-BG" b="1"/>
            </a:p>
          </p:txBody>
        </p:sp>
        <p:sp>
          <p:nvSpPr>
            <p:cNvPr id="428" name="Rectangle 60"/>
            <p:cNvSpPr>
              <a:spLocks noChangeArrowheads="1"/>
            </p:cNvSpPr>
            <p:nvPr/>
          </p:nvSpPr>
          <p:spPr bwMode="auto">
            <a:xfrm>
              <a:off x="4016375" y="1198563"/>
              <a:ext cx="1298575" cy="1090613"/>
            </a:xfrm>
            <a:prstGeom prst="rect">
              <a:avLst/>
            </a:prstGeom>
            <a:solidFill>
              <a:srgbClr val="29166E"/>
            </a:solidFill>
            <a:ln w="9525">
              <a:noFill/>
              <a:miter lim="800000"/>
              <a:headEnd/>
              <a:tailEnd/>
            </a:ln>
          </p:spPr>
          <p:txBody>
            <a:bodyPr/>
            <a:lstStyle/>
            <a:p>
              <a:endParaRPr lang="bg-BG" b="1"/>
            </a:p>
          </p:txBody>
        </p:sp>
        <p:sp>
          <p:nvSpPr>
            <p:cNvPr id="429" name="Rectangle 61"/>
            <p:cNvSpPr>
              <a:spLocks noChangeArrowheads="1"/>
            </p:cNvSpPr>
            <p:nvPr/>
          </p:nvSpPr>
          <p:spPr bwMode="auto">
            <a:xfrm>
              <a:off x="3979863" y="1162050"/>
              <a:ext cx="1298575" cy="1090613"/>
            </a:xfrm>
            <a:prstGeom prst="rect">
              <a:avLst/>
            </a:prstGeom>
            <a:solidFill>
              <a:srgbClr val="FFFFFF"/>
            </a:solidFill>
            <a:ln w="9525">
              <a:noFill/>
              <a:miter lim="800000"/>
              <a:headEnd/>
              <a:tailEnd/>
            </a:ln>
          </p:spPr>
          <p:txBody>
            <a:bodyPr/>
            <a:lstStyle/>
            <a:p>
              <a:endParaRPr lang="bg-BG" b="1"/>
            </a:p>
          </p:txBody>
        </p:sp>
        <p:sp>
          <p:nvSpPr>
            <p:cNvPr id="430" name="Rectangle 62"/>
            <p:cNvSpPr>
              <a:spLocks noChangeArrowheads="1"/>
            </p:cNvSpPr>
            <p:nvPr/>
          </p:nvSpPr>
          <p:spPr bwMode="auto">
            <a:xfrm>
              <a:off x="3979863" y="1162050"/>
              <a:ext cx="1298575" cy="1090613"/>
            </a:xfrm>
            <a:prstGeom prst="rect">
              <a:avLst/>
            </a:prstGeom>
            <a:noFill/>
            <a:ln w="0">
              <a:solidFill>
                <a:srgbClr val="23282B"/>
              </a:solidFill>
              <a:miter lim="800000"/>
              <a:headEnd/>
              <a:tailEnd/>
            </a:ln>
          </p:spPr>
          <p:txBody>
            <a:bodyPr/>
            <a:lstStyle/>
            <a:p>
              <a:endParaRPr lang="bg-BG" b="1"/>
            </a:p>
          </p:txBody>
        </p:sp>
        <p:sp>
          <p:nvSpPr>
            <p:cNvPr id="431" name="Rectangle 63"/>
            <p:cNvSpPr>
              <a:spLocks noChangeArrowheads="1"/>
            </p:cNvSpPr>
            <p:nvPr/>
          </p:nvSpPr>
          <p:spPr bwMode="auto">
            <a:xfrm>
              <a:off x="4398963" y="1214438"/>
              <a:ext cx="405560" cy="184666"/>
            </a:xfrm>
            <a:prstGeom prst="rect">
              <a:avLst/>
            </a:prstGeom>
            <a:noFill/>
            <a:ln w="9525">
              <a:noFill/>
              <a:miter lim="800000"/>
              <a:headEnd/>
              <a:tailEnd/>
            </a:ln>
          </p:spPr>
          <p:txBody>
            <a:bodyPr wrap="none" lIns="0" tIns="0" rIns="0" bIns="0">
              <a:spAutoFit/>
            </a:bodyPr>
            <a:lstStyle/>
            <a:p>
              <a:r>
                <a:rPr lang="en-US" sz="1200" b="1" i="1" noProof="1">
                  <a:effectLst/>
                </a:rPr>
                <a:t>Shape</a:t>
              </a:r>
              <a:endParaRPr lang="en-US" b="1" noProof="1">
                <a:effectLst>
                  <a:outerShdw blurRad="38100" dist="38100" dir="2700000" algn="tl">
                    <a:srgbClr val="FFFFFF"/>
                  </a:outerShdw>
                </a:effectLst>
              </a:endParaRPr>
            </a:p>
          </p:txBody>
        </p:sp>
        <p:sp>
          <p:nvSpPr>
            <p:cNvPr id="432" name="Line 64"/>
            <p:cNvSpPr>
              <a:spLocks noChangeShapeType="1"/>
            </p:cNvSpPr>
            <p:nvPr/>
          </p:nvSpPr>
          <p:spPr bwMode="auto">
            <a:xfrm>
              <a:off x="3979863" y="1443038"/>
              <a:ext cx="1285875" cy="0"/>
            </a:xfrm>
            <a:prstGeom prst="line">
              <a:avLst/>
            </a:prstGeom>
            <a:noFill/>
            <a:ln w="0">
              <a:solidFill>
                <a:srgbClr val="24211D"/>
              </a:solidFill>
              <a:round/>
              <a:headEnd/>
              <a:tailEnd/>
            </a:ln>
          </p:spPr>
          <p:txBody>
            <a:bodyPr/>
            <a:lstStyle/>
            <a:p>
              <a:endParaRPr lang="bg-BG" b="1"/>
            </a:p>
          </p:txBody>
        </p:sp>
        <p:sp>
          <p:nvSpPr>
            <p:cNvPr id="433" name="Rectangle 65"/>
            <p:cNvSpPr>
              <a:spLocks noChangeArrowheads="1"/>
            </p:cNvSpPr>
            <p:nvPr/>
          </p:nvSpPr>
          <p:spPr bwMode="auto">
            <a:xfrm>
              <a:off x="4052888" y="1568450"/>
              <a:ext cx="974626" cy="184666"/>
            </a:xfrm>
            <a:prstGeom prst="rect">
              <a:avLst/>
            </a:prstGeom>
            <a:noFill/>
            <a:ln w="9525">
              <a:noFill/>
              <a:miter lim="800000"/>
              <a:headEnd/>
              <a:tailEnd/>
            </a:ln>
          </p:spPr>
          <p:txBody>
            <a:bodyPr wrap="none" lIns="0" tIns="0" rIns="0" bIns="0">
              <a:spAutoFit/>
            </a:bodyPr>
            <a:lstStyle/>
            <a:p>
              <a:r>
                <a:rPr lang="en-US" sz="1200" b="1" noProof="1" smtClean="0">
                  <a:effectLst/>
                </a:rPr>
                <a:t>#Position:Point</a:t>
              </a:r>
              <a:endParaRPr lang="en-US" b="1" noProof="1">
                <a:effectLst>
                  <a:outerShdw blurRad="38100" dist="38100" dir="2700000" algn="tl">
                    <a:srgbClr val="FFFFFF"/>
                  </a:outerShdw>
                </a:effectLst>
              </a:endParaRPr>
            </a:p>
          </p:txBody>
        </p:sp>
        <p:sp>
          <p:nvSpPr>
            <p:cNvPr id="434" name="Line 66"/>
            <p:cNvSpPr>
              <a:spLocks noChangeShapeType="1"/>
            </p:cNvSpPr>
            <p:nvPr/>
          </p:nvSpPr>
          <p:spPr bwMode="auto">
            <a:xfrm>
              <a:off x="3979863" y="1835150"/>
              <a:ext cx="1285875" cy="0"/>
            </a:xfrm>
            <a:prstGeom prst="line">
              <a:avLst/>
            </a:prstGeom>
            <a:noFill/>
            <a:ln w="0">
              <a:solidFill>
                <a:srgbClr val="24211D"/>
              </a:solidFill>
              <a:round/>
              <a:headEnd/>
              <a:tailEnd/>
            </a:ln>
          </p:spPr>
          <p:txBody>
            <a:bodyPr/>
            <a:lstStyle/>
            <a:p>
              <a:endParaRPr lang="bg-BG" b="1"/>
            </a:p>
          </p:txBody>
        </p:sp>
        <p:sp>
          <p:nvSpPr>
            <p:cNvPr id="435" name="Rectangle 67"/>
            <p:cNvSpPr>
              <a:spLocks noChangeArrowheads="1"/>
            </p:cNvSpPr>
            <p:nvPr/>
          </p:nvSpPr>
          <p:spPr bwMode="auto">
            <a:xfrm>
              <a:off x="6094413" y="1198563"/>
              <a:ext cx="993775" cy="1519238"/>
            </a:xfrm>
            <a:prstGeom prst="rect">
              <a:avLst/>
            </a:prstGeom>
            <a:solidFill>
              <a:srgbClr val="29166E"/>
            </a:solidFill>
            <a:ln w="9525">
              <a:noFill/>
              <a:miter lim="800000"/>
              <a:headEnd/>
              <a:tailEnd/>
            </a:ln>
          </p:spPr>
          <p:txBody>
            <a:bodyPr/>
            <a:lstStyle/>
            <a:p>
              <a:endParaRPr lang="bg-BG" b="1"/>
            </a:p>
          </p:txBody>
        </p:sp>
        <p:sp>
          <p:nvSpPr>
            <p:cNvPr id="436" name="Rectangle 68"/>
            <p:cNvSpPr>
              <a:spLocks noChangeArrowheads="1"/>
            </p:cNvSpPr>
            <p:nvPr/>
          </p:nvSpPr>
          <p:spPr bwMode="auto">
            <a:xfrm>
              <a:off x="6057900" y="1162050"/>
              <a:ext cx="992188" cy="1519238"/>
            </a:xfrm>
            <a:prstGeom prst="rect">
              <a:avLst/>
            </a:prstGeom>
            <a:solidFill>
              <a:srgbClr val="FFFFFF"/>
            </a:solidFill>
            <a:ln w="9525">
              <a:noFill/>
              <a:miter lim="800000"/>
              <a:headEnd/>
              <a:tailEnd/>
            </a:ln>
          </p:spPr>
          <p:txBody>
            <a:bodyPr/>
            <a:lstStyle/>
            <a:p>
              <a:endParaRPr lang="bg-BG" b="1"/>
            </a:p>
          </p:txBody>
        </p:sp>
        <p:sp>
          <p:nvSpPr>
            <p:cNvPr id="437" name="Rectangle 69"/>
            <p:cNvSpPr>
              <a:spLocks noChangeArrowheads="1"/>
            </p:cNvSpPr>
            <p:nvPr/>
          </p:nvSpPr>
          <p:spPr bwMode="auto">
            <a:xfrm>
              <a:off x="6057900" y="1162050"/>
              <a:ext cx="992188" cy="1519238"/>
            </a:xfrm>
            <a:prstGeom prst="rect">
              <a:avLst/>
            </a:prstGeom>
            <a:noFill/>
            <a:ln w="0">
              <a:solidFill>
                <a:srgbClr val="24211D"/>
              </a:solidFill>
              <a:miter lim="800000"/>
              <a:headEnd/>
              <a:tailEnd/>
            </a:ln>
          </p:spPr>
          <p:txBody>
            <a:bodyPr/>
            <a:lstStyle/>
            <a:p>
              <a:endParaRPr lang="bg-BG" b="1"/>
            </a:p>
          </p:txBody>
        </p:sp>
        <p:sp>
          <p:nvSpPr>
            <p:cNvPr id="438" name="Rectangle 70"/>
            <p:cNvSpPr>
              <a:spLocks noChangeArrowheads="1"/>
            </p:cNvSpPr>
            <p:nvPr/>
          </p:nvSpPr>
          <p:spPr bwMode="auto">
            <a:xfrm>
              <a:off x="6364288" y="1208088"/>
              <a:ext cx="366960" cy="184666"/>
            </a:xfrm>
            <a:prstGeom prst="rect">
              <a:avLst/>
            </a:prstGeom>
            <a:noFill/>
            <a:ln w="9525">
              <a:noFill/>
              <a:miter lim="800000"/>
              <a:headEnd/>
              <a:tailEnd/>
            </a:ln>
          </p:spPr>
          <p:txBody>
            <a:bodyPr wrap="none" lIns="0" tIns="0" rIns="0" bIns="0">
              <a:spAutoFit/>
            </a:bodyPr>
            <a:lstStyle/>
            <a:p>
              <a:r>
                <a:rPr lang="en-US" sz="1200" b="1" noProof="1">
                  <a:effectLst/>
                </a:rPr>
                <a:t>struct</a:t>
              </a:r>
              <a:endParaRPr lang="en-US" b="1" noProof="1">
                <a:effectLst>
                  <a:outerShdw blurRad="38100" dist="38100" dir="2700000" algn="tl">
                    <a:srgbClr val="FFFFFF"/>
                  </a:outerShdw>
                </a:effectLst>
              </a:endParaRPr>
            </a:p>
          </p:txBody>
        </p:sp>
        <p:sp>
          <p:nvSpPr>
            <p:cNvPr id="439" name="Rectangle 71"/>
            <p:cNvSpPr>
              <a:spLocks noChangeArrowheads="1"/>
            </p:cNvSpPr>
            <p:nvPr/>
          </p:nvSpPr>
          <p:spPr bwMode="auto">
            <a:xfrm>
              <a:off x="6376988" y="1403350"/>
              <a:ext cx="335926" cy="184666"/>
            </a:xfrm>
            <a:prstGeom prst="rect">
              <a:avLst/>
            </a:prstGeom>
            <a:noFill/>
            <a:ln w="9525">
              <a:noFill/>
              <a:miter lim="800000"/>
              <a:headEnd/>
              <a:tailEnd/>
            </a:ln>
          </p:spPr>
          <p:txBody>
            <a:bodyPr wrap="none" lIns="0" tIns="0" rIns="0" bIns="0">
              <a:spAutoFit/>
            </a:bodyPr>
            <a:lstStyle/>
            <a:p>
              <a:r>
                <a:rPr lang="en-US" sz="1200" b="1" noProof="1">
                  <a:effectLst/>
                </a:rPr>
                <a:t>Point</a:t>
              </a:r>
              <a:endParaRPr lang="en-US" b="1" noProof="1">
                <a:effectLst>
                  <a:outerShdw blurRad="38100" dist="38100" dir="2700000" algn="tl">
                    <a:srgbClr val="FFFFFF"/>
                  </a:outerShdw>
                </a:effectLst>
              </a:endParaRPr>
            </a:p>
          </p:txBody>
        </p:sp>
        <p:sp>
          <p:nvSpPr>
            <p:cNvPr id="440" name="Line 72"/>
            <p:cNvSpPr>
              <a:spLocks noChangeShapeType="1"/>
            </p:cNvSpPr>
            <p:nvPr/>
          </p:nvSpPr>
          <p:spPr bwMode="auto">
            <a:xfrm>
              <a:off x="6057900" y="1639888"/>
              <a:ext cx="981075" cy="0"/>
            </a:xfrm>
            <a:prstGeom prst="line">
              <a:avLst/>
            </a:prstGeom>
            <a:noFill/>
            <a:ln w="0">
              <a:solidFill>
                <a:srgbClr val="24211D"/>
              </a:solidFill>
              <a:round/>
              <a:headEnd/>
              <a:tailEnd/>
            </a:ln>
          </p:spPr>
          <p:txBody>
            <a:bodyPr/>
            <a:lstStyle/>
            <a:p>
              <a:endParaRPr lang="bg-BG" b="1"/>
            </a:p>
          </p:txBody>
        </p:sp>
        <p:sp>
          <p:nvSpPr>
            <p:cNvPr id="441" name="Rectangle 73"/>
            <p:cNvSpPr>
              <a:spLocks noChangeArrowheads="1"/>
            </p:cNvSpPr>
            <p:nvPr/>
          </p:nvSpPr>
          <p:spPr bwMode="auto">
            <a:xfrm>
              <a:off x="6130925" y="1763713"/>
              <a:ext cx="376898" cy="184666"/>
            </a:xfrm>
            <a:prstGeom prst="rect">
              <a:avLst/>
            </a:prstGeom>
            <a:noFill/>
            <a:ln w="9525">
              <a:noFill/>
              <a:miter lim="800000"/>
              <a:headEnd/>
              <a:tailEnd/>
            </a:ln>
          </p:spPr>
          <p:txBody>
            <a:bodyPr wrap="none" lIns="0" tIns="0" rIns="0" bIns="0">
              <a:spAutoFit/>
            </a:bodyPr>
            <a:lstStyle/>
            <a:p>
              <a:r>
                <a:rPr lang="en-US" sz="1200" b="1" noProof="1" smtClean="0">
                  <a:effectLst/>
                </a:rPr>
                <a:t>+X:int</a:t>
              </a:r>
              <a:endParaRPr lang="en-US" b="1" noProof="1">
                <a:effectLst>
                  <a:outerShdw blurRad="38100" dist="38100" dir="2700000" algn="tl">
                    <a:srgbClr val="FFFFFF"/>
                  </a:outerShdw>
                </a:effectLst>
              </a:endParaRPr>
            </a:p>
          </p:txBody>
        </p:sp>
        <p:sp>
          <p:nvSpPr>
            <p:cNvPr id="442" name="Rectangle 74"/>
            <p:cNvSpPr>
              <a:spLocks noChangeArrowheads="1"/>
            </p:cNvSpPr>
            <p:nvPr/>
          </p:nvSpPr>
          <p:spPr bwMode="auto">
            <a:xfrm>
              <a:off x="6130925" y="1958975"/>
              <a:ext cx="361509" cy="184666"/>
            </a:xfrm>
            <a:prstGeom prst="rect">
              <a:avLst/>
            </a:prstGeom>
            <a:noFill/>
            <a:ln w="9525">
              <a:noFill/>
              <a:miter lim="800000"/>
              <a:headEnd/>
              <a:tailEnd/>
            </a:ln>
          </p:spPr>
          <p:txBody>
            <a:bodyPr wrap="none" lIns="0" tIns="0" rIns="0" bIns="0">
              <a:spAutoFit/>
            </a:bodyPr>
            <a:lstStyle/>
            <a:p>
              <a:r>
                <a:rPr lang="en-US" sz="1200" b="1" noProof="1" smtClean="0">
                  <a:effectLst/>
                </a:rPr>
                <a:t>+Y:int</a:t>
              </a:r>
              <a:endParaRPr lang="en-US" b="1" noProof="1">
                <a:effectLst>
                  <a:outerShdw blurRad="38100" dist="38100" dir="2700000" algn="tl">
                    <a:srgbClr val="FFFFFF"/>
                  </a:outerShdw>
                </a:effectLst>
              </a:endParaRPr>
            </a:p>
          </p:txBody>
        </p:sp>
        <p:sp>
          <p:nvSpPr>
            <p:cNvPr id="443" name="Line 75"/>
            <p:cNvSpPr>
              <a:spLocks noChangeShapeType="1"/>
            </p:cNvSpPr>
            <p:nvPr/>
          </p:nvSpPr>
          <p:spPr bwMode="auto">
            <a:xfrm>
              <a:off x="6057900" y="2227263"/>
              <a:ext cx="981075" cy="0"/>
            </a:xfrm>
            <a:prstGeom prst="line">
              <a:avLst/>
            </a:prstGeom>
            <a:noFill/>
            <a:ln w="0">
              <a:solidFill>
                <a:srgbClr val="24211D"/>
              </a:solidFill>
              <a:round/>
              <a:headEnd/>
              <a:tailEnd/>
            </a:ln>
          </p:spPr>
          <p:txBody>
            <a:bodyPr/>
            <a:lstStyle/>
            <a:p>
              <a:endParaRPr lang="bg-BG" b="1"/>
            </a:p>
          </p:txBody>
        </p:sp>
        <p:sp>
          <p:nvSpPr>
            <p:cNvPr id="444" name="Rectangle 76"/>
            <p:cNvSpPr>
              <a:spLocks noChangeArrowheads="1"/>
            </p:cNvSpPr>
            <p:nvPr/>
          </p:nvSpPr>
          <p:spPr bwMode="auto">
            <a:xfrm>
              <a:off x="6130925" y="2351088"/>
              <a:ext cx="412870" cy="184666"/>
            </a:xfrm>
            <a:prstGeom prst="rect">
              <a:avLst/>
            </a:prstGeom>
            <a:noFill/>
            <a:ln w="9525">
              <a:noFill/>
              <a:miter lim="800000"/>
              <a:headEnd/>
              <a:tailEnd/>
            </a:ln>
          </p:spPr>
          <p:txBody>
            <a:bodyPr wrap="none" lIns="0" tIns="0" rIns="0" bIns="0">
              <a:spAutoFit/>
            </a:bodyPr>
            <a:lstStyle/>
            <a:p>
              <a:r>
                <a:rPr lang="en-US" sz="1200" b="1" noProof="1">
                  <a:effectLst/>
                </a:rPr>
                <a:t>+Point</a:t>
              </a:r>
              <a:endParaRPr lang="en-US" b="1" noProof="1">
                <a:effectLst>
                  <a:outerShdw blurRad="38100" dist="38100" dir="2700000" algn="tl">
                    <a:srgbClr val="FFFFFF"/>
                  </a:outerShdw>
                </a:effectLst>
              </a:endParaRPr>
            </a:p>
          </p:txBody>
        </p:sp>
        <p:sp>
          <p:nvSpPr>
            <p:cNvPr id="445" name="Rectangle 77"/>
            <p:cNvSpPr>
              <a:spLocks noChangeArrowheads="1"/>
            </p:cNvSpPr>
            <p:nvPr/>
          </p:nvSpPr>
          <p:spPr bwMode="auto">
            <a:xfrm>
              <a:off x="2055813" y="1198563"/>
              <a:ext cx="1606550" cy="930275"/>
            </a:xfrm>
            <a:prstGeom prst="rect">
              <a:avLst/>
            </a:prstGeom>
            <a:solidFill>
              <a:srgbClr val="29166E"/>
            </a:solidFill>
            <a:ln w="9525">
              <a:noFill/>
              <a:miter lim="800000"/>
              <a:headEnd/>
              <a:tailEnd/>
            </a:ln>
          </p:spPr>
          <p:txBody>
            <a:bodyPr/>
            <a:lstStyle/>
            <a:p>
              <a:endParaRPr lang="bg-BG" b="1"/>
            </a:p>
          </p:txBody>
        </p:sp>
        <p:sp>
          <p:nvSpPr>
            <p:cNvPr id="446" name="Rectangle 78"/>
            <p:cNvSpPr>
              <a:spLocks noChangeArrowheads="1"/>
            </p:cNvSpPr>
            <p:nvPr/>
          </p:nvSpPr>
          <p:spPr bwMode="auto">
            <a:xfrm>
              <a:off x="2055813" y="1198563"/>
              <a:ext cx="1606550" cy="930275"/>
            </a:xfrm>
            <a:prstGeom prst="rect">
              <a:avLst/>
            </a:prstGeom>
            <a:noFill/>
            <a:ln w="0">
              <a:solidFill>
                <a:srgbClr val="3C1D74"/>
              </a:solidFill>
              <a:miter lim="800000"/>
              <a:headEnd/>
              <a:tailEnd/>
            </a:ln>
          </p:spPr>
          <p:txBody>
            <a:bodyPr/>
            <a:lstStyle/>
            <a:p>
              <a:endParaRPr lang="bg-BG" b="1"/>
            </a:p>
          </p:txBody>
        </p:sp>
        <p:sp>
          <p:nvSpPr>
            <p:cNvPr id="447" name="Rectangle 79"/>
            <p:cNvSpPr>
              <a:spLocks noChangeArrowheads="1"/>
            </p:cNvSpPr>
            <p:nvPr/>
          </p:nvSpPr>
          <p:spPr bwMode="auto">
            <a:xfrm>
              <a:off x="1981200" y="1162050"/>
              <a:ext cx="1644650" cy="930275"/>
            </a:xfrm>
            <a:prstGeom prst="rect">
              <a:avLst/>
            </a:prstGeom>
            <a:solidFill>
              <a:srgbClr val="FFFFFF"/>
            </a:solidFill>
            <a:ln w="9525">
              <a:noFill/>
              <a:miter lim="800000"/>
              <a:headEnd/>
              <a:tailEnd/>
            </a:ln>
          </p:spPr>
          <p:txBody>
            <a:bodyPr/>
            <a:lstStyle/>
            <a:p>
              <a:endParaRPr lang="bg-BG" b="1"/>
            </a:p>
          </p:txBody>
        </p:sp>
        <p:sp>
          <p:nvSpPr>
            <p:cNvPr id="448" name="Rectangle 80"/>
            <p:cNvSpPr>
              <a:spLocks noChangeArrowheads="1"/>
            </p:cNvSpPr>
            <p:nvPr/>
          </p:nvSpPr>
          <p:spPr bwMode="auto">
            <a:xfrm>
              <a:off x="1981200" y="1162050"/>
              <a:ext cx="1644650" cy="930275"/>
            </a:xfrm>
            <a:prstGeom prst="rect">
              <a:avLst/>
            </a:prstGeom>
            <a:noFill/>
            <a:ln w="0">
              <a:solidFill>
                <a:srgbClr val="24211D"/>
              </a:solidFill>
              <a:miter lim="800000"/>
              <a:headEnd/>
              <a:tailEnd/>
            </a:ln>
          </p:spPr>
          <p:txBody>
            <a:bodyPr/>
            <a:lstStyle/>
            <a:p>
              <a:endParaRPr lang="bg-BG" b="1"/>
            </a:p>
          </p:txBody>
        </p:sp>
        <p:sp>
          <p:nvSpPr>
            <p:cNvPr id="449" name="Rectangle 81"/>
            <p:cNvSpPr>
              <a:spLocks noChangeArrowheads="1"/>
            </p:cNvSpPr>
            <p:nvPr/>
          </p:nvSpPr>
          <p:spPr bwMode="auto">
            <a:xfrm>
              <a:off x="2536825" y="1209675"/>
              <a:ext cx="564898" cy="184666"/>
            </a:xfrm>
            <a:prstGeom prst="rect">
              <a:avLst/>
            </a:prstGeom>
            <a:noFill/>
            <a:ln w="9525">
              <a:noFill/>
              <a:miter lim="800000"/>
              <a:headEnd/>
              <a:tailEnd/>
            </a:ln>
          </p:spPr>
          <p:txBody>
            <a:bodyPr wrap="none" lIns="0" tIns="0" rIns="0" bIns="0">
              <a:spAutoFit/>
            </a:bodyPr>
            <a:lstStyle/>
            <a:p>
              <a:r>
                <a:rPr lang="en-US" sz="1200" b="1" noProof="1">
                  <a:effectLst/>
                </a:rPr>
                <a:t>interface</a:t>
              </a:r>
              <a:endParaRPr lang="en-US" b="1" noProof="1">
                <a:effectLst>
                  <a:outerShdw blurRad="38100" dist="38100" dir="2700000" algn="tl">
                    <a:srgbClr val="FFFFFF"/>
                  </a:outerShdw>
                </a:effectLst>
              </a:endParaRPr>
            </a:p>
          </p:txBody>
        </p:sp>
        <p:sp>
          <p:nvSpPr>
            <p:cNvPr id="450" name="Rectangle 82"/>
            <p:cNvSpPr>
              <a:spLocks noChangeArrowheads="1"/>
            </p:cNvSpPr>
            <p:nvPr/>
          </p:nvSpPr>
          <p:spPr bwMode="auto">
            <a:xfrm>
              <a:off x="2095500" y="1406525"/>
              <a:ext cx="1363515" cy="184666"/>
            </a:xfrm>
            <a:prstGeom prst="rect">
              <a:avLst/>
            </a:prstGeom>
            <a:noFill/>
            <a:ln w="9525">
              <a:noFill/>
              <a:miter lim="800000"/>
              <a:headEnd/>
              <a:tailEnd/>
            </a:ln>
          </p:spPr>
          <p:txBody>
            <a:bodyPr wrap="none" lIns="0" tIns="0" rIns="0" bIns="0">
              <a:spAutoFit/>
            </a:bodyPr>
            <a:lstStyle/>
            <a:p>
              <a:r>
                <a:rPr lang="en-US" sz="1200" b="1" i="1" noProof="1">
                  <a:effectLst/>
                </a:rPr>
                <a:t>ISurfaceCalculatable</a:t>
              </a:r>
              <a:endParaRPr lang="en-US" b="1" noProof="1">
                <a:effectLst>
                  <a:outerShdw blurRad="38100" dist="38100" dir="2700000" algn="tl">
                    <a:srgbClr val="FFFFFF"/>
                  </a:outerShdw>
                </a:effectLst>
              </a:endParaRPr>
            </a:p>
          </p:txBody>
        </p:sp>
        <p:sp>
          <p:nvSpPr>
            <p:cNvPr id="451" name="Line 83"/>
            <p:cNvSpPr>
              <a:spLocks noChangeShapeType="1"/>
            </p:cNvSpPr>
            <p:nvPr/>
          </p:nvSpPr>
          <p:spPr bwMode="auto">
            <a:xfrm>
              <a:off x="1981200" y="1639888"/>
              <a:ext cx="1631950" cy="0"/>
            </a:xfrm>
            <a:prstGeom prst="line">
              <a:avLst/>
            </a:prstGeom>
            <a:noFill/>
            <a:ln w="0">
              <a:solidFill>
                <a:srgbClr val="24211D"/>
              </a:solidFill>
              <a:round/>
              <a:headEnd/>
              <a:tailEnd/>
            </a:ln>
          </p:spPr>
          <p:txBody>
            <a:bodyPr/>
            <a:lstStyle/>
            <a:p>
              <a:endParaRPr lang="bg-BG" b="1"/>
            </a:p>
          </p:txBody>
        </p:sp>
        <p:sp>
          <p:nvSpPr>
            <p:cNvPr id="452" name="Rectangle 84"/>
            <p:cNvSpPr>
              <a:spLocks noChangeArrowheads="1"/>
            </p:cNvSpPr>
            <p:nvPr/>
          </p:nvSpPr>
          <p:spPr bwMode="auto">
            <a:xfrm>
              <a:off x="2019300" y="1763713"/>
              <a:ext cx="1490344" cy="184666"/>
            </a:xfrm>
            <a:prstGeom prst="rect">
              <a:avLst/>
            </a:prstGeom>
            <a:noFill/>
            <a:ln w="9525">
              <a:noFill/>
              <a:miter lim="800000"/>
              <a:headEnd/>
              <a:tailEnd/>
            </a:ln>
          </p:spPr>
          <p:txBody>
            <a:bodyPr wrap="none" lIns="0" tIns="0" rIns="0" bIns="0">
              <a:spAutoFit/>
            </a:bodyPr>
            <a:lstStyle/>
            <a:p>
              <a:r>
                <a:rPr lang="en-US" sz="1200" b="1" i="1" noProof="1">
                  <a:effectLst/>
                </a:rPr>
                <a:t>+</a:t>
              </a:r>
              <a:r>
                <a:rPr lang="en-US" sz="1200" b="1" i="1" noProof="1" smtClean="0">
                  <a:effectLst/>
                </a:rPr>
                <a:t>CalculateSurface:float</a:t>
              </a:r>
              <a:endParaRPr lang="en-US" b="1" noProof="1">
                <a:effectLst>
                  <a:outerShdw blurRad="38100" dist="38100" dir="2700000" algn="tl">
                    <a:srgbClr val="FFFFFF"/>
                  </a:outerShdw>
                </a:effectLst>
              </a:endParaRPr>
            </a:p>
          </p:txBody>
        </p:sp>
        <p:sp>
          <p:nvSpPr>
            <p:cNvPr id="453" name="Rectangle 85"/>
            <p:cNvSpPr>
              <a:spLocks noChangeArrowheads="1"/>
            </p:cNvSpPr>
            <p:nvPr/>
          </p:nvSpPr>
          <p:spPr bwMode="auto">
            <a:xfrm>
              <a:off x="3851275" y="3035300"/>
              <a:ext cx="1533525" cy="1519238"/>
            </a:xfrm>
            <a:prstGeom prst="rect">
              <a:avLst/>
            </a:prstGeom>
            <a:solidFill>
              <a:srgbClr val="29166E"/>
            </a:solidFill>
            <a:ln w="9525">
              <a:noFill/>
              <a:miter lim="800000"/>
              <a:headEnd/>
              <a:tailEnd/>
            </a:ln>
          </p:spPr>
          <p:txBody>
            <a:bodyPr/>
            <a:lstStyle/>
            <a:p>
              <a:endParaRPr lang="bg-BG" b="1"/>
            </a:p>
          </p:txBody>
        </p:sp>
        <p:sp>
          <p:nvSpPr>
            <p:cNvPr id="454" name="Rectangle 86"/>
            <p:cNvSpPr>
              <a:spLocks noChangeArrowheads="1"/>
            </p:cNvSpPr>
            <p:nvPr/>
          </p:nvSpPr>
          <p:spPr bwMode="auto">
            <a:xfrm>
              <a:off x="3733800" y="2998788"/>
              <a:ext cx="1614488" cy="1519238"/>
            </a:xfrm>
            <a:prstGeom prst="rect">
              <a:avLst/>
            </a:prstGeom>
            <a:solidFill>
              <a:srgbClr val="FFFFFF"/>
            </a:solidFill>
            <a:ln w="9525">
              <a:noFill/>
              <a:miter lim="800000"/>
              <a:headEnd/>
              <a:tailEnd/>
            </a:ln>
          </p:spPr>
          <p:txBody>
            <a:bodyPr/>
            <a:lstStyle/>
            <a:p>
              <a:endParaRPr lang="bg-BG" b="1"/>
            </a:p>
          </p:txBody>
        </p:sp>
        <p:sp>
          <p:nvSpPr>
            <p:cNvPr id="455" name="Rectangle 87"/>
            <p:cNvSpPr>
              <a:spLocks noChangeArrowheads="1"/>
            </p:cNvSpPr>
            <p:nvPr/>
          </p:nvSpPr>
          <p:spPr bwMode="auto">
            <a:xfrm>
              <a:off x="3733800" y="2998788"/>
              <a:ext cx="1614488" cy="1519238"/>
            </a:xfrm>
            <a:prstGeom prst="rect">
              <a:avLst/>
            </a:prstGeom>
            <a:noFill/>
            <a:ln w="0">
              <a:solidFill>
                <a:srgbClr val="24211D"/>
              </a:solidFill>
              <a:miter lim="800000"/>
              <a:headEnd/>
              <a:tailEnd/>
            </a:ln>
          </p:spPr>
          <p:txBody>
            <a:bodyPr/>
            <a:lstStyle/>
            <a:p>
              <a:endParaRPr lang="bg-BG" b="1"/>
            </a:p>
          </p:txBody>
        </p:sp>
        <p:sp>
          <p:nvSpPr>
            <p:cNvPr id="456" name="Rectangle 88"/>
            <p:cNvSpPr>
              <a:spLocks noChangeArrowheads="1"/>
            </p:cNvSpPr>
            <p:nvPr/>
          </p:nvSpPr>
          <p:spPr bwMode="auto">
            <a:xfrm>
              <a:off x="4222750" y="3055938"/>
              <a:ext cx="624658" cy="184666"/>
            </a:xfrm>
            <a:prstGeom prst="rect">
              <a:avLst/>
            </a:prstGeom>
            <a:noFill/>
            <a:ln w="9525">
              <a:noFill/>
              <a:miter lim="800000"/>
              <a:headEnd/>
              <a:tailEnd/>
            </a:ln>
          </p:spPr>
          <p:txBody>
            <a:bodyPr wrap="none" lIns="0" tIns="0" rIns="0" bIns="0">
              <a:spAutoFit/>
            </a:bodyPr>
            <a:lstStyle/>
            <a:p>
              <a:r>
                <a:rPr lang="en-US" sz="1200" b="1" noProof="1">
                  <a:effectLst/>
                </a:rPr>
                <a:t>Rectangle</a:t>
              </a:r>
              <a:endParaRPr lang="en-US" b="1" noProof="1">
                <a:effectLst>
                  <a:outerShdw blurRad="38100" dist="38100" dir="2700000" algn="tl">
                    <a:srgbClr val="FFFFFF"/>
                  </a:outerShdw>
                </a:effectLst>
              </a:endParaRPr>
            </a:p>
          </p:txBody>
        </p:sp>
        <p:sp>
          <p:nvSpPr>
            <p:cNvPr id="457" name="Line 89"/>
            <p:cNvSpPr>
              <a:spLocks noChangeShapeType="1"/>
            </p:cNvSpPr>
            <p:nvPr/>
          </p:nvSpPr>
          <p:spPr bwMode="auto">
            <a:xfrm>
              <a:off x="3733800" y="3281363"/>
              <a:ext cx="1598613" cy="0"/>
            </a:xfrm>
            <a:prstGeom prst="line">
              <a:avLst/>
            </a:prstGeom>
            <a:noFill/>
            <a:ln w="0">
              <a:solidFill>
                <a:srgbClr val="24211D"/>
              </a:solidFill>
              <a:round/>
              <a:headEnd/>
              <a:tailEnd/>
            </a:ln>
          </p:spPr>
          <p:txBody>
            <a:bodyPr/>
            <a:lstStyle/>
            <a:p>
              <a:endParaRPr lang="bg-BG" b="1"/>
            </a:p>
          </p:txBody>
        </p:sp>
        <p:sp>
          <p:nvSpPr>
            <p:cNvPr id="458" name="Rectangle 90"/>
            <p:cNvSpPr>
              <a:spLocks noChangeArrowheads="1"/>
            </p:cNvSpPr>
            <p:nvPr/>
          </p:nvSpPr>
          <p:spPr bwMode="auto">
            <a:xfrm>
              <a:off x="3771900" y="3405188"/>
              <a:ext cx="782458" cy="184666"/>
            </a:xfrm>
            <a:prstGeom prst="rect">
              <a:avLst/>
            </a:prstGeom>
            <a:noFill/>
            <a:ln w="9525">
              <a:noFill/>
              <a:miter lim="800000"/>
              <a:headEnd/>
              <a:tailEnd/>
            </a:ln>
          </p:spPr>
          <p:txBody>
            <a:bodyPr wrap="none" lIns="0" tIns="0" rIns="0" bIns="0">
              <a:spAutoFit/>
            </a:bodyPr>
            <a:lstStyle/>
            <a:p>
              <a:r>
                <a:rPr lang="en-US" sz="1200" b="1" noProof="1" smtClean="0">
                  <a:effectLst/>
                </a:rPr>
                <a:t>-Width:float</a:t>
              </a:r>
              <a:endParaRPr lang="en-US" b="1" noProof="1">
                <a:effectLst>
                  <a:outerShdw blurRad="38100" dist="38100" dir="2700000" algn="tl">
                    <a:srgbClr val="FFFFFF"/>
                  </a:outerShdw>
                </a:effectLst>
              </a:endParaRPr>
            </a:p>
          </p:txBody>
        </p:sp>
        <p:sp>
          <p:nvSpPr>
            <p:cNvPr id="459" name="Rectangle 91"/>
            <p:cNvSpPr>
              <a:spLocks noChangeArrowheads="1"/>
            </p:cNvSpPr>
            <p:nvPr/>
          </p:nvSpPr>
          <p:spPr bwMode="auto">
            <a:xfrm>
              <a:off x="3771900" y="3600450"/>
              <a:ext cx="806696" cy="184666"/>
            </a:xfrm>
            <a:prstGeom prst="rect">
              <a:avLst/>
            </a:prstGeom>
            <a:noFill/>
            <a:ln w="9525">
              <a:noFill/>
              <a:miter lim="800000"/>
              <a:headEnd/>
              <a:tailEnd/>
            </a:ln>
          </p:spPr>
          <p:txBody>
            <a:bodyPr wrap="none" lIns="0" tIns="0" rIns="0" bIns="0">
              <a:spAutoFit/>
            </a:bodyPr>
            <a:lstStyle/>
            <a:p>
              <a:r>
                <a:rPr lang="en-US" sz="1200" b="1" noProof="1" smtClean="0">
                  <a:effectLst/>
                </a:rPr>
                <a:t>-Height:float</a:t>
              </a:r>
              <a:endParaRPr lang="en-US" b="1" noProof="1">
                <a:effectLst>
                  <a:outerShdw blurRad="38100" dist="38100" dir="2700000" algn="tl">
                    <a:srgbClr val="FFFFFF"/>
                  </a:outerShdw>
                </a:effectLst>
              </a:endParaRPr>
            </a:p>
          </p:txBody>
        </p:sp>
        <p:sp>
          <p:nvSpPr>
            <p:cNvPr id="460" name="Line 92"/>
            <p:cNvSpPr>
              <a:spLocks noChangeShapeType="1"/>
            </p:cNvSpPr>
            <p:nvPr/>
          </p:nvSpPr>
          <p:spPr bwMode="auto">
            <a:xfrm>
              <a:off x="3733800" y="3868738"/>
              <a:ext cx="1598613" cy="0"/>
            </a:xfrm>
            <a:prstGeom prst="line">
              <a:avLst/>
            </a:prstGeom>
            <a:noFill/>
            <a:ln w="0">
              <a:solidFill>
                <a:srgbClr val="24211D"/>
              </a:solidFill>
              <a:round/>
              <a:headEnd/>
              <a:tailEnd/>
            </a:ln>
          </p:spPr>
          <p:txBody>
            <a:bodyPr/>
            <a:lstStyle/>
            <a:p>
              <a:endParaRPr lang="bg-BG" b="1"/>
            </a:p>
          </p:txBody>
        </p:sp>
        <p:sp>
          <p:nvSpPr>
            <p:cNvPr id="461" name="Rectangle 93"/>
            <p:cNvSpPr>
              <a:spLocks noChangeArrowheads="1"/>
            </p:cNvSpPr>
            <p:nvPr/>
          </p:nvSpPr>
          <p:spPr bwMode="auto">
            <a:xfrm>
              <a:off x="3771900" y="3992563"/>
              <a:ext cx="701602" cy="184666"/>
            </a:xfrm>
            <a:prstGeom prst="rect">
              <a:avLst/>
            </a:prstGeom>
            <a:noFill/>
            <a:ln w="9525">
              <a:noFill/>
              <a:miter lim="800000"/>
              <a:headEnd/>
              <a:tailEnd/>
            </a:ln>
          </p:spPr>
          <p:txBody>
            <a:bodyPr wrap="none" lIns="0" tIns="0" rIns="0" bIns="0">
              <a:spAutoFit/>
            </a:bodyPr>
            <a:lstStyle/>
            <a:p>
              <a:r>
                <a:rPr lang="en-US" sz="1200" b="1" noProof="1">
                  <a:effectLst/>
                </a:rPr>
                <a:t>+Rectangle</a:t>
              </a:r>
              <a:endParaRPr lang="en-US" b="1" noProof="1">
                <a:effectLst>
                  <a:outerShdw blurRad="38100" dist="38100" dir="2700000" algn="tl">
                    <a:srgbClr val="FFFFFF"/>
                  </a:outerShdw>
                </a:effectLst>
              </a:endParaRPr>
            </a:p>
          </p:txBody>
        </p:sp>
        <p:sp>
          <p:nvSpPr>
            <p:cNvPr id="462" name="Rectangle 94"/>
            <p:cNvSpPr>
              <a:spLocks noChangeArrowheads="1"/>
            </p:cNvSpPr>
            <p:nvPr/>
          </p:nvSpPr>
          <p:spPr bwMode="auto">
            <a:xfrm>
              <a:off x="3771900" y="4187825"/>
              <a:ext cx="1470787" cy="184666"/>
            </a:xfrm>
            <a:prstGeom prst="rect">
              <a:avLst/>
            </a:prstGeom>
            <a:noFill/>
            <a:ln w="9525">
              <a:noFill/>
              <a:miter lim="800000"/>
              <a:headEnd/>
              <a:tailEnd/>
            </a:ln>
          </p:spPr>
          <p:txBody>
            <a:bodyPr wrap="none" lIns="0" tIns="0" rIns="0" bIns="0">
              <a:spAutoFit/>
            </a:bodyPr>
            <a:lstStyle/>
            <a:p>
              <a:r>
                <a:rPr lang="en-US" sz="1200" b="1" noProof="1">
                  <a:effectLst/>
                </a:rPr>
                <a:t>+</a:t>
              </a:r>
              <a:r>
                <a:rPr lang="en-US" sz="1200" b="1" noProof="1" smtClean="0">
                  <a:effectLst/>
                </a:rPr>
                <a:t>CalculateSurface:float</a:t>
              </a:r>
              <a:endParaRPr lang="en-US" b="1" noProof="1">
                <a:effectLst>
                  <a:outerShdw blurRad="38100" dist="38100" dir="2700000" algn="tl">
                    <a:srgbClr val="FFFFFF"/>
                  </a:outerShdw>
                </a:effectLst>
              </a:endParaRPr>
            </a:p>
          </p:txBody>
        </p:sp>
        <p:sp>
          <p:nvSpPr>
            <p:cNvPr id="463" name="Rectangle 95"/>
            <p:cNvSpPr>
              <a:spLocks noChangeArrowheads="1"/>
            </p:cNvSpPr>
            <p:nvPr/>
          </p:nvSpPr>
          <p:spPr bwMode="auto">
            <a:xfrm>
              <a:off x="2028825" y="3035300"/>
              <a:ext cx="1519238" cy="1323975"/>
            </a:xfrm>
            <a:prstGeom prst="rect">
              <a:avLst/>
            </a:prstGeom>
            <a:solidFill>
              <a:srgbClr val="29166E"/>
            </a:solidFill>
            <a:ln w="9525">
              <a:noFill/>
              <a:miter lim="800000"/>
              <a:headEnd/>
              <a:tailEnd/>
            </a:ln>
          </p:spPr>
          <p:txBody>
            <a:bodyPr/>
            <a:lstStyle/>
            <a:p>
              <a:endParaRPr lang="bg-BG" b="1"/>
            </a:p>
          </p:txBody>
        </p:sp>
        <p:sp>
          <p:nvSpPr>
            <p:cNvPr id="464" name="Rectangle 96"/>
            <p:cNvSpPr>
              <a:spLocks noChangeArrowheads="1"/>
            </p:cNvSpPr>
            <p:nvPr/>
          </p:nvSpPr>
          <p:spPr bwMode="auto">
            <a:xfrm>
              <a:off x="1905000" y="2998788"/>
              <a:ext cx="1604963" cy="1323975"/>
            </a:xfrm>
            <a:prstGeom prst="rect">
              <a:avLst/>
            </a:prstGeom>
            <a:solidFill>
              <a:srgbClr val="FFFFFF"/>
            </a:solidFill>
            <a:ln w="9525">
              <a:noFill/>
              <a:miter lim="800000"/>
              <a:headEnd/>
              <a:tailEnd/>
            </a:ln>
          </p:spPr>
          <p:txBody>
            <a:bodyPr/>
            <a:lstStyle/>
            <a:p>
              <a:endParaRPr lang="bg-BG" b="1"/>
            </a:p>
          </p:txBody>
        </p:sp>
        <p:sp>
          <p:nvSpPr>
            <p:cNvPr id="465" name="Rectangle 97"/>
            <p:cNvSpPr>
              <a:spLocks noChangeArrowheads="1"/>
            </p:cNvSpPr>
            <p:nvPr/>
          </p:nvSpPr>
          <p:spPr bwMode="auto">
            <a:xfrm>
              <a:off x="1905000" y="2998788"/>
              <a:ext cx="1604963" cy="1323975"/>
            </a:xfrm>
            <a:prstGeom prst="rect">
              <a:avLst/>
            </a:prstGeom>
            <a:noFill/>
            <a:ln w="0">
              <a:solidFill>
                <a:srgbClr val="24211D"/>
              </a:solidFill>
              <a:miter lim="800000"/>
              <a:headEnd/>
              <a:tailEnd/>
            </a:ln>
          </p:spPr>
          <p:txBody>
            <a:bodyPr/>
            <a:lstStyle/>
            <a:p>
              <a:endParaRPr lang="bg-BG" b="1"/>
            </a:p>
          </p:txBody>
        </p:sp>
        <p:sp>
          <p:nvSpPr>
            <p:cNvPr id="466" name="Rectangle 98"/>
            <p:cNvSpPr>
              <a:spLocks noChangeArrowheads="1"/>
            </p:cNvSpPr>
            <p:nvPr/>
          </p:nvSpPr>
          <p:spPr bwMode="auto">
            <a:xfrm>
              <a:off x="2487613" y="3054350"/>
              <a:ext cx="443904" cy="184666"/>
            </a:xfrm>
            <a:prstGeom prst="rect">
              <a:avLst/>
            </a:prstGeom>
            <a:noFill/>
            <a:ln w="9525">
              <a:noFill/>
              <a:miter lim="800000"/>
              <a:headEnd/>
              <a:tailEnd/>
            </a:ln>
          </p:spPr>
          <p:txBody>
            <a:bodyPr wrap="none" lIns="0" tIns="0" rIns="0" bIns="0">
              <a:spAutoFit/>
            </a:bodyPr>
            <a:lstStyle/>
            <a:p>
              <a:r>
                <a:rPr lang="en-US" sz="1200" b="1" noProof="1">
                  <a:effectLst/>
                </a:rPr>
                <a:t>Square</a:t>
              </a:r>
              <a:endParaRPr lang="en-US" b="1" noProof="1">
                <a:effectLst>
                  <a:outerShdw blurRad="38100" dist="38100" dir="2700000" algn="tl">
                    <a:srgbClr val="FFFFFF"/>
                  </a:outerShdw>
                </a:effectLst>
              </a:endParaRPr>
            </a:p>
          </p:txBody>
        </p:sp>
        <p:sp>
          <p:nvSpPr>
            <p:cNvPr id="467" name="Line 99"/>
            <p:cNvSpPr>
              <a:spLocks noChangeShapeType="1"/>
            </p:cNvSpPr>
            <p:nvPr/>
          </p:nvSpPr>
          <p:spPr bwMode="auto">
            <a:xfrm>
              <a:off x="1905000" y="3281363"/>
              <a:ext cx="1590675" cy="0"/>
            </a:xfrm>
            <a:prstGeom prst="line">
              <a:avLst/>
            </a:prstGeom>
            <a:noFill/>
            <a:ln w="0">
              <a:solidFill>
                <a:srgbClr val="24211D"/>
              </a:solidFill>
              <a:round/>
              <a:headEnd/>
              <a:tailEnd/>
            </a:ln>
          </p:spPr>
          <p:txBody>
            <a:bodyPr/>
            <a:lstStyle/>
            <a:p>
              <a:endParaRPr lang="bg-BG" b="1"/>
            </a:p>
          </p:txBody>
        </p:sp>
        <p:sp>
          <p:nvSpPr>
            <p:cNvPr id="468" name="Rectangle 100"/>
            <p:cNvSpPr>
              <a:spLocks noChangeArrowheads="1"/>
            </p:cNvSpPr>
            <p:nvPr/>
          </p:nvSpPr>
          <p:spPr bwMode="auto">
            <a:xfrm>
              <a:off x="1943100" y="3405188"/>
              <a:ext cx="630494" cy="184666"/>
            </a:xfrm>
            <a:prstGeom prst="rect">
              <a:avLst/>
            </a:prstGeom>
            <a:noFill/>
            <a:ln w="9525">
              <a:noFill/>
              <a:miter lim="800000"/>
              <a:headEnd/>
              <a:tailEnd/>
            </a:ln>
          </p:spPr>
          <p:txBody>
            <a:bodyPr wrap="none" lIns="0" tIns="0" rIns="0" bIns="0">
              <a:spAutoFit/>
            </a:bodyPr>
            <a:lstStyle/>
            <a:p>
              <a:r>
                <a:rPr lang="en-US" sz="1200" b="1" noProof="1" smtClean="0">
                  <a:effectLst/>
                </a:rPr>
                <a:t>-Size:float</a:t>
              </a:r>
              <a:endParaRPr lang="en-US" b="1" noProof="1">
                <a:effectLst>
                  <a:outerShdw blurRad="38100" dist="38100" dir="2700000" algn="tl">
                    <a:srgbClr val="FFFFFF"/>
                  </a:outerShdw>
                </a:effectLst>
              </a:endParaRPr>
            </a:p>
          </p:txBody>
        </p:sp>
        <p:sp>
          <p:nvSpPr>
            <p:cNvPr id="469" name="Line 101"/>
            <p:cNvSpPr>
              <a:spLocks noChangeShapeType="1"/>
            </p:cNvSpPr>
            <p:nvPr/>
          </p:nvSpPr>
          <p:spPr bwMode="auto">
            <a:xfrm>
              <a:off x="1905000" y="3673475"/>
              <a:ext cx="1590675" cy="0"/>
            </a:xfrm>
            <a:prstGeom prst="line">
              <a:avLst/>
            </a:prstGeom>
            <a:noFill/>
            <a:ln w="0">
              <a:solidFill>
                <a:srgbClr val="24211D"/>
              </a:solidFill>
              <a:round/>
              <a:headEnd/>
              <a:tailEnd/>
            </a:ln>
          </p:spPr>
          <p:txBody>
            <a:bodyPr/>
            <a:lstStyle/>
            <a:p>
              <a:endParaRPr lang="bg-BG" b="1"/>
            </a:p>
          </p:txBody>
        </p:sp>
        <p:sp>
          <p:nvSpPr>
            <p:cNvPr id="470" name="Rectangle 102"/>
            <p:cNvSpPr>
              <a:spLocks noChangeArrowheads="1"/>
            </p:cNvSpPr>
            <p:nvPr/>
          </p:nvSpPr>
          <p:spPr bwMode="auto">
            <a:xfrm>
              <a:off x="1943100" y="3797300"/>
              <a:ext cx="520848" cy="184666"/>
            </a:xfrm>
            <a:prstGeom prst="rect">
              <a:avLst/>
            </a:prstGeom>
            <a:noFill/>
            <a:ln w="9525">
              <a:noFill/>
              <a:miter lim="800000"/>
              <a:headEnd/>
              <a:tailEnd/>
            </a:ln>
          </p:spPr>
          <p:txBody>
            <a:bodyPr wrap="none" lIns="0" tIns="0" rIns="0" bIns="0">
              <a:spAutoFit/>
            </a:bodyPr>
            <a:lstStyle/>
            <a:p>
              <a:r>
                <a:rPr lang="en-US" sz="1200" b="1" noProof="1">
                  <a:effectLst/>
                </a:rPr>
                <a:t>+Square</a:t>
              </a:r>
              <a:endParaRPr lang="en-US" b="1" noProof="1">
                <a:effectLst>
                  <a:outerShdw blurRad="38100" dist="38100" dir="2700000" algn="tl">
                    <a:srgbClr val="FFFFFF"/>
                  </a:outerShdw>
                </a:effectLst>
              </a:endParaRPr>
            </a:p>
          </p:txBody>
        </p:sp>
        <p:sp>
          <p:nvSpPr>
            <p:cNvPr id="471" name="Rectangle 103"/>
            <p:cNvSpPr>
              <a:spLocks noChangeArrowheads="1"/>
            </p:cNvSpPr>
            <p:nvPr/>
          </p:nvSpPr>
          <p:spPr bwMode="auto">
            <a:xfrm>
              <a:off x="1943100" y="3992563"/>
              <a:ext cx="1470787" cy="184666"/>
            </a:xfrm>
            <a:prstGeom prst="rect">
              <a:avLst/>
            </a:prstGeom>
            <a:noFill/>
            <a:ln w="9525">
              <a:noFill/>
              <a:miter lim="800000"/>
              <a:headEnd/>
              <a:tailEnd/>
            </a:ln>
          </p:spPr>
          <p:txBody>
            <a:bodyPr wrap="none" lIns="0" tIns="0" rIns="0" bIns="0">
              <a:spAutoFit/>
            </a:bodyPr>
            <a:lstStyle/>
            <a:p>
              <a:r>
                <a:rPr lang="en-US" sz="1200" b="1" noProof="1">
                  <a:effectLst/>
                </a:rPr>
                <a:t>+</a:t>
              </a:r>
              <a:r>
                <a:rPr lang="en-US" sz="1200" b="1" noProof="1" smtClean="0">
                  <a:effectLst/>
                </a:rPr>
                <a:t>CalculateSurface:float</a:t>
              </a:r>
              <a:endParaRPr lang="en-US" b="1" noProof="1">
                <a:effectLst>
                  <a:outerShdw blurRad="38100" dist="38100" dir="2700000" algn="tl">
                    <a:srgbClr val="FFFFFF"/>
                  </a:outerShdw>
                </a:effectLst>
              </a:endParaRPr>
            </a:p>
          </p:txBody>
        </p:sp>
        <p:sp>
          <p:nvSpPr>
            <p:cNvPr id="472" name="Rectangle 104"/>
            <p:cNvSpPr>
              <a:spLocks noChangeArrowheads="1"/>
            </p:cNvSpPr>
            <p:nvPr/>
          </p:nvSpPr>
          <p:spPr bwMode="auto">
            <a:xfrm>
              <a:off x="2300288" y="5362575"/>
              <a:ext cx="1103313" cy="1127125"/>
            </a:xfrm>
            <a:prstGeom prst="rect">
              <a:avLst/>
            </a:prstGeom>
            <a:solidFill>
              <a:srgbClr val="29166E"/>
            </a:solidFill>
            <a:ln w="9525">
              <a:noFill/>
              <a:miter lim="800000"/>
              <a:headEnd/>
              <a:tailEnd/>
            </a:ln>
          </p:spPr>
          <p:txBody>
            <a:bodyPr/>
            <a:lstStyle/>
            <a:p>
              <a:endParaRPr lang="bg-BG" b="1"/>
            </a:p>
          </p:txBody>
        </p:sp>
        <p:sp>
          <p:nvSpPr>
            <p:cNvPr id="473" name="Rectangle 105"/>
            <p:cNvSpPr>
              <a:spLocks noChangeArrowheads="1"/>
            </p:cNvSpPr>
            <p:nvPr/>
          </p:nvSpPr>
          <p:spPr bwMode="auto">
            <a:xfrm>
              <a:off x="2263775" y="5326063"/>
              <a:ext cx="1103313" cy="1127125"/>
            </a:xfrm>
            <a:prstGeom prst="rect">
              <a:avLst/>
            </a:prstGeom>
            <a:solidFill>
              <a:srgbClr val="FFFFFF"/>
            </a:solidFill>
            <a:ln w="9525">
              <a:noFill/>
              <a:miter lim="800000"/>
              <a:headEnd/>
              <a:tailEnd/>
            </a:ln>
          </p:spPr>
          <p:txBody>
            <a:bodyPr/>
            <a:lstStyle/>
            <a:p>
              <a:endParaRPr lang="bg-BG" b="1"/>
            </a:p>
          </p:txBody>
        </p:sp>
        <p:sp>
          <p:nvSpPr>
            <p:cNvPr id="474" name="Rectangle 106"/>
            <p:cNvSpPr>
              <a:spLocks noChangeArrowheads="1"/>
            </p:cNvSpPr>
            <p:nvPr/>
          </p:nvSpPr>
          <p:spPr bwMode="auto">
            <a:xfrm>
              <a:off x="2263775" y="5326063"/>
              <a:ext cx="1103313" cy="1127125"/>
            </a:xfrm>
            <a:prstGeom prst="rect">
              <a:avLst/>
            </a:prstGeom>
            <a:noFill/>
            <a:ln w="0">
              <a:solidFill>
                <a:srgbClr val="24211D"/>
              </a:solidFill>
              <a:miter lim="800000"/>
              <a:headEnd/>
              <a:tailEnd/>
            </a:ln>
          </p:spPr>
          <p:txBody>
            <a:bodyPr/>
            <a:lstStyle/>
            <a:p>
              <a:endParaRPr lang="bg-BG" b="1"/>
            </a:p>
          </p:txBody>
        </p:sp>
        <p:sp>
          <p:nvSpPr>
            <p:cNvPr id="475" name="Rectangle 107"/>
            <p:cNvSpPr>
              <a:spLocks noChangeArrowheads="1"/>
            </p:cNvSpPr>
            <p:nvPr/>
          </p:nvSpPr>
          <p:spPr bwMode="auto">
            <a:xfrm>
              <a:off x="2327275" y="5391150"/>
              <a:ext cx="790153" cy="184666"/>
            </a:xfrm>
            <a:prstGeom prst="rect">
              <a:avLst/>
            </a:prstGeom>
            <a:noFill/>
            <a:ln w="9525">
              <a:noFill/>
              <a:miter lim="800000"/>
              <a:headEnd/>
              <a:tailEnd/>
            </a:ln>
          </p:spPr>
          <p:txBody>
            <a:bodyPr wrap="none" lIns="0" tIns="0" rIns="0" bIns="0">
              <a:spAutoFit/>
            </a:bodyPr>
            <a:lstStyle/>
            <a:p>
              <a:r>
                <a:rPr lang="en-US" sz="1200" b="1" noProof="1">
                  <a:effectLst/>
                </a:rPr>
                <a:t>FilledSquare</a:t>
              </a:r>
              <a:endParaRPr lang="en-US" b="1" noProof="1">
                <a:effectLst>
                  <a:outerShdw blurRad="38100" dist="38100" dir="2700000" algn="tl">
                    <a:srgbClr val="FFFFFF"/>
                  </a:outerShdw>
                </a:effectLst>
              </a:endParaRPr>
            </a:p>
          </p:txBody>
        </p:sp>
        <p:sp>
          <p:nvSpPr>
            <p:cNvPr id="476" name="Line 108"/>
            <p:cNvSpPr>
              <a:spLocks noChangeShapeType="1"/>
            </p:cNvSpPr>
            <p:nvPr/>
          </p:nvSpPr>
          <p:spPr bwMode="auto">
            <a:xfrm>
              <a:off x="2263775" y="5607050"/>
              <a:ext cx="1090613" cy="0"/>
            </a:xfrm>
            <a:prstGeom prst="line">
              <a:avLst/>
            </a:prstGeom>
            <a:noFill/>
            <a:ln w="0">
              <a:solidFill>
                <a:srgbClr val="24211D"/>
              </a:solidFill>
              <a:round/>
              <a:headEnd/>
              <a:tailEnd/>
            </a:ln>
          </p:spPr>
          <p:txBody>
            <a:bodyPr/>
            <a:lstStyle/>
            <a:p>
              <a:endParaRPr lang="bg-BG" b="1"/>
            </a:p>
          </p:txBody>
        </p:sp>
        <p:sp>
          <p:nvSpPr>
            <p:cNvPr id="477" name="Rectangle 109"/>
            <p:cNvSpPr>
              <a:spLocks noChangeArrowheads="1"/>
            </p:cNvSpPr>
            <p:nvPr/>
          </p:nvSpPr>
          <p:spPr bwMode="auto">
            <a:xfrm>
              <a:off x="2336800" y="5732463"/>
              <a:ext cx="801501" cy="184666"/>
            </a:xfrm>
            <a:prstGeom prst="rect">
              <a:avLst/>
            </a:prstGeom>
            <a:noFill/>
            <a:ln w="9525">
              <a:noFill/>
              <a:miter lim="800000"/>
              <a:headEnd/>
              <a:tailEnd/>
            </a:ln>
          </p:spPr>
          <p:txBody>
            <a:bodyPr wrap="none" lIns="0" tIns="0" rIns="0" bIns="0">
              <a:spAutoFit/>
            </a:bodyPr>
            <a:lstStyle/>
            <a:p>
              <a:r>
                <a:rPr lang="en-US" sz="1200" b="1" noProof="1" smtClean="0">
                  <a:effectLst/>
                </a:rPr>
                <a:t>-Color:Color</a:t>
              </a:r>
              <a:endParaRPr lang="en-US" b="1" noProof="1">
                <a:effectLst>
                  <a:outerShdw blurRad="38100" dist="38100" dir="2700000" algn="tl">
                    <a:srgbClr val="FFFFFF"/>
                  </a:outerShdw>
                </a:effectLst>
              </a:endParaRPr>
            </a:p>
          </p:txBody>
        </p:sp>
        <p:sp>
          <p:nvSpPr>
            <p:cNvPr id="478" name="Line 110"/>
            <p:cNvSpPr>
              <a:spLocks noChangeShapeType="1"/>
            </p:cNvSpPr>
            <p:nvPr/>
          </p:nvSpPr>
          <p:spPr bwMode="auto">
            <a:xfrm>
              <a:off x="2263775" y="5999163"/>
              <a:ext cx="1090613" cy="0"/>
            </a:xfrm>
            <a:prstGeom prst="line">
              <a:avLst/>
            </a:prstGeom>
            <a:noFill/>
            <a:ln w="0">
              <a:solidFill>
                <a:srgbClr val="24211D"/>
              </a:solidFill>
              <a:round/>
              <a:headEnd/>
              <a:tailEnd/>
            </a:ln>
          </p:spPr>
          <p:txBody>
            <a:bodyPr/>
            <a:lstStyle/>
            <a:p>
              <a:endParaRPr lang="bg-BG" b="1"/>
            </a:p>
          </p:txBody>
        </p:sp>
        <p:sp>
          <p:nvSpPr>
            <p:cNvPr id="479" name="Rectangle 111"/>
            <p:cNvSpPr>
              <a:spLocks noChangeArrowheads="1"/>
            </p:cNvSpPr>
            <p:nvPr/>
          </p:nvSpPr>
          <p:spPr bwMode="auto">
            <a:xfrm>
              <a:off x="2336800" y="6122988"/>
              <a:ext cx="867097" cy="184666"/>
            </a:xfrm>
            <a:prstGeom prst="rect">
              <a:avLst/>
            </a:prstGeom>
            <a:noFill/>
            <a:ln w="9525">
              <a:noFill/>
              <a:miter lim="800000"/>
              <a:headEnd/>
              <a:tailEnd/>
            </a:ln>
          </p:spPr>
          <p:txBody>
            <a:bodyPr wrap="none" lIns="0" tIns="0" rIns="0" bIns="0">
              <a:spAutoFit/>
            </a:bodyPr>
            <a:lstStyle/>
            <a:p>
              <a:r>
                <a:rPr lang="en-US" sz="1200" b="1" noProof="1">
                  <a:effectLst/>
                </a:rPr>
                <a:t>+FilledSquare</a:t>
              </a:r>
              <a:endParaRPr lang="en-US" b="1" noProof="1">
                <a:effectLst>
                  <a:outerShdw blurRad="38100" dist="38100" dir="2700000" algn="tl">
                    <a:srgbClr val="FFFFFF"/>
                  </a:outerShdw>
                </a:effectLst>
              </a:endParaRPr>
            </a:p>
          </p:txBody>
        </p:sp>
        <p:sp>
          <p:nvSpPr>
            <p:cNvPr id="480" name="Rectangle 112"/>
            <p:cNvSpPr>
              <a:spLocks noChangeArrowheads="1"/>
            </p:cNvSpPr>
            <p:nvPr/>
          </p:nvSpPr>
          <p:spPr bwMode="auto">
            <a:xfrm>
              <a:off x="5730081" y="3016251"/>
              <a:ext cx="1470025" cy="1716088"/>
            </a:xfrm>
            <a:prstGeom prst="rect">
              <a:avLst/>
            </a:prstGeom>
            <a:solidFill>
              <a:srgbClr val="29166E"/>
            </a:solidFill>
            <a:ln w="9525">
              <a:noFill/>
              <a:miter lim="800000"/>
              <a:headEnd/>
              <a:tailEnd/>
            </a:ln>
          </p:spPr>
          <p:txBody>
            <a:bodyPr/>
            <a:lstStyle/>
            <a:p>
              <a:endParaRPr lang="bg-BG" b="1"/>
            </a:p>
          </p:txBody>
        </p:sp>
        <p:sp>
          <p:nvSpPr>
            <p:cNvPr id="481" name="Rectangle 113"/>
            <p:cNvSpPr>
              <a:spLocks noChangeArrowheads="1"/>
            </p:cNvSpPr>
            <p:nvPr/>
          </p:nvSpPr>
          <p:spPr bwMode="auto">
            <a:xfrm>
              <a:off x="5691981" y="2979739"/>
              <a:ext cx="1471613" cy="1714500"/>
            </a:xfrm>
            <a:prstGeom prst="rect">
              <a:avLst/>
            </a:prstGeom>
            <a:solidFill>
              <a:srgbClr val="FFFFFF"/>
            </a:solidFill>
            <a:ln w="9525">
              <a:noFill/>
              <a:miter lim="800000"/>
              <a:headEnd/>
              <a:tailEnd/>
            </a:ln>
          </p:spPr>
          <p:txBody>
            <a:bodyPr/>
            <a:lstStyle/>
            <a:p>
              <a:endParaRPr lang="bg-BG" b="1"/>
            </a:p>
          </p:txBody>
        </p:sp>
        <p:sp>
          <p:nvSpPr>
            <p:cNvPr id="482" name="Rectangle 114"/>
            <p:cNvSpPr>
              <a:spLocks noChangeArrowheads="1"/>
            </p:cNvSpPr>
            <p:nvPr/>
          </p:nvSpPr>
          <p:spPr bwMode="auto">
            <a:xfrm>
              <a:off x="5691981" y="2979739"/>
              <a:ext cx="1471613" cy="1714500"/>
            </a:xfrm>
            <a:prstGeom prst="rect">
              <a:avLst/>
            </a:prstGeom>
            <a:noFill/>
            <a:ln w="0">
              <a:solidFill>
                <a:srgbClr val="24211D"/>
              </a:solidFill>
              <a:miter lim="800000"/>
              <a:headEnd/>
              <a:tailEnd/>
            </a:ln>
          </p:spPr>
          <p:txBody>
            <a:bodyPr/>
            <a:lstStyle/>
            <a:p>
              <a:endParaRPr lang="bg-BG" b="1"/>
            </a:p>
          </p:txBody>
        </p:sp>
        <p:sp>
          <p:nvSpPr>
            <p:cNvPr id="483" name="Rectangle 115"/>
            <p:cNvSpPr>
              <a:spLocks noChangeArrowheads="1"/>
            </p:cNvSpPr>
            <p:nvPr/>
          </p:nvSpPr>
          <p:spPr bwMode="auto">
            <a:xfrm>
              <a:off x="6244431" y="3016251"/>
              <a:ext cx="366960" cy="184666"/>
            </a:xfrm>
            <a:prstGeom prst="rect">
              <a:avLst/>
            </a:prstGeom>
            <a:noFill/>
            <a:ln w="9525">
              <a:noFill/>
              <a:miter lim="800000"/>
              <a:headEnd/>
              <a:tailEnd/>
            </a:ln>
          </p:spPr>
          <p:txBody>
            <a:bodyPr wrap="none" lIns="0" tIns="0" rIns="0" bIns="0">
              <a:spAutoFit/>
            </a:bodyPr>
            <a:lstStyle/>
            <a:p>
              <a:r>
                <a:rPr lang="en-US" sz="1200" b="1" noProof="1">
                  <a:effectLst/>
                </a:rPr>
                <a:t>struct</a:t>
              </a:r>
              <a:endParaRPr lang="en-US" b="1" noProof="1">
                <a:effectLst>
                  <a:outerShdw blurRad="38100" dist="38100" dir="2700000" algn="tl">
                    <a:srgbClr val="FFFFFF"/>
                  </a:outerShdw>
                </a:effectLst>
              </a:endParaRPr>
            </a:p>
          </p:txBody>
        </p:sp>
        <p:sp>
          <p:nvSpPr>
            <p:cNvPr id="484" name="Rectangle 116"/>
            <p:cNvSpPr>
              <a:spLocks noChangeArrowheads="1"/>
            </p:cNvSpPr>
            <p:nvPr/>
          </p:nvSpPr>
          <p:spPr bwMode="auto">
            <a:xfrm>
              <a:off x="6244431" y="3211514"/>
              <a:ext cx="352661" cy="184666"/>
            </a:xfrm>
            <a:prstGeom prst="rect">
              <a:avLst/>
            </a:prstGeom>
            <a:noFill/>
            <a:ln w="9525">
              <a:noFill/>
              <a:miter lim="800000"/>
              <a:headEnd/>
              <a:tailEnd/>
            </a:ln>
          </p:spPr>
          <p:txBody>
            <a:bodyPr wrap="none" lIns="0" tIns="0" rIns="0" bIns="0">
              <a:spAutoFit/>
            </a:bodyPr>
            <a:lstStyle/>
            <a:p>
              <a:r>
                <a:rPr lang="en-US" sz="1200" b="1" noProof="1">
                  <a:effectLst/>
                </a:rPr>
                <a:t>Color</a:t>
              </a:r>
              <a:endParaRPr lang="en-US" b="1" noProof="1">
                <a:effectLst>
                  <a:outerShdw blurRad="38100" dist="38100" dir="2700000" algn="tl">
                    <a:srgbClr val="FFFFFF"/>
                  </a:outerShdw>
                </a:effectLst>
              </a:endParaRPr>
            </a:p>
          </p:txBody>
        </p:sp>
        <p:sp>
          <p:nvSpPr>
            <p:cNvPr id="485" name="Line 117"/>
            <p:cNvSpPr>
              <a:spLocks noChangeShapeType="1"/>
            </p:cNvSpPr>
            <p:nvPr/>
          </p:nvSpPr>
          <p:spPr bwMode="auto">
            <a:xfrm>
              <a:off x="5691981" y="3457576"/>
              <a:ext cx="1458913" cy="0"/>
            </a:xfrm>
            <a:prstGeom prst="line">
              <a:avLst/>
            </a:prstGeom>
            <a:noFill/>
            <a:ln w="0">
              <a:solidFill>
                <a:srgbClr val="24211D"/>
              </a:solidFill>
              <a:round/>
              <a:headEnd/>
              <a:tailEnd/>
            </a:ln>
          </p:spPr>
          <p:txBody>
            <a:bodyPr/>
            <a:lstStyle/>
            <a:p>
              <a:endParaRPr lang="bg-BG" b="1"/>
            </a:p>
          </p:txBody>
        </p:sp>
        <p:sp>
          <p:nvSpPr>
            <p:cNvPr id="486" name="Rectangle 118"/>
            <p:cNvSpPr>
              <a:spLocks noChangeArrowheads="1"/>
            </p:cNvSpPr>
            <p:nvPr/>
          </p:nvSpPr>
          <p:spPr bwMode="auto">
            <a:xfrm>
              <a:off x="5766594" y="3581401"/>
              <a:ext cx="1003673" cy="184666"/>
            </a:xfrm>
            <a:prstGeom prst="rect">
              <a:avLst/>
            </a:prstGeom>
            <a:noFill/>
            <a:ln w="9525">
              <a:noFill/>
              <a:miter lim="800000"/>
              <a:headEnd/>
              <a:tailEnd/>
            </a:ln>
          </p:spPr>
          <p:txBody>
            <a:bodyPr wrap="none" lIns="0" tIns="0" rIns="0" bIns="0">
              <a:spAutoFit/>
            </a:bodyPr>
            <a:lstStyle/>
            <a:p>
              <a:r>
                <a:rPr lang="en-US" sz="1200" b="1" noProof="1" smtClean="0">
                  <a:effectLst/>
                </a:rPr>
                <a:t>+RedValue:byte</a:t>
              </a:r>
              <a:endParaRPr lang="en-US" b="1" noProof="1">
                <a:effectLst>
                  <a:outerShdw blurRad="38100" dist="38100" dir="2700000" algn="tl">
                    <a:srgbClr val="FFFFFF"/>
                  </a:outerShdw>
                </a:effectLst>
              </a:endParaRPr>
            </a:p>
          </p:txBody>
        </p:sp>
        <p:sp>
          <p:nvSpPr>
            <p:cNvPr id="487" name="Rectangle 119"/>
            <p:cNvSpPr>
              <a:spLocks noChangeArrowheads="1"/>
            </p:cNvSpPr>
            <p:nvPr/>
          </p:nvSpPr>
          <p:spPr bwMode="auto">
            <a:xfrm>
              <a:off x="5766594" y="3778251"/>
              <a:ext cx="1146852" cy="184666"/>
            </a:xfrm>
            <a:prstGeom prst="rect">
              <a:avLst/>
            </a:prstGeom>
            <a:noFill/>
            <a:ln w="9525">
              <a:noFill/>
              <a:miter lim="800000"/>
              <a:headEnd/>
              <a:tailEnd/>
            </a:ln>
          </p:spPr>
          <p:txBody>
            <a:bodyPr wrap="none" lIns="0" tIns="0" rIns="0" bIns="0">
              <a:spAutoFit/>
            </a:bodyPr>
            <a:lstStyle/>
            <a:p>
              <a:r>
                <a:rPr lang="en-US" sz="1200" b="1" noProof="1" smtClean="0">
                  <a:effectLst/>
                </a:rPr>
                <a:t>+GreenValue:byte</a:t>
              </a:r>
              <a:endParaRPr lang="en-US" b="1" noProof="1">
                <a:effectLst>
                  <a:outerShdw blurRad="38100" dist="38100" dir="2700000" algn="tl">
                    <a:srgbClr val="FFFFFF"/>
                  </a:outerShdw>
                </a:effectLst>
              </a:endParaRPr>
            </a:p>
          </p:txBody>
        </p:sp>
        <p:sp>
          <p:nvSpPr>
            <p:cNvPr id="488" name="Rectangle 120"/>
            <p:cNvSpPr>
              <a:spLocks noChangeArrowheads="1"/>
            </p:cNvSpPr>
            <p:nvPr/>
          </p:nvSpPr>
          <p:spPr bwMode="auto">
            <a:xfrm>
              <a:off x="5766594" y="3973514"/>
              <a:ext cx="1044388" cy="184666"/>
            </a:xfrm>
            <a:prstGeom prst="rect">
              <a:avLst/>
            </a:prstGeom>
            <a:noFill/>
            <a:ln w="9525">
              <a:noFill/>
              <a:miter lim="800000"/>
              <a:headEnd/>
              <a:tailEnd/>
            </a:ln>
          </p:spPr>
          <p:txBody>
            <a:bodyPr wrap="none" lIns="0" tIns="0" rIns="0" bIns="0">
              <a:spAutoFit/>
            </a:bodyPr>
            <a:lstStyle/>
            <a:p>
              <a:r>
                <a:rPr lang="en-US" sz="1200" b="1" noProof="1" smtClean="0">
                  <a:effectLst/>
                </a:rPr>
                <a:t>+BlueValue:byte</a:t>
              </a:r>
              <a:endParaRPr lang="en-US" b="1" noProof="1">
                <a:effectLst>
                  <a:outerShdw blurRad="38100" dist="38100" dir="2700000" algn="tl">
                    <a:srgbClr val="FFFFFF"/>
                  </a:outerShdw>
                </a:effectLst>
              </a:endParaRPr>
            </a:p>
          </p:txBody>
        </p:sp>
        <p:sp>
          <p:nvSpPr>
            <p:cNvPr id="489" name="Line 121"/>
            <p:cNvSpPr>
              <a:spLocks noChangeShapeType="1"/>
            </p:cNvSpPr>
            <p:nvPr/>
          </p:nvSpPr>
          <p:spPr bwMode="auto">
            <a:xfrm>
              <a:off x="5691981" y="4241801"/>
              <a:ext cx="1458913" cy="0"/>
            </a:xfrm>
            <a:prstGeom prst="line">
              <a:avLst/>
            </a:prstGeom>
            <a:noFill/>
            <a:ln w="0">
              <a:solidFill>
                <a:srgbClr val="24211D"/>
              </a:solidFill>
              <a:round/>
              <a:headEnd/>
              <a:tailEnd/>
            </a:ln>
          </p:spPr>
          <p:txBody>
            <a:bodyPr/>
            <a:lstStyle/>
            <a:p>
              <a:endParaRPr lang="bg-BG" b="1"/>
            </a:p>
          </p:txBody>
        </p:sp>
        <p:sp>
          <p:nvSpPr>
            <p:cNvPr id="490" name="Rectangle 122"/>
            <p:cNvSpPr>
              <a:spLocks noChangeArrowheads="1"/>
            </p:cNvSpPr>
            <p:nvPr/>
          </p:nvSpPr>
          <p:spPr bwMode="auto">
            <a:xfrm>
              <a:off x="5766594" y="4365626"/>
              <a:ext cx="434414" cy="184666"/>
            </a:xfrm>
            <a:prstGeom prst="rect">
              <a:avLst/>
            </a:prstGeom>
            <a:noFill/>
            <a:ln w="9525">
              <a:noFill/>
              <a:miter lim="800000"/>
              <a:headEnd/>
              <a:tailEnd/>
            </a:ln>
          </p:spPr>
          <p:txBody>
            <a:bodyPr wrap="none" lIns="0" tIns="0" rIns="0" bIns="0">
              <a:spAutoFit/>
            </a:bodyPr>
            <a:lstStyle/>
            <a:p>
              <a:r>
                <a:rPr lang="en-US" sz="1200" b="1" noProof="1">
                  <a:effectLst/>
                </a:rPr>
                <a:t>+Color</a:t>
              </a:r>
              <a:endParaRPr lang="en-US" b="1" noProof="1">
                <a:effectLst>
                  <a:outerShdw blurRad="38100" dist="38100" dir="2700000" algn="tl">
                    <a:srgbClr val="FFFFFF"/>
                  </a:outerShdw>
                </a:effectLst>
              </a:endParaRPr>
            </a:p>
          </p:txBody>
        </p:sp>
        <p:sp>
          <p:nvSpPr>
            <p:cNvPr id="491" name="Rectangle 123"/>
            <p:cNvSpPr>
              <a:spLocks noChangeArrowheads="1"/>
            </p:cNvSpPr>
            <p:nvPr/>
          </p:nvSpPr>
          <p:spPr bwMode="auto">
            <a:xfrm>
              <a:off x="4016375" y="5362575"/>
              <a:ext cx="1287463" cy="1127125"/>
            </a:xfrm>
            <a:prstGeom prst="rect">
              <a:avLst/>
            </a:prstGeom>
            <a:solidFill>
              <a:srgbClr val="29166E"/>
            </a:solidFill>
            <a:ln w="9525">
              <a:noFill/>
              <a:miter lim="800000"/>
              <a:headEnd/>
              <a:tailEnd/>
            </a:ln>
          </p:spPr>
          <p:txBody>
            <a:bodyPr/>
            <a:lstStyle/>
            <a:p>
              <a:endParaRPr lang="bg-BG" b="1"/>
            </a:p>
          </p:txBody>
        </p:sp>
        <p:sp>
          <p:nvSpPr>
            <p:cNvPr id="492" name="Rectangle 124"/>
            <p:cNvSpPr>
              <a:spLocks noChangeArrowheads="1"/>
            </p:cNvSpPr>
            <p:nvPr/>
          </p:nvSpPr>
          <p:spPr bwMode="auto">
            <a:xfrm>
              <a:off x="3979863" y="5326063"/>
              <a:ext cx="1285875" cy="1127125"/>
            </a:xfrm>
            <a:prstGeom prst="rect">
              <a:avLst/>
            </a:prstGeom>
            <a:solidFill>
              <a:srgbClr val="FFFFFF"/>
            </a:solidFill>
            <a:ln w="9525">
              <a:noFill/>
              <a:miter lim="800000"/>
              <a:headEnd/>
              <a:tailEnd/>
            </a:ln>
          </p:spPr>
          <p:txBody>
            <a:bodyPr/>
            <a:lstStyle/>
            <a:p>
              <a:endParaRPr lang="bg-BG" b="1"/>
            </a:p>
          </p:txBody>
        </p:sp>
        <p:sp>
          <p:nvSpPr>
            <p:cNvPr id="493" name="Rectangle 125"/>
            <p:cNvSpPr>
              <a:spLocks noChangeArrowheads="1"/>
            </p:cNvSpPr>
            <p:nvPr/>
          </p:nvSpPr>
          <p:spPr bwMode="auto">
            <a:xfrm>
              <a:off x="3979863" y="5326063"/>
              <a:ext cx="1285875" cy="1127125"/>
            </a:xfrm>
            <a:prstGeom prst="rect">
              <a:avLst/>
            </a:prstGeom>
            <a:noFill/>
            <a:ln w="0">
              <a:solidFill>
                <a:srgbClr val="24211D"/>
              </a:solidFill>
              <a:miter lim="800000"/>
              <a:headEnd/>
              <a:tailEnd/>
            </a:ln>
          </p:spPr>
          <p:txBody>
            <a:bodyPr/>
            <a:lstStyle/>
            <a:p>
              <a:endParaRPr lang="bg-BG" b="1"/>
            </a:p>
          </p:txBody>
        </p:sp>
        <p:sp>
          <p:nvSpPr>
            <p:cNvPr id="494" name="Rectangle 126"/>
            <p:cNvSpPr>
              <a:spLocks noChangeArrowheads="1"/>
            </p:cNvSpPr>
            <p:nvPr/>
          </p:nvSpPr>
          <p:spPr bwMode="auto">
            <a:xfrm>
              <a:off x="4089400" y="5391150"/>
              <a:ext cx="970907" cy="184666"/>
            </a:xfrm>
            <a:prstGeom prst="rect">
              <a:avLst/>
            </a:prstGeom>
            <a:noFill/>
            <a:ln w="9525">
              <a:noFill/>
              <a:miter lim="800000"/>
              <a:headEnd/>
              <a:tailEnd/>
            </a:ln>
          </p:spPr>
          <p:txBody>
            <a:bodyPr wrap="none" lIns="0" tIns="0" rIns="0" bIns="0">
              <a:spAutoFit/>
            </a:bodyPr>
            <a:lstStyle/>
            <a:p>
              <a:r>
                <a:rPr lang="en-US" sz="1200" b="1" noProof="1">
                  <a:effectLst/>
                </a:rPr>
                <a:t>FilledRectangle</a:t>
              </a:r>
              <a:endParaRPr lang="en-US" b="1" noProof="1">
                <a:effectLst>
                  <a:outerShdw blurRad="38100" dist="38100" dir="2700000" algn="tl">
                    <a:srgbClr val="FFFFFF"/>
                  </a:outerShdw>
                </a:effectLst>
              </a:endParaRPr>
            </a:p>
          </p:txBody>
        </p:sp>
        <p:sp>
          <p:nvSpPr>
            <p:cNvPr id="495" name="Line 127"/>
            <p:cNvSpPr>
              <a:spLocks noChangeShapeType="1"/>
            </p:cNvSpPr>
            <p:nvPr/>
          </p:nvSpPr>
          <p:spPr bwMode="auto">
            <a:xfrm>
              <a:off x="3979863" y="5607050"/>
              <a:ext cx="1274763" cy="0"/>
            </a:xfrm>
            <a:prstGeom prst="line">
              <a:avLst/>
            </a:prstGeom>
            <a:noFill/>
            <a:ln w="0">
              <a:solidFill>
                <a:srgbClr val="24211D"/>
              </a:solidFill>
              <a:round/>
              <a:headEnd/>
              <a:tailEnd/>
            </a:ln>
          </p:spPr>
          <p:txBody>
            <a:bodyPr/>
            <a:lstStyle/>
            <a:p>
              <a:endParaRPr lang="bg-BG" b="1"/>
            </a:p>
          </p:txBody>
        </p:sp>
        <p:sp>
          <p:nvSpPr>
            <p:cNvPr id="496" name="Rectangle 128"/>
            <p:cNvSpPr>
              <a:spLocks noChangeArrowheads="1"/>
            </p:cNvSpPr>
            <p:nvPr/>
          </p:nvSpPr>
          <p:spPr bwMode="auto">
            <a:xfrm>
              <a:off x="4052888" y="5732463"/>
              <a:ext cx="801501" cy="184666"/>
            </a:xfrm>
            <a:prstGeom prst="rect">
              <a:avLst/>
            </a:prstGeom>
            <a:noFill/>
            <a:ln w="9525">
              <a:noFill/>
              <a:miter lim="800000"/>
              <a:headEnd/>
              <a:tailEnd/>
            </a:ln>
          </p:spPr>
          <p:txBody>
            <a:bodyPr wrap="none" lIns="0" tIns="0" rIns="0" bIns="0">
              <a:spAutoFit/>
            </a:bodyPr>
            <a:lstStyle/>
            <a:p>
              <a:r>
                <a:rPr lang="en-US" sz="1200" b="1" noProof="1" smtClean="0">
                  <a:effectLst/>
                </a:rPr>
                <a:t>-Color:Color</a:t>
              </a:r>
              <a:endParaRPr lang="en-US" b="1" noProof="1">
                <a:effectLst>
                  <a:outerShdw blurRad="38100" dist="38100" dir="2700000" algn="tl">
                    <a:srgbClr val="FFFFFF"/>
                  </a:outerShdw>
                </a:effectLst>
              </a:endParaRPr>
            </a:p>
          </p:txBody>
        </p:sp>
        <p:sp>
          <p:nvSpPr>
            <p:cNvPr id="497" name="Line 129"/>
            <p:cNvSpPr>
              <a:spLocks noChangeShapeType="1"/>
            </p:cNvSpPr>
            <p:nvPr/>
          </p:nvSpPr>
          <p:spPr bwMode="auto">
            <a:xfrm>
              <a:off x="3979863" y="5999163"/>
              <a:ext cx="1274763" cy="0"/>
            </a:xfrm>
            <a:prstGeom prst="line">
              <a:avLst/>
            </a:prstGeom>
            <a:noFill/>
            <a:ln w="0">
              <a:solidFill>
                <a:srgbClr val="24211D"/>
              </a:solidFill>
              <a:round/>
              <a:headEnd/>
              <a:tailEnd/>
            </a:ln>
          </p:spPr>
          <p:txBody>
            <a:bodyPr/>
            <a:lstStyle/>
            <a:p>
              <a:endParaRPr lang="bg-BG" b="1"/>
            </a:p>
          </p:txBody>
        </p:sp>
        <p:sp>
          <p:nvSpPr>
            <p:cNvPr id="498" name="Rectangle 130"/>
            <p:cNvSpPr>
              <a:spLocks noChangeArrowheads="1"/>
            </p:cNvSpPr>
            <p:nvPr/>
          </p:nvSpPr>
          <p:spPr bwMode="auto">
            <a:xfrm>
              <a:off x="4052888" y="6122988"/>
              <a:ext cx="1047851" cy="184666"/>
            </a:xfrm>
            <a:prstGeom prst="rect">
              <a:avLst/>
            </a:prstGeom>
            <a:noFill/>
            <a:ln w="9525">
              <a:noFill/>
              <a:miter lim="800000"/>
              <a:headEnd/>
              <a:tailEnd/>
            </a:ln>
          </p:spPr>
          <p:txBody>
            <a:bodyPr wrap="none" lIns="0" tIns="0" rIns="0" bIns="0">
              <a:spAutoFit/>
            </a:bodyPr>
            <a:lstStyle/>
            <a:p>
              <a:r>
                <a:rPr lang="en-US" sz="1200" b="1" noProof="1">
                  <a:effectLst/>
                </a:rPr>
                <a:t>+FilledRectangle</a:t>
              </a:r>
              <a:endParaRPr lang="en-US" b="1" noProof="1">
                <a:effectLst>
                  <a:outerShdw blurRad="38100" dist="38100" dir="2700000" algn="tl">
                    <a:srgbClr val="FFFFFF"/>
                  </a:outerShdw>
                </a:effectLst>
              </a:endParaRPr>
            </a:p>
          </p:txBody>
        </p:sp>
      </p:grpSp>
    </p:spTree>
    <p:extLst>
      <p:ext uri="{BB962C8B-B14F-4D97-AF65-F5344CB8AC3E}">
        <p14:creationId xmlns="" xmlns:p14="http://schemas.microsoft.com/office/powerpoint/2010/main" val="42173353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nvSpPr>
        <p:spPr>
          <a:xfrm>
            <a:off x="1600200" y="838200"/>
            <a:ext cx="5943600" cy="685800"/>
          </a:xfrm>
          <a:prstGeom prst="rect">
            <a:avLst/>
          </a:prstGeom>
        </p:spPr>
        <p:txBody>
          <a:bodyPr tIns="0" bIns="0" anchor="ctr" anchorCtr="0"/>
          <a:lstStyle>
            <a:lvl1pPr algn="ctr" rtl="0" eaLnBrk="0" fontAlgn="base" hangingPunct="0">
              <a:lnSpc>
                <a:spcPts val="5600"/>
              </a:lnSpc>
              <a:spcBef>
                <a:spcPct val="0"/>
              </a:spcBef>
              <a:spcAft>
                <a:spcPct val="0"/>
              </a:spcAft>
              <a:defRPr sz="5000" b="1" kern="1200" cap="none" baseline="0">
                <a:ln w="500">
                  <a:noFill/>
                </a:ln>
                <a:solidFill>
                  <a:schemeClr val="tx2"/>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a:lstStyle>
          <a:p>
            <a:r>
              <a:rPr lang="en-US" b="0" u="sng" dirty="0"/>
              <a:t>Inheritance</a:t>
            </a:r>
          </a:p>
        </p:txBody>
      </p:sp>
      <p:pic>
        <p:nvPicPr>
          <p:cNvPr id="9" name="Picture 8"/>
          <p:cNvPicPr>
            <a:picLocks noChangeAspect="1"/>
          </p:cNvPicPr>
          <p:nvPr/>
        </p:nvPicPr>
        <p:blipFill>
          <a:blip r:embed="rId3" cstate="print"/>
          <a:stretch>
            <a:fillRect/>
          </a:stretch>
        </p:blipFill>
        <p:spPr>
          <a:xfrm>
            <a:off x="2021775" y="1867296"/>
            <a:ext cx="5105400" cy="4457304"/>
          </a:xfrm>
          <a:prstGeom prst="rect">
            <a:avLst/>
          </a:prstGeom>
          <a:effectLst>
            <a:glow rad="38100">
              <a:schemeClr val="accent6">
                <a:lumMod val="40000"/>
                <a:lumOff val="60000"/>
                <a:alpha val="40000"/>
              </a:schemeClr>
            </a:glow>
          </a:effectLst>
        </p:spPr>
      </p:pic>
    </p:spTree>
    <p:extLst>
      <p:ext uri="{BB962C8B-B14F-4D97-AF65-F5344CB8AC3E}">
        <p14:creationId xmlns="" xmlns:p14="http://schemas.microsoft.com/office/powerpoint/2010/main" val="2522636737"/>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email">
            <a:lum bright="-20000"/>
            <a:extLst>
              <a:ext uri="{28A0092B-C50C-407E-A947-70E740481C1C}">
                <a14:useLocalDpi xmlns="" xmlns:a14="http://schemas.microsoft.com/office/drawing/2010/main"/>
              </a:ext>
            </a:extLst>
          </a:blip>
          <a:srcRect/>
          <a:stretch>
            <a:fillRect/>
          </a:stretch>
        </p:blipFill>
        <p:spPr bwMode="auto">
          <a:xfrm>
            <a:off x="0" y="1052736"/>
            <a:ext cx="7406208" cy="5181600"/>
          </a:xfrm>
          <a:prstGeom prst="roundRect">
            <a:avLst>
              <a:gd name="adj" fmla="val 961"/>
            </a:avLst>
          </a:prstGeom>
          <a:noFill/>
          <a:ln w="9525">
            <a:noFill/>
            <a:miter lim="800000"/>
            <a:headEnd/>
            <a:tailEnd/>
          </a:ln>
          <a:scene3d>
            <a:camera prst="perspectiveHeroicExtremeLeftFacing" fov="7200000">
              <a:rot lat="367928" lon="560490" rev="21535426"/>
            </a:camera>
            <a:lightRig rig="threePt" dir="t"/>
          </a:scene3d>
          <a:sp3d>
            <a:bevelT w="0" h="0"/>
          </a:sp3d>
        </p:spPr>
      </p:pic>
      <p:sp>
        <p:nvSpPr>
          <p:cNvPr id="6" name="Title 1"/>
          <p:cNvSpPr txBox="1">
            <a:spLocks/>
          </p:cNvSpPr>
          <p:nvPr/>
        </p:nvSpPr>
        <p:spPr>
          <a:xfrm>
            <a:off x="323528" y="188640"/>
            <a:ext cx="3886200" cy="456456"/>
          </a:xfrm>
          <a:prstGeom prst="rect">
            <a:avLst/>
          </a:prstGeom>
        </p:spPr>
        <p:txBody>
          <a:bodyPr vert="horz" lIns="91440" tIns="45720" rIns="91440" bIns="45720" rtlCol="0" anchor="ctr">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800" b="0" i="1" u="none" strike="noStrike" kern="1200" cap="none" spc="0" normalizeH="0" baseline="0" noProof="0" dirty="0" smtClean="0">
                <a:ln>
                  <a:noFill/>
                </a:ln>
                <a:solidFill>
                  <a:schemeClr val="tx1"/>
                </a:solidFill>
                <a:effectLst/>
                <a:uLnTx/>
                <a:uFillTx/>
                <a:latin typeface="+mj-lt"/>
                <a:ea typeface="+mj-ea"/>
                <a:cs typeface="+mj-cs"/>
              </a:rPr>
              <a:t>Class Diagrams in Visual Studio – Live Demo</a:t>
            </a:r>
            <a:endParaRPr kumimoji="0" lang="en-US" sz="1800" b="0" i="1"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 xmlns:p14="http://schemas.microsoft.com/office/powerpoint/2010/main" val="33917770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6" name="Rectangle 2"/>
          <p:cNvSpPr>
            <a:spLocks noGrp="1" noChangeArrowheads="1"/>
          </p:cNvSpPr>
          <p:nvPr>
            <p:ph type="title"/>
          </p:nvPr>
        </p:nvSpPr>
        <p:spPr>
          <a:prstGeom prst="rect">
            <a:avLst/>
          </a:prstGeom>
        </p:spPr>
        <p:txBody>
          <a:bodyPr anchor="ctr" anchorCtr="0"/>
          <a:lstStyle/>
          <a:p>
            <a:pPr>
              <a:lnSpc>
                <a:spcPts val="4000"/>
              </a:lnSpc>
              <a:defRPr/>
            </a:pPr>
            <a:r>
              <a:rPr lang="en-US" sz="4000" b="1" u="sng" dirty="0">
                <a:solidFill>
                  <a:schemeClr val="tx1"/>
                </a:solidFill>
              </a:rPr>
              <a:t>Encapsulation</a:t>
            </a:r>
            <a:endParaRPr lang="bg-BG" sz="4000" b="1" u="sng" dirty="0">
              <a:solidFill>
                <a:schemeClr val="tx1"/>
              </a:solidFill>
            </a:endParaRPr>
          </a:p>
        </p:txBody>
      </p:sp>
      <p:sp>
        <p:nvSpPr>
          <p:cNvPr id="804867" name="Rectangle 3"/>
          <p:cNvSpPr>
            <a:spLocks noGrp="1" noChangeArrowheads="1"/>
          </p:cNvSpPr>
          <p:nvPr>
            <p:ph idx="1"/>
          </p:nvPr>
        </p:nvSpPr>
        <p:spPr>
          <a:xfrm>
            <a:off x="228600" y="1066800"/>
            <a:ext cx="8686800" cy="5093702"/>
          </a:xfrm>
          <a:prstGeom prst="rect">
            <a:avLst/>
          </a:prstGeom>
        </p:spPr>
        <p:txBody>
          <a:bodyPr>
            <a:spAutoFit/>
          </a:bodyPr>
          <a:lstStyle/>
          <a:p>
            <a:pPr>
              <a:lnSpc>
                <a:spcPct val="100000"/>
              </a:lnSpc>
            </a:pPr>
            <a:r>
              <a:rPr lang="en-US" dirty="0">
                <a:solidFill>
                  <a:schemeClr val="tx1"/>
                </a:solidFill>
              </a:rPr>
              <a:t>Encapsulation hides the implementation details</a:t>
            </a:r>
          </a:p>
          <a:p>
            <a:pPr>
              <a:lnSpc>
                <a:spcPct val="100000"/>
              </a:lnSpc>
            </a:pPr>
            <a:r>
              <a:rPr lang="en-US" dirty="0">
                <a:solidFill>
                  <a:schemeClr val="tx1"/>
                </a:solidFill>
              </a:rPr>
              <a:t>Class announces some operations (methods) available for its clients </a:t>
            </a:r>
            <a:r>
              <a:rPr lang="en-US" dirty="0" smtClean="0">
                <a:solidFill>
                  <a:schemeClr val="tx1"/>
                </a:solidFill>
              </a:rPr>
              <a:t>– its public </a:t>
            </a:r>
            <a:r>
              <a:rPr lang="en-US" dirty="0">
                <a:solidFill>
                  <a:schemeClr val="tx1"/>
                </a:solidFill>
              </a:rPr>
              <a:t>interface</a:t>
            </a:r>
          </a:p>
          <a:p>
            <a:pPr>
              <a:lnSpc>
                <a:spcPct val="100000"/>
              </a:lnSpc>
            </a:pPr>
            <a:r>
              <a:rPr lang="en-US" dirty="0" smtClean="0">
                <a:solidFill>
                  <a:schemeClr val="tx1"/>
                </a:solidFill>
              </a:rPr>
              <a:t>All </a:t>
            </a:r>
            <a:r>
              <a:rPr lang="en-US" dirty="0">
                <a:solidFill>
                  <a:schemeClr val="tx1"/>
                </a:solidFill>
              </a:rPr>
              <a:t>data members (fields) of a class should be hidden</a:t>
            </a:r>
          </a:p>
          <a:p>
            <a:pPr lvl="1">
              <a:lnSpc>
                <a:spcPct val="100000"/>
              </a:lnSpc>
              <a:buClr>
                <a:srgbClr val="8FD600"/>
              </a:buClr>
            </a:pPr>
            <a:r>
              <a:rPr lang="en-US" dirty="0">
                <a:solidFill>
                  <a:schemeClr val="tx1"/>
                </a:solidFill>
              </a:rPr>
              <a:t>Accessed via </a:t>
            </a:r>
            <a:r>
              <a:rPr lang="en-US" dirty="0" smtClean="0">
                <a:solidFill>
                  <a:schemeClr val="tx1"/>
                </a:solidFill>
              </a:rPr>
              <a:t>properties (read-only and read-write)</a:t>
            </a:r>
          </a:p>
          <a:p>
            <a:pPr>
              <a:lnSpc>
                <a:spcPct val="100000"/>
              </a:lnSpc>
              <a:buClr>
                <a:srgbClr val="8FD600"/>
              </a:buClr>
            </a:pPr>
            <a:r>
              <a:rPr lang="en-US" dirty="0" smtClean="0">
                <a:solidFill>
                  <a:schemeClr val="tx1"/>
                </a:solidFill>
              </a:rPr>
              <a:t>No interface members should be hidden</a:t>
            </a: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41</a:t>
            </a:fld>
            <a:endParaRPr lang="en-US" sz="1100" dirty="0"/>
          </a:p>
        </p:txBody>
      </p:sp>
    </p:spTree>
    <p:extLst>
      <p:ext uri="{BB962C8B-B14F-4D97-AF65-F5344CB8AC3E}">
        <p14:creationId xmlns="" xmlns:p14="http://schemas.microsoft.com/office/powerpoint/2010/main" val="707130958"/>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4"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Encapsulation – Example</a:t>
            </a:r>
            <a:endParaRPr lang="bg-BG" sz="4000" dirty="0"/>
          </a:p>
        </p:txBody>
      </p:sp>
      <p:sp>
        <p:nvSpPr>
          <p:cNvPr id="806915" name="Rectangle 3"/>
          <p:cNvSpPr>
            <a:spLocks noGrp="1" noChangeArrowheads="1"/>
          </p:cNvSpPr>
          <p:nvPr>
            <p:ph idx="1"/>
          </p:nvPr>
        </p:nvSpPr>
        <p:spPr>
          <a:xfrm>
            <a:off x="395536" y="1340768"/>
            <a:ext cx="8229600" cy="4525963"/>
          </a:xfrm>
          <a:prstGeom prst="rect">
            <a:avLst/>
          </a:prstGeom>
        </p:spPr>
        <p:txBody>
          <a:bodyPr/>
          <a:lstStyle/>
          <a:p>
            <a:pPr>
              <a:lnSpc>
                <a:spcPct val="100000"/>
              </a:lnSpc>
            </a:pPr>
            <a:r>
              <a:rPr lang="en-US" dirty="0"/>
              <a:t>Data fields are private</a:t>
            </a:r>
          </a:p>
          <a:p>
            <a:pPr>
              <a:lnSpc>
                <a:spcPct val="100000"/>
              </a:lnSpc>
            </a:pPr>
            <a:r>
              <a:rPr lang="en-US" dirty="0"/>
              <a:t>Constructors and </a:t>
            </a:r>
            <a:r>
              <a:rPr lang="en-US" dirty="0" smtClean="0"/>
              <a:t>accessors are defined (getters and setters)</a:t>
            </a:r>
            <a:endParaRPr lang="bg-BG" dirty="0"/>
          </a:p>
        </p:txBody>
      </p:sp>
      <p:sp>
        <p:nvSpPr>
          <p:cNvPr id="5" name="Rectangle 3"/>
          <p:cNvSpPr>
            <a:spLocks noChangeArrowheads="1"/>
          </p:cNvSpPr>
          <p:nvPr/>
        </p:nvSpPr>
        <p:spPr bwMode="auto">
          <a:xfrm>
            <a:off x="1981200" y="3048000"/>
            <a:ext cx="5181600" cy="602830"/>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3000"/>
              </a:lnSpc>
              <a:spcBef>
                <a:spcPts val="0"/>
              </a:spcBef>
              <a:buClr>
                <a:schemeClr val="accent5">
                  <a:lumMod val="40000"/>
                  <a:lumOff val="60000"/>
                </a:schemeClr>
              </a:buClr>
              <a:buSzPct val="70000"/>
            </a:pPr>
            <a:r>
              <a:rPr lang="en-US" sz="2400" b="1" noProof="1" smtClean="0">
                <a:effectLst>
                  <a:outerShdw blurRad="38100" dist="38100" dir="2700000" algn="tl">
                    <a:srgbClr val="000000">
                      <a:alpha val="43137"/>
                    </a:srgbClr>
                  </a:outerShdw>
                </a:effectLst>
                <a:latin typeface="Consolas" pitchFamily="49" charset="0"/>
                <a:cs typeface="Consolas" pitchFamily="49" charset="0"/>
              </a:rPr>
              <a:t>Person</a:t>
            </a:r>
            <a:endParaRPr lang="en-US" sz="2400" b="1" noProof="1">
              <a:effectLst>
                <a:outerShdw blurRad="38100" dist="38100" dir="2700000" algn="tl">
                  <a:srgbClr val="000000">
                    <a:alpha val="43137"/>
                  </a:srgbClr>
                </a:outerShdw>
              </a:effectLst>
              <a:latin typeface="Consolas" pitchFamily="49" charset="0"/>
              <a:cs typeface="Consolas" pitchFamily="49" charset="0"/>
            </a:endParaRPr>
          </a:p>
        </p:txBody>
      </p:sp>
      <p:sp>
        <p:nvSpPr>
          <p:cNvPr id="6" name="Rectangle 4"/>
          <p:cNvSpPr>
            <a:spLocks noChangeArrowheads="1"/>
          </p:cNvSpPr>
          <p:nvPr/>
        </p:nvSpPr>
        <p:spPr bwMode="auto">
          <a:xfrm>
            <a:off x="1981200" y="3650829"/>
            <a:ext cx="5181600" cy="99737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spcBef>
                <a:spcPts val="0"/>
              </a:spcBef>
              <a:buClr>
                <a:schemeClr val="accent5">
                  <a:lumMod val="40000"/>
                  <a:lumOff val="60000"/>
                </a:schemeClr>
              </a:buClr>
              <a:buSzPct val="70000"/>
            </a:pPr>
            <a:r>
              <a:rPr lang="en-US" sz="2400" b="1" noProof="1" smtClean="0">
                <a:effectLst>
                  <a:outerShdw blurRad="38100" dist="38100" dir="2700000" algn="tl">
                    <a:srgbClr val="000000">
                      <a:alpha val="43137"/>
                    </a:srgbClr>
                  </a:outerShdw>
                </a:effectLst>
                <a:latin typeface="Consolas" pitchFamily="49" charset="0"/>
                <a:cs typeface="Consolas" pitchFamily="49" charset="0"/>
              </a:rPr>
              <a:t>-name : string</a:t>
            </a:r>
            <a:endParaRPr lang="en-US" sz="2400" b="1" noProof="1">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3000"/>
              </a:lnSpc>
              <a:spcBef>
                <a:spcPts val="0"/>
              </a:spcBef>
              <a:buClr>
                <a:schemeClr val="accent5">
                  <a:lumMod val="40000"/>
                  <a:lumOff val="60000"/>
                </a:schemeClr>
              </a:buClr>
              <a:buSzPct val="70000"/>
            </a:pPr>
            <a:r>
              <a:rPr lang="en-US" sz="2400" b="1" noProof="1" smtClean="0">
                <a:effectLst>
                  <a:outerShdw blurRad="38100" dist="38100" dir="2700000" algn="tl">
                    <a:srgbClr val="000000">
                      <a:alpha val="43137"/>
                    </a:srgbClr>
                  </a:outerShdw>
                </a:effectLst>
                <a:latin typeface="Consolas" pitchFamily="49" charset="0"/>
                <a:cs typeface="Consolas" pitchFamily="49" charset="0"/>
              </a:rPr>
              <a:t>-age : TimeSpan</a:t>
            </a:r>
            <a:endParaRPr lang="en-US" sz="2400" b="1" noProof="1">
              <a:effectLst>
                <a:outerShdw blurRad="38100" dist="38100" dir="2700000" algn="tl">
                  <a:srgbClr val="000000">
                    <a:alpha val="43137"/>
                  </a:srgbClr>
                </a:outerShdw>
              </a:effectLst>
              <a:latin typeface="Consolas" pitchFamily="49" charset="0"/>
              <a:cs typeface="Consolas" pitchFamily="49" charset="0"/>
            </a:endParaRPr>
          </a:p>
        </p:txBody>
      </p:sp>
      <p:sp>
        <p:nvSpPr>
          <p:cNvPr id="7" name="Rectangle 5"/>
          <p:cNvSpPr>
            <a:spLocks noChangeArrowheads="1"/>
          </p:cNvSpPr>
          <p:nvPr/>
        </p:nvSpPr>
        <p:spPr bwMode="auto">
          <a:xfrm>
            <a:off x="1981200" y="4648200"/>
            <a:ext cx="5181600" cy="137227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3000"/>
              </a:lnSpc>
              <a:spcBef>
                <a:spcPts val="0"/>
              </a:spcBef>
              <a:buClr>
                <a:schemeClr val="accent5">
                  <a:lumMod val="40000"/>
                  <a:lumOff val="60000"/>
                </a:schemeClr>
              </a:buClr>
              <a:buSzPct val="70000"/>
            </a:pPr>
            <a:r>
              <a:rPr lang="en-US" sz="2400" b="1" noProof="1" smtClean="0">
                <a:effectLst>
                  <a:outerShdw blurRad="38100" dist="38100" dir="2700000" algn="tl">
                    <a:srgbClr val="000000">
                      <a:alpha val="43137"/>
                    </a:srgbClr>
                  </a:outerShdw>
                </a:effectLst>
                <a:latin typeface="Consolas" pitchFamily="49" charset="0"/>
                <a:cs typeface="Consolas" pitchFamily="49" charset="0"/>
              </a:rPr>
              <a:t>+Person(string name, int age)</a:t>
            </a:r>
            <a:endParaRPr lang="en-US" sz="2400" b="1" noProof="1">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3000"/>
              </a:lnSpc>
              <a:spcBef>
                <a:spcPts val="0"/>
              </a:spcBef>
              <a:buClr>
                <a:schemeClr val="accent5">
                  <a:lumMod val="40000"/>
                  <a:lumOff val="60000"/>
                </a:schemeClr>
              </a:buClr>
              <a:buSzPct val="70000"/>
            </a:pPr>
            <a:r>
              <a:rPr lang="en-US" sz="2400" b="1" noProof="1" smtClean="0">
                <a:effectLst>
                  <a:outerShdw blurRad="38100" dist="38100" dir="2700000" algn="tl">
                    <a:srgbClr val="000000">
                      <a:alpha val="43137"/>
                    </a:srgbClr>
                  </a:outerShdw>
                </a:effectLst>
                <a:latin typeface="Consolas" pitchFamily="49" charset="0"/>
                <a:cs typeface="Consolas" pitchFamily="49" charset="0"/>
              </a:rPr>
              <a:t>+Name : string { get; set; }</a:t>
            </a:r>
            <a:endParaRPr lang="en-US" sz="2400" b="1" noProof="1">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3000"/>
              </a:lnSpc>
              <a:spcBef>
                <a:spcPts val="0"/>
              </a:spcBef>
              <a:buClr>
                <a:schemeClr val="accent5">
                  <a:lumMod val="40000"/>
                  <a:lumOff val="60000"/>
                </a:schemeClr>
              </a:buClr>
              <a:buSzPct val="70000"/>
            </a:pPr>
            <a:r>
              <a:rPr lang="en-US" sz="2400" b="1" noProof="1" smtClean="0">
                <a:effectLst>
                  <a:outerShdw blurRad="38100" dist="38100" dir="2700000" algn="tl">
                    <a:srgbClr val="000000">
                      <a:alpha val="43137"/>
                    </a:srgbClr>
                  </a:outerShdw>
                </a:effectLst>
                <a:latin typeface="Consolas" pitchFamily="49" charset="0"/>
                <a:cs typeface="Consolas" pitchFamily="49" charset="0"/>
              </a:rPr>
              <a:t>+Age : TimeSpan { get; set; }</a:t>
            </a:r>
            <a:endParaRPr lang="en-US" sz="2400" b="1" noProof="1">
              <a:effectLst>
                <a:outerShdw blurRad="38100" dist="38100" dir="2700000" algn="tl">
                  <a:srgbClr val="000000">
                    <a:alpha val="43137"/>
                  </a:srgbClr>
                </a:outerShdw>
              </a:effectLst>
              <a:latin typeface="Consolas" pitchFamily="49" charset="0"/>
              <a:cs typeface="Consolas" pitchFamily="49" charset="0"/>
            </a:endParaRPr>
          </a:p>
        </p:txBody>
      </p:sp>
      <p:sp>
        <p:nvSpPr>
          <p:cNvPr id="8"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42</a:t>
            </a:fld>
            <a:endParaRPr lang="en-US" sz="1100" dirty="0"/>
          </a:p>
        </p:txBody>
      </p:sp>
    </p:spTree>
    <p:extLst>
      <p:ext uri="{BB962C8B-B14F-4D97-AF65-F5344CB8AC3E}">
        <p14:creationId xmlns="" xmlns:p14="http://schemas.microsoft.com/office/powerpoint/2010/main" val="3624677709"/>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solidFill>
                  <a:schemeClr val="tx1"/>
                </a:solidFill>
              </a:rPr>
              <a:t>Encapsulation in .NET</a:t>
            </a:r>
            <a:endParaRPr lang="bg-BG" sz="4000" dirty="0">
              <a:solidFill>
                <a:schemeClr val="tx1"/>
              </a:solidFill>
            </a:endParaRPr>
          </a:p>
        </p:txBody>
      </p:sp>
      <p:sp>
        <p:nvSpPr>
          <p:cNvPr id="3" name="Content Placeholder 2"/>
          <p:cNvSpPr>
            <a:spLocks noGrp="1"/>
          </p:cNvSpPr>
          <p:nvPr>
            <p:ph idx="1"/>
          </p:nvPr>
        </p:nvSpPr>
        <p:spPr>
          <a:prstGeom prst="rect">
            <a:avLst/>
          </a:prstGeom>
        </p:spPr>
        <p:txBody>
          <a:bodyPr>
            <a:normAutofit lnSpcReduction="10000"/>
          </a:bodyPr>
          <a:lstStyle/>
          <a:p>
            <a:pPr>
              <a:lnSpc>
                <a:spcPct val="100000"/>
              </a:lnSpc>
            </a:pPr>
            <a:r>
              <a:rPr lang="en-US" dirty="0" smtClean="0">
                <a:solidFill>
                  <a:schemeClr val="tx1"/>
                </a:solidFill>
              </a:rPr>
              <a:t>Fields are always declared </a:t>
            </a:r>
            <a:r>
              <a:rPr lang="en-US" dirty="0" smtClean="0">
                <a:solidFill>
                  <a:schemeClr val="tx1"/>
                </a:solidFill>
                <a:latin typeface="Consolas" pitchFamily="49" charset="0"/>
                <a:cs typeface="Consolas" pitchFamily="49" charset="0"/>
              </a:rPr>
              <a:t>private</a:t>
            </a:r>
          </a:p>
          <a:p>
            <a:pPr lvl="1">
              <a:lnSpc>
                <a:spcPct val="100000"/>
              </a:lnSpc>
            </a:pPr>
            <a:r>
              <a:rPr lang="en-US" dirty="0" smtClean="0">
                <a:solidFill>
                  <a:schemeClr val="tx1"/>
                </a:solidFill>
              </a:rPr>
              <a:t>Accessed </a:t>
            </a:r>
            <a:r>
              <a:rPr lang="en-GB" dirty="0" smtClean="0">
                <a:solidFill>
                  <a:schemeClr val="tx1"/>
                </a:solidFill>
              </a:rPr>
              <a:t>through </a:t>
            </a:r>
            <a:r>
              <a:rPr lang="en-US" dirty="0" smtClean="0">
                <a:solidFill>
                  <a:schemeClr val="tx1"/>
                </a:solidFill>
              </a:rPr>
              <a:t>properties</a:t>
            </a:r>
            <a:r>
              <a:rPr lang="en-GB" dirty="0" smtClean="0">
                <a:solidFill>
                  <a:schemeClr val="tx1"/>
                </a:solidFill>
              </a:rPr>
              <a:t> in read-only or read-write mode</a:t>
            </a:r>
            <a:endParaRPr lang="en-US" dirty="0" smtClean="0">
              <a:solidFill>
                <a:schemeClr val="tx1"/>
              </a:solidFill>
            </a:endParaRPr>
          </a:p>
          <a:p>
            <a:pPr>
              <a:lnSpc>
                <a:spcPct val="100000"/>
              </a:lnSpc>
            </a:pPr>
            <a:r>
              <a:rPr lang="en-US" dirty="0" smtClean="0">
                <a:solidFill>
                  <a:schemeClr val="tx1"/>
                </a:solidFill>
              </a:rPr>
              <a:t>Constructors </a:t>
            </a:r>
            <a:r>
              <a:rPr lang="en-US" dirty="0">
                <a:solidFill>
                  <a:schemeClr val="tx1"/>
                </a:solidFill>
              </a:rPr>
              <a:t>are </a:t>
            </a:r>
            <a:r>
              <a:rPr lang="en-US" dirty="0" smtClean="0">
                <a:solidFill>
                  <a:schemeClr val="tx1"/>
                </a:solidFill>
              </a:rPr>
              <a:t>almost always declared </a:t>
            </a:r>
            <a:r>
              <a:rPr lang="en-US" dirty="0">
                <a:solidFill>
                  <a:schemeClr val="tx1"/>
                </a:solidFill>
                <a:latin typeface="Consolas" pitchFamily="49" charset="0"/>
                <a:cs typeface="Consolas" pitchFamily="49" charset="0"/>
              </a:rPr>
              <a:t>public</a:t>
            </a:r>
          </a:p>
          <a:p>
            <a:pPr>
              <a:lnSpc>
                <a:spcPct val="100000"/>
              </a:lnSpc>
            </a:pPr>
            <a:r>
              <a:rPr lang="en-US" dirty="0">
                <a:solidFill>
                  <a:schemeClr val="tx1"/>
                </a:solidFill>
              </a:rPr>
              <a:t>Interface methods are </a:t>
            </a:r>
            <a:r>
              <a:rPr lang="en-US" dirty="0" smtClean="0">
                <a:solidFill>
                  <a:schemeClr val="tx1"/>
                </a:solidFill>
              </a:rPr>
              <a:t>always </a:t>
            </a:r>
            <a:r>
              <a:rPr lang="en-US" dirty="0" smtClean="0">
                <a:solidFill>
                  <a:schemeClr val="tx1"/>
                </a:solidFill>
                <a:latin typeface="Consolas" pitchFamily="49" charset="0"/>
                <a:cs typeface="Consolas" pitchFamily="49" charset="0"/>
              </a:rPr>
              <a:t>public</a:t>
            </a:r>
          </a:p>
          <a:p>
            <a:pPr lvl="1">
              <a:lnSpc>
                <a:spcPct val="100000"/>
              </a:lnSpc>
            </a:pPr>
            <a:r>
              <a:rPr lang="en-US" dirty="0" smtClean="0">
                <a:solidFill>
                  <a:schemeClr val="tx1"/>
                </a:solidFill>
              </a:rPr>
              <a:t>Not explicitly declared with </a:t>
            </a:r>
            <a:r>
              <a:rPr lang="en-US" dirty="0" smtClean="0">
                <a:solidFill>
                  <a:schemeClr val="tx1"/>
                </a:solidFill>
                <a:latin typeface="Consolas" pitchFamily="49" charset="0"/>
                <a:cs typeface="Consolas" pitchFamily="49" charset="0"/>
              </a:rPr>
              <a:t>public</a:t>
            </a:r>
            <a:endParaRPr lang="en-US" dirty="0">
              <a:solidFill>
                <a:schemeClr val="tx1"/>
              </a:solidFill>
            </a:endParaRPr>
          </a:p>
          <a:p>
            <a:pPr>
              <a:lnSpc>
                <a:spcPct val="100000"/>
              </a:lnSpc>
            </a:pPr>
            <a:r>
              <a:rPr lang="en-US" dirty="0" smtClean="0">
                <a:solidFill>
                  <a:schemeClr val="tx1"/>
                </a:solidFill>
              </a:rPr>
              <a:t>Non-interface</a:t>
            </a:r>
            <a:r>
              <a:rPr lang="en-US" i="1" dirty="0" smtClean="0">
                <a:solidFill>
                  <a:schemeClr val="tx1"/>
                </a:solidFill>
              </a:rPr>
              <a:t> </a:t>
            </a:r>
            <a:r>
              <a:rPr lang="en-US" dirty="0">
                <a:solidFill>
                  <a:schemeClr val="tx1"/>
                </a:solidFill>
              </a:rPr>
              <a:t>methods are declared </a:t>
            </a:r>
            <a:r>
              <a:rPr lang="en-US" dirty="0">
                <a:solidFill>
                  <a:schemeClr val="tx1"/>
                </a:solidFill>
                <a:latin typeface="Consolas" pitchFamily="49" charset="0"/>
                <a:cs typeface="Consolas" pitchFamily="49" charset="0"/>
              </a:rPr>
              <a:t>private</a:t>
            </a:r>
            <a:r>
              <a:rPr lang="en-US" dirty="0">
                <a:solidFill>
                  <a:schemeClr val="tx1"/>
                </a:solidFill>
              </a:rPr>
              <a:t> / </a:t>
            </a:r>
            <a:r>
              <a:rPr lang="en-US" dirty="0" smtClean="0">
                <a:solidFill>
                  <a:schemeClr val="tx1"/>
                </a:solidFill>
                <a:latin typeface="Consolas" pitchFamily="49" charset="0"/>
                <a:cs typeface="Consolas" pitchFamily="49" charset="0"/>
              </a:rPr>
              <a:t>protected</a:t>
            </a:r>
            <a:endParaRPr lang="bg-BG" dirty="0">
              <a:solidFill>
                <a:schemeClr val="tx1"/>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43</a:t>
            </a:fld>
            <a:endParaRPr lang="en-US" sz="1100" dirty="0"/>
          </a:p>
        </p:txBody>
      </p:sp>
    </p:spTree>
    <p:extLst>
      <p:ext uri="{BB962C8B-B14F-4D97-AF65-F5344CB8AC3E}">
        <p14:creationId xmlns="" xmlns:p14="http://schemas.microsoft.com/office/powerpoint/2010/main" val="285541073"/>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2"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solidFill>
                  <a:schemeClr val="tx1"/>
                </a:solidFill>
              </a:rPr>
              <a:t>Encapsulation </a:t>
            </a:r>
            <a:r>
              <a:rPr lang="en-US" sz="4000" dirty="0" smtClean="0">
                <a:solidFill>
                  <a:schemeClr val="tx1"/>
                </a:solidFill>
              </a:rPr>
              <a:t>– Benefits</a:t>
            </a:r>
            <a:endParaRPr lang="bg-BG" sz="4000" dirty="0">
              <a:solidFill>
                <a:schemeClr val="tx1"/>
              </a:solidFill>
            </a:endParaRPr>
          </a:p>
        </p:txBody>
      </p:sp>
      <p:sp>
        <p:nvSpPr>
          <p:cNvPr id="803843" name="Rectangle 3"/>
          <p:cNvSpPr>
            <a:spLocks noGrp="1" noChangeArrowheads="1"/>
          </p:cNvSpPr>
          <p:nvPr>
            <p:ph idx="1"/>
          </p:nvPr>
        </p:nvSpPr>
        <p:spPr>
          <a:xfrm>
            <a:off x="228600" y="990600"/>
            <a:ext cx="8686800" cy="5715000"/>
          </a:xfrm>
          <a:prstGeom prst="rect">
            <a:avLst/>
          </a:prstGeom>
        </p:spPr>
        <p:txBody>
          <a:bodyPr/>
          <a:lstStyle/>
          <a:p>
            <a:pPr>
              <a:lnSpc>
                <a:spcPct val="100000"/>
              </a:lnSpc>
            </a:pPr>
            <a:r>
              <a:rPr lang="en-US" dirty="0">
                <a:solidFill>
                  <a:schemeClr val="tx1"/>
                </a:solidFill>
              </a:rPr>
              <a:t>Ensures that structural changes remain local:</a:t>
            </a:r>
            <a:endParaRPr lang="en-US" sz="3600" dirty="0">
              <a:solidFill>
                <a:schemeClr val="tx1"/>
              </a:solidFill>
            </a:endParaRPr>
          </a:p>
          <a:p>
            <a:pPr lvl="1">
              <a:lnSpc>
                <a:spcPct val="100000"/>
              </a:lnSpc>
            </a:pPr>
            <a:r>
              <a:rPr lang="en-US" dirty="0" smtClean="0">
                <a:solidFill>
                  <a:schemeClr val="tx1"/>
                </a:solidFill>
              </a:rPr>
              <a:t>Changing the class internals does not affect any code outside of the class</a:t>
            </a:r>
          </a:p>
          <a:p>
            <a:pPr lvl="1">
              <a:lnSpc>
                <a:spcPct val="100000"/>
              </a:lnSpc>
              <a:buClr>
                <a:srgbClr val="8FD600"/>
              </a:buClr>
            </a:pPr>
            <a:r>
              <a:rPr lang="en-US" dirty="0" smtClean="0">
                <a:solidFill>
                  <a:schemeClr val="tx1"/>
                </a:solidFill>
              </a:rPr>
              <a:t>Changing </a:t>
            </a:r>
            <a:r>
              <a:rPr lang="en-US" dirty="0">
                <a:solidFill>
                  <a:schemeClr val="tx1"/>
                </a:solidFill>
              </a:rPr>
              <a:t>methods' implementation </a:t>
            </a:r>
            <a:br>
              <a:rPr lang="en-US" dirty="0">
                <a:solidFill>
                  <a:schemeClr val="tx1"/>
                </a:solidFill>
              </a:rPr>
            </a:br>
            <a:r>
              <a:rPr lang="en-US" dirty="0">
                <a:solidFill>
                  <a:schemeClr val="tx1"/>
                </a:solidFill>
              </a:rPr>
              <a:t>does not reflect </a:t>
            </a:r>
            <a:r>
              <a:rPr lang="en-US" dirty="0" smtClean="0">
                <a:solidFill>
                  <a:schemeClr val="tx1"/>
                </a:solidFill>
              </a:rPr>
              <a:t>the </a:t>
            </a:r>
            <a:r>
              <a:rPr lang="en-US" dirty="0">
                <a:solidFill>
                  <a:schemeClr val="tx1"/>
                </a:solidFill>
              </a:rPr>
              <a:t>clients using </a:t>
            </a:r>
            <a:r>
              <a:rPr lang="en-US" dirty="0" smtClean="0">
                <a:solidFill>
                  <a:schemeClr val="tx1"/>
                </a:solidFill>
              </a:rPr>
              <a:t>them</a:t>
            </a:r>
          </a:p>
          <a:p>
            <a:pPr>
              <a:lnSpc>
                <a:spcPct val="100000"/>
              </a:lnSpc>
              <a:buClr>
                <a:srgbClr val="8FD600"/>
              </a:buClr>
            </a:pPr>
            <a:r>
              <a:rPr lang="en-US" dirty="0" smtClean="0">
                <a:solidFill>
                  <a:schemeClr val="tx1"/>
                </a:solidFill>
              </a:rPr>
              <a:t>Encapsulation allows adding </a:t>
            </a:r>
            <a:r>
              <a:rPr lang="en-US" dirty="0">
                <a:solidFill>
                  <a:schemeClr val="tx1"/>
                </a:solidFill>
              </a:rPr>
              <a:t>some logic when accessing client's data</a:t>
            </a:r>
          </a:p>
          <a:p>
            <a:pPr lvl="1">
              <a:lnSpc>
                <a:spcPct val="100000"/>
              </a:lnSpc>
            </a:pPr>
            <a:r>
              <a:rPr lang="en-US" dirty="0">
                <a:solidFill>
                  <a:schemeClr val="tx1"/>
                </a:solidFill>
              </a:rPr>
              <a:t>E.g. validation on modifying a property value</a:t>
            </a:r>
          </a:p>
          <a:p>
            <a:pPr>
              <a:lnSpc>
                <a:spcPct val="100000"/>
              </a:lnSpc>
            </a:pPr>
            <a:r>
              <a:rPr lang="en-US" dirty="0">
                <a:solidFill>
                  <a:schemeClr val="tx1"/>
                </a:solidFill>
              </a:rPr>
              <a:t>Hiding implementation details reduces complexity </a:t>
            </a:r>
            <a:r>
              <a:rPr lang="en-US" dirty="0">
                <a:solidFill>
                  <a:schemeClr val="tx1"/>
                </a:solidFill>
                <a:sym typeface="Wingdings" pitchFamily="2" charset="2"/>
              </a:rPr>
              <a:t> easier maintenance</a:t>
            </a:r>
            <a:endParaRPr lang="bg-BG" dirty="0">
              <a:solidFill>
                <a:schemeClr val="tx1"/>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44</a:t>
            </a:fld>
            <a:endParaRPr lang="en-US" sz="1100" dirty="0"/>
          </a:p>
        </p:txBody>
      </p:sp>
      <p:sp>
        <p:nvSpPr>
          <p:cNvPr id="5" name="Rectangle 2"/>
          <p:cNvSpPr txBox="1">
            <a:spLocks noChangeArrowheads="1"/>
          </p:cNvSpPr>
          <p:nvPr/>
        </p:nvSpPr>
        <p:spPr>
          <a:xfrm>
            <a:off x="4067944" y="6237312"/>
            <a:ext cx="4292600" cy="263149"/>
          </a:xfrm>
          <a:prstGeom prst="rect">
            <a:avLst/>
          </a:prstGeom>
          <a:effectLst/>
        </p:spPr>
        <p:txBody>
          <a:bodyPr vert="horz" wrap="square" lIns="0" tIns="0" rIns="0" bIns="0" rtlCol="0" anchor="b">
            <a:spAutoFit/>
          </a:bodyPr>
          <a:lstStyle/>
          <a:p>
            <a:pPr marL="0" marR="0" lvl="0" indent="0" algn="ctr" defTabSz="914400" rtl="0" eaLnBrk="1" fontAlgn="auto" latinLnBrk="0" hangingPunct="1">
              <a:lnSpc>
                <a:spcPct val="95000"/>
              </a:lnSpc>
              <a:spcBef>
                <a:spcPct val="0"/>
              </a:spcBef>
              <a:spcAft>
                <a:spcPts val="0"/>
              </a:spcAft>
              <a:buClrTx/>
              <a:buSzTx/>
              <a:buFontTx/>
              <a:buNone/>
              <a:tabLst/>
              <a:defRPr/>
            </a:pPr>
            <a:r>
              <a:rPr kumimoji="0" lang="en-US" sz="1800" b="0" i="1" u="none" strike="noStrike" kern="1200" cap="none" spc="0" normalizeH="0" baseline="0" noProof="0" smtClean="0">
                <a:ln>
                  <a:noFill/>
                </a:ln>
                <a:solidFill>
                  <a:schemeClr val="tx1"/>
                </a:solidFill>
                <a:effectLst>
                  <a:outerShdw blurRad="30000" dist="30000" dir="2700000" algn="tl" rotWithShape="0">
                    <a:srgbClr val="30356E">
                      <a:shade val="45000"/>
                      <a:satMod val="150000"/>
                      <a:alpha val="90000"/>
                    </a:srgbClr>
                  </a:outerShdw>
                  <a:reflection blurRad="12000" stA="20000" endPos="50000" dist="12700" dir="5400000" sy="-100000" algn="bl" rotWithShape="0"/>
                </a:effectLst>
                <a:uLnTx/>
                <a:uFillTx/>
                <a:latin typeface="+mj-lt"/>
                <a:ea typeface="+mj-ea"/>
                <a:cs typeface="+mj-cs"/>
              </a:rPr>
              <a:t>Encapsulation – Live Demo</a:t>
            </a:r>
            <a:endParaRPr kumimoji="0" lang="en-US" sz="1800" b="0" i="1" u="none" strike="noStrike" kern="1200" cap="none" spc="0" normalizeH="0" baseline="0" noProof="0" dirty="0">
              <a:ln>
                <a:noFill/>
              </a:ln>
              <a:solidFill>
                <a:schemeClr val="tx1"/>
              </a:solidFill>
              <a:effectLst>
                <a:outerShdw blurRad="30000" dist="30000" dir="2700000" algn="tl" rotWithShape="0">
                  <a:srgbClr val="30356E">
                    <a:shade val="45000"/>
                    <a:satMod val="150000"/>
                    <a:alpha val="90000"/>
                  </a:srgbClr>
                </a:outerShdw>
                <a:reflection blurRad="12000" stA="20000" endPos="50000" dist="12700" dir="5400000" sy="-100000" algn="bl" rotWithShape="0"/>
              </a:effectLst>
              <a:uLnTx/>
              <a:uFillTx/>
              <a:latin typeface="+mj-lt"/>
              <a:ea typeface="+mj-ea"/>
              <a:cs typeface="+mj-cs"/>
            </a:endParaRPr>
          </a:p>
        </p:txBody>
      </p:sp>
    </p:spTree>
    <p:extLst>
      <p:ext uri="{BB962C8B-B14F-4D97-AF65-F5344CB8AC3E}">
        <p14:creationId xmlns="" xmlns:p14="http://schemas.microsoft.com/office/powerpoint/2010/main" val="3698893048"/>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1143000"/>
          </a:xfrm>
        </p:spPr>
        <p:txBody>
          <a:bodyPr/>
          <a:lstStyle/>
          <a:p>
            <a:r>
              <a:rPr lang="en-US" dirty="0" smtClean="0"/>
              <a:t>Classes and Interfaces</a:t>
            </a:r>
            <a:endParaRPr lang="en-US" dirty="0"/>
          </a:p>
        </p:txBody>
      </p:sp>
      <p:sp>
        <p:nvSpPr>
          <p:cNvPr id="3" name="Content Placeholder 2"/>
          <p:cNvSpPr>
            <a:spLocks noGrp="1"/>
          </p:cNvSpPr>
          <p:nvPr>
            <p:ph idx="1"/>
          </p:nvPr>
        </p:nvSpPr>
        <p:spPr>
          <a:xfrm>
            <a:off x="228600" y="1066800"/>
            <a:ext cx="8686800" cy="5638800"/>
          </a:xfrm>
        </p:spPr>
        <p:txBody>
          <a:bodyPr/>
          <a:lstStyle/>
          <a:p>
            <a:pPr>
              <a:lnSpc>
                <a:spcPct val="100000"/>
              </a:lnSpc>
            </a:pPr>
            <a:r>
              <a:rPr lang="en-US" dirty="0" smtClean="0"/>
              <a:t>Classes define attributes and behavior</a:t>
            </a:r>
          </a:p>
          <a:p>
            <a:pPr lvl="1">
              <a:lnSpc>
                <a:spcPct val="100000"/>
              </a:lnSpc>
            </a:pPr>
            <a:r>
              <a:rPr lang="en-US" dirty="0" smtClean="0"/>
              <a:t>Fields, properties, methods, etc.</a:t>
            </a:r>
          </a:p>
          <a:p>
            <a:pPr lvl="1">
              <a:lnSpc>
                <a:spcPct val="100000"/>
              </a:lnSpc>
            </a:pPr>
            <a:r>
              <a:rPr lang="en-US" dirty="0" smtClean="0"/>
              <a:t>Methods contain code for execution</a:t>
            </a:r>
          </a:p>
          <a:p>
            <a:pPr>
              <a:lnSpc>
                <a:spcPct val="100000"/>
              </a:lnSpc>
            </a:pPr>
            <a:endParaRPr lang="en-US" dirty="0" smtClean="0"/>
          </a:p>
          <a:p>
            <a:pPr>
              <a:lnSpc>
                <a:spcPct val="100000"/>
              </a:lnSpc>
              <a:spcBef>
                <a:spcPts val="1200"/>
              </a:spcBef>
            </a:pPr>
            <a:r>
              <a:rPr lang="en-US" dirty="0" smtClean="0"/>
              <a:t>Interfaces define a set of operations</a:t>
            </a:r>
          </a:p>
          <a:p>
            <a:pPr lvl="1">
              <a:lnSpc>
                <a:spcPct val="100000"/>
              </a:lnSpc>
            </a:pPr>
            <a:r>
              <a:rPr lang="en-US" dirty="0" smtClean="0"/>
              <a:t>Empty methods and properties, left to be implemented later</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solidFill>
                  <a:schemeClr val="tx1"/>
                </a:solidFill>
              </a:rPr>
              <a:pPr>
                <a:defRPr/>
              </a:pPr>
              <a:t>5</a:t>
            </a:fld>
            <a:endParaRPr lang="en-US" dirty="0">
              <a:solidFill>
                <a:schemeClr val="tx1"/>
              </a:solidFill>
            </a:endParaRPr>
          </a:p>
        </p:txBody>
      </p:sp>
      <p:sp>
        <p:nvSpPr>
          <p:cNvPr id="6" name="Rectangle 4"/>
          <p:cNvSpPr>
            <a:spLocks noChangeArrowheads="1"/>
          </p:cNvSpPr>
          <p:nvPr/>
        </p:nvSpPr>
        <p:spPr bwMode="auto">
          <a:xfrm>
            <a:off x="323528" y="2852936"/>
            <a:ext cx="8147048"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effectLst>
                  <a:outerShdw blurRad="38100" dist="38100" dir="2700000" algn="tl">
                    <a:srgbClr val="000000">
                      <a:alpha val="43137"/>
                    </a:srgbClr>
                  </a:outerShdw>
                </a:effectLst>
                <a:latin typeface="Consolas" pitchFamily="49" charset="0"/>
                <a:cs typeface="Consolas" pitchFamily="49" charset="0"/>
              </a:rPr>
              <a:t>public class Labyrinth { public int Size { get; set; } }</a:t>
            </a:r>
          </a:p>
        </p:txBody>
      </p:sp>
      <p:sp>
        <p:nvSpPr>
          <p:cNvPr id="7" name="Rectangle 4"/>
          <p:cNvSpPr>
            <a:spLocks noChangeArrowheads="1"/>
          </p:cNvSpPr>
          <p:nvPr/>
        </p:nvSpPr>
        <p:spPr bwMode="auto">
          <a:xfrm>
            <a:off x="395536" y="5085184"/>
            <a:ext cx="8147048"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effectLst>
                  <a:outerShdw blurRad="38100" dist="38100" dir="2700000" algn="tl">
                    <a:srgbClr val="000000">
                      <a:alpha val="43137"/>
                    </a:srgbClr>
                  </a:outerShdw>
                </a:effectLst>
                <a:latin typeface="Consolas" pitchFamily="49" charset="0"/>
                <a:cs typeface="Consolas" pitchFamily="49" charset="0"/>
              </a:rPr>
              <a:t>public interface IFigure { void Draw(); }</a:t>
            </a:r>
          </a:p>
        </p:txBody>
      </p:sp>
    </p:spTree>
    <p:extLst>
      <p:ext uri="{BB962C8B-B14F-4D97-AF65-F5344CB8AC3E}">
        <p14:creationId xmlns="" xmlns:p14="http://schemas.microsoft.com/office/powerpoint/2010/main" val="12929351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858" name="Rectangle 2"/>
          <p:cNvSpPr>
            <a:spLocks noGrp="1" noChangeArrowheads="1"/>
          </p:cNvSpPr>
          <p:nvPr>
            <p:ph type="title"/>
          </p:nvPr>
        </p:nvSpPr>
        <p:spPr>
          <a:xfrm>
            <a:off x="1828800" y="152400"/>
            <a:ext cx="7086600" cy="762000"/>
          </a:xfrm>
          <a:prstGeom prst="rect">
            <a:avLst/>
          </a:prstGeom>
        </p:spPr>
        <p:txBody>
          <a:bodyPr anchor="ctr" anchorCtr="0"/>
          <a:lstStyle/>
          <a:p>
            <a:pPr>
              <a:lnSpc>
                <a:spcPts val="4000"/>
              </a:lnSpc>
              <a:defRPr/>
            </a:pPr>
            <a:r>
              <a:rPr lang="en-US" sz="4000" dirty="0">
                <a:solidFill>
                  <a:schemeClr val="tx1"/>
                </a:solidFill>
              </a:rPr>
              <a:t>Inheritance</a:t>
            </a:r>
            <a:endParaRPr lang="bg-BG" sz="4000" dirty="0">
              <a:solidFill>
                <a:schemeClr val="tx1"/>
              </a:solidFill>
            </a:endParaRPr>
          </a:p>
        </p:txBody>
      </p:sp>
      <p:sp>
        <p:nvSpPr>
          <p:cNvPr id="761859" name="Rectangle 3"/>
          <p:cNvSpPr>
            <a:spLocks noGrp="1" noChangeArrowheads="1"/>
          </p:cNvSpPr>
          <p:nvPr>
            <p:ph idx="1"/>
          </p:nvPr>
        </p:nvSpPr>
        <p:spPr>
          <a:xfrm>
            <a:off x="228600" y="914400"/>
            <a:ext cx="8763000" cy="5638800"/>
          </a:xfrm>
          <a:prstGeom prst="rect">
            <a:avLst/>
          </a:prstGeom>
        </p:spPr>
        <p:txBody>
          <a:bodyPr/>
          <a:lstStyle/>
          <a:p>
            <a:pPr>
              <a:lnSpc>
                <a:spcPct val="100000"/>
              </a:lnSpc>
            </a:pPr>
            <a:r>
              <a:rPr lang="en-US" dirty="0" smtClean="0">
                <a:solidFill>
                  <a:schemeClr val="tx1"/>
                </a:solidFill>
              </a:rPr>
              <a:t>Inheritance allows child classes to inherit the characteristics of an existing </a:t>
            </a:r>
            <a:r>
              <a:rPr lang="en-US" dirty="0">
                <a:solidFill>
                  <a:schemeClr val="tx1"/>
                </a:solidFill>
              </a:rPr>
              <a:t>parent </a:t>
            </a:r>
            <a:r>
              <a:rPr lang="en-US" dirty="0" smtClean="0">
                <a:solidFill>
                  <a:schemeClr val="tx1"/>
                </a:solidFill>
              </a:rPr>
              <a:t>(base) class</a:t>
            </a:r>
            <a:endParaRPr lang="en-US" dirty="0">
              <a:solidFill>
                <a:schemeClr val="tx1"/>
              </a:solidFill>
            </a:endParaRPr>
          </a:p>
          <a:p>
            <a:pPr lvl="1">
              <a:lnSpc>
                <a:spcPct val="100000"/>
              </a:lnSpc>
              <a:buClr>
                <a:srgbClr val="8FD600"/>
              </a:buClr>
            </a:pPr>
            <a:r>
              <a:rPr lang="en-US" dirty="0">
                <a:solidFill>
                  <a:schemeClr val="tx1"/>
                </a:solidFill>
              </a:rPr>
              <a:t>Attributes (</a:t>
            </a:r>
            <a:r>
              <a:rPr lang="en-US" dirty="0" smtClean="0">
                <a:solidFill>
                  <a:schemeClr val="tx1"/>
                </a:solidFill>
              </a:rPr>
              <a:t>fields and properties)</a:t>
            </a:r>
            <a:endParaRPr lang="en-US" dirty="0">
              <a:solidFill>
                <a:schemeClr val="tx1"/>
              </a:solidFill>
            </a:endParaRPr>
          </a:p>
          <a:p>
            <a:pPr lvl="1">
              <a:lnSpc>
                <a:spcPct val="100000"/>
              </a:lnSpc>
              <a:buClr>
                <a:srgbClr val="8FD600"/>
              </a:buClr>
            </a:pPr>
            <a:r>
              <a:rPr lang="en-US" dirty="0">
                <a:solidFill>
                  <a:schemeClr val="tx1"/>
                </a:solidFill>
              </a:rPr>
              <a:t>Operations (methods)</a:t>
            </a:r>
          </a:p>
          <a:p>
            <a:pPr>
              <a:lnSpc>
                <a:spcPct val="100000"/>
              </a:lnSpc>
            </a:pPr>
            <a:r>
              <a:rPr lang="en-US" dirty="0">
                <a:solidFill>
                  <a:schemeClr val="tx1"/>
                </a:solidFill>
              </a:rPr>
              <a:t>Child class can extend the parent class</a:t>
            </a:r>
          </a:p>
          <a:p>
            <a:pPr lvl="1">
              <a:lnSpc>
                <a:spcPct val="100000"/>
              </a:lnSpc>
            </a:pPr>
            <a:r>
              <a:rPr lang="en-US" dirty="0" smtClean="0">
                <a:solidFill>
                  <a:schemeClr val="tx1"/>
                </a:solidFill>
              </a:rPr>
              <a:t>Add new fields and methods</a:t>
            </a:r>
          </a:p>
          <a:p>
            <a:pPr lvl="1">
              <a:lnSpc>
                <a:spcPct val="100000"/>
              </a:lnSpc>
              <a:buClr>
                <a:srgbClr val="8FD600"/>
              </a:buClr>
            </a:pPr>
            <a:r>
              <a:rPr lang="en-US" dirty="0" smtClean="0">
                <a:solidFill>
                  <a:schemeClr val="tx1"/>
                </a:solidFill>
              </a:rPr>
              <a:t>Redefine methods (modify existing behavior)</a:t>
            </a:r>
            <a:endParaRPr lang="en-US" dirty="0">
              <a:solidFill>
                <a:schemeClr val="tx1"/>
              </a:solidFill>
            </a:endParaRPr>
          </a:p>
          <a:p>
            <a:pPr>
              <a:lnSpc>
                <a:spcPct val="100000"/>
              </a:lnSpc>
            </a:pPr>
            <a:r>
              <a:rPr lang="en-US" dirty="0" smtClean="0">
                <a:solidFill>
                  <a:schemeClr val="tx1"/>
                </a:solidFill>
              </a:rPr>
              <a:t>A </a:t>
            </a:r>
            <a:r>
              <a:rPr lang="en-US" dirty="0">
                <a:solidFill>
                  <a:schemeClr val="tx1"/>
                </a:solidFill>
              </a:rPr>
              <a:t>class can implement an </a:t>
            </a:r>
            <a:r>
              <a:rPr lang="en-US" dirty="0" smtClean="0">
                <a:solidFill>
                  <a:schemeClr val="tx1"/>
                </a:solidFill>
              </a:rPr>
              <a:t>interface by providing implementation for all its methods</a:t>
            </a:r>
            <a:endParaRPr lang="bg-BG" dirty="0">
              <a:solidFill>
                <a:schemeClr val="tx1"/>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6</a:t>
            </a:fld>
            <a:endParaRPr lang="en-US" sz="1100" dirty="0"/>
          </a:p>
        </p:txBody>
      </p:sp>
    </p:spTree>
    <p:extLst>
      <p:ext uri="{BB962C8B-B14F-4D97-AF65-F5344CB8AC3E}">
        <p14:creationId xmlns="" xmlns:p14="http://schemas.microsoft.com/office/powerpoint/2010/main" val="4284378924"/>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26"/>
          <p:cNvSpPr/>
          <p:nvPr/>
        </p:nvSpPr>
        <p:spPr>
          <a:xfrm>
            <a:off x="990600" y="3657600"/>
            <a:ext cx="1756848" cy="6521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ffectLst>
                <a:outerShdw blurRad="38100" dist="38100" dir="2700000" algn="tl">
                  <a:srgbClr val="000000">
                    <a:alpha val="43137"/>
                  </a:srgbClr>
                </a:outerShdw>
              </a:effectLst>
            </a:endParaRPr>
          </a:p>
        </p:txBody>
      </p:sp>
      <p:sp>
        <p:nvSpPr>
          <p:cNvPr id="26" name="Freeform 25"/>
          <p:cNvSpPr/>
          <p:nvPr/>
        </p:nvSpPr>
        <p:spPr>
          <a:xfrm>
            <a:off x="381000" y="4910472"/>
            <a:ext cx="3048000" cy="7283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ffectLst>
                <a:outerShdw blurRad="38100" dist="38100" dir="2700000" algn="tl">
                  <a:srgbClr val="000000">
                    <a:alpha val="43137"/>
                  </a:srgbClr>
                </a:outerShdw>
              </a:effectLst>
            </a:endParaRPr>
          </a:p>
        </p:txBody>
      </p:sp>
      <p:sp>
        <p:nvSpPr>
          <p:cNvPr id="25" name="Freeform 24"/>
          <p:cNvSpPr/>
          <p:nvPr/>
        </p:nvSpPr>
        <p:spPr>
          <a:xfrm>
            <a:off x="6096000" y="3657600"/>
            <a:ext cx="2061648" cy="6521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ffectLst>
                <a:outerShdw blurRad="38100" dist="38100" dir="2700000" algn="tl">
                  <a:srgbClr val="000000">
                    <a:alpha val="43137"/>
                  </a:srgbClr>
                </a:outerShdw>
              </a:effectLst>
            </a:endParaRPr>
          </a:p>
        </p:txBody>
      </p:sp>
      <p:sp>
        <p:nvSpPr>
          <p:cNvPr id="22" name="Freeform 21"/>
          <p:cNvSpPr/>
          <p:nvPr/>
        </p:nvSpPr>
        <p:spPr>
          <a:xfrm>
            <a:off x="5867400" y="4910472"/>
            <a:ext cx="2667000" cy="7283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ffectLst>
                <a:outerShdw blurRad="38100" dist="38100" dir="2700000" algn="tl">
                  <a:srgbClr val="000000">
                    <a:alpha val="43137"/>
                  </a:srgbClr>
                </a:outerShdw>
              </a:effectLst>
            </a:endParaRPr>
          </a:p>
        </p:txBody>
      </p:sp>
      <p:sp>
        <p:nvSpPr>
          <p:cNvPr id="21" name="Freeform 20"/>
          <p:cNvSpPr/>
          <p:nvPr/>
        </p:nvSpPr>
        <p:spPr>
          <a:xfrm flipH="1">
            <a:off x="5943600" y="2057400"/>
            <a:ext cx="2518848" cy="11093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ffectLst>
                <a:outerShdw blurRad="38100" dist="38100" dir="2700000" algn="tl">
                  <a:srgbClr val="000000">
                    <a:alpha val="43137"/>
                  </a:srgbClr>
                </a:outerShdw>
              </a:effectLst>
            </a:endParaRPr>
          </a:p>
        </p:txBody>
      </p:sp>
      <p:sp>
        <p:nvSpPr>
          <p:cNvPr id="20" name="Freeform 19"/>
          <p:cNvSpPr/>
          <p:nvPr/>
        </p:nvSpPr>
        <p:spPr>
          <a:xfrm>
            <a:off x="533400" y="2176128"/>
            <a:ext cx="2518848" cy="8045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ffectLst>
                <a:outerShdw blurRad="38100" dist="38100" dir="2700000" algn="tl">
                  <a:srgbClr val="000000">
                    <a:alpha val="43137"/>
                  </a:srgbClr>
                </a:outerShdw>
              </a:effectLst>
            </a:endParaRPr>
          </a:p>
        </p:txBody>
      </p:sp>
      <p:sp>
        <p:nvSpPr>
          <p:cNvPr id="789506" name="Rectangle 2"/>
          <p:cNvSpPr>
            <a:spLocks noGrp="1" noChangeArrowheads="1"/>
          </p:cNvSpPr>
          <p:nvPr>
            <p:ph type="title"/>
          </p:nvPr>
        </p:nvSpPr>
        <p:spPr>
          <a:prstGeom prst="rect">
            <a:avLst/>
          </a:prstGeom>
        </p:spPr>
        <p:txBody>
          <a:bodyPr anchor="ctr" anchorCtr="0"/>
          <a:lstStyle/>
          <a:p>
            <a:pPr>
              <a:lnSpc>
                <a:spcPts val="4000"/>
              </a:lnSpc>
              <a:defRPr/>
            </a:pPr>
            <a:r>
              <a:rPr lang="en-US" dirty="0"/>
              <a:t>Types of Inheritance</a:t>
            </a:r>
            <a:endParaRPr lang="bg-BG" dirty="0"/>
          </a:p>
        </p:txBody>
      </p:sp>
      <p:sp>
        <p:nvSpPr>
          <p:cNvPr id="789507" name="Rectangle 3"/>
          <p:cNvSpPr>
            <a:spLocks noGrp="1" noChangeArrowheads="1"/>
          </p:cNvSpPr>
          <p:nvPr>
            <p:ph idx="1"/>
          </p:nvPr>
        </p:nvSpPr>
        <p:spPr>
          <a:prstGeom prst="rect">
            <a:avLst/>
          </a:prstGeom>
        </p:spPr>
        <p:txBody>
          <a:bodyPr/>
          <a:lstStyle/>
          <a:p>
            <a:pPr>
              <a:lnSpc>
                <a:spcPct val="100000"/>
              </a:lnSpc>
              <a:defRPr/>
            </a:pPr>
            <a:r>
              <a:rPr lang="en-US" dirty="0" smtClean="0">
                <a:latin typeface="+mn-lt"/>
                <a:ea typeface="+mn-ea"/>
                <a:cs typeface="+mn-cs"/>
              </a:rPr>
              <a:t>Inheritance terminology</a:t>
            </a:r>
            <a:endParaRPr lang="bg-BG" dirty="0">
              <a:latin typeface="+mn-lt"/>
              <a:ea typeface="+mn-ea"/>
              <a:cs typeface="+mn-cs"/>
            </a:endParaRPr>
          </a:p>
        </p:txBody>
      </p:sp>
      <p:sp>
        <p:nvSpPr>
          <p:cNvPr id="27652" name="Text Box 4"/>
          <p:cNvSpPr txBox="1">
            <a:spLocks noChangeArrowheads="1"/>
          </p:cNvSpPr>
          <p:nvPr/>
        </p:nvSpPr>
        <p:spPr bwMode="auto">
          <a:xfrm>
            <a:off x="534988" y="2320591"/>
            <a:ext cx="2635250" cy="519112"/>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effectLst>
                  <a:outerShdw blurRad="38100" dist="38100" dir="2700000" algn="tl">
                    <a:srgbClr val="000000">
                      <a:alpha val="43137"/>
                    </a:srgbClr>
                  </a:outerShdw>
                </a:effectLst>
              </a:rPr>
              <a:t>derived class</a:t>
            </a:r>
          </a:p>
        </p:txBody>
      </p:sp>
      <p:sp>
        <p:nvSpPr>
          <p:cNvPr id="27653" name="Text Box 5"/>
          <p:cNvSpPr txBox="1">
            <a:spLocks noChangeArrowheads="1"/>
          </p:cNvSpPr>
          <p:nvPr/>
        </p:nvSpPr>
        <p:spPr bwMode="auto">
          <a:xfrm>
            <a:off x="5899150" y="2099928"/>
            <a:ext cx="2635250" cy="954107"/>
          </a:xfrm>
          <a:prstGeom prst="rect">
            <a:avLst/>
          </a:prstGeom>
          <a:noFill/>
          <a:ln w="9525">
            <a:noFill/>
            <a:miter lim="800000"/>
            <a:headEnd/>
            <a:tailEnd/>
          </a:ln>
        </p:spPr>
        <p:txBody>
          <a:bodyPr>
            <a:spAutoFit/>
          </a:bodyPr>
          <a:lstStyle/>
          <a:p>
            <a:pPr algn="ctr">
              <a:lnSpc>
                <a:spcPct val="100000"/>
              </a:lnSpc>
              <a:spcBef>
                <a:spcPts val="0"/>
              </a:spcBef>
            </a:pPr>
            <a:r>
              <a:rPr kumimoji="0" lang="en-US" sz="2800" b="1" dirty="0">
                <a:effectLst>
                  <a:outerShdw blurRad="38100" dist="38100" dir="2700000" algn="tl">
                    <a:srgbClr val="000000">
                      <a:alpha val="43137"/>
                    </a:srgbClr>
                  </a:outerShdw>
                </a:effectLst>
              </a:rPr>
              <a:t>base </a:t>
            </a:r>
            <a:r>
              <a:rPr kumimoji="0" lang="en-US" sz="2800" b="1" dirty="0" smtClean="0">
                <a:effectLst>
                  <a:outerShdw blurRad="38100" dist="38100" dir="2700000" algn="tl">
                    <a:srgbClr val="000000">
                      <a:alpha val="43137"/>
                    </a:srgbClr>
                  </a:outerShdw>
                </a:effectLst>
              </a:rPr>
              <a:t>class /</a:t>
            </a:r>
          </a:p>
          <a:p>
            <a:pPr algn="ctr">
              <a:lnSpc>
                <a:spcPct val="100000"/>
              </a:lnSpc>
              <a:spcBef>
                <a:spcPts val="0"/>
              </a:spcBef>
            </a:pPr>
            <a:r>
              <a:rPr lang="en-US" sz="2800" b="1" dirty="0" smtClean="0">
                <a:effectLst>
                  <a:outerShdw blurRad="38100" dist="38100" dir="2700000" algn="tl">
                    <a:srgbClr val="000000">
                      <a:alpha val="43137"/>
                    </a:srgbClr>
                  </a:outerShdw>
                </a:effectLst>
              </a:rPr>
              <a:t>parent class</a:t>
            </a:r>
            <a:endParaRPr kumimoji="0" lang="en-US" sz="2800" b="1" dirty="0">
              <a:effectLst>
                <a:outerShdw blurRad="38100" dist="38100" dir="2700000" algn="tl">
                  <a:srgbClr val="000000">
                    <a:alpha val="43137"/>
                  </a:srgbClr>
                </a:outerShdw>
              </a:effectLst>
            </a:endParaRPr>
          </a:p>
        </p:txBody>
      </p:sp>
      <p:sp>
        <p:nvSpPr>
          <p:cNvPr id="27654" name="Text Box 6"/>
          <p:cNvSpPr txBox="1">
            <a:spLocks noChangeArrowheads="1"/>
          </p:cNvSpPr>
          <p:nvPr/>
        </p:nvSpPr>
        <p:spPr bwMode="auto">
          <a:xfrm>
            <a:off x="3136900" y="2371060"/>
            <a:ext cx="2943225" cy="519112"/>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effectLst>
                  <a:outerShdw blurRad="38100" dist="38100" dir="2700000" algn="tl">
                    <a:srgbClr val="000000">
                      <a:alpha val="43137"/>
                    </a:srgbClr>
                  </a:outerShdw>
                </a:effectLst>
              </a:rPr>
              <a:t>inherits</a:t>
            </a:r>
            <a:endParaRPr kumimoji="0" lang="en-US" sz="2400" b="1" dirty="0">
              <a:effectLst>
                <a:outerShdw blurRad="38100" dist="38100" dir="2700000" algn="tl">
                  <a:srgbClr val="000000">
                    <a:alpha val="43137"/>
                  </a:srgbClr>
                </a:outerShdw>
              </a:effectLst>
            </a:endParaRPr>
          </a:p>
        </p:txBody>
      </p:sp>
      <p:sp>
        <p:nvSpPr>
          <p:cNvPr id="27655" name="Text Box 15"/>
          <p:cNvSpPr txBox="1">
            <a:spLocks noChangeArrowheads="1"/>
          </p:cNvSpPr>
          <p:nvPr/>
        </p:nvSpPr>
        <p:spPr bwMode="auto">
          <a:xfrm>
            <a:off x="468313" y="4996197"/>
            <a:ext cx="2922587" cy="519113"/>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effectLst>
                  <a:outerShdw blurRad="38100" dist="38100" dir="2700000" algn="tl">
                    <a:srgbClr val="000000">
                      <a:alpha val="43137"/>
                    </a:srgbClr>
                  </a:outerShdw>
                </a:effectLst>
              </a:rPr>
              <a:t>derived interface</a:t>
            </a:r>
          </a:p>
        </p:txBody>
      </p:sp>
      <p:sp>
        <p:nvSpPr>
          <p:cNvPr id="27656" name="Text Box 16"/>
          <p:cNvSpPr txBox="1">
            <a:spLocks noChangeArrowheads="1"/>
          </p:cNvSpPr>
          <p:nvPr/>
        </p:nvSpPr>
        <p:spPr bwMode="auto">
          <a:xfrm>
            <a:off x="5867400" y="5002882"/>
            <a:ext cx="2635250" cy="519112"/>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smtClean="0">
                <a:effectLst>
                  <a:outerShdw blurRad="38100" dist="38100" dir="2700000" algn="tl">
                    <a:srgbClr val="000000">
                      <a:alpha val="43137"/>
                    </a:srgbClr>
                  </a:outerShdw>
                </a:effectLst>
              </a:rPr>
              <a:t>base interface</a:t>
            </a:r>
            <a:endParaRPr kumimoji="0" lang="en-US" sz="2800" b="1" dirty="0">
              <a:effectLst>
                <a:outerShdw blurRad="38100" dist="38100" dir="2700000" algn="tl">
                  <a:srgbClr val="000000">
                    <a:alpha val="43137"/>
                  </a:srgbClr>
                </a:outerShdw>
              </a:effectLst>
            </a:endParaRPr>
          </a:p>
        </p:txBody>
      </p:sp>
      <p:sp>
        <p:nvSpPr>
          <p:cNvPr id="27657" name="Text Box 17"/>
          <p:cNvSpPr txBox="1">
            <a:spLocks noChangeArrowheads="1"/>
          </p:cNvSpPr>
          <p:nvPr/>
        </p:nvSpPr>
        <p:spPr bwMode="auto">
          <a:xfrm>
            <a:off x="3198813" y="5001109"/>
            <a:ext cx="2943225" cy="519112"/>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smtClean="0">
                <a:effectLst>
                  <a:outerShdw blurRad="38100" dist="38100" dir="2700000" algn="tl">
                    <a:srgbClr val="000000">
                      <a:alpha val="43137"/>
                    </a:srgbClr>
                  </a:outerShdw>
                </a:effectLst>
              </a:rPr>
              <a:t>extends</a:t>
            </a:r>
            <a:endParaRPr kumimoji="0" lang="en-US" sz="2400" b="1" dirty="0">
              <a:effectLst>
                <a:outerShdw blurRad="38100" dist="38100" dir="2700000" algn="tl">
                  <a:srgbClr val="000000">
                    <a:alpha val="43137"/>
                  </a:srgbClr>
                </a:outerShdw>
              </a:effectLst>
            </a:endParaRPr>
          </a:p>
        </p:txBody>
      </p:sp>
      <p:sp>
        <p:nvSpPr>
          <p:cNvPr id="789522" name="Line 18"/>
          <p:cNvSpPr>
            <a:spLocks noChangeShapeType="1"/>
          </p:cNvSpPr>
          <p:nvPr/>
        </p:nvSpPr>
        <p:spPr bwMode="auto">
          <a:xfrm>
            <a:off x="3573463" y="4989847"/>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27659" name="Text Box 19"/>
          <p:cNvSpPr txBox="1">
            <a:spLocks noChangeArrowheads="1"/>
          </p:cNvSpPr>
          <p:nvPr/>
        </p:nvSpPr>
        <p:spPr bwMode="auto">
          <a:xfrm>
            <a:off x="568325" y="3709653"/>
            <a:ext cx="2635250" cy="519113"/>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effectLst>
                  <a:outerShdw blurRad="38100" dist="38100" dir="2700000" algn="tl">
                    <a:srgbClr val="000000">
                      <a:alpha val="43137"/>
                    </a:srgbClr>
                  </a:outerShdw>
                </a:effectLst>
              </a:rPr>
              <a:t>class</a:t>
            </a:r>
          </a:p>
        </p:txBody>
      </p:sp>
      <p:sp>
        <p:nvSpPr>
          <p:cNvPr id="27660" name="Text Box 20"/>
          <p:cNvSpPr txBox="1">
            <a:spLocks noChangeArrowheads="1"/>
          </p:cNvSpPr>
          <p:nvPr/>
        </p:nvSpPr>
        <p:spPr bwMode="auto">
          <a:xfrm>
            <a:off x="5824538" y="3709653"/>
            <a:ext cx="2635250" cy="519113"/>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effectLst>
                  <a:outerShdw blurRad="38100" dist="38100" dir="2700000" algn="tl">
                    <a:srgbClr val="000000">
                      <a:alpha val="43137"/>
                    </a:srgbClr>
                  </a:outerShdw>
                </a:effectLst>
              </a:rPr>
              <a:t>interface</a:t>
            </a:r>
          </a:p>
        </p:txBody>
      </p:sp>
      <p:sp>
        <p:nvSpPr>
          <p:cNvPr id="27661" name="Text Box 21"/>
          <p:cNvSpPr txBox="1">
            <a:spLocks noChangeArrowheads="1"/>
          </p:cNvSpPr>
          <p:nvPr/>
        </p:nvSpPr>
        <p:spPr bwMode="auto">
          <a:xfrm>
            <a:off x="3198813" y="3714565"/>
            <a:ext cx="2943225" cy="519112"/>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effectLst>
                  <a:outerShdw blurRad="38100" dist="38100" dir="2700000" algn="tl">
                    <a:srgbClr val="000000">
                      <a:alpha val="43137"/>
                    </a:srgbClr>
                  </a:outerShdw>
                </a:effectLst>
              </a:rPr>
              <a:t>implements</a:t>
            </a:r>
            <a:endParaRPr kumimoji="0" lang="en-US" sz="2400" b="1" dirty="0">
              <a:effectLst>
                <a:outerShdw blurRad="38100" dist="38100" dir="2700000" algn="tl">
                  <a:srgbClr val="000000">
                    <a:alpha val="43137"/>
                  </a:srgbClr>
                </a:outerShdw>
              </a:effectLst>
            </a:endParaRPr>
          </a:p>
        </p:txBody>
      </p:sp>
      <p:sp>
        <p:nvSpPr>
          <p:cNvPr id="789526" name="Line 22"/>
          <p:cNvSpPr>
            <a:spLocks noChangeShapeType="1"/>
          </p:cNvSpPr>
          <p:nvPr/>
        </p:nvSpPr>
        <p:spPr bwMode="auto">
          <a:xfrm>
            <a:off x="3573463" y="5544513"/>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789527" name="Line 23"/>
          <p:cNvSpPr>
            <a:spLocks noChangeShapeType="1"/>
          </p:cNvSpPr>
          <p:nvPr/>
        </p:nvSpPr>
        <p:spPr bwMode="auto">
          <a:xfrm>
            <a:off x="3573463" y="3703303"/>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789528" name="Line 24"/>
          <p:cNvSpPr>
            <a:spLocks noChangeShapeType="1"/>
          </p:cNvSpPr>
          <p:nvPr/>
        </p:nvSpPr>
        <p:spPr bwMode="auto">
          <a:xfrm>
            <a:off x="3573463" y="4267200"/>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789529" name="Line 25"/>
          <p:cNvSpPr>
            <a:spLocks noChangeShapeType="1"/>
          </p:cNvSpPr>
          <p:nvPr/>
        </p:nvSpPr>
        <p:spPr bwMode="auto">
          <a:xfrm>
            <a:off x="3562350" y="2345991"/>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789530" name="Line 26"/>
          <p:cNvSpPr>
            <a:spLocks noChangeShapeType="1"/>
          </p:cNvSpPr>
          <p:nvPr/>
        </p:nvSpPr>
        <p:spPr bwMode="auto">
          <a:xfrm>
            <a:off x="3562350" y="2900657"/>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19"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7</a:t>
            </a:fld>
            <a:endParaRPr lang="en-US" sz="1100" dirty="0"/>
          </a:p>
        </p:txBody>
      </p:sp>
    </p:spTree>
    <p:extLst>
      <p:ext uri="{BB962C8B-B14F-4D97-AF65-F5344CB8AC3E}">
        <p14:creationId xmlns="" xmlns:p14="http://schemas.microsoft.com/office/powerpoint/2010/main" val="369704877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838200"/>
            <a:ext cx="8686800" cy="5867400"/>
          </a:xfrm>
          <a:prstGeom prst="rect">
            <a:avLst/>
          </a:prstGeom>
        </p:spPr>
        <p:txBody>
          <a:bodyPr/>
          <a:lstStyle/>
          <a:p>
            <a:r>
              <a:rPr lang="en-US" noProof="1">
                <a:solidFill>
                  <a:schemeClr val="tx1"/>
                </a:solidFill>
              </a:rPr>
              <a:t>Inheritance has a lot of benefits</a:t>
            </a:r>
          </a:p>
          <a:p>
            <a:pPr lvl="1">
              <a:buClr>
                <a:srgbClr val="8FD600"/>
              </a:buClr>
            </a:pPr>
            <a:r>
              <a:rPr lang="en-US" noProof="1">
                <a:solidFill>
                  <a:schemeClr val="tx1"/>
                </a:solidFill>
              </a:rPr>
              <a:t>Extensibility </a:t>
            </a:r>
          </a:p>
          <a:p>
            <a:pPr lvl="1">
              <a:buClr>
                <a:srgbClr val="8FD600"/>
              </a:buClr>
            </a:pPr>
            <a:r>
              <a:rPr lang="en-US" noProof="1" smtClean="0">
                <a:solidFill>
                  <a:schemeClr val="tx1"/>
                </a:solidFill>
              </a:rPr>
              <a:t>Reusability (code reuse)</a:t>
            </a:r>
            <a:endParaRPr lang="en-US" noProof="1">
              <a:solidFill>
                <a:schemeClr val="tx1"/>
              </a:solidFill>
            </a:endParaRPr>
          </a:p>
          <a:p>
            <a:pPr lvl="1">
              <a:buClr>
                <a:srgbClr val="8FD600"/>
              </a:buClr>
            </a:pPr>
            <a:r>
              <a:rPr lang="en-US" noProof="1">
                <a:solidFill>
                  <a:schemeClr val="tx1"/>
                </a:solidFill>
              </a:rPr>
              <a:t>Provides abstraction</a:t>
            </a:r>
          </a:p>
          <a:p>
            <a:pPr lvl="1">
              <a:buClr>
                <a:srgbClr val="8FD600"/>
              </a:buClr>
            </a:pPr>
            <a:r>
              <a:rPr lang="en-US" noProof="1">
                <a:solidFill>
                  <a:schemeClr val="tx1"/>
                </a:solidFill>
              </a:rPr>
              <a:t>Eliminates </a:t>
            </a:r>
            <a:r>
              <a:rPr lang="en-US" noProof="1" smtClean="0">
                <a:solidFill>
                  <a:schemeClr val="tx1"/>
                </a:solidFill>
              </a:rPr>
              <a:t>redundant code</a:t>
            </a:r>
            <a:endParaRPr lang="en-US" noProof="1">
              <a:solidFill>
                <a:schemeClr val="tx1"/>
              </a:solidFill>
            </a:endParaRPr>
          </a:p>
          <a:p>
            <a:r>
              <a:rPr lang="en-US" noProof="1">
                <a:solidFill>
                  <a:schemeClr val="tx1"/>
                </a:solidFill>
              </a:rPr>
              <a:t>Use inheritance </a:t>
            </a:r>
            <a:r>
              <a:rPr lang="en-US" noProof="1" smtClean="0">
                <a:solidFill>
                  <a:schemeClr val="tx1"/>
                </a:solidFill>
              </a:rPr>
              <a:t>for buidling is-a relationships</a:t>
            </a:r>
          </a:p>
          <a:p>
            <a:pPr lvl="1"/>
            <a:r>
              <a:rPr lang="en-US" noProof="1" smtClean="0">
                <a:solidFill>
                  <a:schemeClr val="tx1"/>
                </a:solidFill>
              </a:rPr>
              <a:t>E.g. dog is-a animal (dogs are kind of animals)</a:t>
            </a:r>
            <a:endParaRPr lang="en-US" noProof="1">
              <a:solidFill>
                <a:schemeClr val="tx1"/>
              </a:solidFill>
            </a:endParaRPr>
          </a:p>
          <a:p>
            <a:r>
              <a:rPr lang="en-US" noProof="1">
                <a:solidFill>
                  <a:schemeClr val="tx1"/>
                </a:solidFill>
              </a:rPr>
              <a:t>Don't use it </a:t>
            </a:r>
            <a:r>
              <a:rPr lang="en-US" noProof="1" smtClean="0">
                <a:solidFill>
                  <a:schemeClr val="tx1"/>
                </a:solidFill>
              </a:rPr>
              <a:t>to build has-a</a:t>
            </a:r>
            <a:r>
              <a:rPr lang="en-US" i="1" noProof="1" smtClean="0">
                <a:solidFill>
                  <a:schemeClr val="tx1"/>
                </a:solidFill>
              </a:rPr>
              <a:t> </a:t>
            </a:r>
            <a:r>
              <a:rPr lang="en-US" noProof="1" smtClean="0">
                <a:solidFill>
                  <a:schemeClr val="tx1"/>
                </a:solidFill>
              </a:rPr>
              <a:t>relationship</a:t>
            </a:r>
          </a:p>
          <a:p>
            <a:pPr lvl="1"/>
            <a:r>
              <a:rPr lang="en-US" noProof="1" smtClean="0">
                <a:solidFill>
                  <a:schemeClr val="tx1"/>
                </a:solidFill>
              </a:rPr>
              <a:t>E.g. dog has-a name (dog is not kind of name)</a:t>
            </a:r>
            <a:endParaRPr lang="en-US" noProof="1">
              <a:solidFill>
                <a:schemeClr val="tx1"/>
              </a:solidFill>
            </a:endParaRPr>
          </a:p>
        </p:txBody>
      </p:sp>
      <p:sp>
        <p:nvSpPr>
          <p:cNvPr id="2" name="Title 1"/>
          <p:cNvSpPr>
            <a:spLocks noGrp="1"/>
          </p:cNvSpPr>
          <p:nvPr>
            <p:ph type="title"/>
          </p:nvPr>
        </p:nvSpPr>
        <p:spPr>
          <a:xfrm>
            <a:off x="395536" y="0"/>
            <a:ext cx="8229600" cy="1143000"/>
          </a:xfrm>
          <a:prstGeom prst="rect">
            <a:avLst/>
          </a:prstGeom>
        </p:spPr>
        <p:txBody>
          <a:bodyPr anchor="ctr" anchorCtr="0"/>
          <a:lstStyle/>
          <a:p>
            <a:pPr>
              <a:lnSpc>
                <a:spcPts val="4000"/>
              </a:lnSpc>
              <a:defRPr/>
            </a:pPr>
            <a:r>
              <a:rPr lang="en-US" sz="4000" dirty="0">
                <a:solidFill>
                  <a:schemeClr val="tx1"/>
                </a:solidFill>
              </a:rPr>
              <a:t>Inheritance </a:t>
            </a:r>
            <a:r>
              <a:rPr lang="en-US" sz="4000" dirty="0" smtClean="0">
                <a:solidFill>
                  <a:schemeClr val="tx1"/>
                </a:solidFill>
              </a:rPr>
              <a:t>– Benefits</a:t>
            </a:r>
            <a:endParaRPr lang="bg-BG" sz="4000" dirty="0">
              <a:solidFill>
                <a:schemeClr val="tx1"/>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8</a:t>
            </a:fld>
            <a:endParaRPr lang="en-US" sz="1100" dirty="0"/>
          </a:p>
        </p:txBody>
      </p:sp>
    </p:spTree>
    <p:extLst>
      <p:ext uri="{BB962C8B-B14F-4D97-AF65-F5344CB8AC3E}">
        <p14:creationId xmlns="" xmlns:p14="http://schemas.microsoft.com/office/powerpoint/2010/main" val="961836503"/>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3922" name="Rectangle 2"/>
          <p:cNvSpPr>
            <a:spLocks noGrp="1" noChangeArrowheads="1"/>
          </p:cNvSpPr>
          <p:nvPr>
            <p:ph type="title"/>
          </p:nvPr>
        </p:nvSpPr>
        <p:spPr/>
        <p:txBody>
          <a:bodyPr/>
          <a:lstStyle/>
          <a:p>
            <a:r>
              <a:rPr lang="en-US" dirty="0">
                <a:solidFill>
                  <a:schemeClr val="tx1"/>
                </a:solidFill>
              </a:rPr>
              <a:t>Inheritance</a:t>
            </a:r>
            <a:endParaRPr lang="bg-BG" dirty="0">
              <a:solidFill>
                <a:schemeClr val="tx1"/>
              </a:solidFill>
            </a:endParaRPr>
          </a:p>
        </p:txBody>
      </p:sp>
      <p:sp>
        <p:nvSpPr>
          <p:cNvPr id="1233923" name="Rectangle 3"/>
          <p:cNvSpPr>
            <a:spLocks noGrp="1" noChangeArrowheads="1"/>
          </p:cNvSpPr>
          <p:nvPr>
            <p:ph type="body" idx="1"/>
          </p:nvPr>
        </p:nvSpPr>
        <p:spPr/>
        <p:txBody>
          <a:bodyPr/>
          <a:lstStyle/>
          <a:p>
            <a:r>
              <a:rPr lang="en-US" dirty="0" smtClean="0">
                <a:solidFill>
                  <a:schemeClr val="tx1"/>
                </a:solidFill>
              </a:rPr>
              <a:t>Inheritance implicitly gains </a:t>
            </a:r>
            <a:r>
              <a:rPr lang="en-US" dirty="0">
                <a:solidFill>
                  <a:schemeClr val="tx1"/>
                </a:solidFill>
              </a:rPr>
              <a:t>all members from another </a:t>
            </a:r>
            <a:r>
              <a:rPr lang="en-US" dirty="0" smtClean="0">
                <a:solidFill>
                  <a:schemeClr val="tx1"/>
                </a:solidFill>
              </a:rPr>
              <a:t>class</a:t>
            </a:r>
          </a:p>
          <a:p>
            <a:pPr lvl="1"/>
            <a:r>
              <a:rPr lang="en-US" dirty="0" smtClean="0">
                <a:solidFill>
                  <a:schemeClr val="tx1"/>
                </a:solidFill>
              </a:rPr>
              <a:t>All fields</a:t>
            </a:r>
            <a:r>
              <a:rPr lang="en-US" dirty="0">
                <a:solidFill>
                  <a:schemeClr val="tx1"/>
                </a:solidFill>
              </a:rPr>
              <a:t>, methods, properties, </a:t>
            </a:r>
            <a:r>
              <a:rPr lang="en-US" dirty="0" smtClean="0">
                <a:solidFill>
                  <a:schemeClr val="tx1"/>
                </a:solidFill>
              </a:rPr>
              <a:t>events, …</a:t>
            </a:r>
          </a:p>
          <a:p>
            <a:pPr lvl="1"/>
            <a:r>
              <a:rPr lang="en-US" dirty="0" smtClean="0">
                <a:solidFill>
                  <a:schemeClr val="tx1"/>
                </a:solidFill>
              </a:rPr>
              <a:t>Some members could be inaccessible (hidden)</a:t>
            </a:r>
            <a:endParaRPr lang="en-US" dirty="0">
              <a:solidFill>
                <a:schemeClr val="tx1"/>
              </a:solidFill>
            </a:endParaRPr>
          </a:p>
          <a:p>
            <a:r>
              <a:rPr lang="en-US" dirty="0" smtClean="0">
                <a:solidFill>
                  <a:schemeClr val="tx1"/>
                </a:solidFill>
              </a:rPr>
              <a:t>The </a:t>
            </a:r>
            <a:r>
              <a:rPr lang="en-US" dirty="0">
                <a:solidFill>
                  <a:schemeClr val="tx1"/>
                </a:solidFill>
              </a:rPr>
              <a:t>class whose methods are inherited is called </a:t>
            </a:r>
            <a:r>
              <a:rPr lang="en-US" dirty="0">
                <a:solidFill>
                  <a:schemeClr val="tx1"/>
                </a:solidFill>
                <a:effectLst>
                  <a:outerShdw blurRad="38100" dist="38100" dir="2700000" algn="tl">
                    <a:srgbClr val="000000"/>
                  </a:outerShdw>
                </a:effectLst>
              </a:rPr>
              <a:t>base</a:t>
            </a:r>
            <a:r>
              <a:rPr lang="en-US" dirty="0">
                <a:solidFill>
                  <a:schemeClr val="tx1"/>
                </a:solidFill>
              </a:rPr>
              <a:t> (parent) class</a:t>
            </a:r>
            <a:endParaRPr lang="bg-BG" dirty="0">
              <a:solidFill>
                <a:schemeClr val="tx1"/>
              </a:solidFill>
            </a:endParaRPr>
          </a:p>
          <a:p>
            <a:r>
              <a:rPr lang="en-US" dirty="0">
                <a:solidFill>
                  <a:schemeClr val="tx1"/>
                </a:solidFill>
              </a:rPr>
              <a:t>The class that gains new </a:t>
            </a:r>
            <a:r>
              <a:rPr lang="bg-BG" dirty="0">
                <a:solidFill>
                  <a:schemeClr val="tx1"/>
                </a:solidFill>
              </a:rPr>
              <a:t>functionality</a:t>
            </a:r>
            <a:r>
              <a:rPr lang="en-US" dirty="0">
                <a:solidFill>
                  <a:schemeClr val="tx1"/>
                </a:solidFill>
              </a:rPr>
              <a:t> is called </a:t>
            </a:r>
            <a:r>
              <a:rPr lang="en-US" dirty="0">
                <a:solidFill>
                  <a:schemeClr val="tx1"/>
                </a:solidFill>
                <a:effectLst>
                  <a:outerShdw blurRad="38100" dist="38100" dir="2700000" algn="tl">
                    <a:srgbClr val="000000"/>
                  </a:outerShdw>
                </a:effectLst>
              </a:rPr>
              <a:t>derived</a:t>
            </a:r>
            <a:r>
              <a:rPr lang="en-US" dirty="0">
                <a:solidFill>
                  <a:schemeClr val="tx1"/>
                </a:solidFill>
              </a:rPr>
              <a:t> (child) </a:t>
            </a:r>
            <a:r>
              <a:rPr lang="en-US" dirty="0" smtClean="0">
                <a:solidFill>
                  <a:schemeClr val="tx1"/>
                </a:solidFill>
              </a:rPr>
              <a:t>class</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9</a:t>
            </a:fld>
            <a:endParaRPr lang="en-US" dirty="0"/>
          </a:p>
        </p:txBody>
      </p:sp>
    </p:spTree>
    <p:extLst>
      <p:ext uri="{BB962C8B-B14F-4D97-AF65-F5344CB8AC3E}">
        <p14:creationId xmlns="" xmlns:p14="http://schemas.microsoft.com/office/powerpoint/2010/main" val="3076716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тема">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тема">
  <a:themeElements>
    <a:clrScheme name="О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О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О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тема">
  <a:themeElements>
    <a:clrScheme name="О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О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О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2545</Words>
  <Application>Microsoft Office PowerPoint</Application>
  <PresentationFormat>Презентация на цял екран (4:3)</PresentationFormat>
  <Paragraphs>536</Paragraphs>
  <Slides>44</Slides>
  <Notes>5</Notes>
  <HiddenSlides>0</HiddenSlides>
  <MMClips>0</MMClips>
  <ScaleCrop>false</ScaleCrop>
  <HeadingPairs>
    <vt:vector size="4" baseType="variant">
      <vt:variant>
        <vt:lpstr>Тема</vt:lpstr>
      </vt:variant>
      <vt:variant>
        <vt:i4>1</vt:i4>
      </vt:variant>
      <vt:variant>
        <vt:lpstr>Заглавия на слайдовете</vt:lpstr>
      </vt:variant>
      <vt:variant>
        <vt:i4>44</vt:i4>
      </vt:variant>
    </vt:vector>
  </HeadingPairs>
  <TitlesOfParts>
    <vt:vector size="45" baseType="lpstr">
      <vt:lpstr>Office тема</vt:lpstr>
      <vt:lpstr>Object-Oriented Programming Fundamental Principles – Part 1</vt:lpstr>
      <vt:lpstr>Table of Contents</vt:lpstr>
      <vt:lpstr>Fundamental Principles of OOP</vt:lpstr>
      <vt:lpstr>Слайд 4</vt:lpstr>
      <vt:lpstr>Classes and Interfaces</vt:lpstr>
      <vt:lpstr>Inheritance</vt:lpstr>
      <vt:lpstr>Types of Inheritance</vt:lpstr>
      <vt:lpstr>Inheritance – Benefits</vt:lpstr>
      <vt:lpstr>Inheritance</vt:lpstr>
      <vt:lpstr>Inheritance – Example</vt:lpstr>
      <vt:lpstr>Class Hierarchies</vt:lpstr>
      <vt:lpstr>Inheritance in .NET</vt:lpstr>
      <vt:lpstr>How to Define Inheritance?</vt:lpstr>
      <vt:lpstr>Simple Inheritance Example</vt:lpstr>
      <vt:lpstr>Simple Inheritance Example (2)</vt:lpstr>
      <vt:lpstr>Access Levels</vt:lpstr>
      <vt:lpstr>Inheritance and Accessibility</vt:lpstr>
      <vt:lpstr>Inheritance and Accessibility (2)</vt:lpstr>
      <vt:lpstr>Inheritance: Important Aspects</vt:lpstr>
      <vt:lpstr>Inheritance: Important Features</vt:lpstr>
      <vt:lpstr>Abstraction</vt:lpstr>
      <vt:lpstr>Abstraction (2)</vt:lpstr>
      <vt:lpstr>Abstraction in .NET</vt:lpstr>
      <vt:lpstr>Abstraction in .NET – Example</vt:lpstr>
      <vt:lpstr>Interfaces</vt:lpstr>
      <vt:lpstr>Interfaces (2)</vt:lpstr>
      <vt:lpstr>Interfaces – Example</vt:lpstr>
      <vt:lpstr>Interfaces – Example (2)</vt:lpstr>
      <vt:lpstr>Interface Implementation</vt:lpstr>
      <vt:lpstr>Interface Implementation (2)</vt:lpstr>
      <vt:lpstr>Abstract Classes</vt:lpstr>
      <vt:lpstr>Abstract Classes (2)</vt:lpstr>
      <vt:lpstr>Abstract Class – Example</vt:lpstr>
      <vt:lpstr>Interfaces vs. Abstract Classes</vt:lpstr>
      <vt:lpstr>Abstract Classes – Example</vt:lpstr>
      <vt:lpstr>Abstract Classes – Example (2)</vt:lpstr>
      <vt:lpstr>Abstract Data Types</vt:lpstr>
      <vt:lpstr>Inheritance Hierarchies</vt:lpstr>
      <vt:lpstr>UML Class Diagram – Example</vt:lpstr>
      <vt:lpstr>Слайд 40</vt:lpstr>
      <vt:lpstr>Encapsulation</vt:lpstr>
      <vt:lpstr>Encapsulation – Example</vt:lpstr>
      <vt:lpstr>Encapsulation in .NET</vt:lpstr>
      <vt:lpstr>Encapsulation – Benefits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Fundamental Principles – Part 1</dc:title>
  <dc:creator>PePsi</dc:creator>
  <cp:lastModifiedBy>PePsi</cp:lastModifiedBy>
  <cp:revision>26</cp:revision>
  <dcterms:created xsi:type="dcterms:W3CDTF">2015-03-27T16:26:16Z</dcterms:created>
  <dcterms:modified xsi:type="dcterms:W3CDTF">2015-03-27T16:51:57Z</dcterms:modified>
</cp:coreProperties>
</file>