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95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4ACC6-D26F-47B6-9BF3-A68B792C593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A4A0F-96A1-4233-81C9-FC655A2594D7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C1C4-3338-4AC2-A967-A865F9952FF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6515473"/>
            <a:ext cx="3962672" cy="3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dirty="0"/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5181328" y="6515473"/>
            <a:ext cx="3962672" cy="3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D3AC7A74-A83C-4B2C-9B12-9C57A3BA2667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dirty="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="" xmlns:p14="http://schemas.microsoft.com/office/powerpoint/2010/main" val="222063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3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>
                <a:solidFill>
                  <a:schemeClr val="tx1"/>
                </a:solidFill>
              </a:rPr>
              <a:t>Object-Oriented Programming Fundamental Principles – Part </a:t>
            </a:r>
            <a:r>
              <a:rPr lang="en-US" sz="4600" dirty="0" smtClean="0">
                <a:solidFill>
                  <a:schemeClr val="tx1"/>
                </a:solidFill>
              </a:rPr>
              <a:t>2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Polymorphism, Class Hierarchies, Exceptions, Strong Cohesion and Loose Coupling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abstract double CalcSurface(); 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override double CalcSurface() { return … }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  <p:sp>
        <p:nvSpPr>
          <p:cNvPr id="5" name="Rectangle 2"/>
          <p:cNvSpPr/>
          <p:nvPr/>
        </p:nvSpPr>
        <p:spPr>
          <a:xfrm>
            <a:off x="5940152" y="6237312"/>
            <a:ext cx="269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n w="500">
                  <a:noFill/>
                </a:ln>
                <a:effectLst>
                  <a:reflection blurRad="12000" stA="20000" endPos="50000" dist="12700" dir="5400000" sy="-100000" algn="bl" rotWithShape="0"/>
                </a:effectLst>
                <a:latin typeface="Corbel"/>
              </a:rPr>
              <a:t>Polymorphism – Live Demo</a:t>
            </a:r>
            <a:endParaRPr lang="en-US" i="1" dirty="0"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8004" y="914400"/>
            <a:ext cx="58649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u="sng" dirty="0"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u="sng" dirty="0"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u="sng" dirty="0"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Real World Example: Calculator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Creating </a:t>
            </a:r>
            <a:r>
              <a:rPr lang="en-US" dirty="0" smtClean="0">
                <a:solidFill>
                  <a:schemeClr val="tx1"/>
                </a:solidFill>
              </a:rPr>
              <a:t>an application </a:t>
            </a:r>
            <a:r>
              <a:rPr lang="en-US" dirty="0">
                <a:solidFill>
                  <a:schemeClr val="tx1"/>
                </a:solidFill>
              </a:rPr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Typical </a:t>
            </a:r>
            <a:r>
              <a:rPr lang="en-US" dirty="0" smtClean="0">
                <a:solidFill>
                  <a:schemeClr val="tx1"/>
                </a:solidFill>
              </a:rPr>
              <a:t>scenario for </a:t>
            </a:r>
            <a:r>
              <a:rPr lang="en-US" dirty="0">
                <a:solidFill>
                  <a:schemeClr val="tx1"/>
                </a:solidFill>
              </a:rPr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12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Real World Example: Calculator (2)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Buttons, panels, text boxes, menus, check boxes, radio buttons, etc.</a:t>
            </a:r>
            <a:endParaRPr lang="bg-B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>
                <a:solidFill>
                  <a:schemeClr val="tx1"/>
                </a:solidFill>
              </a:rPr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Should implement an interface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a method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Common properties: location, size, text, </a:t>
            </a:r>
            <a:r>
              <a:rPr lang="en-US" dirty="0" smtClean="0">
                <a:solidFill>
                  <a:schemeClr val="tx1"/>
                </a:solidFill>
              </a:rPr>
              <a:t>face color, font, background color, 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 anchor="ctr" anchorCtr="0"/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Real World Example: Calculator (3)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Some controls could contain other </a:t>
            </a:r>
            <a:r>
              <a:rPr lang="en-US" dirty="0" smtClean="0">
                <a:solidFill>
                  <a:schemeClr val="tx1"/>
                </a:solidFill>
              </a:rPr>
              <a:t>(nested) controls </a:t>
            </a:r>
            <a:r>
              <a:rPr lang="en-US" dirty="0">
                <a:solidFill>
                  <a:schemeClr val="tx1"/>
                </a:solidFill>
              </a:rPr>
              <a:t>inside (e. g. </a:t>
            </a:r>
            <a:r>
              <a:rPr lang="en-US" dirty="0" smtClean="0">
                <a:solidFill>
                  <a:schemeClr val="tx1"/>
                </a:solidFill>
              </a:rPr>
              <a:t>panels and toolbars)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We should have class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>
                <a:solidFill>
                  <a:schemeClr val="tx1"/>
                </a:solidFill>
              </a:rPr>
              <a:t> that extends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>
                <a:solidFill>
                  <a:schemeClr val="tx1"/>
                </a:solidFill>
              </a:rPr>
              <a:t> holding a collection of child controls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solidFill>
                  <a:schemeClr val="tx1"/>
                </a:solidFill>
              </a:rPr>
              <a:t> itself is a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>
                <a:solidFill>
                  <a:schemeClr val="tx1"/>
                </a:solidFill>
              </a:rPr>
              <a:t> is a special kind of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Contains also border, title (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 derived from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>
                <a:solidFill>
                  <a:schemeClr val="tx1"/>
                </a:solidFill>
              </a:rPr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How the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solidFill>
                  <a:schemeClr val="tx1"/>
                </a:solidFill>
              </a:rPr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Invokes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for all </a:t>
            </a:r>
            <a:r>
              <a:rPr lang="en-US" dirty="0" smtClean="0">
                <a:solidFill>
                  <a:schemeClr val="tx1"/>
                </a:solidFill>
              </a:rPr>
              <a:t>child controls </a:t>
            </a:r>
            <a:r>
              <a:rPr lang="en-US" dirty="0">
                <a:solidFill>
                  <a:schemeClr val="tx1"/>
                </a:solidFill>
              </a:rPr>
              <a:t>inside it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Real World Example: Calculator (4)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How a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Invokes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Each control knows how to visualize itself</a:t>
            </a:r>
            <a:endParaRPr lang="bg-B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We can define class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all buttons can derive from it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Exception Classes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2951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User-Defined Exception Classes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OOP exception handling is the main paradigm for error handling</a:t>
            </a:r>
          </a:p>
          <a:p>
            <a:pPr lvl="1"/>
            <a:r>
              <a:rPr lang="en-US" dirty="0" smtClean="0"/>
              <a:t>Exceptions 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Exception Hierarchy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Exceptions </a:t>
            </a:r>
            <a:r>
              <a:rPr lang="en-US" dirty="0" smtClean="0">
                <a:solidFill>
                  <a:schemeClr val="tx1"/>
                </a:solidFill>
              </a:rPr>
              <a:t>in .NET Framework are organized in </a:t>
            </a:r>
            <a:r>
              <a:rPr lang="en-US" smtClean="0">
                <a:solidFill>
                  <a:schemeClr val="tx1"/>
                </a:solidFill>
              </a:rPr>
              <a:t>a object-oriented </a:t>
            </a:r>
            <a:r>
              <a:rPr lang="en-US" dirty="0" smtClean="0">
                <a:solidFill>
                  <a:schemeClr val="tx1"/>
                </a:solidFill>
              </a:rPr>
              <a:t>class hierarchy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smtClean="0">
                <a:solidFill>
                  <a:schemeClr val="tx1"/>
                </a:solidFill>
              </a:rPr>
              <a:t>Hierarchies: Real </a:t>
            </a:r>
            <a:r>
              <a:rPr lang="en-US" dirty="0">
                <a:solidFill>
                  <a:schemeClr val="tx1"/>
                </a:solidFill>
              </a:rPr>
              <a:t>World Example</a:t>
            </a:r>
            <a:endParaRPr lang="en-US" dirty="0" smtClean="0">
              <a:solidFill>
                <a:schemeClr val="tx1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Cohesion and Coupling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4525963"/>
          </a:xfrm>
        </p:spPr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35896" y="5877272"/>
            <a:ext cx="4826496" cy="7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Exception Classes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 smtClean="0">
                <a:solidFill>
                  <a:schemeClr val="tx1"/>
                </a:solidFill>
              </a:rPr>
              <a:t>Cohesion and Coupling</a:t>
            </a:r>
            <a:endParaRPr lang="en-US" sz="5000" b="1" u="sng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Cohesion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Cohesion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closely the routines in a class or the code in a routine support a central purpose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Cohesion must be strong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Classes must contain strongly related functionality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Good and Bad Cohesion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tx1"/>
                </a:solidFill>
              </a:rPr>
              <a:t>Good cohesion: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ct val="350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Bad cohesion: spaghetti code, single-board computer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spcBef>
                <a:spcPct val="350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34290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</p:spTree>
    <p:extLst>
      <p:ext uri="{BB962C8B-B14F-4D97-AF65-F5344CB8AC3E}">
        <p14:creationId xmlns=""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Weak cohesion 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=""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Coupling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Coupling describes how tightly a class or routine is related to other classes or </a:t>
            </a:r>
            <a:r>
              <a:rPr lang="bg-BG" dirty="0" smtClean="0">
                <a:solidFill>
                  <a:schemeClr val="tx1"/>
                </a:solidFill>
              </a:rPr>
              <a:t>routines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Coupling must be kept loose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Or be entirely independent (loosely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One module must be easily used by other modules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Loose and Tight Coupling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Can you change the video controller?</a:t>
            </a:r>
            <a:endParaRPr lang="bg-BG" sz="2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Loose Coupling –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Tight Coupling –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b="1" u="sng" dirty="0">
                <a:solidFill>
                  <a:schemeClr val="tx1"/>
                </a:solidFill>
              </a:rPr>
              <a:t>Polymorphism</a:t>
            </a:r>
            <a:endParaRPr lang="bg-BG" sz="4000" b="1" u="sng" dirty="0">
              <a:solidFill>
                <a:schemeClr val="tx1"/>
              </a:solidFill>
            </a:endParaRP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Polymorphism = ability </a:t>
            </a:r>
            <a:r>
              <a:rPr lang="en-US" sz="3000" dirty="0">
                <a:solidFill>
                  <a:schemeClr val="tx1"/>
                </a:solidFill>
              </a:rPr>
              <a:t>to take more than one </a:t>
            </a:r>
            <a:r>
              <a:rPr lang="en-US" sz="3000" dirty="0" smtClean="0">
                <a:solidFill>
                  <a:schemeClr val="tx1"/>
                </a:solidFill>
              </a:rPr>
              <a:t>form (objects have more than one type)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/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/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</a:rPr>
              <a:t>Polymorphism allows abstract operations to be defined and </a:t>
            </a:r>
            <a:r>
              <a:rPr lang="en-US" sz="3000" dirty="0" smtClean="0">
                <a:solidFill>
                  <a:schemeClr val="tx1"/>
                </a:solidFill>
              </a:rPr>
              <a:t>invoked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/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/>
                </a:solidFill>
              </a:rPr>
              <a:t>implemented in </a:t>
            </a:r>
            <a:r>
              <a:rPr lang="en-US" sz="2800" dirty="0">
                <a:solidFill>
                  <a:schemeClr val="tx1"/>
                </a:solidFill>
              </a:rPr>
              <a:t>the child </a:t>
            </a:r>
            <a:r>
              <a:rPr lang="en-US" sz="2800" dirty="0" smtClean="0">
                <a:solidFill>
                  <a:schemeClr val="tx1"/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Declared as </a:t>
            </a:r>
            <a:r>
              <a:rPr lang="en-US" sz="2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/>
                </a:solidFill>
              </a:rPr>
              <a:t> or </a:t>
            </a:r>
            <a:r>
              <a:rPr lang="en-US" sz="2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OOP fundamental principals are: inheritance, encapsulation, abstraction, 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Strong cohesion and loose coupling avoid spaghetti code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>
                <a:solidFill>
                  <a:schemeClr val="tx1"/>
                </a:solidFill>
              </a:rPr>
              <a:t>Polymorphism (2)</a:t>
            </a:r>
            <a:endParaRPr lang="bg-BG" sz="4000" dirty="0">
              <a:solidFill>
                <a:schemeClr val="tx1"/>
              </a:solidFill>
            </a:endParaRP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en-US" dirty="0" smtClean="0">
                <a:solidFill>
                  <a:schemeClr val="tx1"/>
                </a:solidFill>
              </a:rPr>
              <a:t>handle an </a:t>
            </a:r>
            <a:r>
              <a:rPr lang="en-US" dirty="0">
                <a:solidFill>
                  <a:schemeClr val="tx1"/>
                </a:solidFill>
              </a:rPr>
              <a:t>object </a:t>
            </a:r>
            <a:r>
              <a:rPr lang="en-US" dirty="0" smtClean="0">
                <a:solidFill>
                  <a:schemeClr val="tx1"/>
                </a:solidFill>
              </a:rPr>
              <a:t>of given type as object of its base type?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invoke </a:t>
            </a:r>
            <a:r>
              <a:rPr lang="en-US" dirty="0">
                <a:solidFill>
                  <a:schemeClr val="tx1"/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/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/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/>
                </a:solidFill>
              </a:rPr>
              <a:t> can hold anything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/>
                </a:solidFill>
              </a:rPr>
              <a:t>To pass </a:t>
            </a:r>
            <a:r>
              <a:rPr lang="en-US" dirty="0" smtClean="0">
                <a:solidFill>
                  <a:schemeClr val="tx1"/>
                </a:solidFill>
              </a:rPr>
              <a:t>more specific object </a:t>
            </a:r>
            <a:r>
              <a:rPr lang="en-US" dirty="0">
                <a:solidFill>
                  <a:schemeClr val="tx1"/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/>
                </a:solidFill>
              </a:rPr>
              <a:t>To declare a more generic field </a:t>
            </a:r>
            <a:r>
              <a:rPr lang="en-US" dirty="0" smtClean="0">
                <a:solidFill>
                  <a:schemeClr val="tx1"/>
                </a:solidFill>
              </a:rPr>
              <a:t>which will </a:t>
            </a:r>
            <a:r>
              <a:rPr lang="en-US" dirty="0">
                <a:solidFill>
                  <a:schemeClr val="tx1"/>
                </a:solidFill>
              </a:rPr>
              <a:t>be initialized and "specialized" later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Virtual method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changed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077072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778872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Draw() { … }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347864" y="6319568"/>
            <a:ext cx="5258544" cy="5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Virtual Methods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about Virtual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Abstract methods 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If a method is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Interface members 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Virtual methods can be hidden through the new keyword: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558924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new double CalculateSurface() { return … }</a:t>
            </a:r>
          </a:p>
        </p:txBody>
      </p:sp>
    </p:spTree>
    <p:extLst>
      <p:ext uri="{BB962C8B-B14F-4D97-AF65-F5344CB8AC3E}">
        <p14:creationId xmlns=""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 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An override method provides a replacement implementation 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overridden base method must be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, 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>
                <a:solidFill>
                  <a:schemeClr val="tx1"/>
                </a:solidFill>
              </a:rPr>
              <a:t>Polymorphism – </a:t>
            </a:r>
            <a:r>
              <a:rPr lang="en-US" sz="4000" dirty="0" smtClean="0">
                <a:solidFill>
                  <a:schemeClr val="tx1"/>
                </a:solidFill>
              </a:rPr>
              <a:t>How </a:t>
            </a:r>
            <a:r>
              <a:rPr lang="en-US" sz="4000" smtClean="0">
                <a:solidFill>
                  <a:schemeClr val="tx1"/>
                </a:solidFill>
              </a:rPr>
              <a:t>it Works?</a:t>
            </a:r>
            <a:endParaRPr lang="bg-BG" sz="4000" dirty="0">
              <a:solidFill>
                <a:schemeClr val="tx1"/>
              </a:solidFill>
            </a:endParaRP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Polymorphism ensures that </a:t>
            </a:r>
            <a:r>
              <a:rPr lang="en-US" dirty="0" smtClean="0">
                <a:solidFill>
                  <a:schemeClr val="tx1"/>
                </a:solidFill>
              </a:rPr>
              <a:t>the appropriate </a:t>
            </a:r>
            <a:r>
              <a:rPr lang="en-US" dirty="0">
                <a:solidFill>
                  <a:schemeClr val="tx1"/>
                </a:solidFill>
              </a:rPr>
              <a:t>method of the </a:t>
            </a:r>
            <a:r>
              <a:rPr lang="en-US" dirty="0" smtClean="0">
                <a:solidFill>
                  <a:schemeClr val="tx1"/>
                </a:solidFill>
              </a:rPr>
              <a:t>subclass is called through its base class' interface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Polymorphism is implemented using </a:t>
            </a:r>
            <a:r>
              <a:rPr lang="en-US" dirty="0" smtClean="0">
                <a:solidFill>
                  <a:schemeClr val="tx1"/>
                </a:solidFill>
              </a:rPr>
              <a:t>a technique </a:t>
            </a:r>
            <a:r>
              <a:rPr lang="en-US" dirty="0">
                <a:solidFill>
                  <a:schemeClr val="tx1"/>
                </a:solidFill>
              </a:rPr>
              <a:t>called 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/>
                </a:solidFill>
              </a:rPr>
              <a:t>The exact </a:t>
            </a:r>
            <a:r>
              <a:rPr lang="en-US" dirty="0">
                <a:solidFill>
                  <a:schemeClr val="tx1"/>
                </a:solidFill>
              </a:rPr>
              <a:t>method to </a:t>
            </a:r>
            <a:r>
              <a:rPr lang="en-US" dirty="0" smtClean="0">
                <a:solidFill>
                  <a:schemeClr val="tx1"/>
                </a:solidFill>
              </a:rPr>
              <a:t>be called </a:t>
            </a:r>
            <a:r>
              <a:rPr lang="en-US" dirty="0">
                <a:solidFill>
                  <a:schemeClr val="tx1"/>
                </a:solidFill>
              </a:rPr>
              <a:t>is determined </a:t>
            </a:r>
            <a:r>
              <a:rPr lang="en-US" dirty="0" smtClean="0">
                <a:solidFill>
                  <a:schemeClr val="tx1"/>
                </a:solidFill>
              </a:rPr>
              <a:t>at runtime, just before </a:t>
            </a:r>
            <a:r>
              <a:rPr lang="en-US" dirty="0">
                <a:solidFill>
                  <a:schemeClr val="tx1"/>
                </a:solidFill>
              </a:rPr>
              <a:t>performing the </a:t>
            </a:r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/>
                </a:solidFill>
              </a:rPr>
              <a:t>Applied for all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>
                <a:solidFill>
                  <a:schemeClr val="tx1"/>
                </a:solidFill>
              </a:rPr>
              <a:t> methods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Note: Late binding is </a:t>
            </a:r>
            <a:r>
              <a:rPr lang="en-US" dirty="0" smtClean="0">
                <a:solidFill>
                  <a:schemeClr val="tx1"/>
                </a:solidFill>
              </a:rPr>
              <a:t>a bit slower than normal (early) binding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1688</Words>
  <Application>Microsoft Office PowerPoint</Application>
  <PresentationFormat>Презентация на цял екран (4:3)</PresentationFormat>
  <Paragraphs>328</Paragraphs>
  <Slides>31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Office тема</vt:lpstr>
      <vt:lpstr>Object-Oriented Programming Fundamental Principles – Part 2</vt:lpstr>
      <vt:lpstr>Contents</vt:lpstr>
      <vt:lpstr>Polymorphism</vt:lpstr>
      <vt:lpstr>Polymorphism (2)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Fundamental Principles – Part 2</dc:title>
  <dc:creator>PePsi</dc:creator>
  <cp:lastModifiedBy>PePsi</cp:lastModifiedBy>
  <cp:revision>16</cp:revision>
  <dcterms:created xsi:type="dcterms:W3CDTF">2015-03-27T16:27:14Z</dcterms:created>
  <dcterms:modified xsi:type="dcterms:W3CDTF">2015-03-27T17:00:26Z</dcterms:modified>
</cp:coreProperties>
</file>