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32A96-1DAD-4DB7-87E0-951EC50FE263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2DEE3-3134-47A8-A5F7-617344F3AEEA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175434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23702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58548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955680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76614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1C6FA-E3FE-4DBF-8AD6-5D8D8690AE35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014451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392379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322270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26255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69900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95E61-8B48-4534-9139-FB9A581BED1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481480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17E8-3CA4-4ECA-A466-92E529222AE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464451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626484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81351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3A83B8-2519-41A8-83DC-21AD8F4CC80D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192703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810796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33073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11020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78619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D6CF6-A71C-4D1E-8FAD-621F3D856F7D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04294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882A2-37B3-4CA8-9793-FBC405D8667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6204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29CA6-5BB0-4430-A3FD-9E6B29777C56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32545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5838B-DEB8-4267-8F41-57F86C547C9E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971709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398A5-76F1-4F89-B195-D20EAF081762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328554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19.2.2015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Exception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49736"/>
            <a:ext cx="8229600" cy="5691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Handling Errors during the Program Execution</a:t>
            </a:r>
          </a:p>
        </p:txBody>
      </p:sp>
      <p:sp>
        <p:nvSpPr>
          <p:cNvPr id="1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hlinkClick r:id="rId3"/>
              </a:rPr>
              <a:t>http://academy.telerik.com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C# Fundamentals – Part 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Exception Properties</a:t>
            </a:r>
            <a:endParaRPr lang="bg-BG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229600" cy="4525963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800" dirty="0"/>
              <a:t>The</a:t>
            </a:r>
            <a:r>
              <a:rPr lang="bg-BG" sz="2800" dirty="0"/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dirty="0"/>
              <a:t> property gives brief description of the problem</a:t>
            </a:r>
            <a:endParaRPr lang="bg-BG" sz="28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800" dirty="0"/>
              <a:t>The</a:t>
            </a:r>
            <a:r>
              <a:rPr lang="bg-BG" sz="2800" dirty="0"/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StackTrace</a:t>
            </a:r>
            <a:r>
              <a:rPr lang="en-US" sz="2800" dirty="0"/>
              <a:t> property is extremely useful when identifying the reason </a:t>
            </a:r>
            <a:r>
              <a:rPr lang="en-US" sz="2800" dirty="0" smtClean="0"/>
              <a:t>caused </a:t>
            </a:r>
            <a:r>
              <a:rPr lang="en-US" sz="2800" dirty="0"/>
              <a:t>the exception</a:t>
            </a:r>
            <a:endParaRPr lang="bg-BG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609601" y="3352800"/>
            <a:ext cx="7924799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 caught: Input string was not in a correct format.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System.Number.ParseInt32(String s, NumberStyles style, NumberFormatInfo info)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System.Int32.Parse(String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ExceptionsTest.CauseFormatException() in c:\consoleapplication1\exceptionstest.cs:line 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ExceptionsTest.Main(String[] args) in c:\consoleapplication1\exceptionstest.cs:line 15</a:t>
            </a:r>
          </a:p>
        </p:txBody>
      </p:sp>
    </p:spTree>
    <p:extLst>
      <p:ext uri="{BB962C8B-B14F-4D97-AF65-F5344CB8AC3E}">
        <p14:creationId xmlns="" xmlns:p14="http://schemas.microsoft.com/office/powerpoint/2010/main" val="94694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Properties (2)</a:t>
            </a:r>
            <a:endParaRPr lang="bg-BG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229600" cy="4525963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File names and line numbers are accessible only if the compilation </a:t>
            </a:r>
            <a:r>
              <a:rPr lang="en-US" sz="2800" dirty="0" smtClean="0"/>
              <a:t>was in Debug </a:t>
            </a:r>
            <a:r>
              <a:rPr lang="en-US" sz="2800" dirty="0"/>
              <a:t>mode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When compiled </a:t>
            </a:r>
            <a:r>
              <a:rPr lang="en-US" sz="2800" dirty="0"/>
              <a:t>in Release mode, the </a:t>
            </a:r>
            <a:r>
              <a:rPr lang="en-US" sz="2800" dirty="0" smtClean="0"/>
              <a:t>information in the </a:t>
            </a:r>
            <a:r>
              <a:rPr lang="en-US" sz="2800" dirty="0"/>
              <a:t>property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StackTrace</a:t>
            </a:r>
            <a:r>
              <a:rPr lang="en-US" sz="2800" dirty="0"/>
              <a:t> </a:t>
            </a:r>
            <a:r>
              <a:rPr lang="en-US" sz="2800" dirty="0" smtClean="0"/>
              <a:t>is quite </a:t>
            </a:r>
            <a:r>
              <a:rPr lang="en-US" sz="2800" dirty="0"/>
              <a:t>different:</a:t>
            </a:r>
            <a:endParaRPr lang="bg-BG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627063" y="3276600"/>
            <a:ext cx="79073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 caught: Input string was not in a correct format.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System.Number.ParseInt32(String s, NumberStyles style, NumberFormatInfo info)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ExceptionsTest.Main(String[] args)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5238750" cy="1181100"/>
          </a:xfrm>
          <a:prstGeom prst="roundRect">
            <a:avLst>
              <a:gd name="adj" fmla="val 1613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283968" y="6121400"/>
            <a:ext cx="4675114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Properties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0415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980728"/>
            <a:ext cx="6480175" cy="153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Hierarchy of</a:t>
            </a:r>
            <a:r>
              <a:rPr lang="bg-BG" dirty="0" smtClean="0"/>
              <a:t> </a:t>
            </a:r>
            <a:r>
              <a:rPr lang="en-US" dirty="0" smtClean="0"/>
              <a:t>Exceptions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3700186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Hierarchy</a:t>
            </a:r>
            <a:endParaRPr lang="bg-BG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Exceptions </a:t>
            </a:r>
            <a:r>
              <a:rPr lang="en-US" dirty="0" smtClean="0"/>
              <a:t>in .NET Framework are organized in a hierarchy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452176" y="2345453"/>
            <a:ext cx="8259745" cy="4009292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42568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879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.NET exceptions inherit from 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System.Exception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The </a:t>
            </a:r>
            <a:r>
              <a:rPr lang="en-US" sz="3000" dirty="0"/>
              <a:t>system exceptions </a:t>
            </a:r>
            <a:r>
              <a:rPr lang="en-US" sz="3000" dirty="0" smtClean="0"/>
              <a:t>inherit from 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System.SystemException</a:t>
            </a:r>
            <a:r>
              <a:rPr lang="en-US" sz="3000" dirty="0" smtClean="0"/>
              <a:t>, e.g.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System.ArgumentException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System.NullReferenceException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System.OutOfMemoryException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System.StackOverflowException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User-defined exceptions should </a:t>
            </a:r>
            <a:r>
              <a:rPr lang="en-US" sz="3000" dirty="0"/>
              <a:t>inherit </a:t>
            </a:r>
            <a:r>
              <a:rPr lang="en-US" sz="3000" dirty="0" smtClean="0"/>
              <a:t>from 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System.ApplicationException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4546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3950"/>
            <a:ext cx="8496300" cy="54292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000" dirty="0"/>
              <a:t>When </a:t>
            </a:r>
            <a:r>
              <a:rPr lang="en-US" sz="3000" dirty="0" smtClean="0"/>
              <a:t>catching an </a:t>
            </a:r>
            <a:r>
              <a:rPr lang="en-US" sz="3000" dirty="0"/>
              <a:t>exception of a particular class, </a:t>
            </a:r>
            <a:r>
              <a:rPr lang="en-US" sz="3000" dirty="0" smtClean="0"/>
              <a:t>all </a:t>
            </a:r>
            <a:r>
              <a:rPr lang="en-US" sz="3000" dirty="0"/>
              <a:t>its inheritors </a:t>
            </a:r>
            <a:r>
              <a:rPr lang="en-US" sz="3000" dirty="0" smtClean="0"/>
              <a:t>(child </a:t>
            </a:r>
            <a:r>
              <a:rPr lang="en-US" sz="3000" dirty="0"/>
              <a:t>exceptions) </a:t>
            </a:r>
            <a:r>
              <a:rPr lang="en-US" sz="3000" dirty="0" smtClean="0"/>
              <a:t>are caught too</a:t>
            </a:r>
            <a:endParaRPr lang="en-US" sz="30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000" dirty="0" smtClean="0"/>
              <a:t>Example:</a:t>
            </a:r>
            <a:endParaRPr lang="en-US" sz="30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60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bg-BG" sz="2600" dirty="0"/>
              <a:t>	</a:t>
            </a:r>
            <a:r>
              <a:rPr lang="en-US" sz="2700" dirty="0"/>
              <a:t>Handles</a:t>
            </a:r>
            <a:r>
              <a:rPr lang="bg-BG" sz="2700" dirty="0"/>
              <a:t> </a:t>
            </a:r>
            <a:r>
              <a:rPr lang="en-US" sz="2700" noProof="1" smtClean="0">
                <a:latin typeface="Consolas" pitchFamily="49" charset="0"/>
                <a:cs typeface="Consolas" pitchFamily="49" charset="0"/>
              </a:rPr>
              <a:t>ArithmeticException</a:t>
            </a:r>
            <a:r>
              <a:rPr lang="bg-BG" sz="2700" dirty="0" smtClean="0"/>
              <a:t> </a:t>
            </a:r>
            <a:r>
              <a:rPr lang="en-US" sz="2700" dirty="0"/>
              <a:t>and</a:t>
            </a:r>
            <a:r>
              <a:rPr lang="bg-BG" sz="2700" dirty="0"/>
              <a:t> </a:t>
            </a:r>
            <a:r>
              <a:rPr lang="en-US" sz="2700" dirty="0" smtClean="0"/>
              <a:t>its descendants </a:t>
            </a:r>
            <a:r>
              <a:rPr lang="en-US" sz="2700" noProof="1" smtClean="0">
                <a:latin typeface="Consolas" pitchFamily="49" charset="0"/>
                <a:cs typeface="Consolas" pitchFamily="49" charset="0"/>
              </a:rPr>
              <a:t>DivideByZeroException</a:t>
            </a:r>
            <a:r>
              <a:rPr lang="bg-BG" sz="2700" dirty="0" smtClean="0"/>
              <a:t> </a:t>
            </a:r>
            <a:r>
              <a:rPr lang="en-US" sz="2700" dirty="0"/>
              <a:t>and</a:t>
            </a:r>
            <a:r>
              <a:rPr lang="bg-BG" sz="2700" dirty="0"/>
              <a:t> </a:t>
            </a:r>
            <a:r>
              <a:rPr lang="en-US" sz="2700" noProof="1" smtClean="0">
                <a:latin typeface="Consolas" pitchFamily="49" charset="0"/>
                <a:cs typeface="Consolas" pitchFamily="49" charset="0"/>
              </a:rPr>
              <a:t>OverflowException</a:t>
            </a:r>
            <a:endParaRPr lang="en-US" sz="27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827584" y="2780928"/>
            <a:ext cx="7326312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 some works that can cause an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(System.ArithmeticException)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Handle the caught arithmetic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1630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/>
              <a:t>Find the </a:t>
            </a:r>
            <a:r>
              <a:rPr lang="en-US" dirty="0" smtClean="0"/>
              <a:t>Mistake!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507441" y="873978"/>
            <a:ext cx="8158162" cy="57554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Int32.Parse(s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("Can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 the number!");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("Invalid integer number!");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(OverflowException)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is too big to fit in Int32!");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810000" y="2012196"/>
            <a:ext cx="3048000" cy="527804"/>
          </a:xfrm>
          <a:prstGeom prst="wedgeRoundRectCallout">
            <a:avLst>
              <a:gd name="adj1" fmla="val -61358"/>
              <a:gd name="adj2" fmla="val 11888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should be last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775200" y="3701296"/>
            <a:ext cx="3048000" cy="527804"/>
          </a:xfrm>
          <a:prstGeom prst="wedgeRoundRectCallout">
            <a:avLst>
              <a:gd name="adj1" fmla="val -64984"/>
              <a:gd name="adj2" fmla="val 4655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Unreachable code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067300" y="4940300"/>
            <a:ext cx="3048000" cy="527804"/>
          </a:xfrm>
          <a:prstGeom prst="wedgeRoundRectCallout">
            <a:avLst>
              <a:gd name="adj1" fmla="val -64654"/>
              <a:gd name="adj2" fmla="val -35325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Unreachable code</a:t>
            </a:r>
          </a:p>
        </p:txBody>
      </p:sp>
    </p:spTree>
    <p:extLst>
      <p:ext uri="{BB962C8B-B14F-4D97-AF65-F5344CB8AC3E}">
        <p14:creationId xmlns="" xmlns:p14="http://schemas.microsoft.com/office/powerpoint/2010/main" val="3296478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1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All exceptions thrown by .NET managed code inherit the </a:t>
            </a:r>
            <a:r>
              <a:rPr lang="en-US" sz="3000" noProof="1" smtClean="0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sz="3000" dirty="0" smtClean="0"/>
              <a:t> </a:t>
            </a:r>
            <a:r>
              <a:rPr lang="en-US" sz="3000" dirty="0"/>
              <a:t>exception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For handling all exceptions </a:t>
            </a:r>
            <a:r>
              <a:rPr lang="en-US" sz="3000" dirty="0" smtClean="0"/>
              <a:t>(even unmanaged) use </a:t>
            </a:r>
            <a:r>
              <a:rPr lang="en-US" sz="3000" dirty="0"/>
              <a:t>the construction: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762000" y="4016276"/>
            <a:ext cx="759618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works that can raise any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Handle the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97003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676400"/>
            <a:ext cx="6232526" cy="736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Throwing Exceptions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1368526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338138" y="1143000"/>
            <a:ext cx="8435975" cy="5381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 smtClean="0"/>
              <a:t>Exceptions are thrown (raised) by </a:t>
            </a:r>
            <a:r>
              <a:rPr lang="en-US" sz="3400" dirty="0" smtClean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400" dirty="0" smtClean="0"/>
              <a:t> keyword in C#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Used to notify the calling code in case of error or unusual situation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program </a:t>
            </a:r>
            <a:r>
              <a:rPr lang="en-US" dirty="0" smtClean="0"/>
              <a:t>execution stops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exception travels </a:t>
            </a:r>
            <a:r>
              <a:rPr lang="en-US" dirty="0"/>
              <a:t>over the stack until </a:t>
            </a:r>
            <a:r>
              <a:rPr lang="en-US" dirty="0" smtClean="0"/>
              <a:t>a suitable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/>
              <a:t> block is reached </a:t>
            </a:r>
            <a:r>
              <a:rPr lang="en-US" dirty="0" smtClean="0"/>
              <a:t>to handle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Unhandled exceptions display error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4241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</a:t>
            </a:r>
            <a:r>
              <a:rPr lang="en-US" dirty="0" smtClean="0"/>
              <a:t>are Exceptions?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 smtClean="0"/>
              <a:t> Class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Exceptions and their		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Raising </a:t>
            </a:r>
            <a:r>
              <a:rPr lang="ru-RU" dirty="0" smtClean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Best Practices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133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urved Connector 111"/>
          <p:cNvCxnSpPr>
            <a:stCxn id="83" idx="0"/>
            <a:endCxn id="104" idx="0"/>
          </p:cNvCxnSpPr>
          <p:nvPr/>
        </p:nvCxnSpPr>
        <p:spPr>
          <a:xfrm rot="16200000" flipH="1">
            <a:off x="3474358" y="-167695"/>
            <a:ext cx="2530" cy="3981450"/>
          </a:xfrm>
          <a:prstGeom prst="curvedConnector3">
            <a:avLst>
              <a:gd name="adj1" fmla="val -1844763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65" name="AutoShape 44"/>
          <p:cNvCxnSpPr>
            <a:cxnSpLocks noChangeShapeType="1"/>
          </p:cNvCxnSpPr>
          <p:nvPr/>
        </p:nvCxnSpPr>
        <p:spPr bwMode="auto">
          <a:xfrm flipH="1" flipV="1">
            <a:off x="2207796" y="3756710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74" name="AutoShape 44"/>
          <p:cNvCxnSpPr>
            <a:cxnSpLocks noChangeShapeType="1"/>
          </p:cNvCxnSpPr>
          <p:nvPr/>
        </p:nvCxnSpPr>
        <p:spPr bwMode="auto">
          <a:xfrm flipH="1" flipV="1">
            <a:off x="2207796" y="2908985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82" name="AutoShape 44"/>
          <p:cNvCxnSpPr>
            <a:cxnSpLocks noChangeShapeType="1"/>
          </p:cNvCxnSpPr>
          <p:nvPr/>
        </p:nvCxnSpPr>
        <p:spPr bwMode="auto">
          <a:xfrm flipH="1" flipV="1">
            <a:off x="2207796" y="2063790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Exceptions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62000" y="4250640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0" y="3438485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762000" y="2628860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2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762000" y="1821765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86050" y="393631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Method call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86050" y="310025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Method call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86050" y="2240865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Method call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89756" y="2212290"/>
            <a:ext cx="38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8" name="AutoShape 44"/>
          <p:cNvCxnSpPr>
            <a:cxnSpLocks noChangeShapeType="1"/>
          </p:cNvCxnSpPr>
          <p:nvPr/>
        </p:nvCxnSpPr>
        <p:spPr bwMode="auto">
          <a:xfrm flipH="1" flipV="1">
            <a:off x="6189246" y="3759240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99" name="AutoShape 44"/>
          <p:cNvCxnSpPr>
            <a:cxnSpLocks noChangeShapeType="1"/>
          </p:cNvCxnSpPr>
          <p:nvPr/>
        </p:nvCxnSpPr>
        <p:spPr bwMode="auto">
          <a:xfrm flipH="1" flipV="1">
            <a:off x="6189246" y="2911515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100" name="AutoShape 44"/>
          <p:cNvCxnSpPr>
            <a:cxnSpLocks noChangeShapeType="1"/>
          </p:cNvCxnSpPr>
          <p:nvPr/>
        </p:nvCxnSpPr>
        <p:spPr bwMode="auto">
          <a:xfrm flipH="1" flipV="1">
            <a:off x="6189246" y="2066320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01" name="Rounded Rectangle 100"/>
          <p:cNvSpPr/>
          <p:nvPr/>
        </p:nvSpPr>
        <p:spPr>
          <a:xfrm>
            <a:off x="4743450" y="4253170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4743450" y="3441015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1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4743450" y="2631390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2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743450" y="1824295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667500" y="393884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Find handler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667500" y="310278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Find handler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667500" y="2224345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Find handler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71206" y="2214820"/>
            <a:ext cx="38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9" name="AutoShape 44"/>
          <p:cNvCxnSpPr>
            <a:cxnSpLocks noChangeShapeType="1"/>
            <a:stCxn id="116" idx="0"/>
            <a:endCxn id="101" idx="2"/>
          </p:cNvCxnSpPr>
          <p:nvPr/>
        </p:nvCxnSpPr>
        <p:spPr bwMode="auto">
          <a:xfrm flipV="1">
            <a:off x="4208817" y="4736415"/>
            <a:ext cx="1257531" cy="51555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15" name="TextBox 114"/>
          <p:cNvSpPr txBox="1"/>
          <p:nvPr/>
        </p:nvSpPr>
        <p:spPr>
          <a:xfrm>
            <a:off x="2342996" y="971550"/>
            <a:ext cx="236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Throw an exception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Cloud 115"/>
          <p:cNvSpPr/>
          <p:nvPr/>
        </p:nvSpPr>
        <p:spPr>
          <a:xfrm>
            <a:off x="2914496" y="4743450"/>
            <a:ext cx="1295400" cy="1017032"/>
          </a:xfrm>
          <a:prstGeom prst="cloud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CLR</a:t>
            </a:r>
          </a:p>
        </p:txBody>
      </p:sp>
      <p:cxnSp>
        <p:nvCxnSpPr>
          <p:cNvPr id="118" name="Curved Connector 117"/>
          <p:cNvCxnSpPr>
            <a:stCxn id="116" idx="2"/>
            <a:endCxn id="72" idx="2"/>
          </p:cNvCxnSpPr>
          <p:nvPr/>
        </p:nvCxnSpPr>
        <p:spPr>
          <a:xfrm rot="10800000">
            <a:off x="1484898" y="4733886"/>
            <a:ext cx="1433616" cy="51808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20" name="TextBox 119"/>
          <p:cNvSpPr txBox="1"/>
          <p:nvPr/>
        </p:nvSpPr>
        <p:spPr>
          <a:xfrm rot="809375">
            <a:off x="1326764" y="5149554"/>
            <a:ext cx="1527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Execute the</a:t>
            </a:r>
          </a:p>
          <a:p>
            <a:pPr algn="ct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TextBox 123"/>
          <p:cNvSpPr txBox="1"/>
          <p:nvPr/>
        </p:nvSpPr>
        <p:spPr>
          <a:xfrm rot="20288132">
            <a:off x="4359361" y="5066916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Find handler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TextBox 146"/>
          <p:cNvSpPr txBox="1"/>
          <p:nvPr/>
        </p:nvSpPr>
        <p:spPr>
          <a:xfrm rot="369246">
            <a:off x="3269336" y="6000659"/>
            <a:ext cx="27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Display error message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6" name="AutoShape 44"/>
          <p:cNvCxnSpPr>
            <a:cxnSpLocks noChangeShapeType="1"/>
            <a:endCxn id="116" idx="1"/>
          </p:cNvCxnSpPr>
          <p:nvPr/>
        </p:nvCxnSpPr>
        <p:spPr bwMode="auto">
          <a:xfrm rot="10800000">
            <a:off x="3562196" y="5759400"/>
            <a:ext cx="2552700" cy="33660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pic>
        <p:nvPicPr>
          <p:cNvPr id="3121" name="Picture 49" descr="C:\Trash\CLR-exception-dialo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95" y="5704561"/>
            <a:ext cx="2257579" cy="8105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495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dirty="0" smtClean="0"/>
              <a:t> Keyword</a:t>
            </a:r>
            <a:endParaRPr lang="bg-BG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3000" dirty="0"/>
              <a:t>Throwing an </a:t>
            </a:r>
            <a:r>
              <a:rPr lang="en-US" sz="3000" dirty="0" smtClean="0"/>
              <a:t>exception with an error message:</a:t>
            </a:r>
            <a:endParaRPr lang="en-US" sz="3000" dirty="0"/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bg-BG" sz="3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000" dirty="0" smtClean="0"/>
              <a:t>Exceptions can accept message and cause: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Note</a:t>
            </a:r>
            <a:r>
              <a:rPr lang="bg-BG" sz="3000" dirty="0" smtClean="0"/>
              <a:t>:</a:t>
            </a:r>
            <a:r>
              <a:rPr lang="en-US" sz="3000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original exception is not passed </a:t>
            </a:r>
            <a:r>
              <a:rPr lang="en-US" dirty="0" smtClean="0"/>
              <a:t>the initial cause of the exception is lost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77862" y="1733490"/>
            <a:ext cx="77041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ArgumentException("Invalid amount!");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584" y="2708920"/>
            <a:ext cx="770413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new ArgumentException("Invalid number", fe);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128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 smtClean="0"/>
              <a:t>Re-Throwing Exceptions</a:t>
            </a:r>
            <a:endParaRPr lang="bg-BG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338138" y="990600"/>
            <a:ext cx="8435975" cy="5522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Caught exceptions can be re-thrown again: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4062" y="1785878"/>
            <a:ext cx="7551738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fe; // Re-throw the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029200"/>
            <a:ext cx="75517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throw; // Re-throws the last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1356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Throwing Exceptions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703264" y="1224742"/>
            <a:ext cx="7754936" cy="50998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new System.ArgumentOutOfRangeException(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"Sqrt for negative numbers is undefined!");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Math.Sqrt(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Sqrt(-1);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catch (ArgumentOutOfRangeException ex)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Console.Error.WriteLine("Error: " + ex.Message);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5733256"/>
            <a:ext cx="3916288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Throwing Exceptions – Live Demo</a:t>
            </a:r>
            <a:endParaRPr kumimoji="0" lang="bg-BG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2270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the Exception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When an invalid parameter is passed to a method: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2800" dirty="0" smtClean="0"/>
              <a:t>, 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2800" dirty="0" smtClean="0"/>
              <a:t>, 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When requested operation is not supported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a method is still not implemented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If no suitable standard exception class is available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Create own exception class (inherit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800" dirty="0" smtClean="0"/>
              <a:t>)</a:t>
            </a:r>
            <a:endParaRPr lang="en-US" sz="2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2597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7451726" cy="736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  <a:tabLst>
                <a:tab pos="7264400" algn="l"/>
              </a:tabLst>
            </a:pPr>
            <a:r>
              <a:rPr lang="en-US" dirty="0" smtClean="0"/>
              <a:t>Using Try-Finally Blocks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756419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The</a:t>
            </a:r>
            <a:r>
              <a:rPr lang="bg-BG" sz="3800" dirty="0"/>
              <a:t> </a:t>
            </a:r>
            <a:r>
              <a:rPr lang="en-US" sz="3800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sz="3800" dirty="0"/>
              <a:t> </a:t>
            </a:r>
            <a:r>
              <a:rPr lang="en-US" sz="3800" dirty="0" smtClean="0"/>
              <a:t>Statement</a:t>
            </a:r>
            <a:endParaRPr lang="bg-BG" sz="3800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dirty="0"/>
              <a:t>The </a:t>
            </a:r>
            <a:r>
              <a:rPr lang="en-US" sz="3000" dirty="0" smtClean="0"/>
              <a:t>statement: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sz="3000" dirty="0" smtClean="0"/>
              <a:t>Ensures execution </a:t>
            </a:r>
            <a:r>
              <a:rPr lang="en-US" sz="3000" dirty="0"/>
              <a:t>of </a:t>
            </a:r>
            <a:r>
              <a:rPr lang="en-US" sz="3000" dirty="0" smtClean="0"/>
              <a:t>given </a:t>
            </a:r>
            <a:r>
              <a:rPr lang="en-US" sz="3000" dirty="0"/>
              <a:t>block </a:t>
            </a:r>
            <a:r>
              <a:rPr lang="en-US" sz="3000" dirty="0" smtClean="0"/>
              <a:t>in all cases</a:t>
            </a:r>
          </a:p>
          <a:p>
            <a:pPr lvl="1"/>
            <a:r>
              <a:rPr lang="en-US" sz="2800" dirty="0" smtClean="0"/>
              <a:t>When exception is raised or not in </a:t>
            </a:r>
            <a:r>
              <a:rPr lang="en-US" sz="2800" dirty="0"/>
              <a:t>the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dirty="0"/>
              <a:t> </a:t>
            </a:r>
            <a:r>
              <a:rPr lang="en-US" sz="2800" dirty="0" smtClean="0"/>
              <a:t>block</a:t>
            </a:r>
            <a:endParaRPr lang="en-US" sz="2800" dirty="0"/>
          </a:p>
          <a:p>
            <a:r>
              <a:rPr lang="en-US" sz="3000" dirty="0"/>
              <a:t>Used for execution of cleaning-up code</a:t>
            </a:r>
            <a:r>
              <a:rPr lang="en-US" sz="3000" dirty="0" smtClean="0"/>
              <a:t>, e.g</a:t>
            </a:r>
            <a:r>
              <a:rPr lang="en-US" sz="3000" dirty="0"/>
              <a:t>. releasing resources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83568" y="1556792"/>
            <a:ext cx="732631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2553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1958"/>
            <a:ext cx="7086600" cy="882442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598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TestTryFinally()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Int32.Parse(str);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 // Exit from the current method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"This cleanup code is always executed.");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"This code is after the try-finally block.");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5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076056" y="6172944"/>
            <a:ext cx="3844280" cy="685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Try-Finally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614466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052736"/>
            <a:ext cx="7776622" cy="965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Exceptions: Best Practices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3215909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dirty="0" smtClean="0"/>
              <a:t>Exceptions – Best Practices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/>
              <a:t> blocks should begin with the exceptions lowest in the </a:t>
            </a:r>
            <a:r>
              <a:rPr lang="en-US" dirty="0" smtClean="0"/>
              <a:t>hierarchy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continue with the more general </a:t>
            </a: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Otherwise a compilation error will occur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Each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/>
              <a:t> block should handle only these exceptions which it </a:t>
            </a:r>
            <a:r>
              <a:rPr lang="en-US" dirty="0" smtClean="0"/>
              <a:t>expects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If a method is not competent to handle an exception, it should be left unhandled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Handling </a:t>
            </a:r>
            <a:r>
              <a:rPr lang="en-US" dirty="0"/>
              <a:t>all </a:t>
            </a:r>
            <a:r>
              <a:rPr lang="en-US" dirty="0" smtClean="0"/>
              <a:t>exceptions disregarding their type is popular bad practice (anti-pattern)!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0180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5026" y="1447800"/>
            <a:ext cx="6689726" cy="920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What are Exceptions?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30811" y="244475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Paradigm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of Exceptions in OOP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32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/>
              <a:t>Exceptions – Best Practices</a:t>
            </a:r>
            <a:r>
              <a:rPr lang="bg-BG" dirty="0"/>
              <a:t> 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939800"/>
            <a:ext cx="8640031" cy="5638800"/>
          </a:xfrm>
        </p:spPr>
        <p:txBody>
          <a:bodyPr/>
          <a:lstStyle/>
          <a:p>
            <a:r>
              <a:rPr lang="en-US" dirty="0"/>
              <a:t>When raising an exception always pass to the constructor good explanation message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When </a:t>
            </a:r>
            <a:r>
              <a:rPr lang="en-US" dirty="0" smtClean="0"/>
              <a:t>throwing an exception </a:t>
            </a:r>
            <a:r>
              <a:rPr lang="en-US" dirty="0"/>
              <a:t>always pass </a:t>
            </a:r>
            <a:r>
              <a:rPr lang="en-US" dirty="0" smtClean="0"/>
              <a:t>a good description of the problem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Exception message </a:t>
            </a:r>
            <a:r>
              <a:rPr lang="en-US" dirty="0"/>
              <a:t>should explain what causes the problem and how to solve </a:t>
            </a:r>
            <a:r>
              <a:rPr lang="en-US" dirty="0" smtClean="0"/>
              <a:t>it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Good: "</a:t>
            </a:r>
            <a:r>
              <a:rPr lang="en-US" i="1" dirty="0" smtClean="0"/>
              <a:t>Size </a:t>
            </a:r>
            <a:r>
              <a:rPr lang="en-US" i="1" dirty="0"/>
              <a:t>should be integer in range [</a:t>
            </a:r>
            <a:r>
              <a:rPr lang="en-US" i="1" dirty="0" smtClean="0"/>
              <a:t>1…15]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Good: "</a:t>
            </a:r>
            <a:r>
              <a:rPr lang="en-US" i="1" dirty="0" smtClean="0"/>
              <a:t>Invalid </a:t>
            </a:r>
            <a:r>
              <a:rPr lang="en-US" i="1" dirty="0"/>
              <a:t>state. First call Initialize</a:t>
            </a:r>
            <a:r>
              <a:rPr lang="en-US" i="1" dirty="0" smtClean="0"/>
              <a:t>()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Unexpected error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Bad: </a:t>
            </a:r>
            <a:r>
              <a:rPr lang="en-US" dirty="0" smtClean="0"/>
              <a:t>"</a:t>
            </a:r>
            <a:r>
              <a:rPr lang="en-US" i="1" dirty="0" smtClean="0"/>
              <a:t>Invalid argument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2797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</a:t>
            </a:r>
            <a:r>
              <a:rPr lang="bg-BG" dirty="0" smtClean="0"/>
              <a:t> </a:t>
            </a:r>
            <a:r>
              <a:rPr lang="en-US" dirty="0" smtClean="0"/>
              <a:t>Practices (3)</a:t>
            </a:r>
            <a:endParaRPr lang="bg-BG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</a:t>
            </a:r>
            <a:r>
              <a:rPr lang="en-US" dirty="0" smtClean="0"/>
              <a:t>performance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 not throw exceptions in the normal program control flow (e.g. for invalid user input)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CLR could throw exceptions at </a:t>
            </a:r>
            <a:r>
              <a:rPr lang="en-US" dirty="0"/>
              <a:t>any time with no way to predict </a:t>
            </a:r>
            <a:r>
              <a:rPr lang="en-US" dirty="0" smtClean="0"/>
              <a:t>them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bg-BG" noProof="1" smtClean="0"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793939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Exceptions provide flexible error handling mechanism in .NET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errors to be handled at multiple levels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exception handler processes only errors of particular type (and its child types)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Other types of errors are processed by some other handlers later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Unhandled exceptions cause error messages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Try-finally ensures given code block is always executed (even when an exception is thrown)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33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Exceptions?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exceptions in .NET </a:t>
            </a:r>
            <a:r>
              <a:rPr lang="en-US" dirty="0" smtClean="0"/>
              <a:t>Framework are </a:t>
            </a:r>
            <a:r>
              <a:rPr lang="en-US" dirty="0"/>
              <a:t>classic implementation of the OOP exception model</a:t>
            </a:r>
          </a:p>
          <a:p>
            <a:pPr>
              <a:lnSpc>
                <a:spcPct val="100000"/>
              </a:lnSpc>
            </a:pPr>
            <a:r>
              <a:rPr lang="en-US" dirty="0"/>
              <a:t>Deliver powerful mechanism for centralized </a:t>
            </a:r>
            <a:r>
              <a:rPr lang="en-US" dirty="0" smtClean="0"/>
              <a:t>handling of errors </a:t>
            </a:r>
            <a:r>
              <a:rPr lang="en-US" dirty="0"/>
              <a:t>and unusual </a:t>
            </a:r>
            <a:r>
              <a:rPr lang="en-US" dirty="0" smtClean="0"/>
              <a:t>events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Substitute procedure-oriented approach, </a:t>
            </a:r>
            <a:br>
              <a:rPr lang="en-US" dirty="0"/>
            </a:br>
            <a:r>
              <a:rPr lang="en-US" dirty="0"/>
              <a:t>in which each function returns error </a:t>
            </a:r>
            <a:r>
              <a:rPr lang="en-US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Simplify code construction and maintenance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Allow the problematic situations to be </a:t>
            </a:r>
            <a:br>
              <a:rPr lang="en-US" dirty="0" smtClean="0"/>
            </a:br>
            <a:r>
              <a:rPr lang="en-US" dirty="0" smtClean="0"/>
              <a:t>processed at multiple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0035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9632" y="1196752"/>
            <a:ext cx="6548978" cy="8985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86691" y="2170576"/>
            <a:ext cx="64917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Catching and Processing Errors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6489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C# the exceptions can be handled by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 smtClean="0"/>
              <a:t> construction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dirty="0" smtClean="0"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 smtClean="0"/>
              <a:t> </a:t>
            </a:r>
            <a:r>
              <a:rPr lang="en-US" dirty="0" smtClean="0"/>
              <a:t>blocks </a:t>
            </a:r>
            <a:r>
              <a:rPr lang="en-US" dirty="0"/>
              <a:t>can be </a:t>
            </a:r>
            <a:r>
              <a:rPr lang="en-US" dirty="0" smtClean="0"/>
              <a:t>used multiple times to process different exception types</a:t>
            </a:r>
            <a:endParaRPr lang="ru-RU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83568" y="2564904"/>
            <a:ext cx="7631113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raise an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(SomeException)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Handle the caught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23267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Handling Exceptions </a:t>
            </a:r>
            <a:r>
              <a:rPr lang="en-US" sz="3900" dirty="0" smtClean="0"/>
              <a:t>– Example</a:t>
            </a:r>
            <a:endParaRPr lang="bg-BG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623888" y="1144720"/>
            <a:ext cx="7910512" cy="5179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Int32.Parse(s);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entered valid Int32 number {0}.", s);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Console.WriteLine("Invalid integer number!");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catch (OverflowException)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number is too big to fit in Int32!");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283968" y="5745088"/>
            <a:ext cx="3784848" cy="1112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Handling Exceptions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667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Exceptions </a:t>
            </a:r>
            <a:r>
              <a:rPr lang="en-US" sz="3000" dirty="0"/>
              <a:t>in</a:t>
            </a:r>
            <a:r>
              <a:rPr lang="ru-RU" sz="3000" dirty="0"/>
              <a:t> .NET </a:t>
            </a:r>
            <a:r>
              <a:rPr lang="en-US" sz="3000" dirty="0"/>
              <a:t>are objects</a:t>
            </a:r>
            <a:endParaRPr lang="ru-RU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</a:t>
            </a:r>
            <a:r>
              <a:rPr lang="ru-RU" sz="3000" dirty="0"/>
              <a:t> </a:t>
            </a:r>
            <a:r>
              <a:rPr lang="ru-RU" sz="3000" dirty="0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sz="3000" dirty="0"/>
              <a:t> </a:t>
            </a:r>
            <a:r>
              <a:rPr lang="en-US" sz="3000" dirty="0"/>
              <a:t>class is base for all exceptions in CLR</a:t>
            </a:r>
            <a:endParaRPr lang="ru-RU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Contains information for the cause of the error </a:t>
            </a:r>
            <a:r>
              <a:rPr lang="en-US" sz="2800" dirty="0" smtClean="0"/>
              <a:t>/ unusual </a:t>
            </a:r>
            <a:r>
              <a:rPr lang="en-US" sz="2800" dirty="0"/>
              <a:t>situation</a:t>
            </a:r>
            <a:endParaRPr lang="ru-RU" sz="2800" dirty="0"/>
          </a:p>
          <a:p>
            <a:pPr lvl="2">
              <a:lnSpc>
                <a:spcPct val="100000"/>
              </a:lnSpc>
            </a:pPr>
            <a:r>
              <a:rPr lang="ru-RU" sz="2600" dirty="0">
                <a:latin typeface="Consolas" pitchFamily="49" charset="0"/>
                <a:cs typeface="Consolas" pitchFamily="49" charset="0"/>
              </a:rPr>
              <a:t>Message</a:t>
            </a:r>
            <a:r>
              <a:rPr lang="ru-RU" sz="2600" dirty="0"/>
              <a:t> – </a:t>
            </a:r>
            <a:r>
              <a:rPr lang="en-US" sz="2600" dirty="0"/>
              <a:t>text description of the exception</a:t>
            </a:r>
            <a:endParaRPr lang="ru-RU" sz="2600" dirty="0"/>
          </a:p>
          <a:p>
            <a:pPr lvl="2">
              <a:lnSpc>
                <a:spcPct val="100000"/>
              </a:lnSpc>
            </a:pPr>
            <a:r>
              <a:rPr lang="ru-RU" sz="2600" dirty="0"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sz="2600" dirty="0"/>
              <a:t> </a:t>
            </a:r>
            <a:r>
              <a:rPr lang="ru-RU" sz="2600" dirty="0" smtClean="0"/>
              <a:t>–</a:t>
            </a:r>
            <a:r>
              <a:rPr lang="en-US" sz="2600" dirty="0" smtClean="0"/>
              <a:t> the snapshot of the stack at </a:t>
            </a:r>
            <a:r>
              <a:rPr lang="en-US" sz="2600" dirty="0"/>
              <a:t>the moment of exception throwing</a:t>
            </a:r>
            <a:endParaRPr lang="ru-RU" sz="2600" dirty="0"/>
          </a:p>
          <a:p>
            <a:pPr lvl="2">
              <a:lnSpc>
                <a:spcPct val="100000"/>
              </a:lnSpc>
            </a:pPr>
            <a:r>
              <a:rPr lang="ru-RU" sz="2600" dirty="0"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sz="2600" dirty="0"/>
              <a:t> – </a:t>
            </a:r>
            <a:r>
              <a:rPr lang="en-US" sz="2600" dirty="0"/>
              <a:t>exception </a:t>
            </a:r>
            <a:r>
              <a:rPr lang="en-US" sz="2600" dirty="0" smtClean="0"/>
              <a:t>caused the current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exception </a:t>
            </a:r>
            <a:r>
              <a:rPr lang="ru-RU" sz="2600" dirty="0"/>
              <a:t>(</a:t>
            </a:r>
            <a:r>
              <a:rPr lang="en-US" sz="2600" dirty="0"/>
              <a:t>if any</a:t>
            </a:r>
            <a:r>
              <a:rPr lang="ru-RU" sz="2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8796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sz="3800" dirty="0" smtClean="0"/>
              <a:t>Exception Properties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539750" y="998577"/>
            <a:ext cx="80645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Exceptions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  <a:endParaRPr lang="bg-BG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void CauseFormatException()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"an invalid number";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Int32.Parse(s);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CauseFormatException();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Console.Error.WriteLine("Exception: {0}\n{1}",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fe.Message, fe.StackTrace);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7185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2270</Words>
  <Application>Microsoft Office PowerPoint</Application>
  <PresentationFormat>Презентация на цял екран (4:3)</PresentationFormat>
  <Paragraphs>434</Paragraphs>
  <Slides>32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3" baseType="lpstr">
      <vt:lpstr>Office тема</vt:lpstr>
      <vt:lpstr>Exception Handling</vt:lpstr>
      <vt:lpstr>Table of Contents</vt:lpstr>
      <vt:lpstr>What are Exceptions?</vt:lpstr>
      <vt:lpstr>What are Exceptions?</vt:lpstr>
      <vt:lpstr>Handling Exceptions</vt:lpstr>
      <vt:lpstr>Handling Exceptions</vt:lpstr>
      <vt:lpstr>Handling Exceptions – Example</vt:lpstr>
      <vt:lpstr>The System.Exception Class</vt:lpstr>
      <vt:lpstr>Exception Properties – Example</vt:lpstr>
      <vt:lpstr>Exception Properties</vt:lpstr>
      <vt:lpstr>Exception Properties (2)</vt:lpstr>
      <vt:lpstr>The Hierarchy of Exceptions</vt:lpstr>
      <vt:lpstr>Exception Hierarchy</vt:lpstr>
      <vt:lpstr>Types of Exceptions</vt:lpstr>
      <vt:lpstr>Handling Exceptions</vt:lpstr>
      <vt:lpstr>Find the Mistake!</vt:lpstr>
      <vt:lpstr>Handling All Exceptions</vt:lpstr>
      <vt:lpstr>Throwing Exceptions</vt:lpstr>
      <vt:lpstr>Throwing Exceptions</vt:lpstr>
      <vt:lpstr>How Exceptions Work?</vt:lpstr>
      <vt:lpstr>Using throw Keyword</vt:lpstr>
      <vt:lpstr>Re-Throwing Exceptions</vt:lpstr>
      <vt:lpstr>Throwing Exceptions – Example</vt:lpstr>
      <vt:lpstr>Choosing the Exception Type</vt:lpstr>
      <vt:lpstr>Using Try-Finally Blocks</vt:lpstr>
      <vt:lpstr>The try-finally Statement</vt:lpstr>
      <vt:lpstr>try-finally – Example</vt:lpstr>
      <vt:lpstr>Exceptions: Best Practices</vt:lpstr>
      <vt:lpstr>Exceptions – Best Practices </vt:lpstr>
      <vt:lpstr>Exceptions – Best Practices  (2)</vt:lpstr>
      <vt:lpstr>Exceptions – Best Practices (3)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PePsi</dc:creator>
  <cp:lastModifiedBy>PePsi</cp:lastModifiedBy>
  <cp:revision>35</cp:revision>
  <dcterms:created xsi:type="dcterms:W3CDTF">2015-02-19T14:03:37Z</dcterms:created>
  <dcterms:modified xsi:type="dcterms:W3CDTF">2015-02-19T14:31:09Z</dcterms:modified>
</cp:coreProperties>
</file>