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870A8-9090-4446-8153-34A33186A158}" type="datetimeFigureOut">
              <a:rPr lang="bg-BG" smtClean="0"/>
              <a:t>19.2.2015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95D6B-2A72-4F7F-8A24-E5C506362D79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D4138C1-426B-41C6-AD40-20902100F517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878E27A-51BC-4D66-8760-46CBA7506653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3F39-43AD-40BE-ADD6-5E114AFABE8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78446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117D7-0625-4790-A894-88209E62EAE0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3116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B2940-3A1D-432D-8D18-C409CE17CF99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61158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09A6-A5CE-4C00-834C-55AFBFCB5CD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073100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3B2B0-9FEF-4126-B56B-C72A3ADCFC3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6722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BAC08-581E-4FA1-84D0-D3A9C3C611C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884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D3BA-7303-4661-BBDF-55C486CE4A0F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1793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16E7D-9CBE-4A77-9201-9D659F9C22E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1062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64D1F-FE14-4E89-AB1D-4816CF64107F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946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10591-CCD5-479B-9AC5-1748BB54334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940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48B8-9716-4BE5-A927-999AF76A5F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75626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7454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C11B8-6A9E-4C5F-B308-87DD88D1787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5008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9665E-7211-48C8-9CCA-003733D7682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86458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190BF-2711-48ED-B946-B9F277014B3D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93464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D80E-FED1-4E03-8FD3-81DB97958CD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977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EDE0-511C-4803-985B-C58CF3AA37E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54595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E70CB-5CF1-4906-BE00-94CA4075C69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830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chemeClr val="tx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loating_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Numeral 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Binary, Decimal and Hexadecimal Numbers</a:t>
            </a:r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C# Fundamentals – Part 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 (2)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492250"/>
            <a:ext cx="8785225" cy="5365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: 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9786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9*16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+ 7*16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+ 8*16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+ 6*16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 9*4096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+ 7*256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+ 8*16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+ 6*1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38790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2782888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0xABCDEF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10*16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+ 12*16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 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13*16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+ 14*16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15*16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11259375</a:t>
            </a:r>
            <a:endParaRPr lang="en-US" altLang="en-US" sz="28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1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9400"/>
            <a:ext cx="8281045" cy="787400"/>
          </a:xfrm>
        </p:spPr>
        <p:txBody>
          <a:bodyPr>
            <a:normAutofit fontScale="90000"/>
          </a:bodyPr>
          <a:lstStyle/>
          <a:p>
            <a:r>
              <a:rPr lang="en-US" altLang="he-IL" b="1" dirty="0"/>
              <a:t>Hexadecimal to Decimal Conversion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27150"/>
            <a:ext cx="8642350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dirty="0"/>
              <a:t>Multiply each digit by its exponent</a:t>
            </a:r>
          </a:p>
          <a:p>
            <a:pPr lvl="1">
              <a:lnSpc>
                <a:spcPct val="100000"/>
              </a:lnSpc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1F4</a:t>
            </a:r>
            <a:r>
              <a:rPr lang="en-US" altLang="he-IL" sz="2800" baseline="-16000" noProof="1" smtClean="0"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60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1*16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baseline="300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+ 15*16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+ 4*16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1*256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15*16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+ 4*1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800" baseline="-16000" noProof="1" smtClean="0">
                <a:latin typeface="Consolas" pitchFamily="49" charset="0"/>
                <a:cs typeface="Consolas" pitchFamily="49" charset="0"/>
              </a:rPr>
              <a:t>d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FF</a:t>
            </a:r>
            <a:r>
              <a:rPr lang="en-US" altLang="he-IL" sz="2800" baseline="-18000" noProof="1" smtClean="0"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15*16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+ 15*16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sz="2800" noProof="1" smtClean="0">
                <a:latin typeface="Consolas" pitchFamily="49" charset="0"/>
                <a:cs typeface="Consolas" pitchFamily="49" charset="0"/>
              </a:rPr>
            </a:b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240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+ 15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baseline="-16000" noProof="1" smtClean="0"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27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52400"/>
            <a:ext cx="8375848" cy="914400"/>
          </a:xfrm>
        </p:spPr>
        <p:txBody>
          <a:bodyPr>
            <a:normAutofit fontScale="90000"/>
          </a:bodyPr>
          <a:lstStyle/>
          <a:p>
            <a:r>
              <a:rPr lang="en-US" altLang="he-IL" b="1" dirty="0"/>
              <a:t>Decimal to Hexadecimal Conversion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353425" cy="53784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altLang="he-IL" dirty="0" smtClean="0"/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500/16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= 31 (4) 	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31/16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1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(F)		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000" baseline="-180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000" baseline="-180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1/16 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0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(1) </a:t>
            </a:r>
            <a:r>
              <a:rPr lang="en-US" altLang="he-IL" sz="3000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 flipV="1">
            <a:off x="3631640" y="4394200"/>
            <a:ext cx="139756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34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30384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Binary to </a:t>
            </a:r>
            <a:r>
              <a:rPr lang="en-US" b="1" dirty="0" smtClean="0"/>
              <a:t>Hexadecimal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and </a:t>
            </a:r>
            <a:r>
              <a:rPr lang="en-US" b="1" dirty="0" smtClean="0"/>
              <a:t>Back</a:t>
            </a:r>
            <a:r>
              <a:rPr lang="en-US" b="1" dirty="0"/>
              <a:t>) Conversion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conversion from binary to hexadecimal (and back) is </a:t>
            </a:r>
            <a:r>
              <a:rPr lang="en-US" altLang="en-US" dirty="0" smtClean="0"/>
              <a:t>straightforward</a:t>
            </a:r>
            <a:r>
              <a:rPr lang="bg-BG" altLang="en-US" dirty="0" smtClean="0"/>
              <a:t>: </a:t>
            </a:r>
            <a:r>
              <a:rPr lang="en-US" altLang="en-US" dirty="0" smtClean="0"/>
              <a:t>each </a:t>
            </a:r>
            <a:r>
              <a:rPr lang="en-US" altLang="en-US" dirty="0"/>
              <a:t>hex digit </a:t>
            </a:r>
            <a:r>
              <a:rPr lang="en-US" altLang="en-US" dirty="0" smtClean="0"/>
              <a:t>corresponds to a sequence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/>
              <a:t> binary digits: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0x0 = 0000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0x8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0x1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0x9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0x2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0xA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0x3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0xB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0x4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0xC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0x5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0xD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0x6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0xE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0x7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7893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548680"/>
            <a:ext cx="7416800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Numbers Representation</a:t>
            </a:r>
            <a:endParaRPr lang="bg-BG" dirty="0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374273" y="1483716"/>
            <a:ext cx="64801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Positive and Negative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Integers and Floating-Point Numbers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222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9700"/>
            <a:ext cx="6907213" cy="768350"/>
          </a:xfrm>
        </p:spPr>
        <p:txBody>
          <a:bodyPr/>
          <a:lstStyle/>
          <a:p>
            <a:r>
              <a:rPr lang="en-US" altLang="he-IL" b="1" dirty="0" smtClean="0"/>
              <a:t>Representation of Integers</a:t>
            </a:r>
            <a:endParaRPr lang="en-US" altLang="he-IL" b="1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642350" cy="54546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</a:t>
            </a:r>
            <a:r>
              <a:rPr lang="en-US" altLang="he-IL" sz="3600" dirty="0"/>
              <a:t> </a:t>
            </a:r>
          </a:p>
          <a:p>
            <a:pPr marL="895350" lvl="1" indent="-265113">
              <a:lnSpc>
                <a:spcPct val="100000"/>
              </a:lnSpc>
              <a:tabLst>
                <a:tab pos="1798638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00000000 01100100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An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 bits  </a:t>
            </a:r>
          </a:p>
          <a:p>
            <a:pPr marL="895350" lvl="1" indent="-265113">
              <a:lnSpc>
                <a:spcPct val="100000"/>
              </a:lnSpc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65545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	= 00000000 00000001 00000000 00001001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 </a:t>
            </a:r>
          </a:p>
          <a:p>
            <a:pPr marL="895350" lvl="1" indent="-265113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'0'	= 48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00000000 00110000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385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altLang="he-IL" b="1" dirty="0"/>
              <a:t>Positive and Negative Numbers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785225" cy="55308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number's sign is determined by </a:t>
            </a:r>
            <a:r>
              <a:rPr lang="en-US" altLang="he-IL" dirty="0" smtClean="0"/>
              <a:t>the</a:t>
            </a:r>
            <a:br>
              <a:rPr lang="en-US" altLang="he-IL" dirty="0" smtClean="0"/>
            </a:br>
            <a:r>
              <a:rPr lang="en-US" altLang="he-IL" dirty="0" smtClean="0"/>
              <a:t>Most Significant Bit (MSB)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Only in signed integers: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long</a:t>
            </a:r>
            <a:endParaRPr lang="en-US" altLang="he-IL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means </a:t>
            </a:r>
            <a:r>
              <a:rPr lang="en-US" altLang="he-IL" dirty="0" smtClean="0"/>
              <a:t>positive number</a:t>
            </a:r>
          </a:p>
          <a:p>
            <a:pPr lvl="2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 </a:t>
            </a:r>
            <a:r>
              <a:rPr lang="en-US" altLang="he-IL" dirty="0"/>
              <a:t>means negative number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Example: (8 bit numbers)</a:t>
            </a: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0XXXXXXX</a:t>
            </a:r>
            <a:r>
              <a:rPr lang="en-US" altLang="he-IL" baseline="-18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00010010</a:t>
            </a:r>
            <a:r>
              <a:rPr lang="en-US" altLang="he-IL" baseline="-18000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18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00000000</a:t>
            </a:r>
            <a:r>
              <a:rPr lang="en-US" altLang="he-IL" baseline="-180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0</a:t>
            </a:r>
          </a:p>
          <a:p>
            <a:pPr lvl="1">
              <a:lnSpc>
                <a:spcPct val="100000"/>
              </a:lnSpc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1XXXXXXX</a:t>
            </a:r>
            <a:r>
              <a:rPr lang="en-US" altLang="he-IL" baseline="-18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baseline="-18000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-110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0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Positive and Negative Numbers (2)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31900"/>
            <a:ext cx="8785225" cy="53657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The largest positive 8-bit 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dirty="0" smtClean="0"/>
              <a:t>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127</a:t>
            </a:r>
            <a:r>
              <a:rPr lang="en-US" altLang="he-IL" sz="2800" dirty="0" smtClean="0"/>
              <a:t> </a:t>
            </a:r>
            <a:r>
              <a:rPr lang="en-US" altLang="he-IL" dirty="0" smtClean="0"/>
              <a:t>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3600" baseline="30000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01111111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smallest negative 8-bit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-128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baseline="28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10000000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</a:t>
            </a:r>
            <a:r>
              <a:rPr lang="en-US" altLang="he-IL" dirty="0"/>
              <a:t>largest positive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 smtClean="0"/>
              <a:t> number </a:t>
            </a:r>
            <a:r>
              <a:rPr lang="en-US" altLang="he-IL" dirty="0"/>
              <a:t>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647</a:t>
            </a:r>
            <a:r>
              <a:rPr lang="en-US" altLang="he-IL" sz="2800" dirty="0" smtClean="0"/>
              <a:t> </a:t>
            </a:r>
            <a:r>
              <a:rPr lang="en-US" altLang="he-IL" dirty="0"/>
              <a:t>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sz="3600" baseline="30000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01111…11111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/>
              <a:t>The smallest negative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number 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10000…00000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altLang="he-IL" sz="2800" baseline="-18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09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800" b="1" dirty="0"/>
              <a:t>Representation of 8-bit Numbers</a:t>
            </a:r>
            <a:endParaRPr lang="en-US" sz="3800" b="1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6019800" y="1143000"/>
            <a:ext cx="2716211" cy="5257800"/>
          </a:xfr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+1	= 00000001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+0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-1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128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397" y="1143000"/>
            <a:ext cx="5764211" cy="5454650"/>
          </a:xfrm>
          <a:prstGeom prst="rect">
            <a:avLst/>
          </a:prstGeom>
          <a:noFill/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8-bit numbers have the format </a:t>
            </a:r>
            <a:r>
              <a:rPr lang="en-US" altLang="he-IL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0XXXXXXX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the decimal of their last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 (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XXXXXXX)</a:t>
            </a:r>
            <a:endParaRPr lang="en-US" altLang="he-IL" sz="2800" baseline="-18000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8-bit numbers have the format </a:t>
            </a:r>
            <a:r>
              <a:rPr lang="en-US" altLang="he-IL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1YYYYYYY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128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minus (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the decimal of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YYYYYYY</a:t>
            </a:r>
            <a:endParaRPr lang="en-US" altLang="he-IL" sz="2800" baseline="-18000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sz="2800" baseline="-18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aseline="-18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</a:t>
            </a:r>
            <a:r>
              <a:rPr lang="en-US" altLang="he-IL" sz="2800" baseline="-18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marL="739775" lvl="1" indent="-282575" eaLnBrk="0" hangingPunct="0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 128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-110</a:t>
            </a:r>
            <a:endParaRPr lang="en-US" altLang="he-IL" sz="2800" baseline="-18000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55989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/>
              <a:t>Floating-Point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Floating-point numbers representation (according to the IEEE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dirty="0" smtClean="0"/>
              <a:t> standard*):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3"/>
          <p:cNvGrpSpPr/>
          <p:nvPr/>
        </p:nvGrpSpPr>
        <p:grpSpPr>
          <a:xfrm>
            <a:off x="571500" y="2286000"/>
            <a:ext cx="8008956" cy="1350963"/>
            <a:chOff x="571500" y="2047876"/>
            <a:chExt cx="8008956" cy="135096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6510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409825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0995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2672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1054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611028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76581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71500" y="246062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571500" y="288607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715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855981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8256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981200" y="2133601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081213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152650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7179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87508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5307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686300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475773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5453063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56086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6800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794067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80978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81692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044575" y="2552701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912938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065338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801938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629025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789363" y="2687638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89096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96240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4538663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474821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54610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566896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6775450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78613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80708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817721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82486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854075" y="3016251"/>
              <a:ext cx="5370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Sign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425700" y="3016251"/>
              <a:ext cx="11509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  <a:cs typeface="Arial" pitchFamily="34" charset="0"/>
                </a:rPr>
                <a:t>Exponent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5832475" y="3016251"/>
              <a:ext cx="10868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700" b="1" dirty="0" smtClean="0">
                  <a:latin typeface="Verdana" pitchFamily="34" charset="0"/>
                  <a:cs typeface="Arial" pitchFamily="34" charset="0"/>
                </a:rPr>
                <a:t>Mantissa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1752595" y="5383768"/>
            <a:ext cx="6267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Arial" pitchFamily="34" charset="0"/>
              </a:rPr>
              <a:t>1 10000011 01010010100000000000000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4350255" y="6134985"/>
            <a:ext cx="13417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Mantissa = 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5648860" y="6134985"/>
            <a:ext cx="12407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1,3222656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6852775" y="6134985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25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123351" y="6128221"/>
            <a:ext cx="10836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Exponent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3241030" y="6128221"/>
            <a:ext cx="394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= 4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889000" y="6128221"/>
            <a:ext cx="5770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Sign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1443612" y="6128221"/>
            <a:ext cx="2484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= 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685410" y="6128221"/>
            <a:ext cx="97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1780100" y="6128221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5109465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Bits [2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5855149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5995493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6205163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6347198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2091224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Bits [3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2836907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977251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3186922" y="4779449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23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3469301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1039489" y="4800600"/>
            <a:ext cx="3911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Bit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1418249" y="4800600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31</a:t>
            </a: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utoShape 3"/>
          <p:cNvSpPr>
            <a:spLocks/>
          </p:cNvSpPr>
          <p:nvPr/>
        </p:nvSpPr>
        <p:spPr bwMode="auto">
          <a:xfrm rot="16200000">
            <a:off x="5757864" y="3814761"/>
            <a:ext cx="180975" cy="4038601"/>
          </a:xfrm>
          <a:prstGeom prst="leftBrace">
            <a:avLst>
              <a:gd name="adj1" fmla="val 7534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5"/>
          <p:cNvSpPr>
            <a:spLocks/>
          </p:cNvSpPr>
          <p:nvPr/>
        </p:nvSpPr>
        <p:spPr bwMode="auto">
          <a:xfrm rot="16200000">
            <a:off x="2748760" y="5177631"/>
            <a:ext cx="180972" cy="1312865"/>
          </a:xfrm>
          <a:prstGeom prst="leftBrace">
            <a:avLst>
              <a:gd name="adj1" fmla="val 26379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 flipH="1">
            <a:off x="1285875" y="5649911"/>
            <a:ext cx="390525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AutoShape 9"/>
          <p:cNvSpPr>
            <a:spLocks/>
          </p:cNvSpPr>
          <p:nvPr/>
        </p:nvSpPr>
        <p:spPr bwMode="auto">
          <a:xfrm rot="5400000" flipV="1">
            <a:off x="5748337" y="3262313"/>
            <a:ext cx="200027" cy="4038601"/>
          </a:xfrm>
          <a:prstGeom prst="leftBrace">
            <a:avLst>
              <a:gd name="adj1" fmla="val 6305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10"/>
          <p:cNvSpPr>
            <a:spLocks/>
          </p:cNvSpPr>
          <p:nvPr/>
        </p:nvSpPr>
        <p:spPr bwMode="auto">
          <a:xfrm rot="5400000" flipV="1">
            <a:off x="2748756" y="4634705"/>
            <a:ext cx="180976" cy="1312863"/>
          </a:xfrm>
          <a:prstGeom prst="leftBrace">
            <a:avLst>
              <a:gd name="adj1" fmla="val 22016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 flipV="1">
            <a:off x="1295400" y="5105400"/>
            <a:ext cx="3810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53000" y="3883223"/>
            <a:ext cx="399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* See </a:t>
            </a:r>
            <a:r>
              <a:rPr lang="en-US" sz="1400" b="1" dirty="0" smtClean="0">
                <a:hlinkClick r:id="rId2"/>
              </a:rPr>
              <a:t>http://en.wikipedia.org/wiki/Floating_point</a:t>
            </a:r>
            <a:endParaRPr lang="en-US" sz="1400" b="1" dirty="0"/>
          </a:p>
        </p:txBody>
      </p:sp>
      <p:sp>
        <p:nvSpPr>
          <p:cNvPr id="94" name="Freeform 93"/>
          <p:cNvSpPr/>
          <p:nvPr/>
        </p:nvSpPr>
        <p:spPr>
          <a:xfrm>
            <a:off x="491369" y="4514850"/>
            <a:ext cx="7795381" cy="2114550"/>
          </a:xfrm>
          <a:custGeom>
            <a:avLst/>
            <a:gdLst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126" fmla="*/ 175381 w 7795381"/>
              <a:gd name="connsiteY126" fmla="*/ 809625 h 2248524"/>
              <a:gd name="connsiteX0" fmla="*/ 327781 w 7795381"/>
              <a:gd name="connsiteY0" fmla="*/ 3429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327781 w 7795381"/>
              <a:gd name="connsiteY0" fmla="*/ 47625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0" fmla="*/ 318256 w 7795381"/>
              <a:gd name="connsiteY0" fmla="*/ 5048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0" fmla="*/ 280156 w 7795381"/>
              <a:gd name="connsiteY0" fmla="*/ 5715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0" fmla="*/ 261106 w 7795381"/>
              <a:gd name="connsiteY0" fmla="*/ 6096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0" fmla="*/ 242056 w 7795381"/>
              <a:gd name="connsiteY0" fmla="*/ 63817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0" fmla="*/ 242056 w 7795381"/>
              <a:gd name="connsiteY0" fmla="*/ 638175 h 2248524"/>
              <a:gd name="connsiteX1" fmla="*/ 213481 w 7795381"/>
              <a:gd name="connsiteY1" fmla="*/ 609600 h 2248524"/>
              <a:gd name="connsiteX2" fmla="*/ 223006 w 7795381"/>
              <a:gd name="connsiteY2" fmla="*/ 581025 h 2248524"/>
              <a:gd name="connsiteX3" fmla="*/ 251581 w 7795381"/>
              <a:gd name="connsiteY3" fmla="*/ 523875 h 2248524"/>
              <a:gd name="connsiteX4" fmla="*/ 261106 w 7795381"/>
              <a:gd name="connsiteY4" fmla="*/ 466725 h 2248524"/>
              <a:gd name="connsiteX5" fmla="*/ 270631 w 7795381"/>
              <a:gd name="connsiteY5" fmla="*/ 438150 h 2248524"/>
              <a:gd name="connsiteX6" fmla="*/ 280156 w 7795381"/>
              <a:gd name="connsiteY6" fmla="*/ 400050 h 2248524"/>
              <a:gd name="connsiteX7" fmla="*/ 299206 w 7795381"/>
              <a:gd name="connsiteY7" fmla="*/ 371475 h 2248524"/>
              <a:gd name="connsiteX8" fmla="*/ 308731 w 7795381"/>
              <a:gd name="connsiteY8" fmla="*/ 333375 h 2248524"/>
              <a:gd name="connsiteX9" fmla="*/ 337306 w 7795381"/>
              <a:gd name="connsiteY9" fmla="*/ 257175 h 2248524"/>
              <a:gd name="connsiteX10" fmla="*/ 423031 w 7795381"/>
              <a:gd name="connsiteY10" fmla="*/ 219075 h 2248524"/>
              <a:gd name="connsiteX11" fmla="*/ 451606 w 7795381"/>
              <a:gd name="connsiteY11" fmla="*/ 209550 h 2248524"/>
              <a:gd name="connsiteX12" fmla="*/ 546856 w 7795381"/>
              <a:gd name="connsiteY12" fmla="*/ 190500 h 2248524"/>
              <a:gd name="connsiteX13" fmla="*/ 584956 w 7795381"/>
              <a:gd name="connsiteY13" fmla="*/ 180975 h 2248524"/>
              <a:gd name="connsiteX14" fmla="*/ 642106 w 7795381"/>
              <a:gd name="connsiteY14" fmla="*/ 171450 h 2248524"/>
              <a:gd name="connsiteX15" fmla="*/ 775456 w 7795381"/>
              <a:gd name="connsiteY15" fmla="*/ 152400 h 2248524"/>
              <a:gd name="connsiteX16" fmla="*/ 1080256 w 7795381"/>
              <a:gd name="connsiteY16" fmla="*/ 142875 h 2248524"/>
              <a:gd name="connsiteX17" fmla="*/ 1508881 w 7795381"/>
              <a:gd name="connsiteY17" fmla="*/ 133350 h 2248524"/>
              <a:gd name="connsiteX18" fmla="*/ 2061331 w 7795381"/>
              <a:gd name="connsiteY18" fmla="*/ 114300 h 2248524"/>
              <a:gd name="connsiteX19" fmla="*/ 2318506 w 7795381"/>
              <a:gd name="connsiteY19" fmla="*/ 104775 h 2248524"/>
              <a:gd name="connsiteX20" fmla="*/ 2356606 w 7795381"/>
              <a:gd name="connsiteY20" fmla="*/ 95250 h 2248524"/>
              <a:gd name="connsiteX21" fmla="*/ 2385181 w 7795381"/>
              <a:gd name="connsiteY21" fmla="*/ 85725 h 2248524"/>
              <a:gd name="connsiteX22" fmla="*/ 2518531 w 7795381"/>
              <a:gd name="connsiteY22" fmla="*/ 76200 h 2248524"/>
              <a:gd name="connsiteX23" fmla="*/ 2689981 w 7795381"/>
              <a:gd name="connsiteY23" fmla="*/ 57150 h 2248524"/>
              <a:gd name="connsiteX24" fmla="*/ 2851906 w 7795381"/>
              <a:gd name="connsiteY24" fmla="*/ 38100 h 2248524"/>
              <a:gd name="connsiteX25" fmla="*/ 2947156 w 7795381"/>
              <a:gd name="connsiteY25" fmla="*/ 28575 h 2248524"/>
              <a:gd name="connsiteX26" fmla="*/ 3232906 w 7795381"/>
              <a:gd name="connsiteY26" fmla="*/ 9525 h 2248524"/>
              <a:gd name="connsiteX27" fmla="*/ 3280531 w 7795381"/>
              <a:gd name="connsiteY27" fmla="*/ 0 h 2248524"/>
              <a:gd name="connsiteX28" fmla="*/ 4795006 w 7795381"/>
              <a:gd name="connsiteY28" fmla="*/ 9525 h 2248524"/>
              <a:gd name="connsiteX29" fmla="*/ 5042656 w 7795381"/>
              <a:gd name="connsiteY29" fmla="*/ 38100 h 2248524"/>
              <a:gd name="connsiteX30" fmla="*/ 5099806 w 7795381"/>
              <a:gd name="connsiteY30" fmla="*/ 47625 h 2248524"/>
              <a:gd name="connsiteX31" fmla="*/ 5195056 w 7795381"/>
              <a:gd name="connsiteY31" fmla="*/ 57150 h 2248524"/>
              <a:gd name="connsiteX32" fmla="*/ 5242681 w 7795381"/>
              <a:gd name="connsiteY32" fmla="*/ 66675 h 2248524"/>
              <a:gd name="connsiteX33" fmla="*/ 6204706 w 7795381"/>
              <a:gd name="connsiteY33" fmla="*/ 76200 h 2248524"/>
              <a:gd name="connsiteX34" fmla="*/ 6328531 w 7795381"/>
              <a:gd name="connsiteY34" fmla="*/ 95250 h 2248524"/>
              <a:gd name="connsiteX35" fmla="*/ 6376156 w 7795381"/>
              <a:gd name="connsiteY35" fmla="*/ 104775 h 2248524"/>
              <a:gd name="connsiteX36" fmla="*/ 6490456 w 7795381"/>
              <a:gd name="connsiteY36" fmla="*/ 114300 h 2248524"/>
              <a:gd name="connsiteX37" fmla="*/ 6642856 w 7795381"/>
              <a:gd name="connsiteY37" fmla="*/ 133350 h 2248524"/>
              <a:gd name="connsiteX38" fmla="*/ 6680956 w 7795381"/>
              <a:gd name="connsiteY38" fmla="*/ 142875 h 2248524"/>
              <a:gd name="connsiteX39" fmla="*/ 7300081 w 7795381"/>
              <a:gd name="connsiteY39" fmla="*/ 161925 h 2248524"/>
              <a:gd name="connsiteX40" fmla="*/ 7395331 w 7795381"/>
              <a:gd name="connsiteY40" fmla="*/ 180975 h 2248524"/>
              <a:gd name="connsiteX41" fmla="*/ 7442956 w 7795381"/>
              <a:gd name="connsiteY41" fmla="*/ 238125 h 2248524"/>
              <a:gd name="connsiteX42" fmla="*/ 7471531 w 7795381"/>
              <a:gd name="connsiteY42" fmla="*/ 266700 h 2248524"/>
              <a:gd name="connsiteX43" fmla="*/ 7500106 w 7795381"/>
              <a:gd name="connsiteY43" fmla="*/ 323850 h 2248524"/>
              <a:gd name="connsiteX44" fmla="*/ 7528681 w 7795381"/>
              <a:gd name="connsiteY44" fmla="*/ 342900 h 2248524"/>
              <a:gd name="connsiteX45" fmla="*/ 7538206 w 7795381"/>
              <a:gd name="connsiteY45" fmla="*/ 371475 h 2248524"/>
              <a:gd name="connsiteX46" fmla="*/ 7547731 w 7795381"/>
              <a:gd name="connsiteY46" fmla="*/ 409575 h 2248524"/>
              <a:gd name="connsiteX47" fmla="*/ 7566781 w 7795381"/>
              <a:gd name="connsiteY47" fmla="*/ 447675 h 2248524"/>
              <a:gd name="connsiteX48" fmla="*/ 7595356 w 7795381"/>
              <a:gd name="connsiteY48" fmla="*/ 504825 h 2248524"/>
              <a:gd name="connsiteX49" fmla="*/ 7614406 w 7795381"/>
              <a:gd name="connsiteY49" fmla="*/ 571500 h 2248524"/>
              <a:gd name="connsiteX50" fmla="*/ 7633456 w 7795381"/>
              <a:gd name="connsiteY50" fmla="*/ 600075 h 2248524"/>
              <a:gd name="connsiteX51" fmla="*/ 7642981 w 7795381"/>
              <a:gd name="connsiteY51" fmla="*/ 628650 h 2248524"/>
              <a:gd name="connsiteX52" fmla="*/ 7671556 w 7795381"/>
              <a:gd name="connsiteY52" fmla="*/ 647700 h 2248524"/>
              <a:gd name="connsiteX53" fmla="*/ 7690606 w 7795381"/>
              <a:gd name="connsiteY53" fmla="*/ 676275 h 2248524"/>
              <a:gd name="connsiteX54" fmla="*/ 7700131 w 7795381"/>
              <a:gd name="connsiteY54" fmla="*/ 704850 h 2248524"/>
              <a:gd name="connsiteX55" fmla="*/ 7766806 w 7795381"/>
              <a:gd name="connsiteY55" fmla="*/ 790575 h 2248524"/>
              <a:gd name="connsiteX56" fmla="*/ 7785856 w 7795381"/>
              <a:gd name="connsiteY56" fmla="*/ 847725 h 2248524"/>
              <a:gd name="connsiteX57" fmla="*/ 7795381 w 7795381"/>
              <a:gd name="connsiteY57" fmla="*/ 876300 h 2248524"/>
              <a:gd name="connsiteX58" fmla="*/ 7776331 w 7795381"/>
              <a:gd name="connsiteY58" fmla="*/ 1247775 h 2248524"/>
              <a:gd name="connsiteX59" fmla="*/ 7766806 w 7795381"/>
              <a:gd name="connsiteY59" fmla="*/ 1276350 h 2248524"/>
              <a:gd name="connsiteX60" fmla="*/ 7757281 w 7795381"/>
              <a:gd name="connsiteY60" fmla="*/ 1314450 h 2248524"/>
              <a:gd name="connsiteX61" fmla="*/ 7747756 w 7795381"/>
              <a:gd name="connsiteY61" fmla="*/ 1381125 h 2248524"/>
              <a:gd name="connsiteX62" fmla="*/ 7738231 w 7795381"/>
              <a:gd name="connsiteY62" fmla="*/ 1409700 h 2248524"/>
              <a:gd name="connsiteX63" fmla="*/ 7728706 w 7795381"/>
              <a:gd name="connsiteY63" fmla="*/ 1457325 h 2248524"/>
              <a:gd name="connsiteX64" fmla="*/ 7719181 w 7795381"/>
              <a:gd name="connsiteY64" fmla="*/ 1562100 h 2248524"/>
              <a:gd name="connsiteX65" fmla="*/ 7681081 w 7795381"/>
              <a:gd name="connsiteY65" fmla="*/ 1857375 h 2248524"/>
              <a:gd name="connsiteX66" fmla="*/ 7652506 w 7795381"/>
              <a:gd name="connsiteY66" fmla="*/ 1866900 h 2248524"/>
              <a:gd name="connsiteX67" fmla="*/ 7623931 w 7795381"/>
              <a:gd name="connsiteY67" fmla="*/ 1895475 h 2248524"/>
              <a:gd name="connsiteX68" fmla="*/ 7566781 w 7795381"/>
              <a:gd name="connsiteY68" fmla="*/ 1914525 h 2248524"/>
              <a:gd name="connsiteX69" fmla="*/ 7490581 w 7795381"/>
              <a:gd name="connsiteY69" fmla="*/ 1933575 h 2248524"/>
              <a:gd name="connsiteX70" fmla="*/ 7462006 w 7795381"/>
              <a:gd name="connsiteY70" fmla="*/ 1952625 h 2248524"/>
              <a:gd name="connsiteX71" fmla="*/ 7414381 w 7795381"/>
              <a:gd name="connsiteY71" fmla="*/ 1962150 h 2248524"/>
              <a:gd name="connsiteX72" fmla="*/ 7385806 w 7795381"/>
              <a:gd name="connsiteY72" fmla="*/ 1971675 h 2248524"/>
              <a:gd name="connsiteX73" fmla="*/ 7347706 w 7795381"/>
              <a:gd name="connsiteY73" fmla="*/ 2000250 h 2248524"/>
              <a:gd name="connsiteX74" fmla="*/ 7319131 w 7795381"/>
              <a:gd name="connsiteY74" fmla="*/ 2028825 h 2248524"/>
              <a:gd name="connsiteX75" fmla="*/ 7290556 w 7795381"/>
              <a:gd name="connsiteY75" fmla="*/ 2038350 h 2248524"/>
              <a:gd name="connsiteX76" fmla="*/ 7261981 w 7795381"/>
              <a:gd name="connsiteY76" fmla="*/ 2057400 h 2248524"/>
              <a:gd name="connsiteX77" fmla="*/ 7214356 w 7795381"/>
              <a:gd name="connsiteY77" fmla="*/ 2105025 h 2248524"/>
              <a:gd name="connsiteX78" fmla="*/ 7185781 w 7795381"/>
              <a:gd name="connsiteY78" fmla="*/ 2114550 h 2248524"/>
              <a:gd name="connsiteX79" fmla="*/ 7014331 w 7795381"/>
              <a:gd name="connsiteY79" fmla="*/ 2143125 h 2248524"/>
              <a:gd name="connsiteX80" fmla="*/ 6890506 w 7795381"/>
              <a:gd name="connsiteY80" fmla="*/ 2162175 h 2248524"/>
              <a:gd name="connsiteX81" fmla="*/ 6861931 w 7795381"/>
              <a:gd name="connsiteY81" fmla="*/ 2181225 h 2248524"/>
              <a:gd name="connsiteX82" fmla="*/ 6709531 w 7795381"/>
              <a:gd name="connsiteY82" fmla="*/ 2200275 h 2248524"/>
              <a:gd name="connsiteX83" fmla="*/ 6509506 w 7795381"/>
              <a:gd name="connsiteY83" fmla="*/ 2219325 h 2248524"/>
              <a:gd name="connsiteX84" fmla="*/ 5766556 w 7795381"/>
              <a:gd name="connsiteY84" fmla="*/ 2228850 h 2248524"/>
              <a:gd name="connsiteX85" fmla="*/ 5423656 w 7795381"/>
              <a:gd name="connsiteY85" fmla="*/ 2228850 h 2248524"/>
              <a:gd name="connsiteX86" fmla="*/ 4680706 w 7795381"/>
              <a:gd name="connsiteY86" fmla="*/ 2219325 h 2248524"/>
              <a:gd name="connsiteX87" fmla="*/ 4585456 w 7795381"/>
              <a:gd name="connsiteY87" fmla="*/ 2209800 h 2248524"/>
              <a:gd name="connsiteX88" fmla="*/ 4042531 w 7795381"/>
              <a:gd name="connsiteY88" fmla="*/ 2190750 h 2248524"/>
              <a:gd name="connsiteX89" fmla="*/ 3290056 w 7795381"/>
              <a:gd name="connsiteY89" fmla="*/ 2209800 h 2248524"/>
              <a:gd name="connsiteX90" fmla="*/ 3261481 w 7795381"/>
              <a:gd name="connsiteY90" fmla="*/ 2219325 h 2248524"/>
              <a:gd name="connsiteX91" fmla="*/ 1975606 w 7795381"/>
              <a:gd name="connsiteY91" fmla="*/ 2209800 h 2248524"/>
              <a:gd name="connsiteX92" fmla="*/ 1908931 w 7795381"/>
              <a:gd name="connsiteY92" fmla="*/ 2200275 h 2248524"/>
              <a:gd name="connsiteX93" fmla="*/ 1594606 w 7795381"/>
              <a:gd name="connsiteY93" fmla="*/ 2190750 h 2248524"/>
              <a:gd name="connsiteX94" fmla="*/ 1118356 w 7795381"/>
              <a:gd name="connsiteY94" fmla="*/ 2190750 h 2248524"/>
              <a:gd name="connsiteX95" fmla="*/ 1032631 w 7795381"/>
              <a:gd name="connsiteY95" fmla="*/ 2209800 h 2248524"/>
              <a:gd name="connsiteX96" fmla="*/ 765931 w 7795381"/>
              <a:gd name="connsiteY96" fmla="*/ 2219325 h 2248524"/>
              <a:gd name="connsiteX97" fmla="*/ 318256 w 7795381"/>
              <a:gd name="connsiteY97" fmla="*/ 2219325 h 2248524"/>
              <a:gd name="connsiteX98" fmla="*/ 261106 w 7795381"/>
              <a:gd name="connsiteY98" fmla="*/ 2200275 h 2248524"/>
              <a:gd name="connsiteX99" fmla="*/ 175381 w 7795381"/>
              <a:gd name="connsiteY99" fmla="*/ 2162175 h 2248524"/>
              <a:gd name="connsiteX100" fmla="*/ 146806 w 7795381"/>
              <a:gd name="connsiteY100" fmla="*/ 2152650 h 2248524"/>
              <a:gd name="connsiteX101" fmla="*/ 89656 w 7795381"/>
              <a:gd name="connsiteY101" fmla="*/ 2105025 h 2248524"/>
              <a:gd name="connsiteX102" fmla="*/ 80131 w 7795381"/>
              <a:gd name="connsiteY102" fmla="*/ 2076450 h 2248524"/>
              <a:gd name="connsiteX103" fmla="*/ 61081 w 7795381"/>
              <a:gd name="connsiteY103" fmla="*/ 2047875 h 2248524"/>
              <a:gd name="connsiteX104" fmla="*/ 32506 w 7795381"/>
              <a:gd name="connsiteY104" fmla="*/ 1990725 h 2248524"/>
              <a:gd name="connsiteX105" fmla="*/ 3931 w 7795381"/>
              <a:gd name="connsiteY105" fmla="*/ 1866900 h 2248524"/>
              <a:gd name="connsiteX106" fmla="*/ 22981 w 7795381"/>
              <a:gd name="connsiteY106" fmla="*/ 1495425 h 2248524"/>
              <a:gd name="connsiteX107" fmla="*/ 32506 w 7795381"/>
              <a:gd name="connsiteY107" fmla="*/ 1447800 h 2248524"/>
              <a:gd name="connsiteX108" fmla="*/ 51556 w 7795381"/>
              <a:gd name="connsiteY108" fmla="*/ 1409700 h 2248524"/>
              <a:gd name="connsiteX109" fmla="*/ 70606 w 7795381"/>
              <a:gd name="connsiteY109" fmla="*/ 1323975 h 2248524"/>
              <a:gd name="connsiteX110" fmla="*/ 80131 w 7795381"/>
              <a:gd name="connsiteY110" fmla="*/ 1295400 h 2248524"/>
              <a:gd name="connsiteX111" fmla="*/ 89656 w 7795381"/>
              <a:gd name="connsiteY111" fmla="*/ 1257300 h 2248524"/>
              <a:gd name="connsiteX112" fmla="*/ 108706 w 7795381"/>
              <a:gd name="connsiteY112" fmla="*/ 1228725 h 2248524"/>
              <a:gd name="connsiteX113" fmla="*/ 137281 w 7795381"/>
              <a:gd name="connsiteY113" fmla="*/ 1152525 h 2248524"/>
              <a:gd name="connsiteX114" fmla="*/ 175381 w 7795381"/>
              <a:gd name="connsiteY114" fmla="*/ 1038225 h 2248524"/>
              <a:gd name="connsiteX115" fmla="*/ 194431 w 7795381"/>
              <a:gd name="connsiteY115" fmla="*/ 962025 h 2248524"/>
              <a:gd name="connsiteX116" fmla="*/ 203956 w 7795381"/>
              <a:gd name="connsiteY116" fmla="*/ 923925 h 2248524"/>
              <a:gd name="connsiteX117" fmla="*/ 223006 w 7795381"/>
              <a:gd name="connsiteY117" fmla="*/ 723900 h 2248524"/>
              <a:gd name="connsiteX118" fmla="*/ 232531 w 7795381"/>
              <a:gd name="connsiteY118" fmla="*/ 695325 h 2248524"/>
              <a:gd name="connsiteX119" fmla="*/ 242056 w 7795381"/>
              <a:gd name="connsiteY119" fmla="*/ 638175 h 2248524"/>
              <a:gd name="connsiteX0" fmla="*/ 242056 w 7795381"/>
              <a:gd name="connsiteY0" fmla="*/ 638175 h 2248524"/>
              <a:gd name="connsiteX1" fmla="*/ 223006 w 7795381"/>
              <a:gd name="connsiteY1" fmla="*/ 581025 h 2248524"/>
              <a:gd name="connsiteX2" fmla="*/ 251581 w 7795381"/>
              <a:gd name="connsiteY2" fmla="*/ 523875 h 2248524"/>
              <a:gd name="connsiteX3" fmla="*/ 261106 w 7795381"/>
              <a:gd name="connsiteY3" fmla="*/ 466725 h 2248524"/>
              <a:gd name="connsiteX4" fmla="*/ 270631 w 7795381"/>
              <a:gd name="connsiteY4" fmla="*/ 438150 h 2248524"/>
              <a:gd name="connsiteX5" fmla="*/ 280156 w 7795381"/>
              <a:gd name="connsiteY5" fmla="*/ 400050 h 2248524"/>
              <a:gd name="connsiteX6" fmla="*/ 299206 w 7795381"/>
              <a:gd name="connsiteY6" fmla="*/ 371475 h 2248524"/>
              <a:gd name="connsiteX7" fmla="*/ 308731 w 7795381"/>
              <a:gd name="connsiteY7" fmla="*/ 333375 h 2248524"/>
              <a:gd name="connsiteX8" fmla="*/ 337306 w 7795381"/>
              <a:gd name="connsiteY8" fmla="*/ 257175 h 2248524"/>
              <a:gd name="connsiteX9" fmla="*/ 423031 w 7795381"/>
              <a:gd name="connsiteY9" fmla="*/ 219075 h 2248524"/>
              <a:gd name="connsiteX10" fmla="*/ 451606 w 7795381"/>
              <a:gd name="connsiteY10" fmla="*/ 209550 h 2248524"/>
              <a:gd name="connsiteX11" fmla="*/ 546856 w 7795381"/>
              <a:gd name="connsiteY11" fmla="*/ 190500 h 2248524"/>
              <a:gd name="connsiteX12" fmla="*/ 584956 w 7795381"/>
              <a:gd name="connsiteY12" fmla="*/ 180975 h 2248524"/>
              <a:gd name="connsiteX13" fmla="*/ 642106 w 7795381"/>
              <a:gd name="connsiteY13" fmla="*/ 171450 h 2248524"/>
              <a:gd name="connsiteX14" fmla="*/ 775456 w 7795381"/>
              <a:gd name="connsiteY14" fmla="*/ 152400 h 2248524"/>
              <a:gd name="connsiteX15" fmla="*/ 1080256 w 7795381"/>
              <a:gd name="connsiteY15" fmla="*/ 142875 h 2248524"/>
              <a:gd name="connsiteX16" fmla="*/ 1508881 w 7795381"/>
              <a:gd name="connsiteY16" fmla="*/ 133350 h 2248524"/>
              <a:gd name="connsiteX17" fmla="*/ 2061331 w 7795381"/>
              <a:gd name="connsiteY17" fmla="*/ 114300 h 2248524"/>
              <a:gd name="connsiteX18" fmla="*/ 2318506 w 7795381"/>
              <a:gd name="connsiteY18" fmla="*/ 104775 h 2248524"/>
              <a:gd name="connsiteX19" fmla="*/ 2356606 w 7795381"/>
              <a:gd name="connsiteY19" fmla="*/ 95250 h 2248524"/>
              <a:gd name="connsiteX20" fmla="*/ 2385181 w 7795381"/>
              <a:gd name="connsiteY20" fmla="*/ 85725 h 2248524"/>
              <a:gd name="connsiteX21" fmla="*/ 2518531 w 7795381"/>
              <a:gd name="connsiteY21" fmla="*/ 76200 h 2248524"/>
              <a:gd name="connsiteX22" fmla="*/ 2689981 w 7795381"/>
              <a:gd name="connsiteY22" fmla="*/ 57150 h 2248524"/>
              <a:gd name="connsiteX23" fmla="*/ 2851906 w 7795381"/>
              <a:gd name="connsiteY23" fmla="*/ 38100 h 2248524"/>
              <a:gd name="connsiteX24" fmla="*/ 2947156 w 7795381"/>
              <a:gd name="connsiteY24" fmla="*/ 28575 h 2248524"/>
              <a:gd name="connsiteX25" fmla="*/ 3232906 w 7795381"/>
              <a:gd name="connsiteY25" fmla="*/ 9525 h 2248524"/>
              <a:gd name="connsiteX26" fmla="*/ 3280531 w 7795381"/>
              <a:gd name="connsiteY26" fmla="*/ 0 h 2248524"/>
              <a:gd name="connsiteX27" fmla="*/ 4795006 w 7795381"/>
              <a:gd name="connsiteY27" fmla="*/ 9525 h 2248524"/>
              <a:gd name="connsiteX28" fmla="*/ 5042656 w 7795381"/>
              <a:gd name="connsiteY28" fmla="*/ 38100 h 2248524"/>
              <a:gd name="connsiteX29" fmla="*/ 5099806 w 7795381"/>
              <a:gd name="connsiteY29" fmla="*/ 47625 h 2248524"/>
              <a:gd name="connsiteX30" fmla="*/ 5195056 w 7795381"/>
              <a:gd name="connsiteY30" fmla="*/ 57150 h 2248524"/>
              <a:gd name="connsiteX31" fmla="*/ 5242681 w 7795381"/>
              <a:gd name="connsiteY31" fmla="*/ 66675 h 2248524"/>
              <a:gd name="connsiteX32" fmla="*/ 6204706 w 7795381"/>
              <a:gd name="connsiteY32" fmla="*/ 76200 h 2248524"/>
              <a:gd name="connsiteX33" fmla="*/ 6328531 w 7795381"/>
              <a:gd name="connsiteY33" fmla="*/ 95250 h 2248524"/>
              <a:gd name="connsiteX34" fmla="*/ 6376156 w 7795381"/>
              <a:gd name="connsiteY34" fmla="*/ 104775 h 2248524"/>
              <a:gd name="connsiteX35" fmla="*/ 6490456 w 7795381"/>
              <a:gd name="connsiteY35" fmla="*/ 114300 h 2248524"/>
              <a:gd name="connsiteX36" fmla="*/ 6642856 w 7795381"/>
              <a:gd name="connsiteY36" fmla="*/ 133350 h 2248524"/>
              <a:gd name="connsiteX37" fmla="*/ 6680956 w 7795381"/>
              <a:gd name="connsiteY37" fmla="*/ 142875 h 2248524"/>
              <a:gd name="connsiteX38" fmla="*/ 7300081 w 7795381"/>
              <a:gd name="connsiteY38" fmla="*/ 161925 h 2248524"/>
              <a:gd name="connsiteX39" fmla="*/ 7395331 w 7795381"/>
              <a:gd name="connsiteY39" fmla="*/ 180975 h 2248524"/>
              <a:gd name="connsiteX40" fmla="*/ 7442956 w 7795381"/>
              <a:gd name="connsiteY40" fmla="*/ 238125 h 2248524"/>
              <a:gd name="connsiteX41" fmla="*/ 7471531 w 7795381"/>
              <a:gd name="connsiteY41" fmla="*/ 266700 h 2248524"/>
              <a:gd name="connsiteX42" fmla="*/ 7500106 w 7795381"/>
              <a:gd name="connsiteY42" fmla="*/ 323850 h 2248524"/>
              <a:gd name="connsiteX43" fmla="*/ 7528681 w 7795381"/>
              <a:gd name="connsiteY43" fmla="*/ 342900 h 2248524"/>
              <a:gd name="connsiteX44" fmla="*/ 7538206 w 7795381"/>
              <a:gd name="connsiteY44" fmla="*/ 371475 h 2248524"/>
              <a:gd name="connsiteX45" fmla="*/ 7547731 w 7795381"/>
              <a:gd name="connsiteY45" fmla="*/ 409575 h 2248524"/>
              <a:gd name="connsiteX46" fmla="*/ 7566781 w 7795381"/>
              <a:gd name="connsiteY46" fmla="*/ 447675 h 2248524"/>
              <a:gd name="connsiteX47" fmla="*/ 7595356 w 7795381"/>
              <a:gd name="connsiteY47" fmla="*/ 504825 h 2248524"/>
              <a:gd name="connsiteX48" fmla="*/ 7614406 w 7795381"/>
              <a:gd name="connsiteY48" fmla="*/ 571500 h 2248524"/>
              <a:gd name="connsiteX49" fmla="*/ 7633456 w 7795381"/>
              <a:gd name="connsiteY49" fmla="*/ 600075 h 2248524"/>
              <a:gd name="connsiteX50" fmla="*/ 7642981 w 7795381"/>
              <a:gd name="connsiteY50" fmla="*/ 628650 h 2248524"/>
              <a:gd name="connsiteX51" fmla="*/ 7671556 w 7795381"/>
              <a:gd name="connsiteY51" fmla="*/ 647700 h 2248524"/>
              <a:gd name="connsiteX52" fmla="*/ 7690606 w 7795381"/>
              <a:gd name="connsiteY52" fmla="*/ 676275 h 2248524"/>
              <a:gd name="connsiteX53" fmla="*/ 7700131 w 7795381"/>
              <a:gd name="connsiteY53" fmla="*/ 704850 h 2248524"/>
              <a:gd name="connsiteX54" fmla="*/ 7766806 w 7795381"/>
              <a:gd name="connsiteY54" fmla="*/ 790575 h 2248524"/>
              <a:gd name="connsiteX55" fmla="*/ 7785856 w 7795381"/>
              <a:gd name="connsiteY55" fmla="*/ 847725 h 2248524"/>
              <a:gd name="connsiteX56" fmla="*/ 7795381 w 7795381"/>
              <a:gd name="connsiteY56" fmla="*/ 876300 h 2248524"/>
              <a:gd name="connsiteX57" fmla="*/ 7776331 w 7795381"/>
              <a:gd name="connsiteY57" fmla="*/ 1247775 h 2248524"/>
              <a:gd name="connsiteX58" fmla="*/ 7766806 w 7795381"/>
              <a:gd name="connsiteY58" fmla="*/ 1276350 h 2248524"/>
              <a:gd name="connsiteX59" fmla="*/ 7757281 w 7795381"/>
              <a:gd name="connsiteY59" fmla="*/ 1314450 h 2248524"/>
              <a:gd name="connsiteX60" fmla="*/ 7747756 w 7795381"/>
              <a:gd name="connsiteY60" fmla="*/ 1381125 h 2248524"/>
              <a:gd name="connsiteX61" fmla="*/ 7738231 w 7795381"/>
              <a:gd name="connsiteY61" fmla="*/ 1409700 h 2248524"/>
              <a:gd name="connsiteX62" fmla="*/ 7728706 w 7795381"/>
              <a:gd name="connsiteY62" fmla="*/ 1457325 h 2248524"/>
              <a:gd name="connsiteX63" fmla="*/ 7719181 w 7795381"/>
              <a:gd name="connsiteY63" fmla="*/ 1562100 h 2248524"/>
              <a:gd name="connsiteX64" fmla="*/ 7681081 w 7795381"/>
              <a:gd name="connsiteY64" fmla="*/ 1857375 h 2248524"/>
              <a:gd name="connsiteX65" fmla="*/ 7652506 w 7795381"/>
              <a:gd name="connsiteY65" fmla="*/ 1866900 h 2248524"/>
              <a:gd name="connsiteX66" fmla="*/ 7623931 w 7795381"/>
              <a:gd name="connsiteY66" fmla="*/ 1895475 h 2248524"/>
              <a:gd name="connsiteX67" fmla="*/ 7566781 w 7795381"/>
              <a:gd name="connsiteY67" fmla="*/ 1914525 h 2248524"/>
              <a:gd name="connsiteX68" fmla="*/ 7490581 w 7795381"/>
              <a:gd name="connsiteY68" fmla="*/ 1933575 h 2248524"/>
              <a:gd name="connsiteX69" fmla="*/ 7462006 w 7795381"/>
              <a:gd name="connsiteY69" fmla="*/ 1952625 h 2248524"/>
              <a:gd name="connsiteX70" fmla="*/ 7414381 w 7795381"/>
              <a:gd name="connsiteY70" fmla="*/ 1962150 h 2248524"/>
              <a:gd name="connsiteX71" fmla="*/ 7385806 w 7795381"/>
              <a:gd name="connsiteY71" fmla="*/ 1971675 h 2248524"/>
              <a:gd name="connsiteX72" fmla="*/ 7347706 w 7795381"/>
              <a:gd name="connsiteY72" fmla="*/ 2000250 h 2248524"/>
              <a:gd name="connsiteX73" fmla="*/ 7319131 w 7795381"/>
              <a:gd name="connsiteY73" fmla="*/ 2028825 h 2248524"/>
              <a:gd name="connsiteX74" fmla="*/ 7290556 w 7795381"/>
              <a:gd name="connsiteY74" fmla="*/ 2038350 h 2248524"/>
              <a:gd name="connsiteX75" fmla="*/ 7261981 w 7795381"/>
              <a:gd name="connsiteY75" fmla="*/ 2057400 h 2248524"/>
              <a:gd name="connsiteX76" fmla="*/ 7214356 w 7795381"/>
              <a:gd name="connsiteY76" fmla="*/ 2105025 h 2248524"/>
              <a:gd name="connsiteX77" fmla="*/ 7185781 w 7795381"/>
              <a:gd name="connsiteY77" fmla="*/ 2114550 h 2248524"/>
              <a:gd name="connsiteX78" fmla="*/ 7014331 w 7795381"/>
              <a:gd name="connsiteY78" fmla="*/ 2143125 h 2248524"/>
              <a:gd name="connsiteX79" fmla="*/ 6890506 w 7795381"/>
              <a:gd name="connsiteY79" fmla="*/ 2162175 h 2248524"/>
              <a:gd name="connsiteX80" fmla="*/ 6861931 w 7795381"/>
              <a:gd name="connsiteY80" fmla="*/ 2181225 h 2248524"/>
              <a:gd name="connsiteX81" fmla="*/ 6709531 w 7795381"/>
              <a:gd name="connsiteY81" fmla="*/ 2200275 h 2248524"/>
              <a:gd name="connsiteX82" fmla="*/ 6509506 w 7795381"/>
              <a:gd name="connsiteY82" fmla="*/ 2219325 h 2248524"/>
              <a:gd name="connsiteX83" fmla="*/ 5766556 w 7795381"/>
              <a:gd name="connsiteY83" fmla="*/ 2228850 h 2248524"/>
              <a:gd name="connsiteX84" fmla="*/ 5423656 w 7795381"/>
              <a:gd name="connsiteY84" fmla="*/ 2228850 h 2248524"/>
              <a:gd name="connsiteX85" fmla="*/ 4680706 w 7795381"/>
              <a:gd name="connsiteY85" fmla="*/ 2219325 h 2248524"/>
              <a:gd name="connsiteX86" fmla="*/ 4585456 w 7795381"/>
              <a:gd name="connsiteY86" fmla="*/ 2209800 h 2248524"/>
              <a:gd name="connsiteX87" fmla="*/ 4042531 w 7795381"/>
              <a:gd name="connsiteY87" fmla="*/ 2190750 h 2248524"/>
              <a:gd name="connsiteX88" fmla="*/ 3290056 w 7795381"/>
              <a:gd name="connsiteY88" fmla="*/ 2209800 h 2248524"/>
              <a:gd name="connsiteX89" fmla="*/ 3261481 w 7795381"/>
              <a:gd name="connsiteY89" fmla="*/ 2219325 h 2248524"/>
              <a:gd name="connsiteX90" fmla="*/ 1975606 w 7795381"/>
              <a:gd name="connsiteY90" fmla="*/ 2209800 h 2248524"/>
              <a:gd name="connsiteX91" fmla="*/ 1908931 w 7795381"/>
              <a:gd name="connsiteY91" fmla="*/ 2200275 h 2248524"/>
              <a:gd name="connsiteX92" fmla="*/ 1594606 w 7795381"/>
              <a:gd name="connsiteY92" fmla="*/ 2190750 h 2248524"/>
              <a:gd name="connsiteX93" fmla="*/ 1118356 w 7795381"/>
              <a:gd name="connsiteY93" fmla="*/ 2190750 h 2248524"/>
              <a:gd name="connsiteX94" fmla="*/ 1032631 w 7795381"/>
              <a:gd name="connsiteY94" fmla="*/ 2209800 h 2248524"/>
              <a:gd name="connsiteX95" fmla="*/ 765931 w 7795381"/>
              <a:gd name="connsiteY95" fmla="*/ 2219325 h 2248524"/>
              <a:gd name="connsiteX96" fmla="*/ 318256 w 7795381"/>
              <a:gd name="connsiteY96" fmla="*/ 2219325 h 2248524"/>
              <a:gd name="connsiteX97" fmla="*/ 261106 w 7795381"/>
              <a:gd name="connsiteY97" fmla="*/ 2200275 h 2248524"/>
              <a:gd name="connsiteX98" fmla="*/ 175381 w 7795381"/>
              <a:gd name="connsiteY98" fmla="*/ 2162175 h 2248524"/>
              <a:gd name="connsiteX99" fmla="*/ 146806 w 7795381"/>
              <a:gd name="connsiteY99" fmla="*/ 2152650 h 2248524"/>
              <a:gd name="connsiteX100" fmla="*/ 89656 w 7795381"/>
              <a:gd name="connsiteY100" fmla="*/ 2105025 h 2248524"/>
              <a:gd name="connsiteX101" fmla="*/ 80131 w 7795381"/>
              <a:gd name="connsiteY101" fmla="*/ 2076450 h 2248524"/>
              <a:gd name="connsiteX102" fmla="*/ 61081 w 7795381"/>
              <a:gd name="connsiteY102" fmla="*/ 2047875 h 2248524"/>
              <a:gd name="connsiteX103" fmla="*/ 32506 w 7795381"/>
              <a:gd name="connsiteY103" fmla="*/ 1990725 h 2248524"/>
              <a:gd name="connsiteX104" fmla="*/ 3931 w 7795381"/>
              <a:gd name="connsiteY104" fmla="*/ 1866900 h 2248524"/>
              <a:gd name="connsiteX105" fmla="*/ 22981 w 7795381"/>
              <a:gd name="connsiteY105" fmla="*/ 1495425 h 2248524"/>
              <a:gd name="connsiteX106" fmla="*/ 32506 w 7795381"/>
              <a:gd name="connsiteY106" fmla="*/ 1447800 h 2248524"/>
              <a:gd name="connsiteX107" fmla="*/ 51556 w 7795381"/>
              <a:gd name="connsiteY107" fmla="*/ 1409700 h 2248524"/>
              <a:gd name="connsiteX108" fmla="*/ 70606 w 7795381"/>
              <a:gd name="connsiteY108" fmla="*/ 1323975 h 2248524"/>
              <a:gd name="connsiteX109" fmla="*/ 80131 w 7795381"/>
              <a:gd name="connsiteY109" fmla="*/ 1295400 h 2248524"/>
              <a:gd name="connsiteX110" fmla="*/ 89656 w 7795381"/>
              <a:gd name="connsiteY110" fmla="*/ 1257300 h 2248524"/>
              <a:gd name="connsiteX111" fmla="*/ 108706 w 7795381"/>
              <a:gd name="connsiteY111" fmla="*/ 1228725 h 2248524"/>
              <a:gd name="connsiteX112" fmla="*/ 137281 w 7795381"/>
              <a:gd name="connsiteY112" fmla="*/ 1152525 h 2248524"/>
              <a:gd name="connsiteX113" fmla="*/ 175381 w 7795381"/>
              <a:gd name="connsiteY113" fmla="*/ 1038225 h 2248524"/>
              <a:gd name="connsiteX114" fmla="*/ 194431 w 7795381"/>
              <a:gd name="connsiteY114" fmla="*/ 962025 h 2248524"/>
              <a:gd name="connsiteX115" fmla="*/ 203956 w 7795381"/>
              <a:gd name="connsiteY115" fmla="*/ 923925 h 2248524"/>
              <a:gd name="connsiteX116" fmla="*/ 223006 w 7795381"/>
              <a:gd name="connsiteY116" fmla="*/ 723900 h 2248524"/>
              <a:gd name="connsiteX117" fmla="*/ 232531 w 7795381"/>
              <a:gd name="connsiteY117" fmla="*/ 695325 h 2248524"/>
              <a:gd name="connsiteX118" fmla="*/ 242056 w 7795381"/>
              <a:gd name="connsiteY118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118356 w 7795381"/>
              <a:gd name="connsiteY92" fmla="*/ 2190750 h 2248524"/>
              <a:gd name="connsiteX93" fmla="*/ 1032631 w 7795381"/>
              <a:gd name="connsiteY93" fmla="*/ 2209800 h 2248524"/>
              <a:gd name="connsiteX94" fmla="*/ 765931 w 7795381"/>
              <a:gd name="connsiteY94" fmla="*/ 2219325 h 2248524"/>
              <a:gd name="connsiteX95" fmla="*/ 318256 w 7795381"/>
              <a:gd name="connsiteY95" fmla="*/ 2219325 h 2248524"/>
              <a:gd name="connsiteX96" fmla="*/ 261106 w 7795381"/>
              <a:gd name="connsiteY96" fmla="*/ 2200275 h 2248524"/>
              <a:gd name="connsiteX97" fmla="*/ 175381 w 7795381"/>
              <a:gd name="connsiteY97" fmla="*/ 2162175 h 2248524"/>
              <a:gd name="connsiteX98" fmla="*/ 146806 w 7795381"/>
              <a:gd name="connsiteY98" fmla="*/ 2152650 h 2248524"/>
              <a:gd name="connsiteX99" fmla="*/ 89656 w 7795381"/>
              <a:gd name="connsiteY99" fmla="*/ 2105025 h 2248524"/>
              <a:gd name="connsiteX100" fmla="*/ 80131 w 7795381"/>
              <a:gd name="connsiteY100" fmla="*/ 2076450 h 2248524"/>
              <a:gd name="connsiteX101" fmla="*/ 61081 w 7795381"/>
              <a:gd name="connsiteY101" fmla="*/ 2047875 h 2248524"/>
              <a:gd name="connsiteX102" fmla="*/ 32506 w 7795381"/>
              <a:gd name="connsiteY102" fmla="*/ 1990725 h 2248524"/>
              <a:gd name="connsiteX103" fmla="*/ 3931 w 7795381"/>
              <a:gd name="connsiteY103" fmla="*/ 1866900 h 2248524"/>
              <a:gd name="connsiteX104" fmla="*/ 22981 w 7795381"/>
              <a:gd name="connsiteY104" fmla="*/ 1495425 h 2248524"/>
              <a:gd name="connsiteX105" fmla="*/ 32506 w 7795381"/>
              <a:gd name="connsiteY105" fmla="*/ 1447800 h 2248524"/>
              <a:gd name="connsiteX106" fmla="*/ 51556 w 7795381"/>
              <a:gd name="connsiteY106" fmla="*/ 1409700 h 2248524"/>
              <a:gd name="connsiteX107" fmla="*/ 70606 w 7795381"/>
              <a:gd name="connsiteY107" fmla="*/ 1323975 h 2248524"/>
              <a:gd name="connsiteX108" fmla="*/ 80131 w 7795381"/>
              <a:gd name="connsiteY108" fmla="*/ 1295400 h 2248524"/>
              <a:gd name="connsiteX109" fmla="*/ 89656 w 7795381"/>
              <a:gd name="connsiteY109" fmla="*/ 1257300 h 2248524"/>
              <a:gd name="connsiteX110" fmla="*/ 108706 w 7795381"/>
              <a:gd name="connsiteY110" fmla="*/ 1228725 h 2248524"/>
              <a:gd name="connsiteX111" fmla="*/ 137281 w 7795381"/>
              <a:gd name="connsiteY111" fmla="*/ 1152525 h 2248524"/>
              <a:gd name="connsiteX112" fmla="*/ 175381 w 7795381"/>
              <a:gd name="connsiteY112" fmla="*/ 1038225 h 2248524"/>
              <a:gd name="connsiteX113" fmla="*/ 194431 w 7795381"/>
              <a:gd name="connsiteY113" fmla="*/ 962025 h 2248524"/>
              <a:gd name="connsiteX114" fmla="*/ 203956 w 7795381"/>
              <a:gd name="connsiteY114" fmla="*/ 923925 h 2248524"/>
              <a:gd name="connsiteX115" fmla="*/ 223006 w 7795381"/>
              <a:gd name="connsiteY115" fmla="*/ 723900 h 2248524"/>
              <a:gd name="connsiteX116" fmla="*/ 232531 w 7795381"/>
              <a:gd name="connsiteY116" fmla="*/ 695325 h 2248524"/>
              <a:gd name="connsiteX117" fmla="*/ 242056 w 7795381"/>
              <a:gd name="connsiteY117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032631 w 7795381"/>
              <a:gd name="connsiteY92" fmla="*/ 2209800 h 2248524"/>
              <a:gd name="connsiteX93" fmla="*/ 765931 w 7795381"/>
              <a:gd name="connsiteY93" fmla="*/ 2219325 h 2248524"/>
              <a:gd name="connsiteX94" fmla="*/ 318256 w 7795381"/>
              <a:gd name="connsiteY94" fmla="*/ 2219325 h 2248524"/>
              <a:gd name="connsiteX95" fmla="*/ 261106 w 7795381"/>
              <a:gd name="connsiteY95" fmla="*/ 2200275 h 2248524"/>
              <a:gd name="connsiteX96" fmla="*/ 175381 w 7795381"/>
              <a:gd name="connsiteY96" fmla="*/ 2162175 h 2248524"/>
              <a:gd name="connsiteX97" fmla="*/ 146806 w 7795381"/>
              <a:gd name="connsiteY97" fmla="*/ 2152650 h 2248524"/>
              <a:gd name="connsiteX98" fmla="*/ 89656 w 7795381"/>
              <a:gd name="connsiteY98" fmla="*/ 2105025 h 2248524"/>
              <a:gd name="connsiteX99" fmla="*/ 80131 w 7795381"/>
              <a:gd name="connsiteY99" fmla="*/ 2076450 h 2248524"/>
              <a:gd name="connsiteX100" fmla="*/ 61081 w 7795381"/>
              <a:gd name="connsiteY100" fmla="*/ 2047875 h 2248524"/>
              <a:gd name="connsiteX101" fmla="*/ 32506 w 7795381"/>
              <a:gd name="connsiteY101" fmla="*/ 1990725 h 2248524"/>
              <a:gd name="connsiteX102" fmla="*/ 3931 w 7795381"/>
              <a:gd name="connsiteY102" fmla="*/ 1866900 h 2248524"/>
              <a:gd name="connsiteX103" fmla="*/ 22981 w 7795381"/>
              <a:gd name="connsiteY103" fmla="*/ 1495425 h 2248524"/>
              <a:gd name="connsiteX104" fmla="*/ 32506 w 7795381"/>
              <a:gd name="connsiteY104" fmla="*/ 1447800 h 2248524"/>
              <a:gd name="connsiteX105" fmla="*/ 51556 w 7795381"/>
              <a:gd name="connsiteY105" fmla="*/ 1409700 h 2248524"/>
              <a:gd name="connsiteX106" fmla="*/ 70606 w 7795381"/>
              <a:gd name="connsiteY106" fmla="*/ 1323975 h 2248524"/>
              <a:gd name="connsiteX107" fmla="*/ 80131 w 7795381"/>
              <a:gd name="connsiteY107" fmla="*/ 1295400 h 2248524"/>
              <a:gd name="connsiteX108" fmla="*/ 89656 w 7795381"/>
              <a:gd name="connsiteY108" fmla="*/ 1257300 h 2248524"/>
              <a:gd name="connsiteX109" fmla="*/ 108706 w 7795381"/>
              <a:gd name="connsiteY109" fmla="*/ 1228725 h 2248524"/>
              <a:gd name="connsiteX110" fmla="*/ 137281 w 7795381"/>
              <a:gd name="connsiteY110" fmla="*/ 1152525 h 2248524"/>
              <a:gd name="connsiteX111" fmla="*/ 175381 w 7795381"/>
              <a:gd name="connsiteY111" fmla="*/ 1038225 h 2248524"/>
              <a:gd name="connsiteX112" fmla="*/ 194431 w 7795381"/>
              <a:gd name="connsiteY112" fmla="*/ 962025 h 2248524"/>
              <a:gd name="connsiteX113" fmla="*/ 203956 w 7795381"/>
              <a:gd name="connsiteY113" fmla="*/ 923925 h 2248524"/>
              <a:gd name="connsiteX114" fmla="*/ 223006 w 7795381"/>
              <a:gd name="connsiteY114" fmla="*/ 723900 h 2248524"/>
              <a:gd name="connsiteX115" fmla="*/ 232531 w 7795381"/>
              <a:gd name="connsiteY115" fmla="*/ 695325 h 2248524"/>
              <a:gd name="connsiteX116" fmla="*/ 242056 w 7795381"/>
              <a:gd name="connsiteY116" fmla="*/ 638175 h 2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7795381" h="2248524">
                <a:moveTo>
                  <a:pt x="242056" y="638175"/>
                </a:moveTo>
                <a:cubicBezTo>
                  <a:pt x="245231" y="609600"/>
                  <a:pt x="248406" y="552450"/>
                  <a:pt x="251581" y="523875"/>
                </a:cubicBezTo>
                <a:cubicBezTo>
                  <a:pt x="255771" y="505022"/>
                  <a:pt x="256916" y="485578"/>
                  <a:pt x="261106" y="466725"/>
                </a:cubicBezTo>
                <a:cubicBezTo>
                  <a:pt x="263284" y="456924"/>
                  <a:pt x="267873" y="447804"/>
                  <a:pt x="270631" y="438150"/>
                </a:cubicBezTo>
                <a:cubicBezTo>
                  <a:pt x="274227" y="425563"/>
                  <a:pt x="274999" y="412082"/>
                  <a:pt x="280156" y="400050"/>
                </a:cubicBezTo>
                <a:cubicBezTo>
                  <a:pt x="284665" y="389528"/>
                  <a:pt x="292856" y="381000"/>
                  <a:pt x="299206" y="371475"/>
                </a:cubicBezTo>
                <a:cubicBezTo>
                  <a:pt x="302381" y="358775"/>
                  <a:pt x="305891" y="346154"/>
                  <a:pt x="308731" y="333375"/>
                </a:cubicBezTo>
                <a:cubicBezTo>
                  <a:pt x="316520" y="298327"/>
                  <a:pt x="312091" y="282390"/>
                  <a:pt x="337306" y="257175"/>
                </a:cubicBezTo>
                <a:cubicBezTo>
                  <a:pt x="359947" y="234534"/>
                  <a:pt x="394737" y="228506"/>
                  <a:pt x="423031" y="219075"/>
                </a:cubicBezTo>
                <a:lnTo>
                  <a:pt x="451606" y="209550"/>
                </a:lnTo>
                <a:cubicBezTo>
                  <a:pt x="482323" y="199311"/>
                  <a:pt x="515106" y="196850"/>
                  <a:pt x="546856" y="190500"/>
                </a:cubicBezTo>
                <a:cubicBezTo>
                  <a:pt x="559693" y="187933"/>
                  <a:pt x="572119" y="183542"/>
                  <a:pt x="584956" y="180975"/>
                </a:cubicBezTo>
                <a:cubicBezTo>
                  <a:pt x="603894" y="177187"/>
                  <a:pt x="623105" y="174905"/>
                  <a:pt x="642106" y="171450"/>
                </a:cubicBezTo>
                <a:cubicBezTo>
                  <a:pt x="701424" y="160665"/>
                  <a:pt x="702942" y="155937"/>
                  <a:pt x="775456" y="152400"/>
                </a:cubicBezTo>
                <a:cubicBezTo>
                  <a:pt x="876985" y="147447"/>
                  <a:pt x="978641" y="145514"/>
                  <a:pt x="1080256" y="142875"/>
                </a:cubicBezTo>
                <a:lnTo>
                  <a:pt x="1508881" y="133350"/>
                </a:lnTo>
                <a:cubicBezTo>
                  <a:pt x="1755640" y="105932"/>
                  <a:pt x="1531342" y="128247"/>
                  <a:pt x="2061331" y="114300"/>
                </a:cubicBezTo>
                <a:cubicBezTo>
                  <a:pt x="2147085" y="112043"/>
                  <a:pt x="2232781" y="107950"/>
                  <a:pt x="2318506" y="104775"/>
                </a:cubicBezTo>
                <a:cubicBezTo>
                  <a:pt x="2331206" y="101600"/>
                  <a:pt x="2344019" y="98846"/>
                  <a:pt x="2356606" y="95250"/>
                </a:cubicBezTo>
                <a:cubicBezTo>
                  <a:pt x="2366260" y="92492"/>
                  <a:pt x="2375210" y="86898"/>
                  <a:pt x="2385181" y="85725"/>
                </a:cubicBezTo>
                <a:cubicBezTo>
                  <a:pt x="2429439" y="80518"/>
                  <a:pt x="2474162" y="80360"/>
                  <a:pt x="2518531" y="76200"/>
                </a:cubicBezTo>
                <a:cubicBezTo>
                  <a:pt x="2575782" y="70833"/>
                  <a:pt x="2689981" y="57150"/>
                  <a:pt x="2689981" y="57150"/>
                </a:cubicBezTo>
                <a:cubicBezTo>
                  <a:pt x="2770906" y="36919"/>
                  <a:pt x="2706605" y="50735"/>
                  <a:pt x="2851906" y="38100"/>
                </a:cubicBezTo>
                <a:cubicBezTo>
                  <a:pt x="2883694" y="35336"/>
                  <a:pt x="2915318" y="30698"/>
                  <a:pt x="2947156" y="28575"/>
                </a:cubicBezTo>
                <a:cubicBezTo>
                  <a:pt x="3067193" y="20573"/>
                  <a:pt x="3125749" y="23813"/>
                  <a:pt x="3232906" y="9525"/>
                </a:cubicBezTo>
                <a:cubicBezTo>
                  <a:pt x="3248953" y="7385"/>
                  <a:pt x="3264656" y="3175"/>
                  <a:pt x="3280531" y="0"/>
                </a:cubicBezTo>
                <a:lnTo>
                  <a:pt x="4795006" y="9525"/>
                </a:lnTo>
                <a:cubicBezTo>
                  <a:pt x="4839640" y="10277"/>
                  <a:pt x="4974658" y="27639"/>
                  <a:pt x="5042656" y="38100"/>
                </a:cubicBezTo>
                <a:cubicBezTo>
                  <a:pt x="5061744" y="41037"/>
                  <a:pt x="5080642" y="45230"/>
                  <a:pt x="5099806" y="47625"/>
                </a:cubicBezTo>
                <a:cubicBezTo>
                  <a:pt x="5131468" y="51583"/>
                  <a:pt x="5163428" y="52933"/>
                  <a:pt x="5195056" y="57150"/>
                </a:cubicBezTo>
                <a:cubicBezTo>
                  <a:pt x="5211103" y="59290"/>
                  <a:pt x="5226494" y="66370"/>
                  <a:pt x="5242681" y="66675"/>
                </a:cubicBezTo>
                <a:lnTo>
                  <a:pt x="6204706" y="76200"/>
                </a:lnTo>
                <a:cubicBezTo>
                  <a:pt x="6269071" y="97655"/>
                  <a:pt x="6205751" y="78879"/>
                  <a:pt x="6328531" y="95250"/>
                </a:cubicBezTo>
                <a:cubicBezTo>
                  <a:pt x="6344578" y="97390"/>
                  <a:pt x="6360078" y="102883"/>
                  <a:pt x="6376156" y="104775"/>
                </a:cubicBezTo>
                <a:cubicBezTo>
                  <a:pt x="6414126" y="109242"/>
                  <a:pt x="6452356" y="111125"/>
                  <a:pt x="6490456" y="114300"/>
                </a:cubicBezTo>
                <a:cubicBezTo>
                  <a:pt x="6607986" y="137806"/>
                  <a:pt x="6445023" y="106972"/>
                  <a:pt x="6642856" y="133350"/>
                </a:cubicBezTo>
                <a:cubicBezTo>
                  <a:pt x="6655832" y="135080"/>
                  <a:pt x="6667924" y="141634"/>
                  <a:pt x="6680956" y="142875"/>
                </a:cubicBezTo>
                <a:cubicBezTo>
                  <a:pt x="6841329" y="158149"/>
                  <a:pt x="7222207" y="160303"/>
                  <a:pt x="7300081" y="161925"/>
                </a:cubicBezTo>
                <a:cubicBezTo>
                  <a:pt x="7305728" y="162732"/>
                  <a:pt x="7377195" y="168884"/>
                  <a:pt x="7395331" y="180975"/>
                </a:cubicBezTo>
                <a:cubicBezTo>
                  <a:pt x="7426637" y="201846"/>
                  <a:pt x="7420992" y="211769"/>
                  <a:pt x="7442956" y="238125"/>
                </a:cubicBezTo>
                <a:cubicBezTo>
                  <a:pt x="7451580" y="248473"/>
                  <a:pt x="7462006" y="257175"/>
                  <a:pt x="7471531" y="266700"/>
                </a:cubicBezTo>
                <a:cubicBezTo>
                  <a:pt x="7479278" y="289941"/>
                  <a:pt x="7481642" y="305386"/>
                  <a:pt x="7500106" y="323850"/>
                </a:cubicBezTo>
                <a:cubicBezTo>
                  <a:pt x="7508201" y="331945"/>
                  <a:pt x="7519156" y="336550"/>
                  <a:pt x="7528681" y="342900"/>
                </a:cubicBezTo>
                <a:cubicBezTo>
                  <a:pt x="7531856" y="352425"/>
                  <a:pt x="7535448" y="361821"/>
                  <a:pt x="7538206" y="371475"/>
                </a:cubicBezTo>
                <a:cubicBezTo>
                  <a:pt x="7541802" y="384062"/>
                  <a:pt x="7543134" y="397318"/>
                  <a:pt x="7547731" y="409575"/>
                </a:cubicBezTo>
                <a:cubicBezTo>
                  <a:pt x="7552717" y="422870"/>
                  <a:pt x="7561188" y="434624"/>
                  <a:pt x="7566781" y="447675"/>
                </a:cubicBezTo>
                <a:cubicBezTo>
                  <a:pt x="7590442" y="502884"/>
                  <a:pt x="7558747" y="449911"/>
                  <a:pt x="7595356" y="504825"/>
                </a:cubicBezTo>
                <a:cubicBezTo>
                  <a:pt x="7598408" y="517032"/>
                  <a:pt x="7607574" y="557835"/>
                  <a:pt x="7614406" y="571500"/>
                </a:cubicBezTo>
                <a:cubicBezTo>
                  <a:pt x="7619526" y="581739"/>
                  <a:pt x="7628336" y="589836"/>
                  <a:pt x="7633456" y="600075"/>
                </a:cubicBezTo>
                <a:cubicBezTo>
                  <a:pt x="7637946" y="609055"/>
                  <a:pt x="7636709" y="620810"/>
                  <a:pt x="7642981" y="628650"/>
                </a:cubicBezTo>
                <a:cubicBezTo>
                  <a:pt x="7650132" y="637589"/>
                  <a:pt x="7662031" y="641350"/>
                  <a:pt x="7671556" y="647700"/>
                </a:cubicBezTo>
                <a:cubicBezTo>
                  <a:pt x="7677906" y="657225"/>
                  <a:pt x="7685486" y="666036"/>
                  <a:pt x="7690606" y="676275"/>
                </a:cubicBezTo>
                <a:cubicBezTo>
                  <a:pt x="7695096" y="685255"/>
                  <a:pt x="7694562" y="696496"/>
                  <a:pt x="7700131" y="704850"/>
                </a:cubicBezTo>
                <a:cubicBezTo>
                  <a:pt x="7733005" y="754160"/>
                  <a:pt x="7741444" y="714490"/>
                  <a:pt x="7766806" y="790575"/>
                </a:cubicBezTo>
                <a:lnTo>
                  <a:pt x="7785856" y="847725"/>
                </a:lnTo>
                <a:lnTo>
                  <a:pt x="7795381" y="876300"/>
                </a:lnTo>
                <a:lnTo>
                  <a:pt x="7776331" y="1247775"/>
                </a:lnTo>
                <a:cubicBezTo>
                  <a:pt x="7775817" y="1257802"/>
                  <a:pt x="7769564" y="1266696"/>
                  <a:pt x="7766806" y="1276350"/>
                </a:cubicBezTo>
                <a:cubicBezTo>
                  <a:pt x="7763210" y="1288937"/>
                  <a:pt x="7759623" y="1301570"/>
                  <a:pt x="7757281" y="1314450"/>
                </a:cubicBezTo>
                <a:cubicBezTo>
                  <a:pt x="7753265" y="1336539"/>
                  <a:pt x="7752159" y="1359110"/>
                  <a:pt x="7747756" y="1381125"/>
                </a:cubicBezTo>
                <a:cubicBezTo>
                  <a:pt x="7745787" y="1390970"/>
                  <a:pt x="7740666" y="1399960"/>
                  <a:pt x="7738231" y="1409700"/>
                </a:cubicBezTo>
                <a:cubicBezTo>
                  <a:pt x="7734304" y="1425406"/>
                  <a:pt x="7731881" y="1441450"/>
                  <a:pt x="7728706" y="1457325"/>
                </a:cubicBezTo>
                <a:cubicBezTo>
                  <a:pt x="7725531" y="1492250"/>
                  <a:pt x="7720977" y="1527077"/>
                  <a:pt x="7719181" y="1562100"/>
                </a:cubicBezTo>
                <a:cubicBezTo>
                  <a:pt x="7715351" y="1636777"/>
                  <a:pt x="7771623" y="1797014"/>
                  <a:pt x="7681081" y="1857375"/>
                </a:cubicBezTo>
                <a:cubicBezTo>
                  <a:pt x="7672727" y="1862944"/>
                  <a:pt x="7662031" y="1863725"/>
                  <a:pt x="7652506" y="1866900"/>
                </a:cubicBezTo>
                <a:cubicBezTo>
                  <a:pt x="7642981" y="1876425"/>
                  <a:pt x="7635706" y="1888933"/>
                  <a:pt x="7623931" y="1895475"/>
                </a:cubicBezTo>
                <a:cubicBezTo>
                  <a:pt x="7606378" y="1905227"/>
                  <a:pt x="7585831" y="1908175"/>
                  <a:pt x="7566781" y="1914525"/>
                </a:cubicBezTo>
                <a:cubicBezTo>
                  <a:pt x="7522847" y="1929170"/>
                  <a:pt x="7548051" y="1922081"/>
                  <a:pt x="7490581" y="1933575"/>
                </a:cubicBezTo>
                <a:cubicBezTo>
                  <a:pt x="7481056" y="1939925"/>
                  <a:pt x="7472725" y="1948605"/>
                  <a:pt x="7462006" y="1952625"/>
                </a:cubicBezTo>
                <a:cubicBezTo>
                  <a:pt x="7446847" y="1958309"/>
                  <a:pt x="7430087" y="1958223"/>
                  <a:pt x="7414381" y="1962150"/>
                </a:cubicBezTo>
                <a:cubicBezTo>
                  <a:pt x="7404641" y="1964585"/>
                  <a:pt x="7395331" y="1968500"/>
                  <a:pt x="7385806" y="1971675"/>
                </a:cubicBezTo>
                <a:cubicBezTo>
                  <a:pt x="7373106" y="1981200"/>
                  <a:pt x="7359759" y="1989919"/>
                  <a:pt x="7347706" y="2000250"/>
                </a:cubicBezTo>
                <a:cubicBezTo>
                  <a:pt x="7337479" y="2009016"/>
                  <a:pt x="7330339" y="2021353"/>
                  <a:pt x="7319131" y="2028825"/>
                </a:cubicBezTo>
                <a:cubicBezTo>
                  <a:pt x="7310777" y="2034394"/>
                  <a:pt x="7300081" y="2035175"/>
                  <a:pt x="7290556" y="2038350"/>
                </a:cubicBezTo>
                <a:cubicBezTo>
                  <a:pt x="7281031" y="2044700"/>
                  <a:pt x="7270076" y="2049305"/>
                  <a:pt x="7261981" y="2057400"/>
                </a:cubicBezTo>
                <a:cubicBezTo>
                  <a:pt x="7223881" y="2095500"/>
                  <a:pt x="7265156" y="2079625"/>
                  <a:pt x="7214356" y="2105025"/>
                </a:cubicBezTo>
                <a:cubicBezTo>
                  <a:pt x="7205376" y="2109515"/>
                  <a:pt x="7195435" y="2111792"/>
                  <a:pt x="7185781" y="2114550"/>
                </a:cubicBezTo>
                <a:cubicBezTo>
                  <a:pt x="7120087" y="2133320"/>
                  <a:pt x="7105874" y="2127868"/>
                  <a:pt x="7014331" y="2143125"/>
                </a:cubicBezTo>
                <a:cubicBezTo>
                  <a:pt x="6935036" y="2156341"/>
                  <a:pt x="6976300" y="2149919"/>
                  <a:pt x="6890506" y="2162175"/>
                </a:cubicBezTo>
                <a:cubicBezTo>
                  <a:pt x="6880981" y="2168525"/>
                  <a:pt x="6872791" y="2177605"/>
                  <a:pt x="6861931" y="2181225"/>
                </a:cubicBezTo>
                <a:cubicBezTo>
                  <a:pt x="6836121" y="2189828"/>
                  <a:pt x="6720218" y="2199018"/>
                  <a:pt x="6709531" y="2200275"/>
                </a:cubicBezTo>
                <a:cubicBezTo>
                  <a:pt x="6610270" y="2211953"/>
                  <a:pt x="6642365" y="2216437"/>
                  <a:pt x="6509506" y="2219325"/>
                </a:cubicBezTo>
                <a:lnTo>
                  <a:pt x="5766556" y="2228850"/>
                </a:lnTo>
                <a:cubicBezTo>
                  <a:pt x="5518380" y="2246577"/>
                  <a:pt x="5748458" y="2235346"/>
                  <a:pt x="5423656" y="2228850"/>
                </a:cubicBezTo>
                <a:lnTo>
                  <a:pt x="4680706" y="2219325"/>
                </a:lnTo>
                <a:cubicBezTo>
                  <a:pt x="4648956" y="2216150"/>
                  <a:pt x="4617347" y="2210863"/>
                  <a:pt x="4585456" y="2209800"/>
                </a:cubicBezTo>
                <a:cubicBezTo>
                  <a:pt x="4026049" y="2191153"/>
                  <a:pt x="4274976" y="2223956"/>
                  <a:pt x="4042531" y="2190750"/>
                </a:cubicBezTo>
                <a:cubicBezTo>
                  <a:pt x="3957032" y="2191890"/>
                  <a:pt x="3523903" y="2142987"/>
                  <a:pt x="3290056" y="2209800"/>
                </a:cubicBezTo>
                <a:cubicBezTo>
                  <a:pt x="3280402" y="2212558"/>
                  <a:pt x="3271006" y="2216150"/>
                  <a:pt x="3261481" y="2219325"/>
                </a:cubicBezTo>
                <a:lnTo>
                  <a:pt x="1975606" y="2209800"/>
                </a:lnTo>
                <a:cubicBezTo>
                  <a:pt x="1953158" y="2209484"/>
                  <a:pt x="1931354" y="2201396"/>
                  <a:pt x="1908931" y="2200275"/>
                </a:cubicBezTo>
                <a:cubicBezTo>
                  <a:pt x="1804239" y="2195040"/>
                  <a:pt x="1699381" y="2193925"/>
                  <a:pt x="1594606" y="2190750"/>
                </a:cubicBezTo>
                <a:cubicBezTo>
                  <a:pt x="1448556" y="2192338"/>
                  <a:pt x="1170743" y="2205038"/>
                  <a:pt x="1032631" y="2209800"/>
                </a:cubicBezTo>
                <a:cubicBezTo>
                  <a:pt x="943848" y="2215349"/>
                  <a:pt x="854831" y="2216150"/>
                  <a:pt x="765931" y="2219325"/>
                </a:cubicBezTo>
                <a:cubicBezTo>
                  <a:pt x="590740" y="2248524"/>
                  <a:pt x="657963" y="2241008"/>
                  <a:pt x="318256" y="2219325"/>
                </a:cubicBezTo>
                <a:cubicBezTo>
                  <a:pt x="298216" y="2218046"/>
                  <a:pt x="261106" y="2200275"/>
                  <a:pt x="261106" y="2200275"/>
                </a:cubicBezTo>
                <a:cubicBezTo>
                  <a:pt x="215823" y="2170086"/>
                  <a:pt x="243391" y="2184845"/>
                  <a:pt x="175381" y="2162175"/>
                </a:cubicBezTo>
                <a:lnTo>
                  <a:pt x="146806" y="2152650"/>
                </a:lnTo>
                <a:cubicBezTo>
                  <a:pt x="125721" y="2138593"/>
                  <a:pt x="104324" y="2127027"/>
                  <a:pt x="89656" y="2105025"/>
                </a:cubicBezTo>
                <a:cubicBezTo>
                  <a:pt x="84087" y="2096671"/>
                  <a:pt x="84621" y="2085430"/>
                  <a:pt x="80131" y="2076450"/>
                </a:cubicBezTo>
                <a:cubicBezTo>
                  <a:pt x="75011" y="2066211"/>
                  <a:pt x="66201" y="2058114"/>
                  <a:pt x="61081" y="2047875"/>
                </a:cubicBezTo>
                <a:cubicBezTo>
                  <a:pt x="21646" y="1969005"/>
                  <a:pt x="87101" y="2072617"/>
                  <a:pt x="32506" y="1990725"/>
                </a:cubicBezTo>
                <a:cubicBezTo>
                  <a:pt x="9529" y="1898819"/>
                  <a:pt x="18591" y="1940198"/>
                  <a:pt x="3931" y="1866900"/>
                </a:cubicBezTo>
                <a:cubicBezTo>
                  <a:pt x="9995" y="1672846"/>
                  <a:pt x="0" y="1633312"/>
                  <a:pt x="22981" y="1495425"/>
                </a:cubicBezTo>
                <a:cubicBezTo>
                  <a:pt x="25643" y="1479456"/>
                  <a:pt x="27386" y="1463159"/>
                  <a:pt x="32506" y="1447800"/>
                </a:cubicBezTo>
                <a:cubicBezTo>
                  <a:pt x="36996" y="1434330"/>
                  <a:pt x="46570" y="1422995"/>
                  <a:pt x="51556" y="1409700"/>
                </a:cubicBezTo>
                <a:cubicBezTo>
                  <a:pt x="58889" y="1390144"/>
                  <a:pt x="66080" y="1342080"/>
                  <a:pt x="70606" y="1323975"/>
                </a:cubicBezTo>
                <a:cubicBezTo>
                  <a:pt x="73041" y="1314235"/>
                  <a:pt x="77373" y="1305054"/>
                  <a:pt x="80131" y="1295400"/>
                </a:cubicBezTo>
                <a:cubicBezTo>
                  <a:pt x="83727" y="1282813"/>
                  <a:pt x="84499" y="1269332"/>
                  <a:pt x="89656" y="1257300"/>
                </a:cubicBezTo>
                <a:cubicBezTo>
                  <a:pt x="94165" y="1246778"/>
                  <a:pt x="103026" y="1238664"/>
                  <a:pt x="108706" y="1228725"/>
                </a:cubicBezTo>
                <a:cubicBezTo>
                  <a:pt x="147279" y="1161223"/>
                  <a:pt x="111711" y="1220713"/>
                  <a:pt x="137281" y="1152525"/>
                </a:cubicBezTo>
                <a:cubicBezTo>
                  <a:pt x="183419" y="1029490"/>
                  <a:pt x="124529" y="1241633"/>
                  <a:pt x="175381" y="1038225"/>
                </a:cubicBezTo>
                <a:lnTo>
                  <a:pt x="194431" y="962025"/>
                </a:lnTo>
                <a:lnTo>
                  <a:pt x="203956" y="923925"/>
                </a:lnTo>
                <a:cubicBezTo>
                  <a:pt x="206728" y="890656"/>
                  <a:pt x="216132" y="765141"/>
                  <a:pt x="223006" y="723900"/>
                </a:cubicBezTo>
                <a:cubicBezTo>
                  <a:pt x="224657" y="713996"/>
                  <a:pt x="230353" y="705126"/>
                  <a:pt x="232531" y="695325"/>
                </a:cubicBezTo>
                <a:cubicBezTo>
                  <a:pt x="236721" y="676472"/>
                  <a:pt x="235949" y="656497"/>
                  <a:pt x="242056" y="63817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333375" y="2057400"/>
            <a:ext cx="8496300" cy="1752600"/>
          </a:xfrm>
          <a:custGeom>
            <a:avLst/>
            <a:gdLst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19075 w 8497707"/>
              <a:gd name="connsiteY106" fmla="*/ 337328 h 1859249"/>
              <a:gd name="connsiteX107" fmla="*/ 276225 w 8497707"/>
              <a:gd name="connsiteY107" fmla="*/ 318278 h 1859249"/>
              <a:gd name="connsiteX108" fmla="*/ 285750 w 8497707"/>
              <a:gd name="connsiteY108" fmla="*/ 299228 h 1859249"/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76225 w 8497707"/>
              <a:gd name="connsiteY106" fmla="*/ 318278 h 1859249"/>
              <a:gd name="connsiteX107" fmla="*/ 285750 w 8497707"/>
              <a:gd name="connsiteY107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318278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80178 h 1859249"/>
              <a:gd name="connsiteX0" fmla="*/ 276225 w 8497707"/>
              <a:gd name="connsiteY0" fmla="*/ 213503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135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897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897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35728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58200 w 8496300"/>
              <a:gd name="connsiteY41" fmla="*/ 1289828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40105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62700 w 8496300"/>
              <a:gd name="connsiteY64" fmla="*/ 1708928 h 1859249"/>
              <a:gd name="connsiteX65" fmla="*/ 6324600 w 8496300"/>
              <a:gd name="connsiteY65" fmla="*/ 1727978 h 1859249"/>
              <a:gd name="connsiteX66" fmla="*/ 6200775 w 8496300"/>
              <a:gd name="connsiteY66" fmla="*/ 1737503 h 1859249"/>
              <a:gd name="connsiteX67" fmla="*/ 5734050 w 8496300"/>
              <a:gd name="connsiteY67" fmla="*/ 1747028 h 1859249"/>
              <a:gd name="connsiteX68" fmla="*/ 5076825 w 8496300"/>
              <a:gd name="connsiteY68" fmla="*/ 1756553 h 1859249"/>
              <a:gd name="connsiteX69" fmla="*/ 4695825 w 8496300"/>
              <a:gd name="connsiteY69" fmla="*/ 1766078 h 1859249"/>
              <a:gd name="connsiteX70" fmla="*/ 4143375 w 8496300"/>
              <a:gd name="connsiteY70" fmla="*/ 1775603 h 1859249"/>
              <a:gd name="connsiteX71" fmla="*/ 4057650 w 8496300"/>
              <a:gd name="connsiteY71" fmla="*/ 1785128 h 1859249"/>
              <a:gd name="connsiteX72" fmla="*/ 4010025 w 8496300"/>
              <a:gd name="connsiteY72" fmla="*/ 1794653 h 1859249"/>
              <a:gd name="connsiteX73" fmla="*/ 3876675 w 8496300"/>
              <a:gd name="connsiteY73" fmla="*/ 1804178 h 1859249"/>
              <a:gd name="connsiteX74" fmla="*/ 3800475 w 8496300"/>
              <a:gd name="connsiteY74" fmla="*/ 1813703 h 1859249"/>
              <a:gd name="connsiteX75" fmla="*/ 3438525 w 8496300"/>
              <a:gd name="connsiteY75" fmla="*/ 1823228 h 1859249"/>
              <a:gd name="connsiteX76" fmla="*/ 2619375 w 8496300"/>
              <a:gd name="connsiteY76" fmla="*/ 1823228 h 1859249"/>
              <a:gd name="connsiteX77" fmla="*/ 2381250 w 8496300"/>
              <a:gd name="connsiteY77" fmla="*/ 1813703 h 1859249"/>
              <a:gd name="connsiteX78" fmla="*/ 1152525 w 8496300"/>
              <a:gd name="connsiteY78" fmla="*/ 1823228 h 1859249"/>
              <a:gd name="connsiteX79" fmla="*/ 571500 w 8496300"/>
              <a:gd name="connsiteY79" fmla="*/ 1794653 h 1859249"/>
              <a:gd name="connsiteX80" fmla="*/ 542925 w 8496300"/>
              <a:gd name="connsiteY80" fmla="*/ 1775603 h 1859249"/>
              <a:gd name="connsiteX81" fmla="*/ 495300 w 8496300"/>
              <a:gd name="connsiteY81" fmla="*/ 1766078 h 1859249"/>
              <a:gd name="connsiteX82" fmla="*/ 457200 w 8496300"/>
              <a:gd name="connsiteY82" fmla="*/ 1756553 h 1859249"/>
              <a:gd name="connsiteX83" fmla="*/ 400050 w 8496300"/>
              <a:gd name="connsiteY83" fmla="*/ 1737503 h 1859249"/>
              <a:gd name="connsiteX84" fmla="*/ 361950 w 8496300"/>
              <a:gd name="connsiteY84" fmla="*/ 1718453 h 1859249"/>
              <a:gd name="connsiteX85" fmla="*/ 266700 w 8496300"/>
              <a:gd name="connsiteY85" fmla="*/ 1689878 h 1859249"/>
              <a:gd name="connsiteX86" fmla="*/ 200025 w 8496300"/>
              <a:gd name="connsiteY86" fmla="*/ 1680353 h 1859249"/>
              <a:gd name="connsiteX87" fmla="*/ 152400 w 8496300"/>
              <a:gd name="connsiteY87" fmla="*/ 1670828 h 1859249"/>
              <a:gd name="connsiteX88" fmla="*/ 123825 w 8496300"/>
              <a:gd name="connsiteY88" fmla="*/ 1642253 h 1859249"/>
              <a:gd name="connsiteX89" fmla="*/ 104775 w 8496300"/>
              <a:gd name="connsiteY89" fmla="*/ 1613678 h 1859249"/>
              <a:gd name="connsiteX90" fmla="*/ 76200 w 8496300"/>
              <a:gd name="connsiteY90" fmla="*/ 1575578 h 1859249"/>
              <a:gd name="connsiteX91" fmla="*/ 57150 w 8496300"/>
              <a:gd name="connsiteY91" fmla="*/ 1547003 h 1859249"/>
              <a:gd name="connsiteX92" fmla="*/ 28575 w 8496300"/>
              <a:gd name="connsiteY92" fmla="*/ 1518428 h 1859249"/>
              <a:gd name="connsiteX93" fmla="*/ 0 w 8496300"/>
              <a:gd name="connsiteY93" fmla="*/ 1394603 h 1859249"/>
              <a:gd name="connsiteX94" fmla="*/ 9525 w 8496300"/>
              <a:gd name="connsiteY94" fmla="*/ 1032653 h 1859249"/>
              <a:gd name="connsiteX95" fmla="*/ 19050 w 8496300"/>
              <a:gd name="connsiteY95" fmla="*/ 946928 h 1859249"/>
              <a:gd name="connsiteX96" fmla="*/ 28575 w 8496300"/>
              <a:gd name="connsiteY96" fmla="*/ 823103 h 1859249"/>
              <a:gd name="connsiteX97" fmla="*/ 47625 w 8496300"/>
              <a:gd name="connsiteY97" fmla="*/ 565928 h 1859249"/>
              <a:gd name="connsiteX98" fmla="*/ 57150 w 8496300"/>
              <a:gd name="connsiteY98" fmla="*/ 527828 h 1859249"/>
              <a:gd name="connsiteX99" fmla="*/ 76200 w 8496300"/>
              <a:gd name="connsiteY99" fmla="*/ 423053 h 1859249"/>
              <a:gd name="connsiteX100" fmla="*/ 123825 w 8496300"/>
              <a:gd name="connsiteY100" fmla="*/ 365903 h 1859249"/>
              <a:gd name="connsiteX101" fmla="*/ 200025 w 8496300"/>
              <a:gd name="connsiteY101" fmla="*/ 289703 h 1859249"/>
              <a:gd name="connsiteX102" fmla="*/ 276225 w 8496300"/>
              <a:gd name="connsiteY102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24600 w 8496300"/>
              <a:gd name="connsiteY64" fmla="*/ 1727978 h 1859249"/>
              <a:gd name="connsiteX65" fmla="*/ 6200775 w 8496300"/>
              <a:gd name="connsiteY65" fmla="*/ 1737503 h 1859249"/>
              <a:gd name="connsiteX66" fmla="*/ 5734050 w 8496300"/>
              <a:gd name="connsiteY66" fmla="*/ 1747028 h 1859249"/>
              <a:gd name="connsiteX67" fmla="*/ 5076825 w 8496300"/>
              <a:gd name="connsiteY67" fmla="*/ 1756553 h 1859249"/>
              <a:gd name="connsiteX68" fmla="*/ 4695825 w 8496300"/>
              <a:gd name="connsiteY68" fmla="*/ 1766078 h 1859249"/>
              <a:gd name="connsiteX69" fmla="*/ 4143375 w 8496300"/>
              <a:gd name="connsiteY69" fmla="*/ 1775603 h 1859249"/>
              <a:gd name="connsiteX70" fmla="*/ 4057650 w 8496300"/>
              <a:gd name="connsiteY70" fmla="*/ 1785128 h 1859249"/>
              <a:gd name="connsiteX71" fmla="*/ 4010025 w 8496300"/>
              <a:gd name="connsiteY71" fmla="*/ 1794653 h 1859249"/>
              <a:gd name="connsiteX72" fmla="*/ 3876675 w 8496300"/>
              <a:gd name="connsiteY72" fmla="*/ 1804178 h 1859249"/>
              <a:gd name="connsiteX73" fmla="*/ 3800475 w 8496300"/>
              <a:gd name="connsiteY73" fmla="*/ 1813703 h 1859249"/>
              <a:gd name="connsiteX74" fmla="*/ 3438525 w 8496300"/>
              <a:gd name="connsiteY74" fmla="*/ 1823228 h 1859249"/>
              <a:gd name="connsiteX75" fmla="*/ 2619375 w 8496300"/>
              <a:gd name="connsiteY75" fmla="*/ 1823228 h 1859249"/>
              <a:gd name="connsiteX76" fmla="*/ 2381250 w 8496300"/>
              <a:gd name="connsiteY76" fmla="*/ 1813703 h 1859249"/>
              <a:gd name="connsiteX77" fmla="*/ 1152525 w 8496300"/>
              <a:gd name="connsiteY77" fmla="*/ 1823228 h 1859249"/>
              <a:gd name="connsiteX78" fmla="*/ 571500 w 8496300"/>
              <a:gd name="connsiteY78" fmla="*/ 1794653 h 1859249"/>
              <a:gd name="connsiteX79" fmla="*/ 542925 w 8496300"/>
              <a:gd name="connsiteY79" fmla="*/ 1775603 h 1859249"/>
              <a:gd name="connsiteX80" fmla="*/ 495300 w 8496300"/>
              <a:gd name="connsiteY80" fmla="*/ 1766078 h 1859249"/>
              <a:gd name="connsiteX81" fmla="*/ 457200 w 8496300"/>
              <a:gd name="connsiteY81" fmla="*/ 1756553 h 1859249"/>
              <a:gd name="connsiteX82" fmla="*/ 400050 w 8496300"/>
              <a:gd name="connsiteY82" fmla="*/ 1737503 h 1859249"/>
              <a:gd name="connsiteX83" fmla="*/ 361950 w 8496300"/>
              <a:gd name="connsiteY83" fmla="*/ 1718453 h 1859249"/>
              <a:gd name="connsiteX84" fmla="*/ 266700 w 8496300"/>
              <a:gd name="connsiteY84" fmla="*/ 1689878 h 1859249"/>
              <a:gd name="connsiteX85" fmla="*/ 200025 w 8496300"/>
              <a:gd name="connsiteY85" fmla="*/ 1680353 h 1859249"/>
              <a:gd name="connsiteX86" fmla="*/ 152400 w 8496300"/>
              <a:gd name="connsiteY86" fmla="*/ 1670828 h 1859249"/>
              <a:gd name="connsiteX87" fmla="*/ 123825 w 8496300"/>
              <a:gd name="connsiteY87" fmla="*/ 1642253 h 1859249"/>
              <a:gd name="connsiteX88" fmla="*/ 104775 w 8496300"/>
              <a:gd name="connsiteY88" fmla="*/ 1613678 h 1859249"/>
              <a:gd name="connsiteX89" fmla="*/ 76200 w 8496300"/>
              <a:gd name="connsiteY89" fmla="*/ 1575578 h 1859249"/>
              <a:gd name="connsiteX90" fmla="*/ 57150 w 8496300"/>
              <a:gd name="connsiteY90" fmla="*/ 1547003 h 1859249"/>
              <a:gd name="connsiteX91" fmla="*/ 28575 w 8496300"/>
              <a:gd name="connsiteY91" fmla="*/ 1518428 h 1859249"/>
              <a:gd name="connsiteX92" fmla="*/ 0 w 8496300"/>
              <a:gd name="connsiteY92" fmla="*/ 1394603 h 1859249"/>
              <a:gd name="connsiteX93" fmla="*/ 9525 w 8496300"/>
              <a:gd name="connsiteY93" fmla="*/ 1032653 h 1859249"/>
              <a:gd name="connsiteX94" fmla="*/ 19050 w 8496300"/>
              <a:gd name="connsiteY94" fmla="*/ 946928 h 1859249"/>
              <a:gd name="connsiteX95" fmla="*/ 28575 w 8496300"/>
              <a:gd name="connsiteY95" fmla="*/ 823103 h 1859249"/>
              <a:gd name="connsiteX96" fmla="*/ 47625 w 8496300"/>
              <a:gd name="connsiteY96" fmla="*/ 565928 h 1859249"/>
              <a:gd name="connsiteX97" fmla="*/ 57150 w 8496300"/>
              <a:gd name="connsiteY97" fmla="*/ 527828 h 1859249"/>
              <a:gd name="connsiteX98" fmla="*/ 76200 w 8496300"/>
              <a:gd name="connsiteY98" fmla="*/ 423053 h 1859249"/>
              <a:gd name="connsiteX99" fmla="*/ 123825 w 8496300"/>
              <a:gd name="connsiteY99" fmla="*/ 365903 h 1859249"/>
              <a:gd name="connsiteX100" fmla="*/ 200025 w 8496300"/>
              <a:gd name="connsiteY100" fmla="*/ 289703 h 1859249"/>
              <a:gd name="connsiteX101" fmla="*/ 276225 w 8496300"/>
              <a:gd name="connsiteY101" fmla="*/ 213503 h 1859249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3324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943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52400 w 8496300"/>
              <a:gd name="connsiteY85" fmla="*/ 1670828 h 1859007"/>
              <a:gd name="connsiteX86" fmla="*/ 123825 w 8496300"/>
              <a:gd name="connsiteY86" fmla="*/ 1642253 h 1859007"/>
              <a:gd name="connsiteX87" fmla="*/ 104775 w 8496300"/>
              <a:gd name="connsiteY87" fmla="*/ 1613678 h 1859007"/>
              <a:gd name="connsiteX88" fmla="*/ 76200 w 8496300"/>
              <a:gd name="connsiteY88" fmla="*/ 1575578 h 1859007"/>
              <a:gd name="connsiteX89" fmla="*/ 57150 w 8496300"/>
              <a:gd name="connsiteY89" fmla="*/ 1547003 h 1859007"/>
              <a:gd name="connsiteX90" fmla="*/ 28575 w 8496300"/>
              <a:gd name="connsiteY90" fmla="*/ 1518428 h 1859007"/>
              <a:gd name="connsiteX91" fmla="*/ 0 w 8496300"/>
              <a:gd name="connsiteY91" fmla="*/ 1394603 h 1859007"/>
              <a:gd name="connsiteX92" fmla="*/ 9525 w 8496300"/>
              <a:gd name="connsiteY92" fmla="*/ 1032653 h 1859007"/>
              <a:gd name="connsiteX93" fmla="*/ 19050 w 8496300"/>
              <a:gd name="connsiteY93" fmla="*/ 946928 h 1859007"/>
              <a:gd name="connsiteX94" fmla="*/ 28575 w 8496300"/>
              <a:gd name="connsiteY94" fmla="*/ 823103 h 1859007"/>
              <a:gd name="connsiteX95" fmla="*/ 47625 w 8496300"/>
              <a:gd name="connsiteY95" fmla="*/ 565928 h 1859007"/>
              <a:gd name="connsiteX96" fmla="*/ 57150 w 8496300"/>
              <a:gd name="connsiteY96" fmla="*/ 527828 h 1859007"/>
              <a:gd name="connsiteX97" fmla="*/ 76200 w 8496300"/>
              <a:gd name="connsiteY97" fmla="*/ 423053 h 1859007"/>
              <a:gd name="connsiteX98" fmla="*/ 123825 w 8496300"/>
              <a:gd name="connsiteY98" fmla="*/ 365903 h 1859007"/>
              <a:gd name="connsiteX99" fmla="*/ 200025 w 8496300"/>
              <a:gd name="connsiteY99" fmla="*/ 289703 h 1859007"/>
              <a:gd name="connsiteX100" fmla="*/ 276225 w 8496300"/>
              <a:gd name="connsiteY100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23825 w 8496300"/>
              <a:gd name="connsiteY85" fmla="*/ 1642253 h 1859007"/>
              <a:gd name="connsiteX86" fmla="*/ 104775 w 8496300"/>
              <a:gd name="connsiteY86" fmla="*/ 1613678 h 1859007"/>
              <a:gd name="connsiteX87" fmla="*/ 76200 w 8496300"/>
              <a:gd name="connsiteY87" fmla="*/ 1575578 h 1859007"/>
              <a:gd name="connsiteX88" fmla="*/ 57150 w 8496300"/>
              <a:gd name="connsiteY88" fmla="*/ 1547003 h 1859007"/>
              <a:gd name="connsiteX89" fmla="*/ 28575 w 8496300"/>
              <a:gd name="connsiteY89" fmla="*/ 1518428 h 1859007"/>
              <a:gd name="connsiteX90" fmla="*/ 0 w 8496300"/>
              <a:gd name="connsiteY90" fmla="*/ 1394603 h 1859007"/>
              <a:gd name="connsiteX91" fmla="*/ 9525 w 8496300"/>
              <a:gd name="connsiteY91" fmla="*/ 1032653 h 1859007"/>
              <a:gd name="connsiteX92" fmla="*/ 19050 w 8496300"/>
              <a:gd name="connsiteY92" fmla="*/ 946928 h 1859007"/>
              <a:gd name="connsiteX93" fmla="*/ 28575 w 8496300"/>
              <a:gd name="connsiteY93" fmla="*/ 823103 h 1859007"/>
              <a:gd name="connsiteX94" fmla="*/ 47625 w 8496300"/>
              <a:gd name="connsiteY94" fmla="*/ 565928 h 1859007"/>
              <a:gd name="connsiteX95" fmla="*/ 57150 w 8496300"/>
              <a:gd name="connsiteY95" fmla="*/ 527828 h 1859007"/>
              <a:gd name="connsiteX96" fmla="*/ 76200 w 8496300"/>
              <a:gd name="connsiteY96" fmla="*/ 423053 h 1859007"/>
              <a:gd name="connsiteX97" fmla="*/ 123825 w 8496300"/>
              <a:gd name="connsiteY97" fmla="*/ 365903 h 1859007"/>
              <a:gd name="connsiteX98" fmla="*/ 200025 w 8496300"/>
              <a:gd name="connsiteY98" fmla="*/ 289703 h 1859007"/>
              <a:gd name="connsiteX99" fmla="*/ 276225 w 8496300"/>
              <a:gd name="connsiteY99" fmla="*/ 213503 h 1859007"/>
              <a:gd name="connsiteX0" fmla="*/ 276225 w 8496300"/>
              <a:gd name="connsiteY0" fmla="*/ 213503 h 1859007"/>
              <a:gd name="connsiteX1" fmla="*/ 466725 w 8496300"/>
              <a:gd name="connsiteY1" fmla="*/ 127778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  <a:gd name="connsiteX0" fmla="*/ 276225 w 8496300"/>
              <a:gd name="connsiteY0" fmla="*/ 213503 h 1859007"/>
              <a:gd name="connsiteX1" fmla="*/ 463550 w 8496300"/>
              <a:gd name="connsiteY1" fmla="*/ 143653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96300" h="1859007">
                <a:moveTo>
                  <a:pt x="276225" y="213503"/>
                </a:moveTo>
                <a:lnTo>
                  <a:pt x="463550" y="143653"/>
                </a:lnTo>
                <a:cubicBezTo>
                  <a:pt x="480258" y="132514"/>
                  <a:pt x="505914" y="117708"/>
                  <a:pt x="523875" y="108728"/>
                </a:cubicBezTo>
                <a:cubicBezTo>
                  <a:pt x="536575" y="102378"/>
                  <a:pt x="548375" y="93758"/>
                  <a:pt x="561975" y="89678"/>
                </a:cubicBezTo>
                <a:cubicBezTo>
                  <a:pt x="580473" y="84129"/>
                  <a:pt x="600187" y="83941"/>
                  <a:pt x="619125" y="80153"/>
                </a:cubicBezTo>
                <a:cubicBezTo>
                  <a:pt x="631962" y="77586"/>
                  <a:pt x="644525" y="73803"/>
                  <a:pt x="657225" y="70628"/>
                </a:cubicBezTo>
                <a:cubicBezTo>
                  <a:pt x="681796" y="74138"/>
                  <a:pt x="725876" y="76378"/>
                  <a:pt x="752475" y="89678"/>
                </a:cubicBezTo>
                <a:cubicBezTo>
                  <a:pt x="762714" y="94798"/>
                  <a:pt x="770589" y="104079"/>
                  <a:pt x="781050" y="108728"/>
                </a:cubicBezTo>
                <a:cubicBezTo>
                  <a:pt x="799400" y="116883"/>
                  <a:pt x="819150" y="121428"/>
                  <a:pt x="838200" y="127778"/>
                </a:cubicBezTo>
                <a:lnTo>
                  <a:pt x="866775" y="137303"/>
                </a:lnTo>
                <a:lnTo>
                  <a:pt x="1362075" y="118253"/>
                </a:lnTo>
                <a:cubicBezTo>
                  <a:pt x="1406243" y="116554"/>
                  <a:pt x="1487076" y="104364"/>
                  <a:pt x="1533525" y="99203"/>
                </a:cubicBezTo>
                <a:cubicBezTo>
                  <a:pt x="1565238" y="95679"/>
                  <a:pt x="1597025" y="92853"/>
                  <a:pt x="1628775" y="89678"/>
                </a:cubicBezTo>
                <a:lnTo>
                  <a:pt x="2181225" y="99203"/>
                </a:lnTo>
                <a:cubicBezTo>
                  <a:pt x="2638957" y="108006"/>
                  <a:pt x="2478674" y="97003"/>
                  <a:pt x="2733675" y="118253"/>
                </a:cubicBezTo>
                <a:lnTo>
                  <a:pt x="3495675" y="108728"/>
                </a:lnTo>
                <a:lnTo>
                  <a:pt x="4752975" y="89678"/>
                </a:lnTo>
                <a:cubicBezTo>
                  <a:pt x="4856084" y="55308"/>
                  <a:pt x="4754947" y="86095"/>
                  <a:pt x="5010150" y="70628"/>
                </a:cubicBezTo>
                <a:cubicBezTo>
                  <a:pt x="5038848" y="68889"/>
                  <a:pt x="5067192" y="63081"/>
                  <a:pt x="5095875" y="61103"/>
                </a:cubicBezTo>
                <a:cubicBezTo>
                  <a:pt x="5159304" y="56729"/>
                  <a:pt x="5222875" y="54753"/>
                  <a:pt x="5286375" y="51578"/>
                </a:cubicBezTo>
                <a:cubicBezTo>
                  <a:pt x="5750574" y="0"/>
                  <a:pt x="5431196" y="32528"/>
                  <a:pt x="6534150" y="32528"/>
                </a:cubicBezTo>
                <a:cubicBezTo>
                  <a:pt x="6600901" y="32528"/>
                  <a:pt x="6667533" y="38245"/>
                  <a:pt x="6734175" y="42053"/>
                </a:cubicBezTo>
                <a:cubicBezTo>
                  <a:pt x="6853313" y="48861"/>
                  <a:pt x="6850905" y="49731"/>
                  <a:pt x="6953250" y="61103"/>
                </a:cubicBezTo>
                <a:lnTo>
                  <a:pt x="7038975" y="89678"/>
                </a:lnTo>
                <a:cubicBezTo>
                  <a:pt x="7059152" y="96404"/>
                  <a:pt x="7105827" y="104953"/>
                  <a:pt x="7124700" y="108728"/>
                </a:cubicBezTo>
                <a:cubicBezTo>
                  <a:pt x="7197534" y="145145"/>
                  <a:pt x="7140343" y="122335"/>
                  <a:pt x="7267575" y="137303"/>
                </a:cubicBezTo>
                <a:cubicBezTo>
                  <a:pt x="7286755" y="139560"/>
                  <a:pt x="7305425" y="146126"/>
                  <a:pt x="7324725" y="146828"/>
                </a:cubicBezTo>
                <a:cubicBezTo>
                  <a:pt x="7480230" y="152483"/>
                  <a:pt x="7635875" y="153178"/>
                  <a:pt x="7791450" y="156353"/>
                </a:cubicBezTo>
                <a:cubicBezTo>
                  <a:pt x="7851775" y="162703"/>
                  <a:pt x="7912376" y="166825"/>
                  <a:pt x="7972425" y="175403"/>
                </a:cubicBezTo>
                <a:cubicBezTo>
                  <a:pt x="7994650" y="178578"/>
                  <a:pt x="8016955" y="181237"/>
                  <a:pt x="8039100" y="184928"/>
                </a:cubicBezTo>
                <a:cubicBezTo>
                  <a:pt x="8055069" y="187590"/>
                  <a:pt x="8070698" y="192163"/>
                  <a:pt x="8086725" y="194453"/>
                </a:cubicBezTo>
                <a:cubicBezTo>
                  <a:pt x="8152509" y="203851"/>
                  <a:pt x="8212687" y="230764"/>
                  <a:pt x="8277225" y="235728"/>
                </a:cubicBezTo>
                <a:cubicBezTo>
                  <a:pt x="8289432" y="238780"/>
                  <a:pt x="8339760" y="282871"/>
                  <a:pt x="8353425" y="289703"/>
                </a:cubicBezTo>
                <a:lnTo>
                  <a:pt x="8410575" y="356378"/>
                </a:lnTo>
                <a:cubicBezTo>
                  <a:pt x="8412544" y="366223"/>
                  <a:pt x="8417665" y="375213"/>
                  <a:pt x="8420100" y="384953"/>
                </a:cubicBezTo>
                <a:cubicBezTo>
                  <a:pt x="8439742" y="463519"/>
                  <a:pt x="8419594" y="402232"/>
                  <a:pt x="8439150" y="470678"/>
                </a:cubicBezTo>
                <a:cubicBezTo>
                  <a:pt x="8447798" y="500946"/>
                  <a:pt x="8455647" y="514670"/>
                  <a:pt x="8467725" y="546878"/>
                </a:cubicBezTo>
                <a:cubicBezTo>
                  <a:pt x="8477974" y="574207"/>
                  <a:pt x="8479269" y="583529"/>
                  <a:pt x="8486775" y="613553"/>
                </a:cubicBezTo>
                <a:cubicBezTo>
                  <a:pt x="8489950" y="785003"/>
                  <a:pt x="8496300" y="956424"/>
                  <a:pt x="8496300" y="1127903"/>
                </a:cubicBezTo>
                <a:cubicBezTo>
                  <a:pt x="8496300" y="1175634"/>
                  <a:pt x="8491357" y="1163991"/>
                  <a:pt x="8480425" y="1210453"/>
                </a:cubicBezTo>
                <a:cubicBezTo>
                  <a:pt x="8464550" y="1245378"/>
                  <a:pt x="8422217" y="1308349"/>
                  <a:pt x="8401050" y="1337453"/>
                </a:cubicBezTo>
                <a:cubicBezTo>
                  <a:pt x="8391525" y="1353328"/>
                  <a:pt x="8367262" y="1372778"/>
                  <a:pt x="8353425" y="1385078"/>
                </a:cubicBezTo>
                <a:cubicBezTo>
                  <a:pt x="8337506" y="1399228"/>
                  <a:pt x="8316050" y="1405743"/>
                  <a:pt x="8296275" y="1413653"/>
                </a:cubicBezTo>
                <a:cubicBezTo>
                  <a:pt x="8284120" y="1418515"/>
                  <a:pt x="8270975" y="1420435"/>
                  <a:pt x="8258175" y="1423178"/>
                </a:cubicBezTo>
                <a:cubicBezTo>
                  <a:pt x="8226515" y="1429962"/>
                  <a:pt x="8194675" y="1435878"/>
                  <a:pt x="8162925" y="1442228"/>
                </a:cubicBezTo>
                <a:cubicBezTo>
                  <a:pt x="8146159" y="1445581"/>
                  <a:pt x="8131520" y="1455871"/>
                  <a:pt x="8115300" y="1461278"/>
                </a:cubicBezTo>
                <a:cubicBezTo>
                  <a:pt x="8082114" y="1472340"/>
                  <a:pt x="8055222" y="1473294"/>
                  <a:pt x="8020050" y="1480328"/>
                </a:cubicBezTo>
                <a:cubicBezTo>
                  <a:pt x="8007213" y="1482895"/>
                  <a:pt x="7994729" y="1487013"/>
                  <a:pt x="7981950" y="1489853"/>
                </a:cubicBezTo>
                <a:cubicBezTo>
                  <a:pt x="7966146" y="1493365"/>
                  <a:pt x="7950200" y="1496203"/>
                  <a:pt x="7934325" y="1499378"/>
                </a:cubicBezTo>
                <a:cubicBezTo>
                  <a:pt x="7865439" y="1533821"/>
                  <a:pt x="7915402" y="1514491"/>
                  <a:pt x="7800975" y="1527953"/>
                </a:cubicBezTo>
                <a:cubicBezTo>
                  <a:pt x="7770650" y="1531521"/>
                  <a:pt x="7708729" y="1541261"/>
                  <a:pt x="7677150" y="1547003"/>
                </a:cubicBezTo>
                <a:cubicBezTo>
                  <a:pt x="7661222" y="1549899"/>
                  <a:pt x="7645494" y="1553866"/>
                  <a:pt x="7629525" y="1556528"/>
                </a:cubicBezTo>
                <a:cubicBezTo>
                  <a:pt x="7607380" y="1560219"/>
                  <a:pt x="7584995" y="1562362"/>
                  <a:pt x="7562850" y="1566053"/>
                </a:cubicBezTo>
                <a:cubicBezTo>
                  <a:pt x="7546881" y="1568715"/>
                  <a:pt x="7531278" y="1573484"/>
                  <a:pt x="7515225" y="1575578"/>
                </a:cubicBezTo>
                <a:cubicBezTo>
                  <a:pt x="7458206" y="1583015"/>
                  <a:pt x="7343775" y="1594628"/>
                  <a:pt x="7343775" y="1594628"/>
                </a:cubicBezTo>
                <a:cubicBezTo>
                  <a:pt x="7250857" y="1617857"/>
                  <a:pt x="7366881" y="1589493"/>
                  <a:pt x="7258050" y="1613678"/>
                </a:cubicBezTo>
                <a:cubicBezTo>
                  <a:pt x="7245271" y="1616518"/>
                  <a:pt x="7232830" y="1620861"/>
                  <a:pt x="7219950" y="1623203"/>
                </a:cubicBezTo>
                <a:cubicBezTo>
                  <a:pt x="7197861" y="1627219"/>
                  <a:pt x="7175364" y="1628712"/>
                  <a:pt x="7153275" y="1632728"/>
                </a:cubicBezTo>
                <a:cubicBezTo>
                  <a:pt x="7140395" y="1635070"/>
                  <a:pt x="7128134" y="1640402"/>
                  <a:pt x="7115175" y="1642253"/>
                </a:cubicBezTo>
                <a:cubicBezTo>
                  <a:pt x="7083587" y="1646766"/>
                  <a:pt x="7051675" y="1648603"/>
                  <a:pt x="7019925" y="1651778"/>
                </a:cubicBezTo>
                <a:cubicBezTo>
                  <a:pt x="7007225" y="1654953"/>
                  <a:pt x="6994784" y="1659452"/>
                  <a:pt x="6981825" y="1661303"/>
                </a:cubicBezTo>
                <a:cubicBezTo>
                  <a:pt x="6886286" y="1674951"/>
                  <a:pt x="6752507" y="1676657"/>
                  <a:pt x="6667500" y="1680353"/>
                </a:cubicBezTo>
                <a:cubicBezTo>
                  <a:pt x="6595562" y="1690630"/>
                  <a:pt x="6585749" y="1692989"/>
                  <a:pt x="6505575" y="1699403"/>
                </a:cubicBezTo>
                <a:cubicBezTo>
                  <a:pt x="6448425" y="1707340"/>
                  <a:pt x="6375400" y="1721628"/>
                  <a:pt x="6324600" y="1727978"/>
                </a:cubicBezTo>
                <a:cubicBezTo>
                  <a:pt x="6283833" y="1735172"/>
                  <a:pt x="6242150" y="1736168"/>
                  <a:pt x="6200775" y="1737503"/>
                </a:cubicBezTo>
                <a:cubicBezTo>
                  <a:pt x="6045249" y="1742520"/>
                  <a:pt x="5889635" y="1744391"/>
                  <a:pt x="5734050" y="1747028"/>
                </a:cubicBezTo>
                <a:lnTo>
                  <a:pt x="5076825" y="1756553"/>
                </a:lnTo>
                <a:lnTo>
                  <a:pt x="4695825" y="1766078"/>
                </a:lnTo>
                <a:lnTo>
                  <a:pt x="4143375" y="1775603"/>
                </a:lnTo>
                <a:cubicBezTo>
                  <a:pt x="4114800" y="1778778"/>
                  <a:pt x="4086112" y="1781062"/>
                  <a:pt x="4057650" y="1785128"/>
                </a:cubicBezTo>
                <a:cubicBezTo>
                  <a:pt x="4041623" y="1787418"/>
                  <a:pt x="4026125" y="1792958"/>
                  <a:pt x="4010025" y="1794653"/>
                </a:cubicBezTo>
                <a:cubicBezTo>
                  <a:pt x="3965707" y="1799318"/>
                  <a:pt x="3921055" y="1800143"/>
                  <a:pt x="3876675" y="1804178"/>
                </a:cubicBezTo>
                <a:cubicBezTo>
                  <a:pt x="3851182" y="1806496"/>
                  <a:pt x="3826049" y="1812591"/>
                  <a:pt x="3800475" y="1813703"/>
                </a:cubicBezTo>
                <a:lnTo>
                  <a:pt x="2619375" y="1823228"/>
                </a:lnTo>
                <a:cubicBezTo>
                  <a:pt x="2539952" y="1821671"/>
                  <a:pt x="2460625" y="1816878"/>
                  <a:pt x="2381250" y="1813703"/>
                </a:cubicBezTo>
                <a:lnTo>
                  <a:pt x="1152525" y="1823228"/>
                </a:lnTo>
                <a:cubicBezTo>
                  <a:pt x="892508" y="1823228"/>
                  <a:pt x="764563" y="1859007"/>
                  <a:pt x="571500" y="1794653"/>
                </a:cubicBezTo>
                <a:cubicBezTo>
                  <a:pt x="561975" y="1788303"/>
                  <a:pt x="553644" y="1779623"/>
                  <a:pt x="542925" y="1775603"/>
                </a:cubicBezTo>
                <a:cubicBezTo>
                  <a:pt x="527766" y="1769919"/>
                  <a:pt x="511104" y="1769590"/>
                  <a:pt x="495300" y="1766078"/>
                </a:cubicBezTo>
                <a:cubicBezTo>
                  <a:pt x="482521" y="1763238"/>
                  <a:pt x="469739" y="1760315"/>
                  <a:pt x="457200" y="1756553"/>
                </a:cubicBezTo>
                <a:cubicBezTo>
                  <a:pt x="437966" y="1750783"/>
                  <a:pt x="418011" y="1746483"/>
                  <a:pt x="400050" y="1737503"/>
                </a:cubicBezTo>
                <a:cubicBezTo>
                  <a:pt x="387350" y="1731153"/>
                  <a:pt x="375322" y="1723229"/>
                  <a:pt x="361950" y="1718453"/>
                </a:cubicBezTo>
                <a:cubicBezTo>
                  <a:pt x="330733" y="1707304"/>
                  <a:pt x="298967" y="1697470"/>
                  <a:pt x="266700" y="1689878"/>
                </a:cubicBezTo>
                <a:cubicBezTo>
                  <a:pt x="244846" y="1684736"/>
                  <a:pt x="222170" y="1684044"/>
                  <a:pt x="200025" y="1680353"/>
                </a:cubicBezTo>
                <a:cubicBezTo>
                  <a:pt x="176213" y="1672416"/>
                  <a:pt x="139700" y="1653366"/>
                  <a:pt x="123825" y="1642253"/>
                </a:cubicBezTo>
                <a:cubicBezTo>
                  <a:pt x="116496" y="1633459"/>
                  <a:pt x="111429" y="1622993"/>
                  <a:pt x="104775" y="1613678"/>
                </a:cubicBezTo>
                <a:cubicBezTo>
                  <a:pt x="95548" y="1600760"/>
                  <a:pt x="85427" y="1588496"/>
                  <a:pt x="76200" y="1575578"/>
                </a:cubicBezTo>
                <a:cubicBezTo>
                  <a:pt x="69546" y="1566263"/>
                  <a:pt x="64479" y="1555797"/>
                  <a:pt x="57150" y="1547003"/>
                </a:cubicBezTo>
                <a:cubicBezTo>
                  <a:pt x="48526" y="1536655"/>
                  <a:pt x="38100" y="1527953"/>
                  <a:pt x="28575" y="1518428"/>
                </a:cubicBezTo>
                <a:cubicBezTo>
                  <a:pt x="2425" y="1439979"/>
                  <a:pt x="12365" y="1481157"/>
                  <a:pt x="0" y="1394603"/>
                </a:cubicBezTo>
                <a:cubicBezTo>
                  <a:pt x="3175" y="1273953"/>
                  <a:pt x="4394" y="1153236"/>
                  <a:pt x="9525" y="1032653"/>
                </a:cubicBezTo>
                <a:cubicBezTo>
                  <a:pt x="10747" y="1003928"/>
                  <a:pt x="16447" y="975561"/>
                  <a:pt x="19050" y="946928"/>
                </a:cubicBezTo>
                <a:cubicBezTo>
                  <a:pt x="22798" y="905701"/>
                  <a:pt x="25910" y="864414"/>
                  <a:pt x="28575" y="823103"/>
                </a:cubicBezTo>
                <a:cubicBezTo>
                  <a:pt x="34021" y="738694"/>
                  <a:pt x="34629" y="650401"/>
                  <a:pt x="47625" y="565928"/>
                </a:cubicBezTo>
                <a:cubicBezTo>
                  <a:pt x="49616" y="552989"/>
                  <a:pt x="54998" y="540741"/>
                  <a:pt x="57150" y="527828"/>
                </a:cubicBezTo>
                <a:cubicBezTo>
                  <a:pt x="62075" y="498277"/>
                  <a:pt x="60873" y="453707"/>
                  <a:pt x="76200" y="423053"/>
                </a:cubicBezTo>
                <a:cubicBezTo>
                  <a:pt x="83953" y="407548"/>
                  <a:pt x="109241" y="374005"/>
                  <a:pt x="123825" y="365903"/>
                </a:cubicBezTo>
                <a:cubicBezTo>
                  <a:pt x="141378" y="356151"/>
                  <a:pt x="180975" y="296053"/>
                  <a:pt x="200025" y="289703"/>
                </a:cubicBezTo>
                <a:cubicBezTo>
                  <a:pt x="225425" y="281766"/>
                  <a:pt x="258763" y="221440"/>
                  <a:pt x="276225" y="2135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88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bg-BG" b="1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/>
              <a:t>Numeral </a:t>
            </a:r>
            <a:r>
              <a:rPr lang="en-US" b="1" dirty="0"/>
              <a:t>Systems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/>
              <a:t>Binary and Decimal Numbers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 smtClean="0"/>
              <a:t>Hexadecimal </a:t>
            </a:r>
            <a:r>
              <a:rPr lang="en-US" dirty="0"/>
              <a:t>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Conversion between Numeral Systems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/>
              <a:t>Representation of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Positive and Negative Integer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Floating-Point Numbers</a:t>
            </a:r>
          </a:p>
          <a:p>
            <a:pPr marL="514350" lvl="0" indent="-514350">
              <a:lnSpc>
                <a:spcPct val="11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b="1" dirty="0" smtClean="0"/>
              <a:t>Text Representation</a:t>
            </a:r>
            <a:endParaRPr lang="en-US" b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746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340768"/>
            <a:ext cx="6480175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Text Representation in Computer Systems 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96015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>
            <a:normAutofit fontScale="90000"/>
          </a:bodyPr>
          <a:lstStyle/>
          <a:p>
            <a:r>
              <a:rPr kumimoji="0"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kumimoji="0"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Computers</a:t>
            </a:r>
            <a:br>
              <a:rPr kumimoji="0"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Text Data?</a:t>
            </a:r>
            <a:endParaRPr kumimoji="0" lang="bg-BG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95400"/>
            <a:ext cx="84963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text </a:t>
            </a:r>
            <a:r>
              <a:rPr kumimoji="0" lang="en-US" dirty="0" smtClean="0"/>
              <a:t>encoding is </a:t>
            </a:r>
            <a:r>
              <a:rPr kumimoji="0" lang="en-US" dirty="0"/>
              <a:t>a system that uses binary numbers (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dirty="0" smtClean="0"/>
              <a:t> </a:t>
            </a:r>
            <a:r>
              <a:rPr kumimoji="0" lang="en-US" dirty="0"/>
              <a:t>and 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dirty="0" smtClean="0"/>
              <a:t>) </a:t>
            </a:r>
            <a:r>
              <a:rPr kumimoji="0" lang="en-US" dirty="0"/>
              <a:t>to</a:t>
            </a:r>
            <a:r>
              <a:rPr kumimoji="0" lang="en-US" i="1" dirty="0"/>
              <a:t> </a:t>
            </a:r>
            <a:r>
              <a:rPr kumimoji="0" lang="en-US" dirty="0"/>
              <a:t>represent characters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 Letters, numerals, etc. 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</a:t>
            </a:r>
            <a:r>
              <a:rPr kumimoji="0" lang="en-US" dirty="0" smtClean="0"/>
              <a:t>the ASCII encoding each </a:t>
            </a:r>
            <a:r>
              <a:rPr kumimoji="0" lang="en-US" dirty="0"/>
              <a:t>character consists of 8 bits (one byte) of data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ASCII is used in nearly all personal computers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the Unicode </a:t>
            </a:r>
            <a:r>
              <a:rPr kumimoji="0" lang="en-US" dirty="0" smtClean="0"/>
              <a:t>(UTF-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 smtClean="0"/>
              <a:t>) encoding each </a:t>
            </a:r>
            <a:r>
              <a:rPr kumimoji="0" lang="en-US" dirty="0"/>
              <a:t>character consists of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/>
              <a:t> bits (two bytes</a:t>
            </a:r>
            <a:r>
              <a:rPr kumimoji="0"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represent many alphabets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93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7" name="Rectangle 41"/>
          <p:cNvSpPr>
            <a:spLocks noChangeArrowheads="1"/>
          </p:cNvSpPr>
          <p:nvPr/>
        </p:nvSpPr>
        <p:spPr bwMode="auto">
          <a:xfrm>
            <a:off x="1981200" y="71438"/>
            <a:ext cx="6911975" cy="909637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r" eaLnBrk="0" hangingPunct="0">
              <a:lnSpc>
                <a:spcPts val="4000"/>
              </a:lnSpc>
            </a:pPr>
            <a:r>
              <a:rPr lang="en-US" sz="4000" b="1" dirty="0" smtClean="0">
                <a:ln w="5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Character </a:t>
            </a:r>
            <a:r>
              <a:rPr lang="en-US" sz="4000" b="1" dirty="0">
                <a:ln w="5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Codes – </a:t>
            </a:r>
            <a:r>
              <a:rPr lang="en-US" sz="4000" b="1" dirty="0" smtClean="0">
                <a:ln w="5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ASCII Table</a:t>
            </a:r>
            <a:endParaRPr lang="bg-BG" sz="4000" b="1" dirty="0">
              <a:ln w="500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7200" y="1447800"/>
            <a:ext cx="1676400" cy="1788974"/>
          </a:xfrm>
          <a:prstGeom prst="wedgeRoundRectCallout">
            <a:avLst>
              <a:gd name="adj1" fmla="val 84298"/>
              <a:gd name="adj2" fmla="val 36282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Excerpt from the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ASCII table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895600" y="1255776"/>
          <a:ext cx="5635942" cy="4992624"/>
        </p:xfrm>
        <a:graphic>
          <a:graphicData uri="http://schemas.openxmlformats.org/drawingml/2006/table">
            <a:tbl>
              <a:tblPr/>
              <a:tblGrid>
                <a:gridCol w="1981200"/>
                <a:gridCol w="1676400"/>
                <a:gridCol w="197834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Decimal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66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67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35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00110001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866" name="Picture 2" descr="http://www.deviantart.com/download/137853951/ascii_kitty_cat_by_ZionDawn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3962400"/>
            <a:ext cx="2057400" cy="2362200"/>
          </a:xfrm>
          <a:prstGeom prst="roundRect">
            <a:avLst>
              <a:gd name="adj" fmla="val 1058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39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of Characters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 smtClean="0"/>
          </a:p>
          <a:p>
            <a:endParaRPr lang="en-US" baseline="30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066800"/>
            <a:ext cx="8496300" cy="553085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Strings are sequences of characters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Null-terminated (like in C)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Represented by array</a:t>
            </a: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Characters in the strings can be: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 bit (ASCII / windows-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1251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/ …)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bit (UTF-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2438400"/>
          <a:ext cx="5181597" cy="533400"/>
        </p:xfrm>
        <a:graphic>
          <a:graphicData uri="http://schemas.openxmlformats.org/drawingml/2006/table">
            <a:tbl>
              <a:tblPr/>
              <a:tblGrid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810000"/>
          <a:ext cx="5181600" cy="670560"/>
        </p:xfrm>
        <a:graphic>
          <a:graphicData uri="http://schemas.openxmlformats.org/drawingml/2006/table">
            <a:tbl>
              <a:tblPr/>
              <a:tblGrid>
                <a:gridCol w="1223264"/>
                <a:gridCol w="605536"/>
                <a:gridCol w="670560"/>
                <a:gridCol w="670560"/>
                <a:gridCol w="670560"/>
                <a:gridCol w="670560"/>
                <a:gridCol w="67056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bytes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73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</p:spTree>
    <p:extLst>
      <p:ext uri="{BB962C8B-B14F-4D97-AF65-F5344CB8AC3E}">
        <p14:creationId xmlns=""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371600"/>
            <a:ext cx="6480175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Numeral Systems</a:t>
            </a:r>
            <a:endParaRPr lang="bg-BG" b="1" dirty="0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1263650" y="22869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Conversion between Numeral Systems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54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b="1" dirty="0"/>
              <a:t>Decimal Numbers</a:t>
            </a:r>
            <a:endParaRPr lang="en-US" altLang="he-IL" b="1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</a:t>
            </a:r>
            <a:r>
              <a:rPr lang="en-US" altLang="he-IL" dirty="0"/>
              <a:t>using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 numerals: </a:t>
            </a:r>
            <a:br>
              <a:rPr lang="en-US" altLang="he-IL" dirty="0"/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+ 0*10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+ 1*10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+ 0*10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9786</a:t>
            </a: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9*10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+ 7*10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+ 8*10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+ 6*10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9*1000 + 7*100 + 8*10 + 6*1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04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/>
              <a:t>Binary Numeral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fig7_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2400" y="3048000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6" name="Picture 3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54165" y="3420732"/>
            <a:ext cx="914400" cy="1295400"/>
          </a:xfrm>
          <a:prstGeom prst="rect">
            <a:avLst/>
          </a:prstGeom>
          <a:noFill/>
        </p:spPr>
      </p:pic>
      <p:pic>
        <p:nvPicPr>
          <p:cNvPr id="7" name="Picture 4" descr="fig7_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13000" y="3429000"/>
            <a:ext cx="914400" cy="1295400"/>
          </a:xfrm>
          <a:prstGeom prst="rect">
            <a:avLst/>
          </a:prstGeom>
          <a:noFill/>
        </p:spPr>
      </p:pic>
      <p:pic>
        <p:nvPicPr>
          <p:cNvPr id="8" name="Picture 5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03900" y="3429000"/>
            <a:ext cx="914400" cy="1295400"/>
          </a:xfrm>
          <a:prstGeom prst="rect">
            <a:avLst/>
          </a:prstGeom>
          <a:noFill/>
        </p:spPr>
      </p:pic>
      <p:pic>
        <p:nvPicPr>
          <p:cNvPr id="9" name="Picture 6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86300" y="3429000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7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38400" y="342900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8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320800" y="3429000"/>
            <a:ext cx="914400" cy="1295400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882" y="5376805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1    0     1     1    0     0    1    0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3408" y="5372043"/>
            <a:ext cx="8634095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8170" y="5372043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1    0     0     1    0     0    1    1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3474" y="5374979"/>
            <a:ext cx="8545929" cy="10618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1    1     1     1    1     1    1    1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850" y="1143000"/>
            <a:ext cx="8496300" cy="5454650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Binary numbers are represented by sequence of bits (smallest unit of information –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76288" lvl="1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000" b="1" dirty="0" smtClean="0">
                <a:latin typeface="+mn-lt"/>
              </a:rPr>
              <a:t>Bits are easy to represent in electronics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Binary Numbers</a:t>
            </a:r>
            <a:endParaRPr lang="en-US" altLang="he-IL" dirty="0"/>
          </a:p>
        </p:txBody>
      </p:sp>
      <p:sp>
        <p:nvSpPr>
          <p:cNvPr id="494594" name="Rectangle 2"/>
          <p:cNvSpPr>
            <a:spLocks noGrp="1" noChangeArrowheads="1"/>
          </p:cNvSpPr>
          <p:nvPr>
            <p:ph idx="1"/>
          </p:nvPr>
        </p:nvSpPr>
        <p:spPr>
          <a:xfrm>
            <a:off x="179389" y="1196975"/>
            <a:ext cx="8812212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Binary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by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/>
              <a:t>numerals: </a:t>
            </a:r>
            <a:r>
              <a:rPr lang="bg-BG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and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101</a:t>
            </a:r>
            <a:r>
              <a:rPr lang="en-US" altLang="he-IL" sz="2400" baseline="-16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20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4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pPr marL="542925" lvl="1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110</a:t>
            </a:r>
            <a:r>
              <a:rPr lang="en-US" altLang="he-IL" sz="2400" baseline="-16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1*2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+ 1*2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+ 0*2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100</a:t>
            </a:r>
            <a:r>
              <a:rPr lang="en-US" altLang="he-IL" sz="2400" baseline="-16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+ 10</a:t>
            </a:r>
            <a:r>
              <a:rPr lang="en-US" altLang="he-IL" sz="2400" baseline="-16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4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110101</a:t>
            </a:r>
            <a:r>
              <a:rPr lang="en-US" altLang="he-IL" sz="2400" baseline="-16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18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+ 0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baseline="30000" dirty="0" smtClean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32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4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53</a:t>
            </a:r>
            <a:endParaRPr lang="en-US" altLang="he-IL" sz="2400" baseline="-16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2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20650"/>
            <a:ext cx="7776989" cy="787400"/>
          </a:xfrm>
        </p:spPr>
        <p:txBody>
          <a:bodyPr>
            <a:normAutofit/>
          </a:bodyPr>
          <a:lstStyle/>
          <a:p>
            <a:r>
              <a:rPr lang="en-US" altLang="he-IL" b="1" dirty="0"/>
              <a:t>Binary to Decimal Conversion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219200"/>
            <a:ext cx="8740775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/>
              <a:t>Multiply each numeral by its </a:t>
            </a:r>
            <a:r>
              <a:rPr lang="en-US" altLang="he-IL" dirty="0" smtClean="0"/>
              <a:t>exponent:</a:t>
            </a:r>
            <a:endParaRPr lang="en-US" altLang="he-IL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1001</a:t>
            </a:r>
            <a:r>
              <a:rPr lang="en-US" altLang="he-IL" sz="2800" baseline="-16000" dirty="0" smtClean="0"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1*2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baseline="30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+ 1*2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1*8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+ 1*1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0111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0*2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+ 1*2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+ 1*2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+ 1*2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=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100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+ 10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+ 1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4 + 2 + 1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110110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1*2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+ 1*2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baseline="30000" dirty="0" smtClean="0">
                <a:cs typeface="Consolas" pitchFamily="49" charset="0"/>
              </a:rPr>
              <a:t> 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	= 100000</a:t>
            </a:r>
            <a:r>
              <a:rPr lang="en-US" altLang="he-IL" sz="2800" baseline="-180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sz="2800" baseline="-180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baseline="-18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baseline="-25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32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54</a:t>
            </a:r>
            <a:endParaRPr lang="en-US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12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086600" cy="762000"/>
          </a:xfrm>
        </p:spPr>
        <p:txBody>
          <a:bodyPr/>
          <a:lstStyle/>
          <a:p>
            <a:r>
              <a:rPr lang="en-US" altLang="he-IL" b="1" dirty="0"/>
              <a:t>Decimal to Binary Conversion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66800"/>
            <a:ext cx="8353425" cy="5472112"/>
          </a:xfrm>
          <a:noFill/>
          <a:ln/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order:</a:t>
            </a:r>
            <a:endParaRPr lang="en-US" altLang="he-IL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500/2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62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62/2  =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31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0) 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     500</a:t>
            </a:r>
            <a:r>
              <a:rPr lang="en-US" altLang="he-IL" sz="2600" baseline="-18000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= 111110100</a:t>
            </a:r>
            <a:r>
              <a:rPr lang="en-US" altLang="he-IL" sz="2600" baseline="-18000" dirty="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31/2  = 15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15/2  = 7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7/2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3/2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1/2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3681394" y="36776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6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r>
              <a:rPr lang="en-US" altLang="he-IL" b="1" dirty="0"/>
              <a:t>Hexadecimal Numbers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785225" cy="5572125"/>
          </a:xfrm>
          <a:noFill/>
        </p:spPr>
        <p:txBody>
          <a:bodyPr/>
          <a:lstStyle/>
          <a:p>
            <a:r>
              <a:rPr lang="en-US" altLang="he-IL" dirty="0" smtClean="0"/>
              <a:t>Hexadecimal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 smtClean="0"/>
              <a:t>)</a:t>
            </a:r>
          </a:p>
          <a:p>
            <a:pPr lvl="1"/>
            <a:r>
              <a:rPr lang="en-US" altLang="he-IL" sz="2800" dirty="0" smtClean="0"/>
              <a:t>Represented </a:t>
            </a:r>
            <a:r>
              <a:rPr lang="en-US" altLang="he-IL" sz="2800" dirty="0"/>
              <a:t>using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/>
              <a:t> numerals: </a:t>
            </a:r>
            <a:br>
              <a:rPr lang="en-US" altLang="he-IL" sz="2800" dirty="0"/>
            </a:b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/>
              <a:t>,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/>
              <a:t>,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/>
              <a:t>, ...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/>
              <a:t>,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/>
              <a:t>,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/>
              <a:t>,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/>
              <a:t>,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/>
              <a:t>,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/>
              <a:t> and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altLang="he-IL" dirty="0" smtClean="0"/>
              <a:t>Usually prefixed with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ts val="19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 8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 9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0x9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10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0xA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0xB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0x4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0x5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0x6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1236</Words>
  <Application>Microsoft Office PowerPoint</Application>
  <PresentationFormat>Презентация на цял екран (4:3)</PresentationFormat>
  <Paragraphs>332</Paragraphs>
  <Slides>24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Office тема</vt:lpstr>
      <vt:lpstr>Numeral Systems</vt:lpstr>
      <vt:lpstr>Table of Contents</vt:lpstr>
      <vt:lpstr>Numeral Systems</vt:lpstr>
      <vt:lpstr>Decimal Numbers</vt:lpstr>
      <vt:lpstr>Binary Numeral System</vt:lpstr>
      <vt:lpstr>Binary Numbers</vt:lpstr>
      <vt:lpstr>Binary to Decimal Conversion</vt:lpstr>
      <vt:lpstr>Decimal to Binary Conversion</vt:lpstr>
      <vt:lpstr>Hexadecimal Numbers</vt:lpstr>
      <vt:lpstr>Hexadecimal Numbers (2)</vt:lpstr>
      <vt:lpstr>Hexadecimal to Decimal Conversion</vt:lpstr>
      <vt:lpstr>Decimal to Hexadecimal Conversion</vt:lpstr>
      <vt:lpstr>Binary to Hexadecimal (and Back) Conversion</vt:lpstr>
      <vt:lpstr>Numbers Representation</vt:lpstr>
      <vt:lpstr>Representation of Integers</vt:lpstr>
      <vt:lpstr>Positive and Negative Numbers</vt:lpstr>
      <vt:lpstr>Positive and Negative Numbers (2)</vt:lpstr>
      <vt:lpstr>Representation of 8-bit Numbers</vt:lpstr>
      <vt:lpstr>Floating-Point Numbers</vt:lpstr>
      <vt:lpstr>Text Representation in Computer Systems </vt:lpstr>
      <vt:lpstr>How Computers Represent Text Data?</vt:lpstr>
      <vt:lpstr>Слайд 22</vt:lpstr>
      <vt:lpstr>Strings of Characters</vt:lpstr>
      <vt:lpstr>Free Trainings @ Telerik Academy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creator>PePsi</dc:creator>
  <cp:lastModifiedBy>PePsi</cp:lastModifiedBy>
  <cp:revision>24</cp:revision>
  <dcterms:created xsi:type="dcterms:W3CDTF">2015-02-19T13:28:16Z</dcterms:created>
  <dcterms:modified xsi:type="dcterms:W3CDTF">2015-02-19T13:38:23Z</dcterms:modified>
</cp:coreProperties>
</file>