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8" r:id="rId32"/>
    <p:sldId id="289" r:id="rId33"/>
    <p:sldId id="291" r:id="rId34"/>
    <p:sldId id="292" r:id="rId35"/>
    <p:sldId id="293" r:id="rId36"/>
    <p:sldId id="294" r:id="rId37"/>
    <p:sldId id="296" r:id="rId38"/>
    <p:sldId id="298" r:id="rId39"/>
    <p:sldId id="299"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A8B84-5E93-4BB6-82DA-7C2DFB36C752}" type="datetimeFigureOut">
              <a:rPr lang="bg-BG" smtClean="0"/>
              <a:t>19.2.2015 г.</a:t>
            </a:fld>
            <a:endParaRPr lang="bg-BG"/>
          </a:p>
        </p:txBody>
      </p:sp>
      <p:sp>
        <p:nvSpPr>
          <p:cNvPr id="4" name="Контейнер за изображение на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6" name="Контейнер за долния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B453C5-C5FB-4656-822E-F967C2FD52DD}" type="slidenum">
              <a:rPr lang="bg-BG" smtClean="0"/>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xmlns=""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33</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321525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34</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411709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53</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72026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60</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77478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66378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23</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299200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27</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xmlns="" val="184192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685800" y="2130425"/>
            <a:ext cx="7772400" cy="1470025"/>
          </a:xfrm>
        </p:spPr>
        <p:txBody>
          <a:bodyPr/>
          <a:lstStyle>
            <a:lvl1pPr>
              <a:defRPr>
                <a:solidFill>
                  <a:schemeClr val="tx1"/>
                </a:solidFill>
              </a:defRPr>
            </a:lvl1pPr>
          </a:lstStyle>
          <a:p>
            <a:r>
              <a:rPr lang="bg-BG" smtClean="0"/>
              <a:t>Щракнете, за да редактирате стила на заглавието в образеца</a:t>
            </a:r>
            <a:endParaRPr lang="bg-BG"/>
          </a:p>
        </p:txBody>
      </p:sp>
      <p:sp>
        <p:nvSpPr>
          <p:cNvPr id="3" name="Подзаглавие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smtClean="0"/>
              <a:t>Щракнете, за да редактирате стила на подзаглавията в образеца</a:t>
            </a:r>
            <a:endParaRPr lang="bg-BG"/>
          </a:p>
        </p:txBody>
      </p:sp>
      <p:sp>
        <p:nvSpPr>
          <p:cNvPr id="4" name="Контейнер за дата 3"/>
          <p:cNvSpPr>
            <a:spLocks noGrp="1"/>
          </p:cNvSpPr>
          <p:nvPr>
            <p:ph type="dt" sz="half" idx="10"/>
          </p:nvPr>
        </p:nvSpPr>
        <p:spPr/>
        <p:txBody>
          <a:bodyPr/>
          <a:lstStyle>
            <a:lvl1pPr>
              <a:defRPr>
                <a:solidFill>
                  <a:schemeClr val="tx1"/>
                </a:solidFill>
              </a:defRPr>
            </a:lvl1pPr>
          </a:lstStyle>
          <a:p>
            <a:fld id="{22B35730-BCF4-4396-B8B9-CDCD4DB8B04E}" type="datetimeFigureOut">
              <a:rPr lang="bg-BG" smtClean="0"/>
              <a:pPr/>
              <a:t>19.2.2015 г.</a:t>
            </a:fld>
            <a:endParaRPr lang="bg-BG"/>
          </a:p>
        </p:txBody>
      </p:sp>
      <p:sp>
        <p:nvSpPr>
          <p:cNvPr id="5" name="Контейнер за долния колонтитул 4"/>
          <p:cNvSpPr>
            <a:spLocks noGrp="1"/>
          </p:cNvSpPr>
          <p:nvPr>
            <p:ph type="ftr" sz="quarter" idx="11"/>
          </p:nvPr>
        </p:nvSpPr>
        <p:spPr/>
        <p:txBody>
          <a:bodyPr/>
          <a:lstStyle>
            <a:lvl1pPr>
              <a:defRPr>
                <a:solidFill>
                  <a:schemeClr val="tx1"/>
                </a:solidFill>
              </a:defRPr>
            </a:lvl1pPr>
          </a:lstStyle>
          <a:p>
            <a:endParaRPr lang="bg-BG"/>
          </a:p>
        </p:txBody>
      </p:sp>
      <p:sp>
        <p:nvSpPr>
          <p:cNvPr id="6" name="Контейнер за номер на слайда 5"/>
          <p:cNvSpPr>
            <a:spLocks noGrp="1"/>
          </p:cNvSpPr>
          <p:nvPr>
            <p:ph type="sldNum" sz="quarter" idx="12"/>
          </p:nvPr>
        </p:nvSpPr>
        <p:spPr/>
        <p:txBody>
          <a:bodyPr/>
          <a:lstStyle>
            <a:lvl1pPr>
              <a:defRPr>
                <a:solidFill>
                  <a:schemeClr val="tx1"/>
                </a:solidFill>
              </a:defRPr>
            </a:lvl1pPr>
          </a:lstStyle>
          <a:p>
            <a:fld id="{6BF4BC6A-F2F2-4189-84A7-90C3E52F200B}" type="slidenum">
              <a:rPr lang="bg-BG" smtClean="0"/>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вертикален текст 2"/>
          <p:cNvSpPr>
            <a:spLocks noGrp="1"/>
          </p:cNvSpPr>
          <p:nvPr>
            <p:ph type="body" orient="vert" idx="1"/>
          </p:nvPr>
        </p:nvSpPr>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19.2.2015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6629400" y="274638"/>
            <a:ext cx="2057400" cy="5851525"/>
          </a:xfrm>
        </p:spPr>
        <p:txBody>
          <a:bodyPr vert="eaVert"/>
          <a:lstStyle/>
          <a:p>
            <a:r>
              <a:rPr lang="bg-BG" smtClean="0"/>
              <a:t>Щракнете, за да редактирате стила на заглавието в образеца</a:t>
            </a:r>
            <a:endParaRPr lang="bg-BG"/>
          </a:p>
        </p:txBody>
      </p:sp>
      <p:sp>
        <p:nvSpPr>
          <p:cNvPr id="3" name="Контейнер за вертикален текст 2"/>
          <p:cNvSpPr>
            <a:spLocks noGrp="1"/>
          </p:cNvSpPr>
          <p:nvPr>
            <p:ph type="body" orient="vert" idx="1"/>
          </p:nvPr>
        </p:nvSpPr>
        <p:spPr>
          <a:xfrm>
            <a:off x="457200" y="274638"/>
            <a:ext cx="6019800" cy="5851525"/>
          </a:xfrm>
        </p:spPr>
        <p:txBody>
          <a:bodyPr vert="eaVert"/>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22B35730-BCF4-4396-B8B9-CDCD4DB8B04E}" type="datetimeFigureOut">
              <a:rPr lang="bg-BG" smtClean="0"/>
              <a:pPr/>
              <a:t>19.2.2015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chemeClr val="tx1"/>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chemeClr val="tx1"/>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1"/>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chemeClr val="tx1"/>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1"/>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1"/>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solidFill>
                  <a:schemeClr val="tx1"/>
                </a:solidFill>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solidFill>
                  <a:schemeClr val="tx1"/>
                </a:solidFill>
              </a:defRPr>
            </a:lvl1p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lvl1pPr>
              <a:defRPr>
                <a:solidFill>
                  <a:schemeClr val="tx1"/>
                </a:solidFill>
              </a:defRPr>
            </a:lvl1pPr>
          </a:lstStyle>
          <a:p>
            <a:fld id="{22B35730-BCF4-4396-B8B9-CDCD4DB8B04E}" type="datetimeFigureOut">
              <a:rPr lang="bg-BG" smtClean="0"/>
              <a:pPr/>
              <a:t>19.2.2015 г.</a:t>
            </a:fld>
            <a:endParaRPr lang="bg-BG"/>
          </a:p>
        </p:txBody>
      </p:sp>
      <p:sp>
        <p:nvSpPr>
          <p:cNvPr id="5" name="Контейнер за долния колонтитул 4"/>
          <p:cNvSpPr>
            <a:spLocks noGrp="1"/>
          </p:cNvSpPr>
          <p:nvPr>
            <p:ph type="ftr" sz="quarter" idx="11"/>
          </p:nvPr>
        </p:nvSpPr>
        <p:spPr/>
        <p:txBody>
          <a:bodyPr/>
          <a:lstStyle>
            <a:lvl1pPr>
              <a:defRPr>
                <a:solidFill>
                  <a:schemeClr val="tx1"/>
                </a:solidFill>
              </a:defRPr>
            </a:lvl1pPr>
          </a:lstStyle>
          <a:p>
            <a:endParaRPr lang="bg-BG"/>
          </a:p>
        </p:txBody>
      </p:sp>
      <p:sp>
        <p:nvSpPr>
          <p:cNvPr id="6" name="Контейнер за номер на слайда 5"/>
          <p:cNvSpPr>
            <a:spLocks noGrp="1"/>
          </p:cNvSpPr>
          <p:nvPr>
            <p:ph type="sldNum" sz="quarter" idx="12"/>
          </p:nvPr>
        </p:nvSpPr>
        <p:spPr/>
        <p:txBody>
          <a:bodyPr/>
          <a:lstStyle>
            <a:lvl1pPr>
              <a:defRPr>
                <a:solidFill>
                  <a:schemeClr val="tx1"/>
                </a:solidFill>
              </a:defRPr>
            </a:lvl1pPr>
          </a:lstStyle>
          <a:p>
            <a:fld id="{6BF4BC6A-F2F2-4189-84A7-90C3E52F200B}" type="slidenum">
              <a:rPr lang="bg-BG" smtClean="0"/>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 за да ред. стил на загл. в обр.</a:t>
            </a:r>
          </a:p>
        </p:txBody>
      </p:sp>
      <p:sp>
        <p:nvSpPr>
          <p:cNvPr id="4" name="Контейнер за дата 3"/>
          <p:cNvSpPr>
            <a:spLocks noGrp="1"/>
          </p:cNvSpPr>
          <p:nvPr>
            <p:ph type="dt" sz="half" idx="10"/>
          </p:nvPr>
        </p:nvSpPr>
        <p:spPr/>
        <p:txBody>
          <a:bodyPr/>
          <a:lstStyle>
            <a:lvl1pPr>
              <a:defRPr>
                <a:solidFill>
                  <a:schemeClr val="tx1"/>
                </a:solidFill>
              </a:defRPr>
            </a:lvl1pPr>
          </a:lstStyle>
          <a:p>
            <a:fld id="{22B35730-BCF4-4396-B8B9-CDCD4DB8B04E}" type="datetimeFigureOut">
              <a:rPr lang="bg-BG" smtClean="0"/>
              <a:pPr/>
              <a:t>19.2.2015 г.</a:t>
            </a:fld>
            <a:endParaRPr lang="bg-BG"/>
          </a:p>
        </p:txBody>
      </p:sp>
      <p:sp>
        <p:nvSpPr>
          <p:cNvPr id="5" name="Контейнер за долния колонтитул 4"/>
          <p:cNvSpPr>
            <a:spLocks noGrp="1"/>
          </p:cNvSpPr>
          <p:nvPr>
            <p:ph type="ftr" sz="quarter" idx="11"/>
          </p:nvPr>
        </p:nvSpPr>
        <p:spPr/>
        <p:txBody>
          <a:bodyPr/>
          <a:lstStyle>
            <a:lvl1pPr>
              <a:defRPr>
                <a:solidFill>
                  <a:schemeClr val="tx1"/>
                </a:solidFill>
              </a:defRPr>
            </a:lvl1pPr>
          </a:lstStyle>
          <a:p>
            <a:endParaRPr lang="bg-BG"/>
          </a:p>
        </p:txBody>
      </p:sp>
      <p:sp>
        <p:nvSpPr>
          <p:cNvPr id="6" name="Контейнер за номер на слайда 5"/>
          <p:cNvSpPr>
            <a:spLocks noGrp="1"/>
          </p:cNvSpPr>
          <p:nvPr>
            <p:ph type="sldNum" sz="quarter" idx="12"/>
          </p:nvPr>
        </p:nvSpPr>
        <p:spPr/>
        <p:txBody>
          <a:bodyPr/>
          <a:lstStyle>
            <a:lvl1pPr>
              <a:defRPr>
                <a:solidFill>
                  <a:schemeClr val="tx1"/>
                </a:solidFill>
              </a:defRPr>
            </a:lvl1pPr>
          </a:lstStyle>
          <a:p>
            <a:fld id="{6BF4BC6A-F2F2-4189-84A7-90C3E52F200B}" type="slidenum">
              <a:rPr lang="bg-BG" smtClean="0"/>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solidFill>
                  <a:schemeClr val="tx1"/>
                </a:solidFill>
              </a:defRPr>
            </a:lvl1p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sz="half" idx="1"/>
          </p:nvPr>
        </p:nvSpPr>
        <p:spPr>
          <a:xfrm>
            <a:off x="457200" y="1600200"/>
            <a:ext cx="4038600" cy="4525963"/>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съдържание 3"/>
          <p:cNvSpPr>
            <a:spLocks noGrp="1"/>
          </p:cNvSpPr>
          <p:nvPr>
            <p:ph sz="half" idx="2"/>
          </p:nvPr>
        </p:nvSpPr>
        <p:spPr>
          <a:xfrm>
            <a:off x="4648200" y="1600200"/>
            <a:ext cx="4038600" cy="4525963"/>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Контейнер за дата 4"/>
          <p:cNvSpPr>
            <a:spLocks noGrp="1"/>
          </p:cNvSpPr>
          <p:nvPr>
            <p:ph type="dt" sz="half" idx="10"/>
          </p:nvPr>
        </p:nvSpPr>
        <p:spPr/>
        <p:txBody>
          <a:bodyPr/>
          <a:lstStyle>
            <a:lvl1pPr>
              <a:defRPr>
                <a:solidFill>
                  <a:schemeClr val="tx1"/>
                </a:solidFill>
              </a:defRPr>
            </a:lvl1pPr>
          </a:lstStyle>
          <a:p>
            <a:fld id="{22B35730-BCF4-4396-B8B9-CDCD4DB8B04E}" type="datetimeFigureOut">
              <a:rPr lang="bg-BG" smtClean="0"/>
              <a:pPr/>
              <a:t>19.2.2015 г.</a:t>
            </a:fld>
            <a:endParaRPr lang="bg-BG"/>
          </a:p>
        </p:txBody>
      </p:sp>
      <p:sp>
        <p:nvSpPr>
          <p:cNvPr id="6" name="Контейнер за долния колонтитул 5"/>
          <p:cNvSpPr>
            <a:spLocks noGrp="1"/>
          </p:cNvSpPr>
          <p:nvPr>
            <p:ph type="ftr" sz="quarter" idx="11"/>
          </p:nvPr>
        </p:nvSpPr>
        <p:spPr/>
        <p:txBody>
          <a:bodyPr/>
          <a:lstStyle>
            <a:lvl1pPr>
              <a:defRPr>
                <a:solidFill>
                  <a:schemeClr val="tx1"/>
                </a:solidFill>
              </a:defRPr>
            </a:lvl1pPr>
          </a:lstStyle>
          <a:p>
            <a:endParaRPr lang="bg-BG"/>
          </a:p>
        </p:txBody>
      </p:sp>
      <p:sp>
        <p:nvSpPr>
          <p:cNvPr id="7" name="Контейнер за номер на слайда 6"/>
          <p:cNvSpPr>
            <a:spLocks noGrp="1"/>
          </p:cNvSpPr>
          <p:nvPr>
            <p:ph type="sldNum" sz="quarter" idx="12"/>
          </p:nvPr>
        </p:nvSpPr>
        <p:spPr/>
        <p:txBody>
          <a:bodyPr/>
          <a:lstStyle>
            <a:lvl1pPr>
              <a:defRPr>
                <a:solidFill>
                  <a:schemeClr val="tx1"/>
                </a:solidFill>
              </a:defRPr>
            </a:lvl1pPr>
          </a:lstStyle>
          <a:p>
            <a:fld id="{6BF4BC6A-F2F2-4189-84A7-90C3E52F200B}" type="slidenum">
              <a:rPr lang="bg-BG" smtClean="0"/>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lvl1pPr>
              <a:defRPr>
                <a:solidFill>
                  <a:schemeClr val="tx1"/>
                </a:solidFill>
              </a:defRPr>
            </a:lvl1p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4" name="Контейнер за съдържание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Текстов контейнер 4"/>
          <p:cNvSpPr>
            <a:spLocks noGrp="1"/>
          </p:cNvSpPr>
          <p:nvPr>
            <p:ph type="body" sz="quarter" idx="3"/>
          </p:nvPr>
        </p:nvSpPr>
        <p:spPr>
          <a:xfrm>
            <a:off x="4645025" y="1535113"/>
            <a:ext cx="4041775"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 за да ред. стил на загл. в обр.</a:t>
            </a:r>
          </a:p>
        </p:txBody>
      </p:sp>
      <p:sp>
        <p:nvSpPr>
          <p:cNvPr id="6" name="Контейнер за съдържание 5"/>
          <p:cNvSpPr>
            <a:spLocks noGrp="1"/>
          </p:cNvSpPr>
          <p:nvPr>
            <p:ph sz="quarter" idx="4"/>
          </p:nvPr>
        </p:nvSpPr>
        <p:spPr>
          <a:xfrm>
            <a:off x="4645025" y="2174875"/>
            <a:ext cx="4041775"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7" name="Контейнер за дата 6"/>
          <p:cNvSpPr>
            <a:spLocks noGrp="1"/>
          </p:cNvSpPr>
          <p:nvPr>
            <p:ph type="dt" sz="half" idx="10"/>
          </p:nvPr>
        </p:nvSpPr>
        <p:spPr/>
        <p:txBody>
          <a:bodyPr/>
          <a:lstStyle>
            <a:lvl1pPr>
              <a:defRPr>
                <a:solidFill>
                  <a:schemeClr val="tx1"/>
                </a:solidFill>
              </a:defRPr>
            </a:lvl1pPr>
          </a:lstStyle>
          <a:p>
            <a:fld id="{22B35730-BCF4-4396-B8B9-CDCD4DB8B04E}" type="datetimeFigureOut">
              <a:rPr lang="bg-BG" smtClean="0"/>
              <a:pPr/>
              <a:t>19.2.2015 г.</a:t>
            </a:fld>
            <a:endParaRPr lang="bg-BG"/>
          </a:p>
        </p:txBody>
      </p:sp>
      <p:sp>
        <p:nvSpPr>
          <p:cNvPr id="8" name="Контейнер за долния колонтитул 7"/>
          <p:cNvSpPr>
            <a:spLocks noGrp="1"/>
          </p:cNvSpPr>
          <p:nvPr>
            <p:ph type="ftr" sz="quarter" idx="11"/>
          </p:nvPr>
        </p:nvSpPr>
        <p:spPr/>
        <p:txBody>
          <a:bodyPr/>
          <a:lstStyle>
            <a:lvl1pPr>
              <a:defRPr>
                <a:solidFill>
                  <a:schemeClr val="tx1"/>
                </a:solidFill>
              </a:defRPr>
            </a:lvl1pPr>
          </a:lstStyle>
          <a:p>
            <a:endParaRPr lang="bg-BG"/>
          </a:p>
        </p:txBody>
      </p:sp>
      <p:sp>
        <p:nvSpPr>
          <p:cNvPr id="9" name="Контейнер за номер на слайда 8"/>
          <p:cNvSpPr>
            <a:spLocks noGrp="1"/>
          </p:cNvSpPr>
          <p:nvPr>
            <p:ph type="sldNum" sz="quarter" idx="12"/>
          </p:nvPr>
        </p:nvSpPr>
        <p:spPr/>
        <p:txBody>
          <a:bodyPr/>
          <a:lstStyle>
            <a:lvl1pPr>
              <a:defRPr>
                <a:solidFill>
                  <a:schemeClr val="tx1"/>
                </a:solidFill>
              </a:defRPr>
            </a:lvl1pPr>
          </a:lstStyle>
          <a:p>
            <a:fld id="{6BF4BC6A-F2F2-4189-84A7-90C3E52F200B}" type="slidenum">
              <a:rPr lang="bg-BG" smtClean="0"/>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Щракнете, за да редактирате стила на заглавието в образеца</a:t>
            </a:r>
            <a:endParaRPr lang="bg-BG"/>
          </a:p>
        </p:txBody>
      </p:sp>
      <p:sp>
        <p:nvSpPr>
          <p:cNvPr id="3" name="Контейнер за дата 2"/>
          <p:cNvSpPr>
            <a:spLocks noGrp="1"/>
          </p:cNvSpPr>
          <p:nvPr>
            <p:ph type="dt" sz="half" idx="10"/>
          </p:nvPr>
        </p:nvSpPr>
        <p:spPr/>
        <p:txBody>
          <a:bodyPr/>
          <a:lstStyle/>
          <a:p>
            <a:fld id="{22B35730-BCF4-4396-B8B9-CDCD4DB8B04E}" type="datetimeFigureOut">
              <a:rPr lang="bg-BG" smtClean="0"/>
              <a:pPr/>
              <a:t>19.2.2015 г.</a:t>
            </a:fld>
            <a:endParaRPr lang="bg-BG"/>
          </a:p>
        </p:txBody>
      </p:sp>
      <p:sp>
        <p:nvSpPr>
          <p:cNvPr id="4" name="Контейнер за долния колонтитул 3"/>
          <p:cNvSpPr>
            <a:spLocks noGrp="1"/>
          </p:cNvSpPr>
          <p:nvPr>
            <p:ph type="ftr" sz="quarter" idx="11"/>
          </p:nvPr>
        </p:nvSpPr>
        <p:spPr/>
        <p:txBody>
          <a:bodyPr/>
          <a:lstStyle/>
          <a:p>
            <a:endParaRPr lang="bg-BG"/>
          </a:p>
        </p:txBody>
      </p:sp>
      <p:sp>
        <p:nvSpPr>
          <p:cNvPr id="5" name="Контейнер за номер на слайда 4"/>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22B35730-BCF4-4396-B8B9-CDCD4DB8B04E}" type="datetimeFigureOut">
              <a:rPr lang="bg-BG" smtClean="0"/>
              <a:pPr/>
              <a:t>19.2.2015 г.</a:t>
            </a:fld>
            <a:endParaRPr lang="bg-BG"/>
          </a:p>
        </p:txBody>
      </p:sp>
      <p:sp>
        <p:nvSpPr>
          <p:cNvPr id="3" name="Контейнер за долния колонтитул 2"/>
          <p:cNvSpPr>
            <a:spLocks noGrp="1"/>
          </p:cNvSpPr>
          <p:nvPr>
            <p:ph type="ftr" sz="quarter" idx="11"/>
          </p:nvPr>
        </p:nvSpPr>
        <p:spPr/>
        <p:txBody>
          <a:bodyPr/>
          <a:lstStyle/>
          <a:p>
            <a:endParaRPr lang="bg-BG"/>
          </a:p>
        </p:txBody>
      </p:sp>
      <p:sp>
        <p:nvSpPr>
          <p:cNvPr id="4" name="Контейнер за номер на слайда 3"/>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457200" y="273050"/>
            <a:ext cx="3008313" cy="1162050"/>
          </a:xfrm>
        </p:spPr>
        <p:txBody>
          <a:bodyPr anchor="b"/>
          <a:lstStyle>
            <a:lvl1pPr algn="l">
              <a:defRPr sz="2000" b="1"/>
            </a:lvl1pPr>
          </a:lstStyle>
          <a:p>
            <a:r>
              <a:rPr lang="bg-BG" smtClean="0"/>
              <a:t>Щракнете, за да редактирате стила на заглавието в образеца</a:t>
            </a:r>
            <a:endParaRPr lang="bg-BG"/>
          </a:p>
        </p:txBody>
      </p:sp>
      <p:sp>
        <p:nvSpPr>
          <p:cNvPr id="3" name="Контейнер за съдържани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Текстов контейне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19.2.2015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792288" y="4800600"/>
            <a:ext cx="5486400" cy="566738"/>
          </a:xfrm>
        </p:spPr>
        <p:txBody>
          <a:bodyPr anchor="b"/>
          <a:lstStyle>
            <a:lvl1pPr algn="l">
              <a:defRPr sz="2000" b="1"/>
            </a:lvl1pPr>
          </a:lstStyle>
          <a:p>
            <a:r>
              <a:rPr lang="bg-BG" smtClean="0"/>
              <a:t>Щракнете, за да редактирате стила на заглавието в образеца</a:t>
            </a:r>
            <a:endParaRPr lang="bg-BG"/>
          </a:p>
        </p:txBody>
      </p:sp>
      <p:sp>
        <p:nvSpPr>
          <p:cNvPr id="3" name="Контейнер за картина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 за да ред. стил на загл. в обр.</a:t>
            </a:r>
          </a:p>
        </p:txBody>
      </p:sp>
      <p:sp>
        <p:nvSpPr>
          <p:cNvPr id="5" name="Контейнер за дата 4"/>
          <p:cNvSpPr>
            <a:spLocks noGrp="1"/>
          </p:cNvSpPr>
          <p:nvPr>
            <p:ph type="dt" sz="half" idx="10"/>
          </p:nvPr>
        </p:nvSpPr>
        <p:spPr/>
        <p:txBody>
          <a:bodyPr/>
          <a:lstStyle/>
          <a:p>
            <a:fld id="{22B35730-BCF4-4396-B8B9-CDCD4DB8B04E}" type="datetimeFigureOut">
              <a:rPr lang="bg-BG" smtClean="0"/>
              <a:pPr/>
              <a:t>19.2.2015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6BF4BC6A-F2F2-4189-84A7-90C3E52F200B}" type="slidenum">
              <a:rPr lang="bg-BG" smtClean="0"/>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bg-BG" smtClean="0"/>
              <a:t>Щракнете, за да редактирате стила на заглавието в образеца</a:t>
            </a:r>
            <a:endParaRPr lang="bg-BG"/>
          </a:p>
        </p:txBody>
      </p:sp>
      <p:sp>
        <p:nvSpPr>
          <p:cNvPr id="3" name="Текстов контейне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bg-BG" smtClean="0"/>
              <a:t>Щракн., за да ред. стил на загл. в обр.</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2B35730-BCF4-4396-B8B9-CDCD4DB8B04E}" type="datetimeFigureOut">
              <a:rPr lang="bg-BG" smtClean="0"/>
              <a:pPr/>
              <a:t>19.2.2015 г.</a:t>
            </a:fld>
            <a:endParaRPr lang="bg-BG"/>
          </a:p>
        </p:txBody>
      </p:sp>
      <p:sp>
        <p:nvSpPr>
          <p:cNvPr id="5" name="Контейнер за долния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bg-BG"/>
          </a:p>
        </p:txBody>
      </p:sp>
      <p:sp>
        <p:nvSpPr>
          <p:cNvPr id="6" name="Контейнер за номер на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6BF4BC6A-F2F2-4189-84A7-90C3E52F200B}" type="slidenum">
              <a:rPr lang="bg-BG" smtClean="0"/>
              <a:pPr/>
              <a:t>‹#›</a:t>
            </a:fld>
            <a:endParaRPr 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1"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3"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3"/>
              </a:rPr>
              <a:t>http://academy.telerik.com</a:t>
            </a:r>
            <a:r>
              <a:rPr lang="en-US" dirty="0" smtClean="0"/>
              <a:t> </a:t>
            </a:r>
            <a:endParaRPr lang="en-US" dirty="0"/>
          </a:p>
        </p:txBody>
      </p:sp>
      <p:sp>
        <p:nvSpPr>
          <p:cNvPr id="14"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C# Fundamentals – Part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chemeClr val="bg1"/>
          </a:solidFill>
          <a:ln w="6350">
            <a:solidFill>
              <a:schemeClr val="tx1"/>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effectLst>
                  <a:outerShdw blurRad="38100" dist="38100" dir="2700000" algn="tl">
                    <a:srgbClr val="000000">
                      <a:alpha val="43137"/>
                    </a:srgbClr>
                  </a:outerShdw>
                </a:effectLst>
                <a:latin typeface="+mn-lt"/>
                <a:cs typeface="Consolas" pitchFamily="49" charset="0"/>
              </a:rPr>
              <a:t>Class Name</a:t>
            </a:r>
            <a:endParaRPr lang="bg-BG" sz="2800" b="1" dirty="0">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chemeClr val="bg1"/>
          </a:solidFill>
          <a:ln w="6350">
            <a:solidFill>
              <a:schemeClr val="tx1"/>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dirty="0">
                <a:effectLst>
                  <a:outerShdw blurRad="38100" dist="38100" dir="2700000" algn="tl">
                    <a:srgbClr val="000000">
                      <a:alpha val="43137"/>
                    </a:srgbClr>
                  </a:outerShdw>
                </a:effectLst>
                <a:latin typeface="+mn-lt"/>
                <a:cs typeface="Consolas" pitchFamily="49" charset="0"/>
              </a:rPr>
              <a:t>(Properties and Fields)</a:t>
            </a:r>
            <a:endParaRPr lang="bg-BG" sz="2800" b="1" dirty="0">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chemeClr val="bg1"/>
          </a:solidFill>
          <a:ln w="6350">
            <a:solidFill>
              <a:schemeClr val="tx1"/>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effectLst>
                  <a:outerShdw blurRad="38100" dist="38100" dir="2700000" algn="tl">
                    <a:srgbClr val="000000">
                      <a:alpha val="43137"/>
                    </a:srgbClr>
                  </a:outerShdw>
                </a:effectLst>
                <a:latin typeface="+mn-lt"/>
                <a:cs typeface="Consolas" pitchFamily="49" charset="0"/>
              </a:rPr>
              <a:t>(Methods)</a:t>
            </a:r>
            <a:endParaRPr lang="bg-BG" sz="2800" b="1">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object is a concrete instance of a particular class </a:t>
            </a:r>
          </a:p>
          <a:p>
            <a:pPr>
              <a:lnSpc>
                <a:spcPct val="100000"/>
              </a:lnSpc>
            </a:pPr>
            <a:r>
              <a:rPr kumimoji="0" lang="en-US" dirty="0"/>
              <a:t>Creating an object from a class is called 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xmlns=""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395536" y="188640"/>
            <a:ext cx="8229600" cy="1143000"/>
          </a:xfrm>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effectLst>
                  <a:outerShdw blurRad="38100" dist="38100" dir="2700000" algn="tl">
                    <a:srgbClr val="000000">
                      <a:alpha val="43137"/>
                    </a:srgbClr>
                  </a:outerShdw>
                </a:effectLst>
                <a:latin typeface="+mn-lt"/>
                <a:cs typeface="Consolas" pitchFamily="49" charset="0"/>
              </a:rPr>
              <a:t>Class</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effectLst>
                  <a:outerShdw blurRad="38100" dist="38100" dir="2700000" algn="tl">
                    <a:srgbClr val="000000">
                      <a:alpha val="43137"/>
                    </a:srgbClr>
                  </a:outerShdw>
                </a:effectLst>
                <a:latin typeface="+mn-lt"/>
                <a:cs typeface="Consolas" pitchFamily="49" charset="0"/>
              </a:rPr>
              <a:t>Object</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effectLst>
                  <a:outerShdw blurRad="38100" dist="38100" dir="2700000" algn="tl">
                    <a:srgbClr val="000000">
                      <a:alpha val="43137"/>
                    </a:srgbClr>
                  </a:outerShdw>
                </a:effectLst>
                <a:latin typeface="+mn-lt"/>
                <a:cs typeface="Consolas" pitchFamily="49" charset="0"/>
              </a:rPr>
              <a:t>Object</a:t>
            </a:r>
            <a:endParaRPr lang="bg-BG" sz="2600" b="1">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effectLst>
                  <a:outerShdw blurRad="38100" dist="38100" dir="2700000" algn="tl">
                    <a:srgbClr val="000000">
                      <a:alpha val="43137"/>
                    </a:srgbClr>
                  </a:outerShdw>
                </a:effectLst>
                <a:latin typeface="+mn-lt"/>
                <a:cs typeface="Consolas" pitchFamily="49" charset="0"/>
              </a:rPr>
              <a:t>Object</a:t>
            </a:r>
            <a:endParaRPr lang="bg-BG" sz="2600" b="1" dirty="0">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normAutofit fontScale="90000"/>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67544" y="188640"/>
            <a:ext cx="8229600" cy="1143000"/>
          </a:xfrm>
        </p:spPr>
        <p:txBody>
          <a:bodyPr/>
          <a:lstStyle/>
          <a:p>
            <a:r>
              <a:rPr lang="en-US" dirty="0"/>
              <a:t>Classes in C#</a:t>
            </a:r>
            <a:endParaRPr lang="bg-BG" dirty="0"/>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encapsulated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spTree>
    <p:extLst>
      <p:ext uri="{BB962C8B-B14F-4D97-AF65-F5344CB8AC3E}">
        <p14:creationId xmlns:p14="http://schemas.microsoft.com/office/powerpoint/2010/main" xmlns=""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Classes in C# – Examples</a:t>
            </a:r>
            <a:endParaRPr lang="bg-BG" dirty="0"/>
          </a:p>
        </p:txBody>
      </p:sp>
      <p:sp>
        <p:nvSpPr>
          <p:cNvPr id="607235" name="Rectangle 3"/>
          <p:cNvSpPr>
            <a:spLocks noGrp="1" noChangeArrowheads="1"/>
          </p:cNvSpPr>
          <p:nvPr>
            <p:ph idx="1"/>
          </p:nvPr>
        </p:nvSpPr>
        <p:spPr/>
        <p:txBody>
          <a:bodyPr>
            <a:normAutofit lnSpcReduction="10000"/>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latin typeface="Consolas" pitchFamily="49" charset="0"/>
                <a:cs typeface="Consolas" pitchFamily="49" charset="0"/>
              </a:rPr>
              <a:t>System.Console</a:t>
            </a:r>
          </a:p>
          <a:p>
            <a:pPr marL="900113" lvl="1" indent="-377825">
              <a:lnSpc>
                <a:spcPct val="100000"/>
              </a:lnSpc>
            </a:pPr>
            <a:r>
              <a:rPr lang="en-US" noProof="1" smtClean="0">
                <a:latin typeface="Consolas" pitchFamily="49" charset="0"/>
                <a:cs typeface="Consolas" pitchFamily="49" charset="0"/>
              </a:rPr>
              <a:t>System.String</a:t>
            </a:r>
            <a:r>
              <a:rPr lang="en-US" noProof="1" smtClean="0">
                <a:cs typeface="Consolas" pitchFamily="49" charset="0"/>
              </a:rPr>
              <a:t> (</a:t>
            </a:r>
            <a:r>
              <a:rPr lang="en-US" noProof="1" smtClean="0">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latin typeface="Consolas" pitchFamily="49" charset="0"/>
                <a:cs typeface="Consolas" pitchFamily="49" charset="0"/>
              </a:rPr>
              <a:t>System.Int32</a:t>
            </a:r>
            <a:r>
              <a:rPr lang="en-US" noProof="1" smtClean="0">
                <a:cs typeface="Consolas" pitchFamily="49" charset="0"/>
              </a:rPr>
              <a:t> (</a:t>
            </a:r>
            <a:r>
              <a:rPr lang="en-US" noProof="1" smtClean="0">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latin typeface="Consolas" pitchFamily="49" charset="0"/>
                <a:cs typeface="Consolas" pitchFamily="49" charset="0"/>
              </a:rPr>
              <a:t>System.Array</a:t>
            </a:r>
          </a:p>
          <a:p>
            <a:pPr marL="900113" lvl="1" indent="-377825">
              <a:lnSpc>
                <a:spcPct val="100000"/>
              </a:lnSpc>
            </a:pPr>
            <a:r>
              <a:rPr lang="en-US" noProof="1" smtClean="0">
                <a:latin typeface="Consolas" pitchFamily="49" charset="0"/>
                <a:cs typeface="Consolas" pitchFamily="49" charset="0"/>
              </a:rPr>
              <a:t>System.Math</a:t>
            </a:r>
          </a:p>
          <a:p>
            <a:pPr marL="900113" lvl="1" indent="-377825">
              <a:lnSpc>
                <a:spcPct val="100000"/>
              </a:lnSpc>
            </a:pPr>
            <a:r>
              <a:rPr lang="en-US" noProof="1" smtClean="0">
                <a:latin typeface="Consolas" pitchFamily="49" charset="0"/>
                <a:cs typeface="Consolas" pitchFamily="49" charset="0"/>
              </a:rPr>
              <a:t>System.Random</a:t>
            </a:r>
          </a:p>
          <a:p>
            <a:pPr marL="900113" lvl="1" indent="-377825">
              <a:lnSpc>
                <a:spcPct val="100000"/>
              </a:lnSpc>
            </a:pPr>
            <a:r>
              <a:rPr lang="en-US" noProof="1" smtClean="0">
                <a:latin typeface="Consolas" pitchFamily="49" charset="0"/>
                <a:cs typeface="Consolas" pitchFamily="49" charset="0"/>
              </a:rPr>
              <a:t>System.DateTime</a:t>
            </a:r>
          </a:p>
          <a:p>
            <a:pPr marL="900113" lvl="1" indent="-377825">
              <a:lnSpc>
                <a:spcPct val="100000"/>
              </a:lnSpc>
            </a:pPr>
            <a:r>
              <a:rPr lang="en-US" noProof="1" smtClean="0">
                <a:latin typeface="Consolas" pitchFamily="49" charset="0"/>
                <a:cs typeface="Consolas" pitchFamily="49" charset="0"/>
              </a:rPr>
              <a:t>System.Collections.Generics.List&lt;T&gt;</a:t>
            </a:r>
            <a:endParaRPr lang="en-US" noProof="1">
              <a:latin typeface="Consolas" pitchFamily="49" charset="0"/>
              <a:cs typeface="Consolas" pitchFamily="49" charset="0"/>
            </a:endParaRPr>
          </a:p>
        </p:txBody>
      </p:sp>
    </p:spTree>
    <p:extLst>
      <p:ext uri="{BB962C8B-B14F-4D97-AF65-F5344CB8AC3E}">
        <p14:creationId xmlns:p14="http://schemas.microsoft.com/office/powerpoint/2010/main" xmlns=""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395536" y="0"/>
            <a:ext cx="8229600" cy="1143000"/>
          </a:xfrm>
        </p:spPr>
        <p:txBody>
          <a:bodyPr/>
          <a:lstStyle/>
          <a:p>
            <a:r>
              <a:rPr lang="en-US" dirty="0"/>
              <a:t>Declaring Objects</a:t>
            </a:r>
            <a:endParaRPr lang="bg-BG" dirty="0"/>
          </a:p>
        </p:txBody>
      </p:sp>
      <p:sp>
        <p:nvSpPr>
          <p:cNvPr id="643075" name="Rectangle 3"/>
          <p:cNvSpPr>
            <a:spLocks noGrp="1" noChangeArrowheads="1"/>
          </p:cNvSpPr>
          <p:nvPr>
            <p:ph idx="1"/>
          </p:nvPr>
        </p:nvSpPr>
        <p:spPr>
          <a:xfrm>
            <a:off x="395536" y="1196752"/>
            <a:ext cx="8229600" cy="4525963"/>
          </a:xfrm>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two </a:t>
            </a:r>
            <a:r>
              <a:rPr lang="en-US" sz="2200" b="1" noProof="1">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xmlns=""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normAutofit fontScale="90000"/>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t>Fields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latin typeface="Consolas" pitchFamily="49" charset="0"/>
                <a:cs typeface="Consolas" pitchFamily="49" charset="0"/>
              </a:rPr>
              <a:t>String.Empty</a:t>
            </a:r>
            <a:r>
              <a:rPr lang="en-US" dirty="0"/>
              <a:t> (the </a:t>
            </a:r>
            <a:r>
              <a:rPr lang="en-US" dirty="0">
                <a:latin typeface="Consolas" pitchFamily="49" charset="0"/>
                <a:cs typeface="Consolas" pitchFamily="49" charset="0"/>
              </a:rPr>
              <a:t>""</a:t>
            </a:r>
            <a:r>
              <a:rPr lang="en-US" dirty="0"/>
              <a:t> string)</a:t>
            </a:r>
          </a:p>
        </p:txBody>
      </p:sp>
    </p:spTree>
    <p:extLst>
      <p:ext uri="{BB962C8B-B14F-4D97-AF65-F5344CB8AC3E}">
        <p14:creationId xmlns:p14="http://schemas.microsoft.com/office/powerpoint/2010/main" xmlns=""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t>Constant fields can be only read</a:t>
            </a:r>
          </a:p>
          <a:p>
            <a:pPr>
              <a:lnSpc>
                <a:spcPct val="100000"/>
              </a:lnSpc>
            </a:pPr>
            <a:r>
              <a:rPr lang="en-US" dirty="0"/>
              <a:t>Variable fields 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83568" y="4437112"/>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int maxInt = Int32.MaxValue;</a:t>
            </a:r>
          </a:p>
        </p:txBody>
      </p:sp>
    </p:spTree>
    <p:extLst>
      <p:ext uri="{BB962C8B-B14F-4D97-AF65-F5344CB8AC3E}">
        <p14:creationId xmlns:p14="http://schemas.microsoft.com/office/powerpoint/2010/main" xmlns=""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539552" y="1556792"/>
            <a:ext cx="8229600" cy="4525963"/>
          </a:xfrm>
        </p:spPr>
        <p:txBody>
          <a:bodyPr>
            <a:noAutofit/>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endParaRPr lang="en-US" dirty="0" smtClean="0"/>
          </a:p>
        </p:txBody>
      </p:sp>
    </p:spTree>
    <p:extLst>
      <p:ext uri="{BB962C8B-B14F-4D97-AF65-F5344CB8AC3E}">
        <p14:creationId xmlns:p14="http://schemas.microsoft.com/office/powerpoint/2010/main" xmlns=""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251520" y="0"/>
            <a:ext cx="8229600" cy="1143000"/>
          </a:xfrm>
        </p:spPr>
        <p:txBody>
          <a:bodyPr/>
          <a:lstStyle/>
          <a:p>
            <a:r>
              <a:rPr lang="en-US" dirty="0"/>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t>Properties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accessors</a:t>
            </a:r>
            <a:endParaRPr lang="en-US" sz="3200" dirty="0"/>
          </a:p>
          <a:p>
            <a:pPr lvl="1">
              <a:lnSpc>
                <a:spcPct val="100000"/>
              </a:lnSpc>
              <a:spcBef>
                <a:spcPts val="800"/>
              </a:spcBef>
            </a:pPr>
            <a:r>
              <a:rPr lang="en-US" sz="2800" dirty="0"/>
              <a:t>get for reading </a:t>
            </a:r>
            <a:r>
              <a:rPr lang="en-US" sz="2800" dirty="0" smtClean="0"/>
              <a:t>their </a:t>
            </a:r>
            <a:r>
              <a:rPr lang="en-US" sz="2800" dirty="0"/>
              <a:t>value</a:t>
            </a:r>
          </a:p>
          <a:p>
            <a:pPr lvl="1">
              <a:lnSpc>
                <a:spcPct val="100000"/>
              </a:lnSpc>
              <a:spcBef>
                <a:spcPts val="800"/>
              </a:spcBef>
            </a:pPr>
            <a:r>
              <a:rPr lang="en-US" sz="2800" dirty="0"/>
              <a:t>set for </a:t>
            </a:r>
            <a:r>
              <a:rPr lang="en-US" sz="2800" dirty="0" smtClean="0"/>
              <a:t>changing their </a:t>
            </a:r>
            <a:r>
              <a:rPr lang="en-US" sz="2800" dirty="0"/>
              <a:t>value</a:t>
            </a:r>
            <a:endParaRPr lang="en-US" sz="2800" noProof="1">
              <a:latin typeface="Courier New" pitchFamily="49" charset="0"/>
            </a:endParaRPr>
          </a:p>
        </p:txBody>
      </p:sp>
    </p:spTree>
    <p:extLst>
      <p:ext uri="{BB962C8B-B14F-4D97-AF65-F5344CB8AC3E}">
        <p14:creationId xmlns:p14="http://schemas.microsoft.com/office/powerpoint/2010/main" xmlns=""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251520" y="188640"/>
            <a:ext cx="8229600" cy="1143000"/>
          </a:xfrm>
        </p:spPr>
        <p:txBody>
          <a:bodyPr/>
          <a:lstStyle/>
          <a:p>
            <a:r>
              <a:rPr lang="en-US" dirty="0"/>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(get accessor only)</a:t>
            </a:r>
          </a:p>
          <a:p>
            <a:pPr lvl="1">
              <a:lnSpc>
                <a:spcPct val="100000"/>
              </a:lnSpc>
            </a:pPr>
            <a:r>
              <a:rPr lang="en-US" dirty="0"/>
              <a:t>Read and write (both get and set </a:t>
            </a:r>
            <a:r>
              <a:rPr lang="en-US" dirty="0" smtClean="0"/>
              <a:t>accessors)</a:t>
            </a:r>
            <a:endParaRPr lang="en-US" dirty="0"/>
          </a:p>
          <a:p>
            <a:pPr lvl="1">
              <a:lnSpc>
                <a:spcPct val="100000"/>
              </a:lnSpc>
            </a:pPr>
            <a:r>
              <a:rPr lang="en-US" dirty="0"/>
              <a:t>Write-only (set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spTree>
    <p:extLst>
      <p:ext uri="{BB962C8B-B14F-4D97-AF65-F5344CB8AC3E}">
        <p14:creationId xmlns:p14="http://schemas.microsoft.com/office/powerpoint/2010/main" xmlns=""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683568" y="152400"/>
            <a:ext cx="8231832" cy="914400"/>
          </a:xfrm>
        </p:spPr>
        <p:txBody>
          <a:bodyPr>
            <a:normAutofit/>
          </a:bodyPr>
          <a:lstStyle/>
          <a:p>
            <a:r>
              <a:rPr lang="en-US" sz="3600" dirty="0"/>
              <a:t>Accessing Properties and Fields – </a:t>
            </a:r>
            <a:r>
              <a:rPr lang="en-US" sz="3600" dirty="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539552" y="1196752"/>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a:t>
            </a:r>
            <a:r>
              <a:rPr lang="en-US" sz="2200" b="1" noProof="1">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a:t>
            </a:r>
            <a:r>
              <a:rPr lang="en-US" sz="2200" b="1" noProof="1">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a:t>
            </a:r>
            <a:r>
              <a:rPr lang="en-US" sz="2200" b="1" noProof="1">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a:t>
            </a:r>
            <a:r>
              <a:rPr lang="en-US" sz="2200" b="1" noProof="1">
                <a:effectLst>
                  <a:outerShdw blurRad="38100" dist="38100" dir="2700000" algn="tl">
                    <a:srgbClr val="000000">
                      <a:alpha val="43137"/>
                    </a:srgbClr>
                  </a:outerShdw>
                </a:effectLst>
                <a:latin typeface="Consolas" pitchFamily="49" charset="0"/>
                <a:cs typeface="Consolas" pitchFamily="49" charset="0"/>
              </a:rPr>
              <a:t>year, DateTime.IsLeapYear(year));</a:t>
            </a:r>
          </a:p>
        </p:txBody>
      </p:sp>
      <p:sp>
        <p:nvSpPr>
          <p:cNvPr id="5" name="Rectangle 3"/>
          <p:cNvSpPr txBox="1">
            <a:spLocks noChangeArrowheads="1"/>
          </p:cNvSpPr>
          <p:nvPr/>
        </p:nvSpPr>
        <p:spPr>
          <a:xfrm>
            <a:off x="3059832" y="6117712"/>
            <a:ext cx="5923384" cy="740288"/>
          </a:xfrm>
          <a:prstGeom prst="rect">
            <a:avLst/>
          </a:prstGeom>
          <a:noFill/>
          <a:ln/>
        </p:spPr>
        <p:txBody>
          <a:bodyPr vert="horz" lIns="91440" tIns="45720" rIns="91440" bIns="45720" rtlCol="0" anchor="ctr">
            <a:normAutofit fontScale="97500"/>
          </a:body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b="0" i="1" u="none" strike="noStrike" kern="1200" cap="none" spc="0" normalizeH="0" baseline="0" noProof="0" dirty="0" smtClean="0">
                <a:ln>
                  <a:noFill/>
                </a:ln>
                <a:solidFill>
                  <a:schemeClr val="tx1"/>
                </a:solidFill>
                <a:effectLst/>
                <a:uLnTx/>
                <a:uFillTx/>
                <a:latin typeface="+mj-lt"/>
                <a:ea typeface="+mj-ea"/>
                <a:cs typeface="+mj-cs"/>
              </a:rPr>
              <a:t>Accessing Properties and Fields – Live Demo</a:t>
            </a:r>
            <a:endParaRPr kumimoji="0" lang="bg-BG"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2780804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normAutofit lnSpcReduction="10000"/>
          </a:bodyPr>
          <a:lstStyle/>
          <a:p>
            <a:pPr>
              <a:lnSpc>
                <a:spcPct val="100000"/>
              </a:lnSpc>
            </a:pPr>
            <a:r>
              <a:rPr lang="en-US" dirty="0"/>
              <a:t>Fields, properties and methods can be:</a:t>
            </a:r>
          </a:p>
          <a:p>
            <a:pPr lvl="1">
              <a:lnSpc>
                <a:spcPct val="100000"/>
              </a:lnSpc>
            </a:pPr>
            <a:r>
              <a:rPr lang="en-US" dirty="0"/>
              <a:t>Instance (or object members)</a:t>
            </a:r>
          </a:p>
          <a:p>
            <a:pPr lvl="1">
              <a:lnSpc>
                <a:spcPct val="100000"/>
              </a:lnSpc>
            </a:pPr>
            <a:r>
              <a:rPr lang="en-US" dirty="0"/>
              <a:t>Static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latin typeface="Consolas" pitchFamily="49" charset="0"/>
                <a:cs typeface="Consolas" pitchFamily="49" charset="0"/>
              </a:rPr>
              <a:t>DateTime.MinValue</a:t>
            </a:r>
            <a:r>
              <a:rPr lang="en-US" dirty="0" smtClean="0"/>
              <a:t> is shared between all instances of </a:t>
            </a:r>
            <a:r>
              <a:rPr lang="en-US" noProof="1" smtClean="0">
                <a:latin typeface="Consolas" pitchFamily="49" charset="0"/>
                <a:cs typeface="Consolas" pitchFamily="49" charset="0"/>
              </a:rPr>
              <a:t>DateTime</a:t>
            </a:r>
            <a:endParaRPr lang="en-US" noProof="1">
              <a:latin typeface="Consolas" pitchFamily="49" charset="0"/>
              <a:cs typeface="Consolas" pitchFamily="49" charset="0"/>
            </a:endParaRPr>
          </a:p>
        </p:txBody>
      </p:sp>
    </p:spTree>
    <p:extLst>
      <p:ext uri="{BB962C8B-B14F-4D97-AF65-F5344CB8AC3E}">
        <p14:creationId xmlns:p14="http://schemas.microsoft.com/office/powerpoint/2010/main" xmlns="" val="30963615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instance, followed by the name of the member (field or property), separated by dot ("</a:t>
            </a:r>
            <a:r>
              <a:rPr lang="en-US" dirty="0">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class, followed by the name of the member</a:t>
            </a:r>
          </a:p>
        </p:txBody>
      </p:sp>
      <p:sp>
        <p:nvSpPr>
          <p:cNvPr id="684036" name="Rectangle 4"/>
          <p:cNvSpPr>
            <a:spLocks noChangeArrowheads="1"/>
          </p:cNvSpPr>
          <p:nvPr/>
        </p:nvSpPr>
        <p:spPr bwMode="auto">
          <a:xfrm>
            <a:off x="827584" y="3573016"/>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xmlns="" val="133834012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normAutofit fontScale="90000"/>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latin typeface="Consolas" pitchFamily="49" charset="0"/>
                <a:cs typeface="Consolas" pitchFamily="49" charset="0"/>
              </a:rPr>
              <a:t>String.Length</a:t>
            </a:r>
            <a:endParaRPr lang="en-US" dirty="0">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xmlns="" val="379141571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normAutofit fontScale="90000"/>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28824060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normAutofit lnSpcReduction="10000"/>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latin typeface="Consolas" pitchFamily="49" charset="0"/>
                <a:cs typeface="Consolas" pitchFamily="49" charset="0"/>
              </a:rPr>
              <a:t>Console.WriteLine(…)</a:t>
            </a:r>
          </a:p>
          <a:p>
            <a:pPr marL="788988" lvl="1" indent="-331788">
              <a:lnSpc>
                <a:spcPct val="100000"/>
              </a:lnSpc>
            </a:pPr>
            <a:r>
              <a:rPr lang="en-US" noProof="1">
                <a:latin typeface="Consolas" pitchFamily="49" charset="0"/>
                <a:cs typeface="Consolas" pitchFamily="49" charset="0"/>
              </a:rPr>
              <a:t>Console.ReadLine()</a:t>
            </a:r>
          </a:p>
          <a:p>
            <a:pPr marL="788988" lvl="1" indent="-331788">
              <a:lnSpc>
                <a:spcPct val="100000"/>
              </a:lnSpc>
            </a:pPr>
            <a:r>
              <a:rPr lang="en-US" noProof="1" smtClean="0">
                <a:latin typeface="Consolas" pitchFamily="49" charset="0"/>
                <a:cs typeface="Consolas" pitchFamily="49" charset="0"/>
              </a:rPr>
              <a:t>String.Substring(index</a:t>
            </a:r>
            <a:r>
              <a:rPr lang="en-US" noProof="1">
                <a:latin typeface="Consolas" pitchFamily="49" charset="0"/>
                <a:cs typeface="Consolas" pitchFamily="49" charset="0"/>
              </a:rPr>
              <a:t>, length</a:t>
            </a:r>
            <a:r>
              <a:rPr lang="en-US" noProof="1" smtClean="0">
                <a:latin typeface="Consolas" pitchFamily="49" charset="0"/>
                <a:cs typeface="Consolas" pitchFamily="49" charset="0"/>
              </a:rPr>
              <a:t>)</a:t>
            </a:r>
          </a:p>
          <a:p>
            <a:pPr marL="788988" lvl="1" indent="-331788">
              <a:lnSpc>
                <a:spcPct val="100000"/>
              </a:lnSpc>
            </a:pPr>
            <a:r>
              <a:rPr lang="en-US" noProof="1" smtClean="0">
                <a:latin typeface="Consolas" pitchFamily="49" charset="0"/>
                <a:cs typeface="Consolas" pitchFamily="49" charset="0"/>
              </a:rPr>
              <a:t>Array.GetLength(index)</a:t>
            </a:r>
          </a:p>
          <a:p>
            <a:pPr marL="788988" lvl="1" indent="-331788">
              <a:lnSpc>
                <a:spcPct val="100000"/>
              </a:lnSpc>
            </a:pPr>
            <a:r>
              <a:rPr lang="en-US" noProof="1" smtClean="0">
                <a:latin typeface="Consolas" pitchFamily="49" charset="0"/>
                <a:cs typeface="Consolas" pitchFamily="49" charset="0"/>
              </a:rPr>
              <a:t>List&lt;T&gt;.Add(item)</a:t>
            </a:r>
          </a:p>
          <a:p>
            <a:pPr marL="788988" lvl="1" indent="-331788">
              <a:lnSpc>
                <a:spcPct val="100000"/>
              </a:lnSpc>
            </a:pPr>
            <a:r>
              <a:rPr lang="en-US" noProof="1" smtClean="0">
                <a:latin typeface="Consolas" pitchFamily="49" charset="0"/>
                <a:cs typeface="Consolas" pitchFamily="49" charset="0"/>
              </a:rPr>
              <a:t>DateTime.AddDays(count)</a:t>
            </a:r>
            <a:endParaRPr lang="en-US" noProof="1">
              <a:latin typeface="Consolas" pitchFamily="49" charset="0"/>
              <a:cs typeface="Consolas" pitchFamily="49" charset="0"/>
            </a:endParaRPr>
          </a:p>
        </p:txBody>
      </p:sp>
    </p:spTree>
    <p:extLst>
      <p:ext uri="{BB962C8B-B14F-4D97-AF65-F5344CB8AC3E}">
        <p14:creationId xmlns:p14="http://schemas.microsoft.com/office/powerpoint/2010/main" xmlns="" val="33713100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t>Instance methods 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xmlns="" val="337393358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539552" y="1772816"/>
            <a:ext cx="8136904" cy="4392488"/>
          </a:xfrm>
        </p:spPr>
        <p:txBody>
          <a:bodyPr>
            <a:normAutofit/>
          </a:bodyPr>
          <a:lstStyle/>
          <a:p>
            <a:pPr marL="514350" indent="-514350">
              <a:lnSpc>
                <a:spcPct val="150000"/>
              </a:lnSpc>
              <a:buFont typeface="+mj-lt"/>
              <a:buAutoNum type="arabicPeriod" startAt="3"/>
            </a:pPr>
            <a:r>
              <a:rPr lang="en-US" dirty="0" smtClean="0"/>
              <a:t>Enumerations</a:t>
            </a:r>
            <a:endParaRPr lang="en-US" dirty="0" smtClean="0"/>
          </a:p>
          <a:p>
            <a:pPr marL="514350" lvl="0" indent="-514350">
              <a:lnSpc>
                <a:spcPct val="150000"/>
              </a:lnSpc>
              <a:buFont typeface="+mj-lt"/>
              <a:buAutoNum type="arabicPeriod" startAt="3"/>
              <a:tabLst/>
            </a:pPr>
            <a:r>
              <a:rPr lang="en-US" dirty="0" smtClean="0"/>
              <a:t>Structures</a:t>
            </a:r>
            <a:endParaRPr lang="en-US" dirty="0" smtClean="0"/>
          </a:p>
          <a:p>
            <a:pPr marL="514350" indent="-514350">
              <a:lnSpc>
                <a:spcPct val="150000"/>
              </a:lnSpc>
              <a:buFont typeface="+mj-lt"/>
              <a:buAutoNum type="arabicPeriod" startAt="3"/>
              <a:tabLst/>
            </a:pPr>
            <a:r>
              <a:rPr lang="en-US" dirty="0" smtClean="0"/>
              <a:t>Namespaces</a:t>
            </a:r>
            <a:endParaRPr lang="en-US" dirty="0" smtClean="0"/>
          </a:p>
          <a:p>
            <a:pPr marL="514350" indent="-514350">
              <a:lnSpc>
                <a:spcPct val="150000"/>
              </a:lnSpc>
              <a:buFont typeface="+mj-lt"/>
              <a:buAutoNum type="arabicPeriod" startAt="3"/>
              <a:tabLst/>
            </a:pPr>
            <a:r>
              <a:rPr lang="en-US" dirty="0" smtClean="0">
                <a:latin typeface="Consolas" pitchFamily="49" charset="0"/>
                <a:cs typeface="Consolas" pitchFamily="49" charset="0"/>
              </a:rPr>
              <a:t>Random</a:t>
            </a:r>
            <a:r>
              <a:rPr lang="en-US" dirty="0" smtClean="0"/>
              <a:t> </a:t>
            </a:r>
            <a:r>
              <a:rPr lang="en-US" dirty="0"/>
              <a:t>c</a:t>
            </a:r>
            <a:r>
              <a:rPr lang="en-US" dirty="0" smtClean="0"/>
              <a:t>lass</a:t>
            </a:r>
            <a:endParaRPr lang="en-US" dirty="0"/>
          </a:p>
          <a:p>
            <a:pPr marL="514350" indent="-514350">
              <a:lnSpc>
                <a:spcPct val="150000"/>
              </a:lnSpc>
              <a:buFont typeface="+mj-lt"/>
              <a:buAutoNum type="arabicPeriod" startAt="3"/>
              <a:tabLst/>
            </a:pPr>
            <a:r>
              <a:rPr lang="en-US" dirty="0"/>
              <a:t>Introduction to .NET </a:t>
            </a:r>
            <a:r>
              <a:rPr lang="en-US" dirty="0" smtClean="0"/>
              <a:t>Common Type </a:t>
            </a:r>
            <a:r>
              <a:rPr lang="en-US" dirty="0"/>
              <a:t>System</a:t>
            </a:r>
            <a:endParaRPr lang="bg-BG" dirty="0"/>
          </a:p>
        </p:txBody>
      </p:sp>
    </p:spTree>
    <p:extLst>
      <p:ext uri="{BB962C8B-B14F-4D97-AF65-F5344CB8AC3E}">
        <p14:creationId xmlns:p14="http://schemas.microsoft.com/office/powerpoint/2010/main" xmlns=""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normAutofit fontScale="90000"/>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effectLst>
                  <a:outerShdw blurRad="38100" dist="38100" dir="2700000" algn="tl">
                    <a:srgbClr val="000000">
                      <a:alpha val="43137"/>
                    </a:srgbClr>
                  </a:outerShdw>
                </a:effectLst>
                <a:latin typeface="Consolas" pitchFamily="49" charset="0"/>
                <a:cs typeface="Consolas" pitchFamily="49" charset="0"/>
              </a:rPr>
              <a:t>("8 </a:t>
            </a:r>
            <a:r>
              <a:rPr lang="en-US" sz="2200" b="1" noProof="1">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Rectangle 2"/>
          <p:cNvSpPr txBox="1">
            <a:spLocks noChangeArrowheads="1"/>
          </p:cNvSpPr>
          <p:nvPr/>
        </p:nvSpPr>
        <p:spPr>
          <a:xfrm>
            <a:off x="4932040" y="6329536"/>
            <a:ext cx="3961952" cy="528464"/>
          </a:xfrm>
          <a:prstGeom prst="rect">
            <a:avLst/>
          </a:prstGeom>
          <a:no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Calling Instance Methods – Live Demo</a:t>
            </a:r>
            <a:endParaRPr kumimoji="0" lang="bg-BG"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78903806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t>Static methods 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xmlns="" val="19673427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611560" y="260648"/>
            <a:ext cx="8229600" cy="1143000"/>
          </a:xfrm>
          <a:solidFill>
            <a:schemeClr val="bg1"/>
          </a:solidFill>
          <a:ln>
            <a:solidFill>
              <a:schemeClr val="bg1"/>
            </a:solidFill>
          </a:ln>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bg1"/>
          </a:solidFill>
          <a:ln w="12700">
            <a:solidFill>
              <a:schemeClr val="bg1"/>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area </a:t>
            </a:r>
            <a:r>
              <a:rPr lang="en-US" sz="2200" b="1" noProof="1">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effectLst>
                  <a:outerShdw blurRad="38100" dist="38100" dir="2700000" algn="tl">
                    <a:srgbClr val="000000">
                      <a:alpha val="43137"/>
                    </a:srgbClr>
                  </a:outerShdw>
                </a:effectLst>
                <a:latin typeface="Consolas" pitchFamily="49" charset="0"/>
                <a:cs typeface="Consolas" pitchFamily="49" charset="0"/>
              </a:rPr>
              <a:t>, 2</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("Area: {0</a:t>
            </a:r>
            <a:r>
              <a:rPr lang="en-US" sz="2200" b="1" noProof="1">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effectLst>
                  <a:outerShdw blurRad="38100" dist="38100" dir="2700000" algn="tl">
                    <a:srgbClr val="000000">
                      <a:alpha val="43137"/>
                    </a:srgbClr>
                  </a:outerShdw>
                </a:effectLst>
                <a:latin typeface="+mn-lt"/>
                <a:cs typeface="Consolas" pitchFamily="49" charset="0"/>
              </a:rPr>
              <a:t>Constant field</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effectLst>
                  <a:outerShdw blurRad="38100" dist="38100" dir="2700000" algn="tl">
                    <a:srgbClr val="000000">
                      <a:alpha val="43137"/>
                    </a:srgbClr>
                  </a:outerShdw>
                </a:effectLst>
                <a:latin typeface="+mn-lt"/>
                <a:cs typeface="Consolas" pitchFamily="49" charset="0"/>
              </a:rPr>
              <a:t>Static method</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effectLst>
                  <a:outerShdw blurRad="38100" dist="38100" dir="2700000" algn="tl">
                    <a:srgbClr val="000000">
                      <a:alpha val="43137"/>
                    </a:srgbClr>
                  </a:outerShdw>
                </a:effectLst>
                <a:latin typeface="+mn-lt"/>
                <a:cs typeface="Consolas" pitchFamily="49" charset="0"/>
              </a:rPr>
              <a:t>Static method</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chemeClr val="bg1"/>
          </a:solidFill>
          <a:ln w="6350">
            <a:solidFill>
              <a:schemeClr val="tx1"/>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effectLst>
                  <a:outerShdw blurRad="38100" dist="38100" dir="2700000" algn="tl">
                    <a:srgbClr val="000000">
                      <a:alpha val="43137"/>
                    </a:srgbClr>
                  </a:outerShdw>
                </a:effectLst>
                <a:latin typeface="+mn-lt"/>
                <a:cs typeface="Consolas" pitchFamily="49" charset="0"/>
              </a:rPr>
              <a:t>Static method</a:t>
            </a:r>
            <a:endParaRPr lang="bg-BG" sz="2600" b="1" dirty="0">
              <a:effectLst>
                <a:outerShdw blurRad="38100" dist="38100" dir="2700000" algn="tl">
                  <a:srgbClr val="000000">
                    <a:alpha val="43137"/>
                  </a:srgbClr>
                </a:outerShdw>
              </a:effectLst>
              <a:latin typeface="+mn-lt"/>
              <a:cs typeface="Consolas" pitchFamily="49" charset="0"/>
            </a:endParaRPr>
          </a:p>
        </p:txBody>
      </p:sp>
      <p:sp>
        <p:nvSpPr>
          <p:cNvPr id="9" name="Rectangle 2"/>
          <p:cNvSpPr txBox="1">
            <a:spLocks noChangeArrowheads="1"/>
          </p:cNvSpPr>
          <p:nvPr/>
        </p:nvSpPr>
        <p:spPr>
          <a:xfrm>
            <a:off x="4716016" y="5949280"/>
            <a:ext cx="3902447" cy="590971"/>
          </a:xfrm>
          <a:prstGeom prst="rect">
            <a:avLst/>
          </a:prstGeom>
          <a:noFill/>
          <a:ln/>
        </p:spPr>
        <p:txBody>
          <a:bodyPr vert="horz" lIns="91440" tIns="45720" rIns="91440" bIns="45720" rtlCol="0" anchor="ctr">
            <a:normAutofit/>
          </a:body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Calling Static Methods – Live Demo</a:t>
            </a:r>
            <a:endParaRPr kumimoji="0" lang="bg-BG"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80354427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xmlns="" val="397162699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395536" y="188640"/>
            <a:ext cx="8229600" cy="1143000"/>
          </a:xfrm>
        </p:spPr>
        <p:txBody>
          <a:bodyPr/>
          <a:lstStyle/>
          <a:p>
            <a:r>
              <a:rPr lang="en-US" dirty="0"/>
              <a:t>Constructors (2)</a:t>
            </a:r>
          </a:p>
        </p:txBody>
      </p:sp>
      <p:sp>
        <p:nvSpPr>
          <p:cNvPr id="641027" name="Rectangle 3"/>
          <p:cNvSpPr>
            <a:spLocks noGrp="1" noChangeArrowheads="1"/>
          </p:cNvSpPr>
          <p:nvPr>
            <p:ph idx="1"/>
          </p:nvPr>
        </p:nvSpPr>
        <p:spPr>
          <a:xfrm>
            <a:off x="395536" y="1124744"/>
            <a:ext cx="8229600" cy="4525963"/>
          </a:xfrm>
        </p:spPr>
        <p:txBody>
          <a:bodyPr/>
          <a:lstStyle/>
          <a:p>
            <a:pPr>
              <a:lnSpc>
                <a:spcPct val="100000"/>
              </a:lnSpc>
            </a:pPr>
            <a:r>
              <a:rPr lang="en-US" dirty="0"/>
              <a:t>Constructor is invoked by the new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effectLst>
                  <a:outerShdw blurRad="38100" dist="38100" dir="2700000" algn="tl">
                    <a:srgbClr val="000000">
                      <a:alpha val="43137"/>
                    </a:srgbClr>
                  </a:outerShdw>
                </a:effectLst>
                <a:latin typeface="Consolas" pitchFamily="49" charset="0"/>
                <a:cs typeface="Consolas" pitchFamily="49" charset="0"/>
              </a:rPr>
              <a:t>'c'});</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16465127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solidFill>
            <a:schemeClr val="bg1"/>
          </a:solidFill>
          <a:ln>
            <a:solidFill>
              <a:schemeClr val="bg1"/>
            </a:solidFill>
          </a:ln>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a:xfrm>
            <a:off x="467544" y="1412776"/>
            <a:ext cx="8229600" cy="4525963"/>
          </a:xfrm>
          <a:solidFill>
            <a:schemeClr val="bg1"/>
          </a:solidFill>
          <a:ln>
            <a:solidFill>
              <a:schemeClr val="bg1"/>
            </a:solidFill>
          </a:ln>
        </p:spPr>
        <p:txBody>
          <a:bodyPr/>
          <a:lstStyle/>
          <a:p>
            <a:pPr>
              <a:lnSpc>
                <a:spcPct val="100000"/>
              </a:lnSpc>
            </a:pPr>
            <a:r>
              <a:rPr lang="en-US" dirty="0" smtClean="0"/>
              <a:t>The constructor </a:t>
            </a:r>
            <a:r>
              <a:rPr lang="en-US" dirty="0"/>
              <a:t>without parameters is called </a:t>
            </a:r>
            <a:r>
              <a:rPr lang="en-US" dirty="0" smtClean="0"/>
              <a:t>default </a:t>
            </a:r>
            <a:r>
              <a:rPr lang="en-US" dirty="0"/>
              <a:t>(parameterless)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bg1"/>
          </a:solidFill>
          <a:ln w="12700">
            <a:solidFill>
              <a:schemeClr val="bg1"/>
            </a:solidFill>
          </a:ln>
        </p:spPr>
        <p:txBody>
          <a:bodyPr wrap="square">
            <a:spAutoFit/>
          </a:bodyPr>
          <a:lstStyle/>
          <a:p>
            <a:pPr eaLnBrk="0" hangingPunct="0">
              <a:spcBef>
                <a:spcPts val="0"/>
              </a:spcBef>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0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chemeClr val="bg1"/>
          </a:solidFill>
          <a:ln w="6350">
            <a:solidFill>
              <a:schemeClr val="tx1"/>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effectLst>
                  <a:outerShdw blurRad="38100" dist="38100" dir="2700000" algn="tl">
                    <a:srgbClr val="000000">
                      <a:alpha val="43137"/>
                    </a:srgbClr>
                  </a:outerShdw>
                </a:effectLst>
                <a:latin typeface="+mn-lt"/>
                <a:cs typeface="Consolas" pitchFamily="49" charset="0"/>
              </a:rPr>
              <a:t>The class </a:t>
            </a:r>
            <a:r>
              <a:rPr lang="en-US" sz="2600" b="1" noProof="1" smtClean="0">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effectLst>
                  <a:outerShdw blurRad="38100" dist="38100" dir="2700000" algn="tl">
                    <a:srgbClr val="000000">
                      <a:alpha val="43137"/>
                    </a:srgbClr>
                  </a:outerShdw>
                </a:effectLst>
                <a:latin typeface="+mn-lt"/>
                <a:cs typeface="Consolas" pitchFamily="49" charset="0"/>
              </a:rPr>
              <a:t> provides </a:t>
            </a:r>
            <a:r>
              <a:rPr lang="en-US" sz="2600" b="1" noProof="1" smtClean="0">
                <a:effectLst>
                  <a:outerShdw blurRad="38100" dist="38100" dir="2700000" algn="tl">
                    <a:srgbClr val="000000">
                      <a:alpha val="43137"/>
                    </a:srgbClr>
                  </a:outerShdw>
                </a:effectLst>
                <a:cs typeface="Consolas" pitchFamily="49" charset="0"/>
              </a:rPr>
              <a:t>generation of </a:t>
            </a:r>
            <a:r>
              <a:rPr lang="en-US" sz="2600" b="1" noProof="1" smtClean="0">
                <a:effectLst>
                  <a:outerShdw blurRad="38100" dist="38100" dir="2700000" algn="tl">
                    <a:srgbClr val="000000">
                      <a:alpha val="43137"/>
                    </a:srgbClr>
                  </a:outerShdw>
                </a:effectLst>
                <a:latin typeface="+mn-lt"/>
                <a:cs typeface="Consolas" pitchFamily="49" charset="0"/>
              </a:rPr>
              <a:t>pseudo-random numbers</a:t>
            </a:r>
            <a:endParaRPr lang="bg-BG" sz="2600" b="1" noProof="1" smtClean="0">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chemeClr val="bg1"/>
          </a:solidFill>
          <a:ln w="6350">
            <a:solidFill>
              <a:schemeClr val="tx1"/>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xmlns="" val="406068781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xfrm>
            <a:off x="395536" y="1340768"/>
            <a:ext cx="8229600" cy="4525963"/>
          </a:xfrm>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Random </a:t>
            </a:r>
            <a:r>
              <a:rPr lang="en-US" sz="2200" b="1" noProof="1">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47</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2"/>
          <p:cNvSpPr txBox="1">
            <a:spLocks noChangeArrowheads="1"/>
          </p:cNvSpPr>
          <p:nvPr/>
        </p:nvSpPr>
        <p:spPr>
          <a:xfrm>
            <a:off x="4355976" y="6079976"/>
            <a:ext cx="4203158" cy="7780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Generating Random Numbers – Live Demo</a:t>
            </a:r>
            <a:endParaRPr kumimoji="0" lang="bg-BG"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40628010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normAutofit fontScale="92500" lnSpcReduction="10000"/>
          </a:bodyPr>
          <a:lstStyle/>
          <a:p>
            <a:pPr>
              <a:lnSpc>
                <a:spcPct val="100000"/>
              </a:lnSpc>
            </a:pPr>
            <a:r>
              <a:rPr lang="en-US" dirty="0"/>
              <a:t>Creating a </a:t>
            </a:r>
            <a:r>
              <a:rPr lang="en-US" noProof="1">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83568" y="2348880"/>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Console.WriteLine(julyMorning);</a:t>
            </a:r>
          </a:p>
        </p:txBody>
      </p:sp>
      <p:sp>
        <p:nvSpPr>
          <p:cNvPr id="5" name="Rectangle 2"/>
          <p:cNvSpPr txBox="1">
            <a:spLocks noChangeArrowheads="1"/>
          </p:cNvSpPr>
          <p:nvPr/>
        </p:nvSpPr>
        <p:spPr>
          <a:xfrm>
            <a:off x="3995936" y="6177136"/>
            <a:ext cx="4750742" cy="6808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1" u="none" strike="noStrike" kern="1200" cap="none" spc="0" normalizeH="0" baseline="0" noProof="0" smtClean="0">
                <a:ln>
                  <a:noFill/>
                </a:ln>
                <a:solidFill>
                  <a:schemeClr val="tx1"/>
                </a:solidFill>
                <a:effectLst/>
                <a:uLnTx/>
                <a:uFillTx/>
                <a:latin typeface="+mj-lt"/>
                <a:ea typeface="+mj-ea"/>
                <a:cs typeface="+mj-cs"/>
              </a:rPr>
              <a:t>Creating </a:t>
            </a:r>
            <a:r>
              <a:rPr kumimoji="0" lang="en-US" sz="1800" b="0" i="1" u="none" strike="noStrike" kern="1200" cap="none" spc="0" normalizeH="0" baseline="0" noProof="1" smtClean="0">
                <a:ln>
                  <a:noFill/>
                </a:ln>
                <a:solidFill>
                  <a:schemeClr val="tx1"/>
                </a:solidFill>
                <a:effectLst/>
                <a:uLnTx/>
                <a:uFillTx/>
                <a:latin typeface="Consolas" pitchFamily="49" charset="0"/>
                <a:ea typeface="+mj-ea"/>
                <a:cs typeface="Consolas" pitchFamily="49" charset="0"/>
              </a:rPr>
              <a:t>DateTime</a:t>
            </a:r>
            <a:r>
              <a:rPr kumimoji="0" lang="en-US" sz="1800" b="0" i="1" u="none" strike="noStrike" kern="1200" cap="none" spc="0" normalizeH="0" baseline="0" noProof="0" smtClean="0">
                <a:ln>
                  <a:noFill/>
                </a:ln>
                <a:solidFill>
                  <a:schemeClr val="tx1"/>
                </a:solidFill>
                <a:effectLst/>
                <a:uLnTx/>
                <a:uFillTx/>
                <a:latin typeface="+mj-lt"/>
                <a:ea typeface="+mj-ea"/>
                <a:cs typeface="+mj-cs"/>
              </a:rPr>
              <a:t> Objects – Live Demo</a:t>
            </a:r>
            <a:endParaRPr kumimoji="0" lang="bg-BG" sz="18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38898008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692696"/>
            <a:ext cx="8229600" cy="685800"/>
          </a:xfrm>
        </p:spPr>
        <p:txBody>
          <a:bodyPr>
            <a:normAutofit fontScale="90000"/>
          </a:bodyPr>
          <a:lstStyle/>
          <a:p>
            <a:r>
              <a:rPr lang="en-US" dirty="0" smtClean="0"/>
              <a:t>Enumerations</a:t>
            </a:r>
            <a:endParaRPr lang="en-US" dirty="0"/>
          </a:p>
        </p:txBody>
      </p:sp>
      <p:sp>
        <p:nvSpPr>
          <p:cNvPr id="3" name="Subtitle 2"/>
          <p:cNvSpPr>
            <a:spLocks noGrp="1"/>
          </p:cNvSpPr>
          <p:nvPr>
            <p:ph type="subTitle" idx="1"/>
          </p:nvPr>
        </p:nvSpPr>
        <p:spPr>
          <a:xfrm>
            <a:off x="467544" y="1495176"/>
            <a:ext cx="8229600" cy="569120"/>
          </a:xfrm>
        </p:spPr>
        <p:txBody>
          <a:bodyPr>
            <a:normAutofit lnSpcReduction="10000"/>
          </a:bodyPr>
          <a:lstStyle/>
          <a:p>
            <a:r>
              <a:rPr lang="en-US" dirty="0" smtClean="0"/>
              <a:t>Types Limited to a Predefined Set of Values</a:t>
            </a:r>
            <a:endParaRPr lang="en-US" dirty="0"/>
          </a:p>
        </p:txBody>
      </p:sp>
    </p:spTree>
    <p:extLst>
      <p:ext uri="{BB962C8B-B14F-4D97-AF65-F5344CB8AC3E}">
        <p14:creationId xmlns:p14="http://schemas.microsoft.com/office/powerpoint/2010/main" xmlns="" val="1964653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t>Enumerations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6" name="Title 1"/>
          <p:cNvSpPr txBox="1">
            <a:spLocks/>
          </p:cNvSpPr>
          <p:nvPr/>
        </p:nvSpPr>
        <p:spPr>
          <a:xfrm>
            <a:off x="4788024" y="6268616"/>
            <a:ext cx="4114800" cy="5893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1" u="none" strike="noStrike" kern="1200" cap="none" spc="0" normalizeH="0" baseline="0" noProof="0" smtClean="0">
                <a:ln>
                  <a:noFill/>
                </a:ln>
                <a:solidFill>
                  <a:schemeClr val="tx1"/>
                </a:solidFill>
                <a:effectLst/>
                <a:uLnTx/>
                <a:uFillTx/>
                <a:latin typeface="+mj-lt"/>
                <a:ea typeface="+mj-ea"/>
                <a:cs typeface="+mj-cs"/>
              </a:rPr>
              <a:t>Enumerations – Live Demo</a:t>
            </a:r>
            <a:endParaRPr kumimoji="0" lang="en-US" sz="20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20941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normAutofit fontScale="90000"/>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normAutofit lnSpcReduction="10000"/>
          </a:bodyPr>
          <a:lstStyle/>
          <a:p>
            <a:r>
              <a:rPr lang="en-US" dirty="0" smtClean="0"/>
              <a:t>Modeling Real-world Entities with Objects</a:t>
            </a:r>
            <a:endParaRPr lang="en-US" dirty="0"/>
          </a:p>
        </p:txBody>
      </p:sp>
    </p:spTree>
    <p:extLst>
      <p:ext uri="{BB962C8B-B14F-4D97-AF65-F5344CB8AC3E}">
        <p14:creationId xmlns:p14="http://schemas.microsoft.com/office/powerpoint/2010/main" xmlns=""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1043608" y="476672"/>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550400" y="1431552"/>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xmlns="" val="248796910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normAutofit lnSpcReduction="10000"/>
          </a:bodyPr>
          <a:lstStyle/>
          <a:p>
            <a:pPr>
              <a:lnSpc>
                <a:spcPct val="100000"/>
              </a:lnSpc>
            </a:pPr>
            <a:r>
              <a:rPr lang="en-US" dirty="0"/>
              <a:t>Structures </a:t>
            </a:r>
            <a:r>
              <a:rPr lang="en-US" dirty="0" smtClean="0"/>
              <a:t>in C# are </a:t>
            </a:r>
            <a:r>
              <a:rPr lang="en-US" dirty="0"/>
              <a:t>similar to classes</a:t>
            </a:r>
          </a:p>
          <a:p>
            <a:pPr lvl="1">
              <a:lnSpc>
                <a:spcPct val="100000"/>
              </a:lnSpc>
            </a:pPr>
            <a:r>
              <a:rPr lang="en-US" dirty="0"/>
              <a:t>Structures are value </a:t>
            </a:r>
            <a:r>
              <a:rPr lang="en-US" dirty="0" smtClean="0"/>
              <a:t>types</a:t>
            </a:r>
            <a:r>
              <a:rPr lang="en-US" dirty="0"/>
              <a:t> </a:t>
            </a:r>
            <a:r>
              <a:rPr lang="en-US" dirty="0" smtClean="0"/>
              <a:t>(directly hold a value)</a:t>
            </a:r>
          </a:p>
          <a:p>
            <a:pPr lvl="1">
              <a:lnSpc>
                <a:spcPct val="100000"/>
              </a:lnSpc>
            </a:pPr>
            <a:r>
              <a:rPr lang="en-US" dirty="0" smtClean="0"/>
              <a:t>Classes </a:t>
            </a:r>
            <a:r>
              <a:rPr lang="en-US" dirty="0"/>
              <a:t>are reference types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xmlns="" val="248606497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xmlns="" val="23634763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467544" y="0"/>
            <a:ext cx="8229600" cy="1143000"/>
          </a:xfrm>
        </p:spPr>
        <p:txBody>
          <a:bodyPr/>
          <a:lstStyle/>
          <a:p>
            <a:r>
              <a:rPr lang="en-US" dirty="0"/>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t>Namespaces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latin typeface="Consolas" pitchFamily="49" charset="0"/>
                <a:cs typeface="Consolas" pitchFamily="49" charset="0"/>
              </a:rPr>
              <a:t>System</a:t>
            </a:r>
            <a:r>
              <a:rPr lang="en-US" dirty="0" smtClean="0"/>
              <a:t> namespace contains </a:t>
            </a:r>
            <a:r>
              <a:rPr lang="en-US" dirty="0" smtClean="0">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xmlns="" val="30852962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latin typeface="Consolas" pitchFamily="49" charset="0"/>
                <a:cs typeface="Consolas" pitchFamily="49" charset="0"/>
              </a:rPr>
              <a:t>Array</a:t>
            </a:r>
            <a:r>
              <a:rPr lang="en-US" dirty="0"/>
              <a:t> class, defined in the </a:t>
            </a:r>
            <a:r>
              <a:rPr lang="en-US" dirty="0">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latin typeface="Consolas" pitchFamily="49" charset="0"/>
                <a:cs typeface="Consolas" pitchFamily="49" charset="0"/>
              </a:rPr>
              <a:t>System.Array</a:t>
            </a:r>
          </a:p>
        </p:txBody>
      </p:sp>
      <p:sp>
        <p:nvSpPr>
          <p:cNvPr id="636932" name="Rectangle 4"/>
          <p:cNvSpPr>
            <a:spLocks noChangeArrowheads="1"/>
          </p:cNvSpPr>
          <p:nvPr/>
        </p:nvSpPr>
        <p:spPr bwMode="auto">
          <a:xfrm>
            <a:off x="683568" y="2780928"/>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xmlns="" val="198338513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using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11560" y="3933056"/>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xmlns="" val="90039188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91680" y="908720"/>
            <a:ext cx="5334000" cy="685800"/>
          </a:xfrm>
        </p:spPr>
        <p:txBody>
          <a:bodyPr>
            <a:normAutofit fontScale="90000"/>
          </a:bodyPr>
          <a:lstStyle/>
          <a:p>
            <a:r>
              <a:rPr lang="en-US" dirty="0" smtClean="0"/>
              <a:t>The Random Class</a:t>
            </a:r>
            <a:endParaRPr lang="en-US" dirty="0"/>
          </a:p>
        </p:txBody>
      </p:sp>
      <p:sp>
        <p:nvSpPr>
          <p:cNvPr id="6" name="Subtitle 5"/>
          <p:cNvSpPr>
            <a:spLocks noGrp="1"/>
          </p:cNvSpPr>
          <p:nvPr>
            <p:ph type="subTitle" idx="1"/>
          </p:nvPr>
        </p:nvSpPr>
        <p:spPr>
          <a:xfrm>
            <a:off x="2606080" y="1635000"/>
            <a:ext cx="4419600" cy="569120"/>
          </a:xfrm>
        </p:spPr>
        <p:txBody>
          <a:bodyPr>
            <a:normAutofit fontScale="92500"/>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xmlns="" val="2711464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latin typeface="Consolas" pitchFamily="49" charset="0"/>
                <a:cs typeface="Consolas" pitchFamily="49" charset="0"/>
              </a:rPr>
              <a:t>Random</a:t>
            </a:r>
            <a:r>
              <a:rPr lang="en-US" dirty="0" smtClean="0"/>
              <a:t> 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effectLst>
                <a:outerShdw blurRad="38100" dist="38100" dir="2700000" algn="tl">
                  <a:srgbClr val="000000">
                    <a:alpha val="43137"/>
                  </a:srgbClr>
                </a:outerShdw>
              </a:effectLst>
              <a:latin typeface="Consolas" pitchFamily="49" charset="0"/>
              <a:cs typeface="Consolas" pitchFamily="49" charset="0"/>
            </a:endParaRPr>
          </a:p>
          <a:p>
            <a:r>
              <a:rPr lang="en-US" sz="2200" b="1" dirty="0">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effectLst>
                  <a:outerShdw blurRad="38100" dist="38100" dir="2700000" algn="tl">
                    <a:srgbClr val="000000">
                      <a:alpha val="43137"/>
                    </a:srgbClr>
                  </a:outerShdw>
                </a:effectLst>
                <a:latin typeface="Consolas" pitchFamily="49" charset="0"/>
                <a:cs typeface="Consolas" pitchFamily="49" charset="0"/>
              </a:rPr>
              <a:t>nt </a:t>
            </a:r>
            <a:r>
              <a:rPr lang="bg-BG" sz="2200" b="1" dirty="0">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effectLst>
                  <a:outerShdw blurRad="38100" dist="38100" dir="2700000" algn="tl">
                    <a:srgbClr val="000000">
                      <a:alpha val="43137"/>
                    </a:srgbClr>
                  </a:outerShdw>
                </a:effectLst>
                <a:latin typeface="Consolas" pitchFamily="49" charset="0"/>
                <a:cs typeface="Consolas" pitchFamily="49" charset="0"/>
              </a:rPr>
              <a:t>}</a:t>
            </a:r>
            <a:endParaRPr lang="en-US" sz="22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solidFill>
                  <a:schemeClr val="tx1"/>
                </a:solidFill>
              </a:rPr>
              <a:t>This generates 6 random </a:t>
            </a:r>
            <a:r>
              <a:rPr lang="en-US" dirty="0" err="1" smtClean="0">
                <a:solidFill>
                  <a:schemeClr val="tx1"/>
                </a:solidFill>
              </a:rPr>
              <a:t>int</a:t>
            </a:r>
            <a:r>
              <a:rPr lang="en-US" dirty="0" smtClean="0">
                <a:solidFill>
                  <a:schemeClr val="tx1"/>
                </a:solidFill>
              </a:rPr>
              <a:t> in range [</a:t>
            </a:r>
            <a:r>
              <a:rPr lang="en-US" dirty="0" smtClean="0">
                <a:solidFill>
                  <a:schemeClr val="tx1"/>
                </a:solidFill>
                <a:latin typeface="Consolas" pitchFamily="49" charset="0"/>
                <a:cs typeface="Consolas" pitchFamily="49" charset="0"/>
              </a:rPr>
              <a:t>1</a:t>
            </a:r>
            <a:r>
              <a:rPr lang="en-US" dirty="0" smtClean="0">
                <a:solidFill>
                  <a:schemeClr val="tx1"/>
                </a:solidFill>
              </a:rPr>
              <a:t>..</a:t>
            </a:r>
            <a:r>
              <a:rPr lang="en-US" dirty="0" smtClean="0">
                <a:solidFill>
                  <a:schemeClr val="tx1"/>
                </a:solidFill>
                <a:latin typeface="Consolas" pitchFamily="49" charset="0"/>
                <a:cs typeface="Consolas" pitchFamily="49" charset="0"/>
              </a:rPr>
              <a:t>49</a:t>
            </a:r>
            <a:r>
              <a:rPr lang="en-US" dirty="0" smtClean="0">
                <a:solidFill>
                  <a:schemeClr val="tx1"/>
                </a:solidFill>
              </a:rPr>
              <a:t>]</a:t>
            </a:r>
          </a:p>
          <a:p>
            <a:pPr>
              <a:lnSpc>
                <a:spcPct val="100000"/>
              </a:lnSpc>
            </a:pPr>
            <a:r>
              <a:rPr lang="en-US" dirty="0" smtClean="0">
                <a:solidFill>
                  <a:schemeClr val="tx1"/>
                </a:solidFill>
              </a:rPr>
              <a:t>Always use a single </a:t>
            </a:r>
            <a:r>
              <a:rPr lang="en-US" dirty="0" smtClean="0">
                <a:solidFill>
                  <a:schemeClr val="tx1"/>
                </a:solidFill>
                <a:latin typeface="Consolas" pitchFamily="49" charset="0"/>
                <a:cs typeface="Consolas" pitchFamily="49" charset="0"/>
              </a:rPr>
              <a:t>Random</a:t>
            </a:r>
            <a:r>
              <a:rPr lang="en-US" dirty="0" smtClean="0">
                <a:solidFill>
                  <a:schemeClr val="tx1"/>
                </a:solidFill>
              </a:rPr>
              <a:t> instance!</a:t>
            </a:r>
          </a:p>
          <a:p>
            <a:pPr lvl="1">
              <a:lnSpc>
                <a:spcPct val="100000"/>
              </a:lnSpc>
            </a:pPr>
            <a:r>
              <a:rPr lang="en-US" dirty="0" smtClean="0">
                <a:solidFill>
                  <a:schemeClr val="tx1"/>
                </a:solidFill>
              </a:rPr>
              <a:t>This will avoid abnormalities</a:t>
            </a:r>
          </a:p>
        </p:txBody>
      </p:sp>
    </p:spTree>
    <p:extLst>
      <p:ext uri="{BB962C8B-B14F-4D97-AF65-F5344CB8AC3E}">
        <p14:creationId xmlns:p14="http://schemas.microsoft.com/office/powerpoint/2010/main" xmlns="" val="1791364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xmlns="" val="19020806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51520" y="1412776"/>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xmlns="" val="417133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states and 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xmlns=""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latin typeface="Consolas" pitchFamily="49" charset="0"/>
                <a:cs typeface="Consolas" pitchFamily="49" charset="0"/>
              </a:rPr>
              <a:t>class RandomPasswordGenerator</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bg-BG" sz="1800" dirty="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const string </a:t>
            </a:r>
            <a:r>
              <a:rPr lang="en-US" sz="1800" dirty="0" smtClean="0">
                <a:latin typeface="Consolas" pitchFamily="49" charset="0"/>
                <a:cs typeface="Consolas" pitchFamily="49" charset="0"/>
              </a:rPr>
              <a:t>CapitalLetters</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t>
            </a:r>
            <a:r>
              <a:rPr lang="bg-BG" sz="1800" dirty="0">
                <a:latin typeface="Consolas" pitchFamily="49" charset="0"/>
                <a:cs typeface="Consolas" pitchFamily="49" charset="0"/>
              </a:rPr>
              <a:t>ABCDEFGHIJKLMNOPQRSTUVWXYZ";</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const string </a:t>
            </a:r>
            <a:r>
              <a:rPr lang="en-US" sz="1800" dirty="0">
                <a:latin typeface="Consolas" pitchFamily="49" charset="0"/>
                <a:cs typeface="Consolas" pitchFamily="49" charset="0"/>
              </a:rPr>
              <a:t>SmallLetters</a:t>
            </a:r>
            <a:r>
              <a:rPr lang="bg-BG" sz="1800" dirty="0">
                <a:latin typeface="Consolas" pitchFamily="49" charset="0"/>
                <a:cs typeface="Consolas" pitchFamily="49" charset="0"/>
              </a:rPr>
              <a:t> =</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t>
            </a:r>
            <a:r>
              <a:rPr lang="bg-BG" sz="1800" dirty="0">
                <a:latin typeface="Consolas" pitchFamily="49" charset="0"/>
                <a:cs typeface="Consolas" pitchFamily="49" charset="0"/>
              </a:rPr>
              <a:t>abcdefghijklmnopqrstuvwxyz";</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const string </a:t>
            </a:r>
            <a:r>
              <a:rPr lang="en-US" sz="1800" dirty="0">
                <a:latin typeface="Consolas" pitchFamily="49" charset="0"/>
                <a:cs typeface="Consolas" pitchFamily="49" charset="0"/>
              </a:rPr>
              <a:t>Digits</a:t>
            </a:r>
            <a:r>
              <a:rPr lang="bg-BG" sz="1800" dirty="0">
                <a:latin typeface="Consolas" pitchFamily="49" charset="0"/>
                <a:cs typeface="Consolas" pitchFamily="49" charset="0"/>
              </a:rPr>
              <a:t> = "0123456789";</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p</a:t>
            </a:r>
            <a:r>
              <a:rPr lang="bg-BG" sz="1800" dirty="0" smtClean="0">
                <a:latin typeface="Consolas" pitchFamily="49" charset="0"/>
                <a:cs typeface="Consolas" pitchFamily="49" charset="0"/>
              </a:rPr>
              <a:t>rivate </a:t>
            </a:r>
            <a:r>
              <a:rPr lang="bg-BG" sz="1800" dirty="0">
                <a:latin typeface="Consolas" pitchFamily="49" charset="0"/>
                <a:cs typeface="Consolas" pitchFamily="49" charset="0"/>
              </a:rPr>
              <a:t>const string </a:t>
            </a:r>
            <a:r>
              <a:rPr lang="en-US" sz="1800" dirty="0">
                <a:latin typeface="Consolas" pitchFamily="49" charset="0"/>
                <a:cs typeface="Consolas" pitchFamily="49" charset="0"/>
              </a:rPr>
              <a:t>SpecialChars</a:t>
            </a:r>
            <a:r>
              <a:rPr lang="bg-BG" sz="1800" dirty="0">
                <a:latin typeface="Consolas" pitchFamily="49" charset="0"/>
                <a:cs typeface="Consolas" pitchFamily="49" charset="0"/>
              </a:rPr>
              <a:t> =</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"~!@#$%^&amp;*()_+=`{}[]\\|':;.,/?&lt;&gt;";</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const string </a:t>
            </a:r>
            <a:r>
              <a:rPr lang="en-US" sz="1800" dirty="0" smtClean="0">
                <a:latin typeface="Consolas" pitchFamily="49" charset="0"/>
                <a:cs typeface="Consolas" pitchFamily="49" charset="0"/>
              </a:rPr>
              <a:t>AllChars</a:t>
            </a:r>
            <a:r>
              <a:rPr lang="bg-BG" sz="1800" dirty="0" smtClean="0">
                <a:latin typeface="Consolas" pitchFamily="49" charset="0"/>
                <a:cs typeface="Consolas" pitchFamily="49" charset="0"/>
              </a:rPr>
              <a:t> </a:t>
            </a:r>
            <a:r>
              <a:rPr lang="bg-BG" sz="1800" dirty="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CapitalLetters</a:t>
            </a:r>
            <a:r>
              <a:rPr lang="bg-BG" sz="1800" dirty="0" smtClean="0">
                <a:latin typeface="Consolas" pitchFamily="49" charset="0"/>
                <a:cs typeface="Consolas" pitchFamily="49" charset="0"/>
              </a:rPr>
              <a:t> </a:t>
            </a:r>
            <a:r>
              <a:rPr lang="bg-BG" sz="1800" dirty="0">
                <a:latin typeface="Consolas" pitchFamily="49" charset="0"/>
                <a:cs typeface="Consolas" pitchFamily="49" charset="0"/>
              </a:rPr>
              <a:t>+ </a:t>
            </a:r>
            <a:r>
              <a:rPr lang="en-US" sz="1800" dirty="0">
                <a:latin typeface="Consolas" pitchFamily="49" charset="0"/>
                <a:cs typeface="Consolas" pitchFamily="49" charset="0"/>
              </a:rPr>
              <a:t>SmallLetters </a:t>
            </a:r>
            <a:r>
              <a:rPr lang="bg-BG" sz="1800" dirty="0">
                <a:latin typeface="Consolas" pitchFamily="49" charset="0"/>
                <a:cs typeface="Consolas" pitchFamily="49" charset="0"/>
              </a:rPr>
              <a:t>+ </a:t>
            </a:r>
            <a:r>
              <a:rPr lang="en-US" sz="1800" dirty="0">
                <a:latin typeface="Consolas" pitchFamily="49" charset="0"/>
                <a:cs typeface="Consolas" pitchFamily="49" charset="0"/>
              </a:rPr>
              <a:t>Digits </a:t>
            </a:r>
            <a:r>
              <a:rPr lang="bg-BG" sz="1800" dirty="0">
                <a:latin typeface="Consolas" pitchFamily="49" charset="0"/>
                <a:cs typeface="Consolas" pitchFamily="49" charset="0"/>
              </a:rPr>
              <a:t>+ </a:t>
            </a:r>
            <a:r>
              <a:rPr lang="en-US" sz="1800" dirty="0">
                <a:latin typeface="Consolas" pitchFamily="49" charset="0"/>
                <a:cs typeface="Consolas" pitchFamily="49" charset="0"/>
              </a:rPr>
              <a:t>SpecialChars</a:t>
            </a:r>
            <a:r>
              <a:rPr lang="bg-BG" sz="1800" dirty="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bg-BG" sz="1800" dirty="0">
                <a:latin typeface="Consolas" pitchFamily="49" charset="0"/>
                <a:cs typeface="Consolas" pitchFamily="49" charset="0"/>
              </a:rPr>
              <a:t>  	</a:t>
            </a: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static Random rnd = new Random();</a:t>
            </a:r>
            <a:endParaRPr lang="en-US" sz="1800" dirty="0">
              <a:latin typeface="Consolas" pitchFamily="49" charset="0"/>
              <a:cs typeface="Consolas" pitchFamily="49" charset="0"/>
            </a:endParaRPr>
          </a:p>
          <a:p>
            <a:pPr marL="0" indent="0">
              <a:lnSpc>
                <a:spcPct val="100000"/>
              </a:lnSpc>
              <a:spcBef>
                <a:spcPts val="0"/>
              </a:spcBef>
              <a:spcAft>
                <a:spcPct val="0"/>
              </a:spcAft>
              <a:buNone/>
            </a:pP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bg-BG" sz="1800" dirty="0">
                <a:latin typeface="Consolas" pitchFamily="49" charset="0"/>
                <a:cs typeface="Consolas" pitchFamily="49" charset="0"/>
              </a:rPr>
              <a:t> </a:t>
            </a:r>
            <a:r>
              <a:rPr lang="en-US" sz="1800" dirty="0">
                <a:latin typeface="Consolas" pitchFamily="49" charset="0"/>
                <a:cs typeface="Consolas" pitchFamily="49" charset="0"/>
              </a:rPr>
              <a:t>// the example continues</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xmlns="" val="20424224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Password 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latin typeface="Consolas" pitchFamily="49" charset="0"/>
                <a:cs typeface="Consolas" pitchFamily="49" charset="0"/>
              </a:rPr>
              <a:t>static void Main()</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7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StringBuilder password = new StringBuilder();</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f</a:t>
            </a:r>
            <a:r>
              <a:rPr lang="bg-BG" sz="1800" dirty="0" smtClean="0">
                <a:latin typeface="Consolas" pitchFamily="49" charset="0"/>
                <a:cs typeface="Consolas" pitchFamily="49" charset="0"/>
              </a:rPr>
              <a:t>or (int i = 1; i &lt;= 2; i++)</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p>
          <a:p>
            <a:pPr marL="0" indent="0">
              <a:lnSpc>
                <a:spcPct val="7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char capitalLetter = GenerateChar(</a:t>
            </a:r>
            <a:r>
              <a:rPr lang="en-US" sz="1800" dirty="0" err="1" smtClean="0">
                <a:latin typeface="Consolas" pitchFamily="49" charset="0"/>
                <a:cs typeface="Consolas" pitchFamily="49" charset="0"/>
              </a:rPr>
              <a:t>CapitalLetters</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InsertAtRandomPosition(password, capitalLetter);</a:t>
            </a:r>
            <a:endParaRPr lang="en-US" sz="1800" dirty="0" smtClean="0">
              <a:latin typeface="Consolas" pitchFamily="49" charset="0"/>
              <a:cs typeface="Consolas" pitchFamily="49" charset="0"/>
            </a:endParaRPr>
          </a:p>
          <a:p>
            <a:pPr marL="0" indent="0">
              <a:lnSpc>
                <a:spcPct val="7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for (int i = 1; i &lt;= 2; i++)</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7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char smallLetter = GenerateChar(</a:t>
            </a:r>
            <a:r>
              <a:rPr lang="en-US" sz="1800" dirty="0" err="1" smtClean="0">
                <a:latin typeface="Consolas" pitchFamily="49" charset="0"/>
                <a:cs typeface="Consolas" pitchFamily="49" charset="0"/>
              </a:rPr>
              <a:t>SmallLetters</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InsertAtRandomPosition(password, smallLetter);</a:t>
            </a:r>
            <a:endParaRPr lang="en-US" sz="1800" dirty="0" smtClean="0">
              <a:latin typeface="Consolas" pitchFamily="49" charset="0"/>
              <a:cs typeface="Consolas" pitchFamily="49" charset="0"/>
            </a:endParaRPr>
          </a:p>
          <a:p>
            <a:pPr marL="0" indent="0">
              <a:lnSpc>
                <a:spcPct val="70000"/>
              </a:lnSpc>
              <a:spcBef>
                <a:spcPts val="0"/>
              </a:spcBef>
              <a:spcAft>
                <a:spcPct val="0"/>
              </a:spcAft>
              <a:buNone/>
            </a:pPr>
            <a:r>
              <a:rPr lang="en-US" sz="1800" dirty="0" smtClean="0">
                <a:latin typeface="Consolas" pitchFamily="49" charset="0"/>
                <a:cs typeface="Consolas" pitchFamily="49" charset="0"/>
              </a:rPr>
              <a:t>   }</a:t>
            </a: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char digit = GenerateChar(</a:t>
            </a:r>
            <a:r>
              <a:rPr lang="en-US" sz="1800" dirty="0" smtClean="0">
                <a:latin typeface="Consolas" pitchFamily="49" charset="0"/>
                <a:cs typeface="Consolas" pitchFamily="49" charset="0"/>
              </a:rPr>
              <a:t>Digits</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InsertAtRandomPosition(password, digit);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for (int i = 1; i &lt;= 3; i++)</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7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char specialChar = GenerateChar(</a:t>
            </a:r>
            <a:r>
              <a:rPr lang="en-US" sz="1800" dirty="0" smtClean="0">
                <a:latin typeface="Consolas" pitchFamily="49" charset="0"/>
                <a:cs typeface="Consolas" pitchFamily="49" charset="0"/>
              </a:rPr>
              <a:t>SpecialChars</a:t>
            </a:r>
            <a:r>
              <a:rPr lang="bg-BG" sz="1800" dirty="0" smtClean="0">
                <a:latin typeface="Consolas" pitchFamily="49" charset="0"/>
                <a:cs typeface="Consolas" pitchFamily="49" charset="0"/>
              </a:rPr>
              <a:t>);</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InsertAtRandomPosition(password, specialChar);</a:t>
            </a:r>
            <a:endParaRPr lang="en-US" sz="1800" dirty="0" smtClean="0">
              <a:latin typeface="Consolas" pitchFamily="49" charset="0"/>
              <a:cs typeface="Consolas" pitchFamily="49" charset="0"/>
            </a:endParaRPr>
          </a:p>
          <a:p>
            <a:pPr marL="0" indent="0">
              <a:lnSpc>
                <a:spcPct val="7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 </a:t>
            </a:r>
            <a:endParaRPr lang="en-US" sz="1800" dirty="0" smtClean="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the example continues…</a:t>
            </a:r>
            <a:endParaRPr lang="en-US" sz="18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xmlns="" val="2016333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int </a:t>
            </a:r>
            <a:r>
              <a:rPr lang="bg-BG" sz="1800" dirty="0">
                <a:latin typeface="Consolas" pitchFamily="49" charset="0"/>
                <a:cs typeface="Consolas" pitchFamily="49" charset="0"/>
              </a:rPr>
              <a:t>count = rnd.Next(8);</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for </a:t>
            </a:r>
            <a:r>
              <a:rPr lang="bg-BG" sz="1800" dirty="0">
                <a:latin typeface="Consolas" pitchFamily="49" charset="0"/>
                <a:cs typeface="Consolas" pitchFamily="49" charset="0"/>
              </a:rPr>
              <a:t>(int i = 1; i &lt;= count; i++)</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5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char </a:t>
            </a:r>
            <a:r>
              <a:rPr lang="bg-BG" sz="1800" dirty="0">
                <a:latin typeface="Consolas" pitchFamily="49" charset="0"/>
                <a:cs typeface="Consolas" pitchFamily="49" charset="0"/>
              </a:rPr>
              <a:t>specialChar = GenerateChar(</a:t>
            </a:r>
            <a:r>
              <a:rPr lang="en-US" sz="1800" dirty="0">
                <a:latin typeface="Consolas" pitchFamily="49" charset="0"/>
                <a:cs typeface="Consolas" pitchFamily="49" charset="0"/>
              </a:rPr>
              <a:t>AllChars</a:t>
            </a:r>
            <a:r>
              <a:rPr lang="bg-BG" sz="1800" dirty="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InsertAtRandomPosition(password</a:t>
            </a:r>
            <a:r>
              <a:rPr lang="bg-BG" sz="1800" dirty="0">
                <a:latin typeface="Consolas" pitchFamily="49" charset="0"/>
                <a:cs typeface="Consolas" pitchFamily="49" charset="0"/>
              </a:rPr>
              <a:t>, specialChar);</a:t>
            </a:r>
            <a:endParaRPr lang="en-US" sz="1800" dirty="0">
              <a:latin typeface="Consolas" pitchFamily="49" charset="0"/>
              <a:cs typeface="Consolas" pitchFamily="49" charset="0"/>
            </a:endParaRPr>
          </a:p>
          <a:p>
            <a:pPr marL="0" indent="0">
              <a:lnSpc>
                <a:spcPct val="50000"/>
              </a:lnSpc>
              <a:spcBef>
                <a:spcPts val="0"/>
              </a:spcBef>
              <a:spcAft>
                <a:spcPct val="0"/>
              </a:spcAft>
              <a:buNone/>
            </a:pPr>
            <a:r>
              <a:rPr lang="en-US" sz="1800" dirty="0">
                <a:latin typeface="Consolas" pitchFamily="49" charset="0"/>
                <a:cs typeface="Consolas" pitchFamily="49" charset="0"/>
              </a:rPr>
              <a:t>   </a:t>
            </a:r>
            <a:r>
              <a:rPr lang="bg-BG" sz="1800" dirty="0" smtClean="0">
                <a:latin typeface="Consolas" pitchFamily="49" charset="0"/>
                <a:cs typeface="Consolas" pitchFamily="49" charset="0"/>
              </a:rPr>
              <a:t>}</a:t>
            </a:r>
            <a:r>
              <a:rPr lang="bg-BG" sz="1800" dirty="0">
                <a:latin typeface="Consolas" pitchFamily="49" charset="0"/>
                <a:cs typeface="Consolas" pitchFamily="49" charset="0"/>
              </a:rPr>
              <a:t> </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a:latin typeface="Consolas" pitchFamily="49" charset="0"/>
                <a:cs typeface="Consolas" pitchFamily="49" charset="0"/>
              </a:rPr>
              <a:t>  </a:t>
            </a:r>
            <a:r>
              <a:rPr lang="en-US" sz="1800" dirty="0" smtClean="0">
                <a:latin typeface="Consolas" pitchFamily="49" charset="0"/>
                <a:cs typeface="Consolas" pitchFamily="49" charset="0"/>
              </a:rPr>
              <a:t> </a:t>
            </a:r>
            <a:r>
              <a:rPr lang="bg-BG" sz="1800" dirty="0">
                <a:latin typeface="Consolas" pitchFamily="49" charset="0"/>
                <a:cs typeface="Consolas" pitchFamily="49" charset="0"/>
              </a:rPr>
              <a:t>Console.WriteLine(password);</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bg-BG" sz="1800" dirty="0" smtClean="0">
                <a:latin typeface="Consolas" pitchFamily="49" charset="0"/>
                <a:cs typeface="Consolas" pitchFamily="49" charset="0"/>
              </a:rPr>
              <a:t>}</a:t>
            </a:r>
            <a:r>
              <a:rPr lang="bg-BG" sz="1800" dirty="0">
                <a:latin typeface="Consolas" pitchFamily="49" charset="0"/>
                <a:cs typeface="Consolas" pitchFamily="49" charset="0"/>
              </a:rPr>
              <a:t>	</a:t>
            </a:r>
            <a:endParaRPr lang="en-US" sz="1800" dirty="0">
              <a:latin typeface="Consolas" pitchFamily="49" charset="0"/>
              <a:cs typeface="Consolas" pitchFamily="49" charset="0"/>
            </a:endParaRPr>
          </a:p>
          <a:p>
            <a:pPr marL="0" indent="0">
              <a:lnSpc>
                <a:spcPct val="100000"/>
              </a:lnSpc>
              <a:spcBef>
                <a:spcPts val="1200"/>
              </a:spcBef>
              <a:spcAft>
                <a:spcPct val="0"/>
              </a:spcAft>
              <a:buNone/>
            </a:pP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static void InsertAtRandomPosition(</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StringBuilder </a:t>
            </a:r>
            <a:r>
              <a:rPr lang="bg-BG" sz="1800" dirty="0">
                <a:latin typeface="Consolas" pitchFamily="49" charset="0"/>
                <a:cs typeface="Consolas" pitchFamily="49" charset="0"/>
              </a:rPr>
              <a:t>password, char character)</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bg-BG"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5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int </a:t>
            </a:r>
            <a:r>
              <a:rPr lang="bg-BG" sz="1800" dirty="0">
                <a:latin typeface="Consolas" pitchFamily="49" charset="0"/>
                <a:cs typeface="Consolas" pitchFamily="49" charset="0"/>
              </a:rPr>
              <a:t>randomPosition = rnd.Next(password.Length + 1);</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password.Insert(randomPosition</a:t>
            </a:r>
            <a:r>
              <a:rPr lang="bg-BG" sz="1800" dirty="0">
                <a:latin typeface="Consolas" pitchFamily="49" charset="0"/>
                <a:cs typeface="Consolas" pitchFamily="49" charset="0"/>
              </a:rPr>
              <a:t>, character);</a:t>
            </a:r>
            <a:endParaRPr lang="en-US" sz="1800" dirty="0">
              <a:latin typeface="Consolas" pitchFamily="49" charset="0"/>
              <a:cs typeface="Consolas" pitchFamily="49" charset="0"/>
            </a:endParaRPr>
          </a:p>
          <a:p>
            <a:pPr marL="0" indent="0">
              <a:lnSpc>
                <a:spcPct val="50000"/>
              </a:lnSpc>
              <a:spcBef>
                <a:spcPts val="0"/>
              </a:spcBef>
              <a:spcAft>
                <a:spcPct val="0"/>
              </a:spcAft>
              <a:buNone/>
            </a:pPr>
            <a:r>
              <a:rPr lang="bg-BG"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100000"/>
              </a:lnSpc>
              <a:spcBef>
                <a:spcPts val="1200"/>
              </a:spcBef>
              <a:spcAft>
                <a:spcPct val="0"/>
              </a:spcAft>
              <a:buNone/>
            </a:pPr>
            <a:r>
              <a:rPr lang="bg-BG" sz="1800" dirty="0" smtClean="0">
                <a:latin typeface="Consolas" pitchFamily="49" charset="0"/>
                <a:cs typeface="Consolas" pitchFamily="49" charset="0"/>
              </a:rPr>
              <a:t>private </a:t>
            </a:r>
            <a:r>
              <a:rPr lang="bg-BG" sz="1800" dirty="0">
                <a:latin typeface="Consolas" pitchFamily="49" charset="0"/>
                <a:cs typeface="Consolas" pitchFamily="49" charset="0"/>
              </a:rPr>
              <a:t>static char GenerateChar(string availableChars)</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bg-BG" sz="1800" dirty="0" smtClean="0">
                <a:latin typeface="Consolas" pitchFamily="49" charset="0"/>
                <a:cs typeface="Consolas" pitchFamily="49" charset="0"/>
              </a:rPr>
              <a:t>{</a:t>
            </a:r>
            <a:endParaRPr lang="en-US" sz="1800" dirty="0">
              <a:latin typeface="Consolas" pitchFamily="49" charset="0"/>
              <a:cs typeface="Consolas" pitchFamily="49" charset="0"/>
            </a:endParaRPr>
          </a:p>
          <a:p>
            <a:pPr marL="0" indent="0">
              <a:lnSpc>
                <a:spcPct val="50000"/>
              </a:lnSpc>
              <a:spcBef>
                <a:spcPts val="0"/>
              </a:spcBef>
              <a:spcAft>
                <a:spcPct val="0"/>
              </a:spcAft>
              <a:buNone/>
            </a:pPr>
            <a:r>
              <a:rPr lang="en-US" sz="1800" dirty="0" smtClean="0">
                <a:latin typeface="Consolas" pitchFamily="49" charset="0"/>
                <a:cs typeface="Consolas" pitchFamily="49" charset="0"/>
              </a:rPr>
              <a:t>   i</a:t>
            </a:r>
            <a:r>
              <a:rPr lang="bg-BG" sz="1800" dirty="0" smtClean="0">
                <a:latin typeface="Consolas" pitchFamily="49" charset="0"/>
                <a:cs typeface="Consolas" pitchFamily="49" charset="0"/>
              </a:rPr>
              <a:t>nt </a:t>
            </a:r>
            <a:r>
              <a:rPr lang="bg-BG" sz="1800" dirty="0">
                <a:latin typeface="Consolas" pitchFamily="49" charset="0"/>
                <a:cs typeface="Consolas" pitchFamily="49" charset="0"/>
              </a:rPr>
              <a:t>randomIndex = rnd.Next(availableChars.Length);</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char </a:t>
            </a:r>
            <a:r>
              <a:rPr lang="bg-BG" sz="1800" dirty="0">
                <a:latin typeface="Consolas" pitchFamily="49" charset="0"/>
                <a:cs typeface="Consolas" pitchFamily="49" charset="0"/>
              </a:rPr>
              <a:t>randomChar = availableChars[randomIndex];</a:t>
            </a:r>
            <a:endParaRPr lang="en-US" sz="1800" dirty="0">
              <a:latin typeface="Consolas" pitchFamily="49" charset="0"/>
              <a:cs typeface="Consolas" pitchFamily="49" charset="0"/>
            </a:endParaRPr>
          </a:p>
          <a:p>
            <a:pPr marL="0" indent="0">
              <a:lnSpc>
                <a:spcPct val="100000"/>
              </a:lnSpc>
              <a:spcBef>
                <a:spcPts val="0"/>
              </a:spcBef>
              <a:spcAft>
                <a:spcPct val="0"/>
              </a:spcAft>
              <a:buNone/>
            </a:pPr>
            <a:r>
              <a:rPr lang="en-US" sz="1800" dirty="0" smtClean="0">
                <a:latin typeface="Consolas" pitchFamily="49" charset="0"/>
                <a:cs typeface="Consolas" pitchFamily="49" charset="0"/>
              </a:rPr>
              <a:t>   </a:t>
            </a:r>
            <a:r>
              <a:rPr lang="bg-BG" sz="1800" dirty="0" smtClean="0">
                <a:latin typeface="Consolas" pitchFamily="49" charset="0"/>
                <a:cs typeface="Consolas" pitchFamily="49" charset="0"/>
              </a:rPr>
              <a:t>return </a:t>
            </a:r>
            <a:r>
              <a:rPr lang="bg-BG" sz="1800" dirty="0">
                <a:latin typeface="Consolas" pitchFamily="49" charset="0"/>
                <a:cs typeface="Consolas" pitchFamily="49" charset="0"/>
              </a:rPr>
              <a:t>randomChar;</a:t>
            </a:r>
            <a:endParaRPr lang="en-US" sz="1800" dirty="0">
              <a:latin typeface="Consolas" pitchFamily="49" charset="0"/>
              <a:cs typeface="Consolas" pitchFamily="49" charset="0"/>
            </a:endParaRPr>
          </a:p>
          <a:p>
            <a:pPr marL="0" indent="0">
              <a:lnSpc>
                <a:spcPct val="50000"/>
              </a:lnSpc>
              <a:spcBef>
                <a:spcPts val="0"/>
              </a:spcBef>
              <a:spcAft>
                <a:spcPct val="0"/>
              </a:spcAft>
              <a:buNone/>
            </a:pPr>
            <a:r>
              <a:rPr lang="bg-BG"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xmlns="" val="35198628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766858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t>CTS defines </a:t>
            </a:r>
            <a:r>
              <a:rPr lang="en-US" dirty="0" smtClean="0"/>
              <a:t>all data </a:t>
            </a:r>
            <a:r>
              <a:rPr lang="en-US" dirty="0"/>
              <a:t>types supported in .NET Framework</a:t>
            </a:r>
          </a:p>
          <a:p>
            <a:pPr lvl="1">
              <a:lnSpc>
                <a:spcPct val="100000"/>
              </a:lnSpc>
            </a:pPr>
            <a:r>
              <a:rPr lang="en-US" dirty="0"/>
              <a:t>Primitive types (e.g. </a:t>
            </a:r>
            <a:r>
              <a:rPr lang="en-US" noProof="1" smtClean="0">
                <a:latin typeface="Consolas" pitchFamily="49" charset="0"/>
                <a:cs typeface="Consolas" pitchFamily="49" charset="0"/>
              </a:rPr>
              <a:t>int</a:t>
            </a:r>
            <a:r>
              <a:rPr lang="en-US" dirty="0" smtClean="0"/>
              <a:t>, </a:t>
            </a:r>
            <a:r>
              <a:rPr lang="en-US" dirty="0">
                <a:latin typeface="Consolas" pitchFamily="49" charset="0"/>
                <a:cs typeface="Consolas" pitchFamily="49" charset="0"/>
              </a:rPr>
              <a:t>float</a:t>
            </a:r>
            <a:r>
              <a:rPr lang="en-US" dirty="0"/>
              <a:t>, </a:t>
            </a:r>
            <a:r>
              <a:rPr lang="en-US" dirty="0">
                <a:latin typeface="Consolas" pitchFamily="49" charset="0"/>
                <a:cs typeface="Consolas" pitchFamily="49" charset="0"/>
              </a:rPr>
              <a:t>object</a:t>
            </a:r>
            <a:r>
              <a:rPr lang="en-US" dirty="0"/>
              <a:t>)</a:t>
            </a:r>
          </a:p>
          <a:p>
            <a:pPr lvl="1">
              <a:lnSpc>
                <a:spcPct val="100000"/>
              </a:lnSpc>
            </a:pPr>
            <a:r>
              <a:rPr lang="en-US" dirty="0"/>
              <a:t>Classes (e.g. </a:t>
            </a:r>
            <a:r>
              <a:rPr lang="en-US" dirty="0">
                <a:latin typeface="Consolas" pitchFamily="49" charset="0"/>
                <a:cs typeface="Consolas" pitchFamily="49" charset="0"/>
              </a:rPr>
              <a:t>String</a:t>
            </a:r>
            <a:r>
              <a:rPr lang="en-US" dirty="0"/>
              <a:t>, </a:t>
            </a:r>
            <a:r>
              <a:rPr lang="en-US" dirty="0" smtClean="0">
                <a:latin typeface="Consolas" pitchFamily="49" charset="0"/>
                <a:cs typeface="Consolas" pitchFamily="49" charset="0"/>
              </a:rPr>
              <a:t>Console</a:t>
            </a:r>
            <a:r>
              <a:rPr lang="en-US" dirty="0" smtClean="0"/>
              <a:t>, </a:t>
            </a:r>
            <a:r>
              <a:rPr lang="en-US" dirty="0" smtClean="0">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latin typeface="Consolas" pitchFamily="49" charset="0"/>
                <a:cs typeface="Consolas" pitchFamily="49" charset="0"/>
              </a:rPr>
              <a:t>DateTime</a:t>
            </a:r>
            <a:r>
              <a:rPr lang="en-US" dirty="0"/>
              <a:t>)</a:t>
            </a:r>
          </a:p>
          <a:p>
            <a:pPr lvl="1">
              <a:lnSpc>
                <a:spcPct val="100000"/>
              </a:lnSpc>
            </a:pPr>
            <a:r>
              <a:rPr lang="en-US" dirty="0"/>
              <a:t>Arrays (e.g. </a:t>
            </a:r>
            <a:r>
              <a:rPr lang="en-US" noProof="1" smtClean="0">
                <a:latin typeface="Consolas" pitchFamily="49" charset="0"/>
                <a:cs typeface="Consolas" pitchFamily="49" charset="0"/>
              </a:rPr>
              <a:t>int</a:t>
            </a:r>
            <a:r>
              <a:rPr lang="en-US" dirty="0" smtClean="0">
                <a:latin typeface="Consolas" pitchFamily="49" charset="0"/>
                <a:cs typeface="Consolas" pitchFamily="49" charset="0"/>
              </a:rPr>
              <a:t>[]</a:t>
            </a:r>
            <a:r>
              <a:rPr lang="en-US" dirty="0" smtClean="0"/>
              <a:t>, </a:t>
            </a:r>
            <a:r>
              <a:rPr lang="en-US" dirty="0">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xmlns="" val="37939316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611560" y="3356992"/>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tx1"/>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66648586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latin typeface="Consolas" pitchFamily="49" charset="0"/>
                <a:cs typeface="Consolas" pitchFamily="49" charset="0"/>
              </a:rPr>
              <a:t>System.Object</a:t>
            </a:r>
            <a:r>
              <a:rPr lang="en-US" noProof="1"/>
              <a:t> </a:t>
            </a:r>
            <a:r>
              <a:rPr lang="en-US" noProof="1" smtClean="0"/>
              <a:t>(</a:t>
            </a:r>
            <a:r>
              <a:rPr lang="en-US" noProof="1" smtClean="0">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latin typeface="Consolas" pitchFamily="49" charset="0"/>
                <a:cs typeface="Consolas" pitchFamily="49" charset="0"/>
              </a:rPr>
              <a:t>System.Object</a:t>
            </a:r>
            <a:r>
              <a:rPr lang="en-US" noProof="1" smtClean="0"/>
              <a:t>, e.g. </a:t>
            </a:r>
            <a:r>
              <a:rPr lang="en-US" noProof="1">
                <a:latin typeface="Consolas" pitchFamily="49" charset="0"/>
                <a:cs typeface="Consolas" pitchFamily="49" charset="0"/>
              </a:rPr>
              <a:t>ToString()</a:t>
            </a:r>
          </a:p>
        </p:txBody>
      </p:sp>
      <p:sp>
        <p:nvSpPr>
          <p:cNvPr id="594948" name="Rectangle 4"/>
          <p:cNvSpPr>
            <a:spLocks noChangeArrowheads="1"/>
          </p:cNvSpPr>
          <p:nvPr/>
        </p:nvSpPr>
        <p:spPr bwMode="auto">
          <a:xfrm>
            <a:off x="827584" y="3212976"/>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xmlns="" val="1853535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395536" y="0"/>
            <a:ext cx="8229600" cy="1143000"/>
          </a:xfrm>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spcBef>
                <a:spcPts val="0"/>
              </a:spcBef>
            </a:pPr>
            <a:r>
              <a:rPr lang="en-US" dirty="0"/>
              <a:t>In CTS there are two categories of types</a:t>
            </a:r>
          </a:p>
          <a:p>
            <a:pPr lvl="1">
              <a:lnSpc>
                <a:spcPct val="100000"/>
              </a:lnSpc>
              <a:spcBef>
                <a:spcPts val="0"/>
              </a:spcBef>
            </a:pPr>
            <a:r>
              <a:rPr lang="en-US" dirty="0"/>
              <a:t>Value</a:t>
            </a:r>
            <a:r>
              <a:rPr lang="en-US" i="1" dirty="0"/>
              <a:t> </a:t>
            </a:r>
            <a:r>
              <a:rPr lang="en-US" dirty="0"/>
              <a:t>types</a:t>
            </a:r>
          </a:p>
          <a:p>
            <a:pPr lvl="1">
              <a:lnSpc>
                <a:spcPct val="100000"/>
              </a:lnSpc>
              <a:spcBef>
                <a:spcPts val="0"/>
              </a:spcBef>
            </a:pPr>
            <a:r>
              <a:rPr lang="en-US" dirty="0"/>
              <a:t>Reference types</a:t>
            </a:r>
          </a:p>
          <a:p>
            <a:pPr>
              <a:lnSpc>
                <a:spcPct val="100000"/>
              </a:lnSpc>
              <a:spcBef>
                <a:spcPts val="0"/>
              </a:spcBef>
            </a:pPr>
            <a:r>
              <a:rPr lang="en-US" dirty="0"/>
              <a:t>Placed in different areas of memory</a:t>
            </a:r>
          </a:p>
          <a:p>
            <a:pPr lvl="1">
              <a:lnSpc>
                <a:spcPct val="100000"/>
              </a:lnSpc>
              <a:spcBef>
                <a:spcPts val="0"/>
              </a:spcBef>
            </a:pPr>
            <a:r>
              <a:rPr lang="en-US" dirty="0"/>
              <a:t>Value types live in the execution </a:t>
            </a:r>
            <a:r>
              <a:rPr lang="en-US" dirty="0" smtClean="0"/>
              <a:t>stack*</a:t>
            </a:r>
            <a:endParaRPr lang="en-US" dirty="0"/>
          </a:p>
          <a:p>
            <a:pPr lvl="2">
              <a:lnSpc>
                <a:spcPct val="100000"/>
              </a:lnSpc>
              <a:spcBef>
                <a:spcPts val="0"/>
              </a:spcBef>
            </a:pPr>
            <a:r>
              <a:rPr lang="en-US" dirty="0"/>
              <a:t>Freed when become out of scope</a:t>
            </a:r>
          </a:p>
          <a:p>
            <a:pPr lvl="1">
              <a:lnSpc>
                <a:spcPct val="100000"/>
              </a:lnSpc>
              <a:spcBef>
                <a:spcPts val="0"/>
              </a:spcBef>
            </a:pPr>
            <a:r>
              <a:rPr lang="en-US" dirty="0"/>
              <a:t>Reference types live in the managed heap (dynamic memory)</a:t>
            </a:r>
          </a:p>
          <a:p>
            <a:pPr lvl="2">
              <a:lnSpc>
                <a:spcPct val="100000"/>
              </a:lnSpc>
              <a:spcBef>
                <a:spcPts val="0"/>
              </a:spcBef>
            </a:pPr>
            <a:r>
              <a:rPr lang="en-US" dirty="0"/>
              <a:t>Freed by the garbage </a:t>
            </a:r>
            <a:r>
              <a:rPr lang="en-US" dirty="0" smtClean="0"/>
              <a:t>collector</a:t>
            </a:r>
          </a:p>
          <a:p>
            <a:pPr marL="0" indent="0">
              <a:lnSpc>
                <a:spcPct val="100000"/>
              </a:lnSpc>
              <a:buNone/>
            </a:pPr>
            <a:r>
              <a:rPr lang="en-US" sz="2000" dirty="0" smtClean="0"/>
              <a:t>* </a:t>
            </a:r>
            <a:r>
              <a:rPr lang="en-US" sz="1800" dirty="0" smtClean="0"/>
              <a:t>Note: this </a:t>
            </a:r>
            <a:r>
              <a:rPr lang="en-US" sz="1800" u="sng" dirty="0" smtClean="0"/>
              <a:t>does not mean</a:t>
            </a:r>
            <a:r>
              <a:rPr lang="en-US" sz="1800" dirty="0" smtClean="0"/>
              <a:t> that </a:t>
            </a:r>
            <a:r>
              <a:rPr lang="en-US" sz="1800" u="sng" dirty="0" smtClean="0"/>
              <a:t>value types, which are part of reference types</a:t>
            </a:r>
            <a:r>
              <a:rPr lang="en-US" sz="1800" dirty="0" smtClean="0"/>
              <a:t> live on the stack. E.g., integers in a List&lt;</a:t>
            </a:r>
            <a:r>
              <a:rPr lang="en-US" sz="1800" dirty="0" err="1" smtClean="0"/>
              <a:t>int</a:t>
            </a:r>
            <a:r>
              <a:rPr lang="en-US" sz="1800" dirty="0" smtClean="0"/>
              <a:t>&gt; </a:t>
            </a:r>
            <a:r>
              <a:rPr lang="en-US" sz="1800" u="sng" dirty="0" smtClean="0"/>
              <a:t>do not</a:t>
            </a:r>
            <a:r>
              <a:rPr lang="en-US" sz="1800" dirty="0" smtClean="0"/>
              <a:t> live on the stack</a:t>
            </a:r>
            <a:endParaRPr lang="en-US" sz="2000" dirty="0"/>
          </a:p>
        </p:txBody>
      </p:sp>
    </p:spTree>
    <p:extLst>
      <p:ext uri="{BB962C8B-B14F-4D97-AF65-F5344CB8AC3E}">
        <p14:creationId xmlns:p14="http://schemas.microsoft.com/office/powerpoint/2010/main" xmlns="" val="215577314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251520" y="152400"/>
            <a:ext cx="8663880" cy="914400"/>
          </a:xfrm>
        </p:spPr>
        <p:txBody>
          <a:bodyPr>
            <a:normAutofit fontScale="90000"/>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latin typeface="Consolas" pitchFamily="49" charset="0"/>
                <a:cs typeface="Consolas" pitchFamily="49" charset="0"/>
              </a:rPr>
              <a:t>int</a:t>
            </a:r>
            <a:r>
              <a:rPr lang="en-US" noProof="1"/>
              <a:t>, </a:t>
            </a:r>
            <a:r>
              <a:rPr lang="en-US" noProof="1">
                <a:latin typeface="Consolas" pitchFamily="49" charset="0"/>
                <a:cs typeface="Consolas" pitchFamily="49" charset="0"/>
              </a:rPr>
              <a:t>float</a:t>
            </a:r>
            <a:r>
              <a:rPr lang="en-US" noProof="1"/>
              <a:t>, </a:t>
            </a:r>
            <a:r>
              <a:rPr lang="en-US" noProof="1">
                <a:latin typeface="Consolas" pitchFamily="49" charset="0"/>
                <a:cs typeface="Consolas" pitchFamily="49" charset="0"/>
              </a:rPr>
              <a:t>bool</a:t>
            </a:r>
            <a:r>
              <a:rPr lang="en-US" noProof="1"/>
              <a:t>, </a:t>
            </a:r>
            <a:r>
              <a:rPr lang="en-US" noProof="1">
                <a:latin typeface="Consolas" pitchFamily="49" charset="0"/>
                <a:cs typeface="Consolas" pitchFamily="49" charset="0"/>
              </a:rPr>
              <a:t>DateTime</a:t>
            </a:r>
          </a:p>
          <a:p>
            <a:pPr>
              <a:lnSpc>
                <a:spcPct val="100000"/>
              </a:lnSpc>
            </a:pPr>
            <a:r>
              <a:rPr lang="en-US" dirty="0"/>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latin typeface="Consolas" pitchFamily="49" charset="0"/>
                <a:cs typeface="Consolas" pitchFamily="49" charset="0"/>
              </a:rPr>
              <a:t>string</a:t>
            </a:r>
            <a:r>
              <a:rPr lang="en-US" dirty="0" smtClean="0"/>
              <a:t>, </a:t>
            </a:r>
            <a:r>
              <a:rPr lang="en-US" dirty="0" smtClean="0">
                <a:latin typeface="Consolas" pitchFamily="49" charset="0"/>
                <a:cs typeface="Consolas" pitchFamily="49" charset="0"/>
              </a:rPr>
              <a:t>Random</a:t>
            </a:r>
            <a:r>
              <a:rPr lang="en-US" dirty="0" smtClean="0"/>
              <a:t>, </a:t>
            </a:r>
            <a:r>
              <a:rPr lang="en-US" noProof="1" smtClean="0">
                <a:latin typeface="Consolas" pitchFamily="49" charset="0"/>
                <a:cs typeface="Consolas" pitchFamily="49" charset="0"/>
              </a:rPr>
              <a:t>object</a:t>
            </a:r>
            <a:r>
              <a:rPr lang="en-US" dirty="0" smtClean="0"/>
              <a:t>, </a:t>
            </a:r>
            <a:r>
              <a:rPr lang="en-US" noProof="1" smtClean="0">
                <a:latin typeface="Consolas" pitchFamily="49" charset="0"/>
                <a:cs typeface="Consolas" pitchFamily="49" charset="0"/>
              </a:rPr>
              <a:t>int[]</a:t>
            </a:r>
            <a:endParaRPr lang="en-US" noProof="1">
              <a:latin typeface="Consolas" pitchFamily="49" charset="0"/>
              <a:cs typeface="Consolas" pitchFamily="49" charset="0"/>
            </a:endParaRPr>
          </a:p>
        </p:txBody>
      </p:sp>
    </p:spTree>
    <p:extLst>
      <p:ext uri="{BB962C8B-B14F-4D97-AF65-F5344CB8AC3E}">
        <p14:creationId xmlns:p14="http://schemas.microsoft.com/office/powerpoint/2010/main" xmlns="" val="217544917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chemeClr val="tx1"/>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chemeClr val="tx1"/>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chemeClr val="tx1"/>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chemeClr val="tx1"/>
                </a:solidFill>
                <a:latin typeface="Consolas" pitchFamily="49" charset="0"/>
                <a:cs typeface="Consolas" pitchFamily="49" charset="0"/>
              </a:rPr>
              <a:t>string str = "telerik";</a:t>
            </a:r>
            <a:endParaRPr lang="en-US" sz="1900" noProof="1">
              <a:solidFill>
                <a:schemeClr val="tx1"/>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solidFill>
                <a:cs typeface="Consolas" pitchFamily="49" charset="0"/>
              </a:rPr>
              <a:t>Stack</a:t>
            </a:r>
            <a:endParaRPr lang="en-US" sz="2000" noProof="1">
              <a:solidFill>
                <a:schemeClr val="tx1"/>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chemeClr val="tx1"/>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solidFill>
                <a:cs typeface="Consolas" pitchFamily="49" charset="0"/>
              </a:rPr>
              <a:t>Heap</a:t>
            </a:r>
            <a:endParaRPr lang="en-US" sz="2000" noProof="1">
              <a:solidFill>
                <a:schemeClr val="tx1"/>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chemeClr val="tx1"/>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tx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tx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tx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tx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tx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tx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tx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tx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85427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spTree>
    <p:extLst>
      <p:ext uri="{BB962C8B-B14F-4D97-AF65-F5344CB8AC3E}">
        <p14:creationId xmlns:p14="http://schemas.microsoft.com/office/powerpoint/2010/main" xmlns=""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251520" y="0"/>
            <a:ext cx="8229600" cy="1143000"/>
          </a:xfrm>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normAutofit fontScale="92500" lnSpcReduction="20000"/>
          </a:bodyPr>
          <a:lstStyle/>
          <a:p>
            <a:pPr>
              <a:lnSpc>
                <a:spcPct val="100000"/>
              </a:lnSpc>
            </a:pPr>
            <a:r>
              <a:rPr kumimoji="0" lang="en-US" sz="2600" dirty="0"/>
              <a:t>Classes provide the structure for objects</a:t>
            </a:r>
          </a:p>
          <a:p>
            <a:pPr>
              <a:lnSpc>
                <a:spcPct val="100000"/>
              </a:lnSpc>
            </a:pPr>
            <a:r>
              <a:rPr lang="en-US" sz="2600" dirty="0"/>
              <a:t>Objects are particular instances of classes</a:t>
            </a:r>
          </a:p>
          <a:p>
            <a:pPr>
              <a:lnSpc>
                <a:spcPct val="100000"/>
              </a:lnSpc>
            </a:pPr>
            <a:r>
              <a:rPr lang="en-US" sz="2600" dirty="0"/>
              <a:t>Classes have </a:t>
            </a:r>
            <a:r>
              <a:rPr lang="en-US" sz="2600" dirty="0" smtClean="0"/>
              <a:t>different members</a:t>
            </a:r>
          </a:p>
          <a:p>
            <a:pPr lvl="1">
              <a:lnSpc>
                <a:spcPct val="100000"/>
              </a:lnSpc>
            </a:pPr>
            <a:r>
              <a:rPr lang="en-US" sz="2600" dirty="0" smtClean="0"/>
              <a:t>Methods, fields, properties, etc.</a:t>
            </a:r>
            <a:endParaRPr lang="en-US" sz="2600" dirty="0"/>
          </a:p>
          <a:p>
            <a:pPr lvl="1">
              <a:lnSpc>
                <a:spcPct val="100000"/>
              </a:lnSpc>
            </a:pPr>
            <a:r>
              <a:rPr lang="en-US" sz="2600" dirty="0"/>
              <a:t>Instance and </a:t>
            </a:r>
            <a:r>
              <a:rPr lang="en-US" sz="2600" dirty="0" smtClean="0"/>
              <a:t>static members</a:t>
            </a:r>
            <a:endParaRPr lang="en-US" sz="2600" dirty="0"/>
          </a:p>
          <a:p>
            <a:pPr lvl="1">
              <a:lnSpc>
                <a:spcPct val="100000"/>
              </a:lnSpc>
            </a:pPr>
            <a:r>
              <a:rPr lang="en-US" sz="2600" dirty="0"/>
              <a:t>Members can be </a:t>
            </a:r>
            <a:r>
              <a:rPr lang="en-US" sz="2600" dirty="0" smtClean="0"/>
              <a:t>accessed</a:t>
            </a:r>
          </a:p>
          <a:p>
            <a:pPr lvl="1">
              <a:lnSpc>
                <a:spcPct val="100000"/>
              </a:lnSpc>
            </a:pPr>
            <a:r>
              <a:rPr lang="en-US" sz="2600" dirty="0" smtClean="0"/>
              <a:t>Methods can be called</a:t>
            </a:r>
            <a:endParaRPr lang="en-US" sz="2600" dirty="0"/>
          </a:p>
          <a:p>
            <a:pPr>
              <a:lnSpc>
                <a:spcPct val="100000"/>
              </a:lnSpc>
            </a:pPr>
            <a:r>
              <a:rPr lang="en-US" sz="2600" dirty="0"/>
              <a:t>Structures are used for storing </a:t>
            </a:r>
            <a:r>
              <a:rPr lang="en-US" sz="2600" dirty="0" smtClean="0"/>
              <a:t>data</a:t>
            </a:r>
          </a:p>
          <a:p>
            <a:pPr>
              <a:lnSpc>
                <a:spcPct val="100000"/>
              </a:lnSpc>
            </a:pPr>
            <a:r>
              <a:rPr lang="en-US" sz="2600" dirty="0" smtClean="0"/>
              <a:t>Namespaces group related </a:t>
            </a:r>
            <a:r>
              <a:rPr lang="en-US" sz="2600" dirty="0" smtClean="0"/>
              <a:t>classes</a:t>
            </a:r>
          </a:p>
          <a:p>
            <a:pPr>
              <a:spcBef>
                <a:spcPct val="35000"/>
              </a:spcBef>
            </a:pPr>
            <a:r>
              <a:rPr lang="en-US" sz="2600" dirty="0" smtClean="0"/>
              <a:t>Namespaces help organizing the classes</a:t>
            </a:r>
          </a:p>
          <a:p>
            <a:pPr>
              <a:spcBef>
                <a:spcPct val="35000"/>
              </a:spcBef>
            </a:pPr>
            <a:r>
              <a:rPr lang="en-US" sz="2600" dirty="0" smtClean="0"/>
              <a:t>Common Type System (CTS) defines the types for all .NET languages</a:t>
            </a:r>
          </a:p>
          <a:p>
            <a:pPr lvl="1">
              <a:spcBef>
                <a:spcPct val="35000"/>
              </a:spcBef>
            </a:pPr>
            <a:r>
              <a:rPr lang="en-US" sz="2600" dirty="0" smtClean="0"/>
              <a:t>Values types</a:t>
            </a:r>
          </a:p>
          <a:p>
            <a:pPr lvl="1">
              <a:spcBef>
                <a:spcPct val="35000"/>
              </a:spcBef>
            </a:pPr>
            <a:r>
              <a:rPr lang="en-US" sz="2600" dirty="0" smtClean="0"/>
              <a:t>Reference types</a:t>
            </a:r>
            <a:endParaRPr lang="bg-BG" sz="2600" dirty="0" smtClean="0"/>
          </a:p>
          <a:p>
            <a:pPr>
              <a:lnSpc>
                <a:spcPct val="100000"/>
              </a:lnSpc>
              <a:buNone/>
            </a:pPr>
            <a:endParaRPr lang="en-US" sz="2400" dirty="0"/>
          </a:p>
        </p:txBody>
      </p:sp>
    </p:spTree>
    <p:extLst>
      <p:ext uri="{BB962C8B-B14F-4D97-AF65-F5344CB8AC3E}">
        <p14:creationId xmlns:p14="http://schemas.microsoft.com/office/powerpoint/2010/main" xmlns="" val="11613055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 </a:t>
            </a:r>
            <a:r>
              <a:rPr kumimoji="0" lang="en-AU" sz="2800" b="1" dirty="0">
                <a:effectLst>
                  <a:outerShdw blurRad="38100" dist="38100" dir="2700000" algn="tl">
                    <a:srgbClr val="000000">
                      <a:alpha val="43137"/>
                    </a:srgbClr>
                  </a:outerShdw>
                </a:effectLst>
              </a:rPr>
              <a:t>checks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people</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effectLst>
                  <a:outerShdw blurRad="38100" dist="38100" dir="2700000" algn="tl">
                    <a:srgbClr val="000000">
                      <a:alpha val="43137"/>
                    </a:srgbClr>
                  </a:outerShdw>
                </a:effectLst>
              </a:rPr>
              <a:t>…</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numbers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queues</a:t>
            </a:r>
          </a:p>
          <a:p>
            <a:pPr>
              <a:lnSpc>
                <a:spcPct val="100000"/>
              </a:lnSpc>
              <a:spcBef>
                <a:spcPct val="50000"/>
              </a:spcBef>
            </a:pPr>
            <a:r>
              <a:rPr kumimoji="0" lang="en-AU" sz="2800" b="1" dirty="0">
                <a:effectLst>
                  <a:outerShdw blurRad="38100" dist="38100" dir="2700000" algn="tl">
                    <a:srgbClr val="000000">
                      <a:alpha val="43137"/>
                    </a:srgbClr>
                  </a:outerShdw>
                </a:effectLst>
                <a:sym typeface="Monotype Sorts" pitchFamily="2" charset="2"/>
              </a:rPr>
              <a:t></a:t>
            </a:r>
            <a:r>
              <a:rPr kumimoji="0" lang="en-AU" sz="2800" b="1" dirty="0">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effectLst>
                  <a:outerShdw blurRad="38100" dist="38100" dir="2700000" algn="tl">
                    <a:srgbClr val="000000">
                      <a:alpha val="43137"/>
                    </a:srgbClr>
                  </a:outerShdw>
                </a:effectLst>
              </a:rPr>
              <a:t>Things </a:t>
            </a:r>
            <a:r>
              <a:rPr kumimoji="0" lang="en-AU" sz="3200" b="1" dirty="0" smtClean="0">
                <a:effectLst>
                  <a:outerShdw blurRad="38100" dist="38100" dir="2700000" algn="tl">
                    <a:srgbClr val="000000">
                      <a:alpha val="43137"/>
                    </a:srgbClr>
                  </a:outerShdw>
                </a:effectLst>
              </a:rPr>
              <a:t>from the </a:t>
            </a:r>
            <a:r>
              <a:rPr kumimoji="0" lang="en-AU" sz="3200" b="1" dirty="0">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effectLst>
                  <a:outerShdw blurRad="38100" dist="38100" dir="2700000" algn="tl">
                    <a:srgbClr val="000000">
                      <a:alpha val="43137"/>
                    </a:srgbClr>
                  </a:outerShdw>
                </a:effectLst>
              </a:rPr>
              <a:t>Things </a:t>
            </a:r>
            <a:r>
              <a:rPr kumimoji="0" lang="en-AU" sz="3200" b="1" dirty="0" smtClean="0">
                <a:effectLst>
                  <a:outerShdw blurRad="38100" dist="38100" dir="2700000" algn="tl">
                    <a:srgbClr val="000000">
                      <a:alpha val="43137"/>
                    </a:srgbClr>
                  </a:outerShdw>
                </a:effectLst>
              </a:rPr>
              <a:t>from the </a:t>
            </a:r>
            <a:r>
              <a:rPr kumimoji="0" lang="en-AU" sz="3200" b="1" dirty="0">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xmlns="" val="3640422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class:</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tx1"/>
                </a:solidFill>
                <a:latin typeface="+mn-lt"/>
              </a:rPr>
              <a:t>Classes act as templates from which an instance of an object is created at run time. Classes define the properties of the object and the methods used to control the object's behavior.</a:t>
            </a:r>
            <a:endParaRPr lang="en-US" sz="3200" dirty="0">
              <a:solidFill>
                <a:schemeClr val="tx1"/>
              </a:solidFill>
              <a:latin typeface="+mn-lt"/>
            </a:endParaRPr>
          </a:p>
        </p:txBody>
      </p:sp>
    </p:spTree>
    <p:extLst>
      <p:ext uri="{BB962C8B-B14F-4D97-AF65-F5344CB8AC3E}">
        <p14:creationId xmlns:p14="http://schemas.microsoft.com/office/powerpoint/2010/main" xmlns=""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67544" y="0"/>
            <a:ext cx="8229600" cy="1143000"/>
          </a:xfrm>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t>state</a:t>
            </a:r>
          </a:p>
          <a:p>
            <a:pPr lvl="1">
              <a:lnSpc>
                <a:spcPct val="100000"/>
              </a:lnSpc>
              <a:spcBef>
                <a:spcPts val="500"/>
              </a:spcBef>
            </a:pPr>
            <a:r>
              <a:rPr kumimoji="0" lang="en-US" dirty="0" smtClean="0"/>
              <a:t>Set of actions (behavior</a:t>
            </a:r>
            <a:r>
              <a:rPr lang="en-US" dirty="0" smtClean="0"/>
              <a:t>)</a:t>
            </a:r>
            <a:endParaRPr kumimoji="0" lang="en-US" dirty="0"/>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xmlns=""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тем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тема">
  <a:themeElements>
    <a:clrScheme name="О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О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3195</Words>
  <Application>Microsoft Office PowerPoint</Application>
  <PresentationFormat>Презентация на цял екран (4:3)</PresentationFormat>
  <Paragraphs>626</Paragraphs>
  <Slides>60</Slides>
  <Notes>13</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60</vt:i4>
      </vt:variant>
    </vt:vector>
  </HeadingPairs>
  <TitlesOfParts>
    <vt:vector size="61" baseType="lpstr">
      <vt:lpstr>Office тема</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Static Methods</vt:lpstr>
      <vt:lpstr>Calling Static Methods – Examples</vt:lpstr>
      <vt:lpstr>Constructors</vt:lpstr>
      <vt:lpstr>Constructors (2)</vt:lpstr>
      <vt:lpstr>Parameterless Constructors</vt:lpstr>
      <vt:lpstr>Constructor with Parameters</vt:lpstr>
      <vt:lpstr>More Constructor Examples</vt:lpstr>
      <vt:lpstr>Enumerations</vt:lpstr>
      <vt:lpstr>Enumerations</vt:lpstr>
      <vt:lpstr>Слайд 40</vt:lpstr>
      <vt:lpstr>Structures</vt:lpstr>
      <vt:lpstr>Слайд 42</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creator>PePsi</dc:creator>
  <cp:lastModifiedBy>PePsi</cp:lastModifiedBy>
  <cp:revision>74</cp:revision>
  <dcterms:created xsi:type="dcterms:W3CDTF">2015-02-19T13:38:57Z</dcterms:created>
  <dcterms:modified xsi:type="dcterms:W3CDTF">2015-02-19T13:59:57Z</dcterms:modified>
</cp:coreProperties>
</file>