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6" r:id="rId18"/>
    <p:sldId id="277" r:id="rId19"/>
    <p:sldId id="279" r:id="rId20"/>
    <p:sldId id="280" r:id="rId21"/>
    <p:sldId id="282" r:id="rId22"/>
    <p:sldId id="284" r:id="rId23"/>
    <p:sldId id="286" r:id="rId24"/>
    <p:sldId id="287" r:id="rId25"/>
    <p:sldId id="288" r:id="rId26"/>
    <p:sldId id="289" r:id="rId27"/>
    <p:sldId id="291" r:id="rId28"/>
    <p:sldId id="292" r:id="rId29"/>
    <p:sldId id="294" r:id="rId30"/>
    <p:sldId id="295" r:id="rId31"/>
    <p:sldId id="296" r:id="rId32"/>
    <p:sldId id="297" r:id="rId33"/>
    <p:sldId id="298" r:id="rId34"/>
    <p:sldId id="299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1" r:id="rId45"/>
    <p:sldId id="312" r:id="rId4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2023F-939E-45AC-AD95-18893274E659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76646-073A-4B5D-9E7B-92B8FF66A40A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9877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8533F-B395-48FC-9668-6F0C1A5C185A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28531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AED83-1E2C-4642-B1EB-70888621CCB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35270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87B40-4AD3-4CEA-8721-B0060BA3004F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53757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9C080-C230-4FC9-8855-25F93EDE6954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517248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1A60-BC04-4D56-8364-D10D2FD458CF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75119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457200"/>
            <a:ext cx="5942012" cy="4456113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012" y="5142880"/>
            <a:ext cx="5713977" cy="341818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924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457200"/>
            <a:ext cx="5942012" cy="4456113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012" y="5029413"/>
            <a:ext cx="5713977" cy="3415349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"it’s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</a:t>
            </a:r>
            <a:r>
              <a:rPr lang="en-US" dirty="0" err="1"/>
              <a:t>preallocate</a:t>
            </a:r>
            <a:r>
              <a:rPr lang="en-US" dirty="0"/>
              <a:t> the amount of space required using the </a:t>
            </a: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StringBuffer</a:t>
            </a:r>
            <a:r>
              <a:rPr lang="en-US" dirty="0"/>
              <a:t> quote = new </a:t>
            </a:r>
            <a:r>
              <a:rPr lang="en-US" dirty="0" err="1"/>
              <a:t>StringBuffer</a:t>
            </a:r>
            <a:r>
              <a:rPr lang="en-US" dirty="0"/>
              <a:t>(60); // </a:t>
            </a:r>
            <a:r>
              <a:rPr lang="en-US" dirty="0" err="1"/>
              <a:t>alloc</a:t>
            </a:r>
            <a:r>
              <a:rPr lang="en-US" dirty="0"/>
              <a:t>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quote.append</a:t>
            </a:r>
            <a:r>
              <a:rPr lang="en-US" dirty="0"/>
              <a:t>("Fasten your seatbelts, ");</a:t>
            </a:r>
            <a:br>
              <a:rPr lang="en-US" dirty="0"/>
            </a:br>
            <a:r>
              <a:rPr lang="en-US" dirty="0" err="1"/>
              <a:t>quote.append</a:t>
            </a:r>
            <a:r>
              <a:rPr lang="en-US" dirty="0"/>
              <a:t>(" it’s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038416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0775C-A0AD-419C-ABCC-2D2D2FB27892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949971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8FF19-304F-44B9-A1CF-A6F7D8439B19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51848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4967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>
                <a:solidFill>
                  <a:schemeClr val="tx1"/>
                </a:solidFill>
              </a:rPr>
              <a:t>Strings and Text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94" y="3338852"/>
            <a:ext cx="8134350" cy="5691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Processing and Manipulating Text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http://academy.telerik.com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C# Fundamentals – Part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61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Before initializing a string variable has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/>
              <a:t>value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initialized by: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a </a:t>
            </a:r>
            <a:r>
              <a:rPr lang="en-US" dirty="0" smtClean="0"/>
              <a:t>string </a:t>
            </a:r>
            <a:r>
              <a:rPr lang="en-US" dirty="0"/>
              <a:t>literal to the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value of another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result of operation of type string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8991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 (2)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Not initialized variables has value of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Assigning a </a:t>
            </a:r>
            <a:r>
              <a:rPr lang="en-US" sz="3000" dirty="0" smtClean="0"/>
              <a:t>string </a:t>
            </a:r>
            <a:r>
              <a:rPr lang="en-US" sz="3000" dirty="0"/>
              <a:t>literal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another </a:t>
            </a:r>
            <a:r>
              <a:rPr lang="en-US" sz="3000" dirty="0"/>
              <a:t>string variable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the </a:t>
            </a:r>
            <a:r>
              <a:rPr lang="en-US" sz="3000" dirty="0"/>
              <a:t>result of string </a:t>
            </a:r>
            <a:r>
              <a:rPr lang="en-US" sz="3000" dirty="0" smtClean="0"/>
              <a:t>operation</a:t>
            </a:r>
            <a:endParaRPr lang="en-US" sz="3000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827584" y="198884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// s is equal to null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827584" y="3140968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"I am a string literal!";</a:t>
            </a: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899592" y="4293096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s2 = s;</a:t>
            </a:r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auto">
          <a:xfrm>
            <a:off x="755650" y="54672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42.ToString();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80771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and </a:t>
            </a:r>
            <a:r>
              <a:rPr lang="en-US" dirty="0"/>
              <a:t>Printing Strings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strings from the console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Console.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ReadLine()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755650" y="26478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	</a:t>
            </a: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755650" y="4724400"/>
            <a:ext cx="75501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name: "); 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Console.Write("Hello, {0}! ", name);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Console.WriteLine("Welcome to our party!");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896" y="3271838"/>
            <a:ext cx="8496300" cy="1223962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 to the console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the methods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Write()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WriteLine()</a:t>
            </a:r>
            <a:endParaRPr kumimoji="0" lang="en-US" sz="3000" b="1" i="0" u="none" strike="noStrike" kern="1200" cap="none" spc="0" normalizeH="0" baseline="0" noProof="1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43808" y="6204993"/>
            <a:ext cx="5626968" cy="65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Reading and Printing Strings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95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1042988" y="2165919"/>
            <a:ext cx="69119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Comparing, Concatenating, Searching, Extracting Substrings, Splitting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60475" y="1284856"/>
            <a:ext cx="6480175" cy="669925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Manipulating Strings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2868991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bg-BG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to compare </a:t>
            </a:r>
            <a:r>
              <a:rPr lang="en-US" dirty="0"/>
              <a:t>two strings: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Dictionary-based string comparison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Case-insensitive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Case-sensitive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27088" y="2806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string.Compare(str1, str2, true);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== 0 if str1 equals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&lt; 0 if str1 is before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&gt; 0 if str1 is after str2	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827088" y="4953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string.Compare(str1, str2, false);	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185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/>
              <a:t>Comparing Strings (2)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Equality checking by operator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==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Performs case-sensitive compare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Using the case-sensitive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same effect like the operator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==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900113" y="2209800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 == str2)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900113" y="4989513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(str1.Equals(str2))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85629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/>
              <a:t>Comparing Strings – Example 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Finding the first </a:t>
            </a:r>
            <a:r>
              <a:rPr lang="en-US" sz="3000" dirty="0" smtClean="0"/>
              <a:t>string in </a:t>
            </a:r>
            <a:r>
              <a:rPr lang="en-US" sz="3000" dirty="0"/>
              <a:t>a lexicographical </a:t>
            </a:r>
            <a:r>
              <a:rPr lang="en-US" sz="3000" dirty="0" smtClean="0"/>
              <a:t>order from </a:t>
            </a:r>
            <a:r>
              <a:rPr lang="en-US" sz="3000" dirty="0"/>
              <a:t>a given list of </a:t>
            </a:r>
            <a:r>
              <a:rPr lang="en-US" sz="3000" dirty="0" smtClean="0"/>
              <a:t>strings:</a:t>
            </a:r>
            <a:endParaRPr lang="bg-BG" sz="3000" dirty="0"/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683568" y="2060848"/>
            <a:ext cx="7924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{"Sofia", "Varna", "Plovdiv",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"Pleven", "Bourgas", "Rousse", "Yambol"};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firstTown = towns[0];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i=1; i&lt;towns.Length;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currentTown = towns[i];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(String.Compare(currentTown, firstTown)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firstTown = currentTown;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Console.WriteLine("First town: {0}", firstTown);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11960" y="6217840"/>
            <a:ext cx="4391645" cy="640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Comparing Strings – Live Demo</a:t>
            </a:r>
            <a:endParaRPr kumimoji="0" lang="bg-BG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427934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4963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There are two ways to combine strings: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Concat()</a:t>
            </a:r>
            <a:r>
              <a:rPr lang="en-US" sz="2800" dirty="0" smtClean="0"/>
              <a:t> method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Using the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or the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dirty="0" smtClean="0"/>
              <a:t> operators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000" dirty="0"/>
              <a:t>Any object can be appended to </a:t>
            </a:r>
            <a:r>
              <a:rPr lang="en-US" sz="3000" dirty="0" smtClean="0"/>
              <a:t>a string</a:t>
            </a:r>
            <a:endParaRPr lang="en-US" sz="3000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900113" y="2423160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String.Concat(str1,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900113" y="3635514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+ str2 + str3;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+=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827584" y="486916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"Peter";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name + " " + age; //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0773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Concatenating Strings – Example</a:t>
            </a:r>
            <a:endParaRPr lang="bg-BG" sz="3800" dirty="0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694748" y="1248274"/>
            <a:ext cx="776345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" " + lastName;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Console.WriteLine(fullName);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nameAndAge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"Name: " + fullName +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"\nAge: "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Console.WriteLine(nameAndAge);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Age: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779912" y="5949280"/>
            <a:ext cx="4175621" cy="604664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Concatenating Strings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630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smtClean="0"/>
              <a:t>in Strings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16832"/>
            <a:ext cx="8496300" cy="52562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character or </a:t>
            </a:r>
            <a:r>
              <a:rPr lang="en-US" sz="3000" dirty="0"/>
              <a:t>substring </a:t>
            </a:r>
            <a:r>
              <a:rPr lang="en-US" sz="3000" dirty="0" smtClean="0"/>
              <a:t>within given string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First occurrence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First occurrence </a:t>
            </a:r>
            <a:r>
              <a:rPr lang="en-US" sz="2800" dirty="0"/>
              <a:t>starting at given </a:t>
            </a:r>
            <a:r>
              <a:rPr lang="en-US" sz="2800" dirty="0" smtClean="0"/>
              <a:t>position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Last occurrence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900113" y="3048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str)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00113" y="43434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str, int startIndex)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00113" y="561969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LastIndexOf(string)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07357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String?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Creating and Using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Declaring, Creating, Reading </a:t>
            </a:r>
            <a:r>
              <a:rPr lang="en-US" sz="2800" dirty="0" smtClean="0"/>
              <a:t>and </a:t>
            </a:r>
            <a:r>
              <a:rPr lang="en-US" sz="2800" dirty="0"/>
              <a:t>Printing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Manipulating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Comparing, Concatenating, Searching, Extracting Substrings, Splitting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Other String Operations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Replacing Substrings, Deleting Substrings, Changing Character Casing, Trimming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94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</a:t>
            </a:r>
            <a:r>
              <a:rPr lang="en-US" dirty="0"/>
              <a:t>Strings – Example</a:t>
            </a:r>
            <a:endParaRPr lang="bg-BG" dirty="0"/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713871" y="1371600"/>
            <a:ext cx="770413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"C# Programming Course";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str.IndexOf("C#"); // index 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15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IndexOf is case-sensetive. -1 means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str.IndexOf("ram");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str.IndexOf("r"); // index =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5);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8); // index = 18</a:t>
            </a:r>
          </a:p>
        </p:txBody>
      </p:sp>
      <p:graphicFrame>
        <p:nvGraphicFramePr>
          <p:cNvPr id="629886" name="Group 126"/>
          <p:cNvGraphicFramePr>
            <a:graphicFrameLocks noGrp="1"/>
          </p:cNvGraphicFramePr>
          <p:nvPr/>
        </p:nvGraphicFramePr>
        <p:xfrm>
          <a:off x="1966408" y="5156200"/>
          <a:ext cx="6451600" cy="865188"/>
        </p:xfrm>
        <a:graphic>
          <a:graphicData uri="http://schemas.openxmlformats.org/drawingml/2006/table">
            <a:tbl>
              <a:tblPr/>
              <a:tblGrid>
                <a:gridCol w="430213"/>
                <a:gridCol w="431800"/>
                <a:gridCol w="430212"/>
                <a:gridCol w="427038"/>
                <a:gridCol w="430212"/>
                <a:gridCol w="430213"/>
                <a:gridCol w="430212"/>
                <a:gridCol w="431800"/>
                <a:gridCol w="430213"/>
                <a:gridCol w="430212"/>
                <a:gridCol w="430213"/>
                <a:gridCol w="428625"/>
                <a:gridCol w="430212"/>
                <a:gridCol w="430213"/>
                <a:gridCol w="43021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0885" y="513136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698" y="5572890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0" y="6113512"/>
            <a:ext cx="3744416" cy="744488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Searching in Strings – Live Demo</a:t>
            </a:r>
            <a:endParaRPr kumimoji="0" lang="bg-BG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74142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latin typeface="Consolas" pitchFamily="49" charset="0"/>
                <a:cs typeface="Consolas" pitchFamily="49" charset="0"/>
              </a:rPr>
              <a:t>str.Substring(int startIndex, int length)</a:t>
            </a:r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600" noProof="1">
                <a:latin typeface="Consolas" pitchFamily="49" charset="0"/>
                <a:cs typeface="Consolas" pitchFamily="49" charset="0"/>
              </a:rPr>
              <a:t>str.Substring(int startIndex)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754063" y="2362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filename.Substring(8, 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is Rila2009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755650" y="41148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@"C:\Pics\Summer2009.jpg";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filename.Substring(8);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is Summer2009.jpg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/>
          </p:nvPr>
        </p:nvGraphicFramePr>
        <p:xfrm>
          <a:off x="467544" y="5373216"/>
          <a:ext cx="8142285" cy="845504"/>
        </p:xfrm>
        <a:graphic>
          <a:graphicData uri="http://schemas.openxmlformats.org/drawingml/2006/table">
            <a:tbl>
              <a:tblPr/>
              <a:tblGrid>
                <a:gridCol w="407901"/>
                <a:gridCol w="407902"/>
                <a:gridCol w="407901"/>
                <a:gridCol w="403177"/>
                <a:gridCol w="407902"/>
                <a:gridCol w="404752"/>
                <a:gridCol w="407902"/>
                <a:gridCol w="407901"/>
                <a:gridCol w="409477"/>
                <a:gridCol w="407902"/>
                <a:gridCol w="406327"/>
                <a:gridCol w="406327"/>
                <a:gridCol w="406327"/>
                <a:gridCol w="407901"/>
                <a:gridCol w="406327"/>
                <a:gridCol w="406327"/>
                <a:gridCol w="406327"/>
                <a:gridCol w="407902"/>
                <a:gridCol w="407901"/>
                <a:gridCol w="40790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499992" y="6185520"/>
            <a:ext cx="3959597" cy="67248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Extracting Substrings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755379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split a string by given separator(s) use the following method: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Example:</a:t>
            </a:r>
            <a:endParaRPr lang="bg-BG" sz="3000" dirty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27088" y="2057400"/>
            <a:ext cx="74898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Split(params char[])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27088" y="3352800"/>
            <a:ext cx="74898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"Amstel, Zagorka, Tuborg, Becks.";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beers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listOfBeers.Split(' ', ',', '.');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Console.WriteLine(beer);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004048" y="6021288"/>
            <a:ext cx="3311525" cy="576808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Splitting Strings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336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64426" cy="9366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685800" y="233680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Replacing Substrings, Deleting Substrings, Changing Character Casing, Trimming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303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Replacing and Deleting Substrings</a:t>
            </a:r>
            <a:endParaRPr lang="bg-BG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Replace(string,</a:t>
            </a:r>
            <a:r>
              <a:rPr lang="en-US" sz="2800" noProof="1"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string)</a:t>
            </a:r>
            <a:r>
              <a:rPr lang="en-US" sz="2800" dirty="0"/>
              <a:t> – replaces all occurrences of given string with another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result is new string (strings are immutable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deletes part of a string and produces new </a:t>
            </a:r>
            <a:r>
              <a:rPr lang="en-US" sz="2800" dirty="0" smtClean="0"/>
              <a:t>string as result</a:t>
            </a:r>
            <a:endParaRPr lang="bg-BG" sz="2800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62000" y="25908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cocktail.Replace("+", "and");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62000" y="49530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"$ 1234567";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price.Remove(2, 3);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95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ToUpper()</a:t>
            </a:r>
            <a:endParaRPr lang="en-US" sz="30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alpha.ToLower();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755650" y="3674933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alpha.ToUpper();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126116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Using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Trim(chars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noProof="1"/>
              <a:t> and 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755650" y="3505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s.Trim(' ', ',' ,'!', '\n','\t');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755650" y="5413177"/>
            <a:ext cx="7632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s.TrimStart(); // clean = "C#   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23928" y="6153622"/>
            <a:ext cx="4602352" cy="70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Other String Operations – Live Demo</a:t>
            </a:r>
            <a:endParaRPr kumimoji="0" lang="bg-BG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551342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1828800"/>
            <a:ext cx="8834438" cy="917576"/>
          </a:xfrm>
        </p:spPr>
        <p:txBody>
          <a:bodyPr/>
          <a:lstStyle/>
          <a:p>
            <a:r>
              <a:rPr lang="en-US" sz="4800" dirty="0"/>
              <a:t>Building and Modifying Strings</a:t>
            </a:r>
            <a:endParaRPr lang="bg-BG" sz="4800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2822576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</a:p>
        </p:txBody>
      </p:sp>
    </p:spTree>
    <p:extLst>
      <p:ext uri="{BB962C8B-B14F-4D97-AF65-F5344CB8AC3E}">
        <p14:creationId xmlns="" xmlns:p14="http://schemas.microsoft.com/office/powerpoint/2010/main" val="3142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Strings</a:t>
            </a:r>
            <a:endParaRPr lang="bg-BG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</a:t>
            </a:r>
            <a:r>
              <a:rPr lang="en-US" dirty="0" smtClean="0"/>
              <a:t>immutable!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oncat()</a:t>
            </a:r>
            <a:r>
              <a:rPr lang="en-US" noProof="1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eplace()</a:t>
            </a:r>
            <a:r>
              <a:rPr lang="en-US" noProof="1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rim()</a:t>
            </a:r>
            <a:r>
              <a:rPr lang="en-US" noProof="1"/>
              <a:t>, ...</a:t>
            </a:r>
            <a:r>
              <a:rPr lang="en-US" dirty="0"/>
              <a:t> return new string, do not modify the old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 for strings in a loop!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runs </a:t>
            </a:r>
            <a:r>
              <a:rPr lang="en-US" dirty="0" smtClean="0"/>
              <a:t>very, very </a:t>
            </a:r>
            <a:r>
              <a:rPr lang="en-US" dirty="0"/>
              <a:t>inefficiently!</a:t>
            </a:r>
            <a:endParaRPr lang="bg-BG" dirty="0"/>
          </a:p>
        </p:txBody>
      </p:sp>
      <p:sp>
        <p:nvSpPr>
          <p:cNvPr id="670724" name="Rectangle 4"/>
          <p:cNvSpPr>
            <a:spLocks noChangeArrowheads="1"/>
          </p:cNvSpPr>
          <p:nvPr/>
        </p:nvSpPr>
        <p:spPr bwMode="auto">
          <a:xfrm>
            <a:off x="755576" y="3717032"/>
            <a:ext cx="76327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DupChar(char ch, int count)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result = "";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i&lt;count; i++)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ch;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526" y="4997784"/>
            <a:ext cx="3048000" cy="953453"/>
          </a:xfrm>
          <a:prstGeom prst="wedgeRoundRectCallout">
            <a:avLst>
              <a:gd name="adj1" fmla="val -81005"/>
              <a:gd name="adj2" fmla="val -4069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Very bad practice. Avoid this!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851920" y="5888384"/>
            <a:ext cx="4486846" cy="96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Slow Building Strings with + Live Demo</a:t>
            </a:r>
            <a:endParaRPr kumimoji="0" lang="bg-BG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562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StringBuilde</a:t>
            </a:r>
            <a:r>
              <a:rPr lang="en-US" dirty="0" smtClean="0"/>
              <a:t>r: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482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/>
              <a:t> keeps a buffer memory, allocated in advance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objects</a:t>
            </a:r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/>
        </p:nvGraphicFramePr>
        <p:xfrm>
          <a:off x="3014083" y="2026733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9888"/>
                <a:gridCol w="368300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807958" y="672596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577352" y="1965614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607265" y="-947448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783" y="1960792"/>
            <a:ext cx="2069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Length=9</a:t>
            </a:r>
          </a:p>
          <a:p>
            <a:pPr lvl="1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Capacity=15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3671" y="118343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8792" y="2905648"/>
            <a:ext cx="192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(Length)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50592" y="289141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965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Building and Modifying </a:t>
            </a:r>
            <a:r>
              <a:rPr lang="en-US" sz="3000" dirty="0" smtClean="0"/>
              <a:t>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Why the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Operator is Slow?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dirty="0" smtClean="0"/>
              <a:t>the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/>
              <a:t> Class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Formatting Strings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/>
              <a:t>Formatting </a:t>
            </a:r>
            <a:r>
              <a:rPr lang="en-US" sz="2800" dirty="0" smtClean="0"/>
              <a:t>Numbers</a:t>
            </a:r>
            <a:r>
              <a:rPr lang="en-US" sz="2800" dirty="0"/>
              <a:t>, </a:t>
            </a:r>
            <a:r>
              <a:rPr lang="en-US" sz="2800" dirty="0" smtClean="0"/>
              <a:t>Dates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and </a:t>
            </a:r>
            <a:r>
              <a:rPr lang="en-US" sz="2800" dirty="0" smtClean="0"/>
              <a:t>Currency</a:t>
            </a:r>
            <a:endParaRPr lang="en-US" sz="2800" dirty="0"/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 smtClean="0"/>
              <a:t>Cultures and Culture-Sensitive Formatting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 smtClean="0"/>
              <a:t>Accessing and Assigning the Current Culture</a:t>
            </a:r>
          </a:p>
          <a:p>
            <a:pPr marL="533400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8"/>
              <a:tabLst>
                <a:tab pos="282575" algn="l"/>
              </a:tabLst>
            </a:pPr>
            <a:r>
              <a:rPr lang="en-US" dirty="0" smtClean="0"/>
              <a:t>Parsing </a:t>
            </a:r>
            <a:r>
              <a:rPr lang="en-US" dirty="0"/>
              <a:t>Numbers and Dates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745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03200"/>
            <a:ext cx="7010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the </a:t>
            </a:r>
            <a:r>
              <a:rPr lang="en-US" dirty="0">
                <a:latin typeface="Courier New" pitchFamily="49" charset="0"/>
              </a:rPr>
              <a:t>+</a:t>
            </a:r>
            <a:r>
              <a:rPr lang="en-US" dirty="0"/>
              <a:t> Operator </a:t>
            </a:r>
            <a:r>
              <a:rPr lang="en-US" dirty="0" smtClean="0"/>
              <a:t>Performs String </a:t>
            </a:r>
            <a:r>
              <a:rPr lang="en-US" dirty="0"/>
              <a:t>Concatenations?</a:t>
            </a:r>
            <a:endParaRPr lang="bg-BG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00162"/>
            <a:ext cx="8496300" cy="5329238"/>
          </a:xfrm>
        </p:spPr>
        <p:txBody>
          <a:bodyPr/>
          <a:lstStyle/>
          <a:p>
            <a:pPr marL="354013" indent="-354013"/>
            <a:r>
              <a:rPr lang="en-US" dirty="0"/>
              <a:t>Consider </a:t>
            </a:r>
            <a:r>
              <a:rPr lang="en-US" dirty="0" smtClean="0"/>
              <a:t>the following </a:t>
            </a:r>
            <a:r>
              <a:rPr lang="en-US" dirty="0"/>
              <a:t>string concatenation:</a:t>
            </a:r>
          </a:p>
          <a:p>
            <a:pPr marL="354013" indent="-354013"/>
            <a:endParaRPr lang="en-US" dirty="0" smtClean="0"/>
          </a:p>
          <a:p>
            <a:pPr marL="354013" indent="-354013"/>
            <a:r>
              <a:rPr lang="en-US" dirty="0" smtClean="0"/>
              <a:t>It </a:t>
            </a:r>
            <a:r>
              <a:rPr lang="en-US" dirty="0"/>
              <a:t>is equivalent to this code: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>
              <a:spcBef>
                <a:spcPts val="3000"/>
              </a:spcBef>
            </a:pPr>
            <a:r>
              <a:rPr lang="en-US" dirty="0" smtClean="0"/>
              <a:t>Several </a:t>
            </a:r>
            <a:r>
              <a:rPr lang="en-US" dirty="0"/>
              <a:t>new objects are created and </a:t>
            </a:r>
            <a:r>
              <a:rPr lang="en-US" dirty="0" smtClean="0"/>
              <a:t>left to </a:t>
            </a:r>
            <a:r>
              <a:rPr lang="en-US" dirty="0"/>
              <a:t>the garbage </a:t>
            </a:r>
            <a:r>
              <a:rPr lang="en-US" dirty="0" smtClean="0"/>
              <a:t>collector for deallocation</a:t>
            </a:r>
            <a:endParaRPr lang="en-US" dirty="0"/>
          </a:p>
          <a:p>
            <a:pPr marL="987425" lvl="1" indent="-454025"/>
            <a:r>
              <a:rPr lang="en-US" dirty="0"/>
              <a:t>What happens when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in a loop?</a:t>
            </a: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827088" y="2052637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str1 + str2;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827584" y="3140968"/>
            <a:ext cx="7416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sb.ToString();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807648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noProof="1">
                <a:latin typeface="Consolas" pitchFamily="49" charset="0"/>
                <a:cs typeface="Consolas" pitchFamily="49" charset="0"/>
              </a:rPr>
              <a:t>StringBuilder(int</a:t>
            </a:r>
            <a:r>
              <a:rPr lang="en-US" sz="3000" noProof="1">
                <a:cs typeface="Consolas" pitchFamily="49" charset="0"/>
              </a:rPr>
              <a:t> 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capacity)</a:t>
            </a:r>
            <a:r>
              <a:rPr lang="en-US" sz="3000" dirty="0"/>
              <a:t> constructor allocates in advance buffer </a:t>
            </a:r>
            <a:r>
              <a:rPr lang="en-US" sz="3000" dirty="0" smtClean="0"/>
              <a:t>of given </a:t>
            </a:r>
            <a:r>
              <a:rPr lang="en-US" sz="3000" dirty="0"/>
              <a:t>size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By default 16 characters are </a:t>
            </a:r>
            <a:r>
              <a:rPr lang="en-US" sz="2800" dirty="0" smtClean="0"/>
              <a:t>allocated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 smtClean="0"/>
              <a:t> </a:t>
            </a:r>
            <a:r>
              <a:rPr lang="en-US" sz="3000" dirty="0"/>
              <a:t>holds the currently allocated space (in characters)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000" noProof="1">
                <a:cs typeface="Consolas" pitchFamily="49" charset="0"/>
              </a:rPr>
              <a:t> 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000" dirty="0"/>
              <a:t> (indexer in C#) gives access to the char value at given position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/>
              <a:t> holds the length of the string in the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36016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Class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Append(…)</a:t>
            </a:r>
            <a:r>
              <a:rPr lang="en-US" sz="3000" dirty="0"/>
              <a:t> appends </a:t>
            </a:r>
            <a:r>
              <a:rPr lang="en-US" sz="3000" dirty="0" smtClean="0"/>
              <a:t>a string </a:t>
            </a:r>
            <a:r>
              <a:rPr lang="en-US" sz="3000" dirty="0"/>
              <a:t>or </a:t>
            </a:r>
            <a:r>
              <a:rPr lang="en-US" sz="3000" dirty="0" smtClean="0"/>
              <a:t>another </a:t>
            </a:r>
            <a:r>
              <a:rPr lang="en-US" sz="3000" dirty="0"/>
              <a:t>object after the last character in the buffer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(int</a:t>
            </a:r>
            <a:r>
              <a:rPr lang="en-US" sz="3000" noProof="1">
                <a:cs typeface="Consolas" pitchFamily="49" charset="0"/>
              </a:rPr>
              <a:t> 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cs typeface="Consolas" pitchFamily="49" charset="0"/>
              </a:rPr>
              <a:t> 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noProof="1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removes the characters in given range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nsert(int</a:t>
            </a:r>
            <a:r>
              <a:rPr lang="en-US" sz="3000" noProof="1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tring</a:t>
            </a:r>
            <a:r>
              <a:rPr lang="en-US" sz="3000" noProof="1">
                <a:cs typeface="Consolas" pitchFamily="49" charset="0"/>
              </a:rPr>
              <a:t> 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str)</a:t>
            </a:r>
            <a:r>
              <a:rPr lang="en-US" sz="3000" dirty="0"/>
              <a:t> inserts given string (or object) at given position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noProof="1">
                <a:latin typeface="Consolas" pitchFamily="49" charset="0"/>
                <a:cs typeface="Consolas" pitchFamily="49" charset="0"/>
              </a:rPr>
              <a:t>Replace(string</a:t>
            </a:r>
            <a:r>
              <a:rPr lang="en-US" sz="3000" noProof="1">
                <a:cs typeface="Consolas" pitchFamily="49" charset="0"/>
              </a:rPr>
              <a:t> 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oldStr,</a:t>
            </a:r>
            <a:r>
              <a:rPr lang="en-US" sz="3000" noProof="1">
                <a:cs typeface="Consolas" pitchFamily="49" charset="0"/>
              </a:rPr>
              <a:t> 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noProof="1">
                <a:cs typeface="Consolas" pitchFamily="49" charset="0"/>
              </a:rPr>
              <a:t> 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3000" dirty="0"/>
              <a:t> replaces all occurrences of a </a:t>
            </a:r>
            <a:r>
              <a:rPr lang="en-US" sz="3000" dirty="0" smtClean="0"/>
              <a:t>substring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oString()</a:t>
            </a:r>
            <a:r>
              <a:rPr lang="en-US" sz="3000" dirty="0"/>
              <a:t> converts the 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dirty="0"/>
              <a:t> to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String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709869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6934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Changing the Contents of a String </a:t>
            </a:r>
            <a:r>
              <a:rPr lang="en-US" dirty="0" smtClean="0"/>
              <a:t>with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27162"/>
            <a:ext cx="8642350" cy="51006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noProof="1"/>
              <a:t>Use the 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000" noProof="1"/>
              <a:t> class for </a:t>
            </a:r>
            <a:r>
              <a:rPr lang="en-US" sz="3000" noProof="1" smtClean="0"/>
              <a:t>modifiable </a:t>
            </a:r>
            <a:r>
              <a:rPr lang="en-US" sz="3000" noProof="1"/>
              <a:t>strings of characters:</a:t>
            </a:r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noProof="1"/>
              <a:t>Use 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noProof="1"/>
              <a:t> if you need to keep adding characters to a string</a:t>
            </a: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685800" y="2668587"/>
            <a:ext cx="773112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s.Length-1; i &gt;= 0; i--)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sb.ToString();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1337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>
            <a:normAutofit fontScale="90000"/>
          </a:bodyPr>
          <a:lstStyle/>
          <a:p>
            <a:r>
              <a:rPr lang="en-US" noProof="1"/>
              <a:t>StringBuilder</a:t>
            </a:r>
            <a:r>
              <a:rPr lang="en-US" dirty="0"/>
              <a:t> – </a:t>
            </a:r>
            <a:r>
              <a:rPr lang="en-US" dirty="0" smtClean="0"/>
              <a:t>Another Example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all capital letters from a string</a:t>
            </a:r>
            <a:endParaRPr lang="bg-BG" dirty="0"/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755650" y="1981200"/>
            <a:ext cx="7632700" cy="42243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ExtractCapitals(string 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result = new StringBuilder();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i&lt;s.Length; i++)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if (Char.IsUpper(s[i]))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result.Append(s[i]);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result.ToString();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419872" y="5877272"/>
            <a:ext cx="4881610" cy="6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</a:t>
            </a:r>
            <a:r>
              <a:rPr kumimoji="0" lang="en-US" sz="1800" b="0" i="1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StringBuilder – Live Demo</a:t>
            </a:r>
            <a:endParaRPr kumimoji="0" lang="en-US" sz="18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569555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76400"/>
            <a:ext cx="5832475" cy="7366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1042988" y="2641600"/>
            <a:ext cx="6985000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String.Format()</a:t>
            </a:r>
          </a:p>
        </p:txBody>
      </p:sp>
    </p:spTree>
    <p:extLst>
      <p:ext uri="{BB962C8B-B14F-4D97-AF65-F5344CB8AC3E}">
        <p14:creationId xmlns="" xmlns:p14="http://schemas.microsoft.com/office/powerpoint/2010/main" val="90538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ToString()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smtClean="0"/>
              <a:t>classes in C# have public </a:t>
            </a:r>
            <a:r>
              <a:rPr lang="en-US" dirty="0"/>
              <a:t>virtual </a:t>
            </a:r>
            <a:r>
              <a:rPr lang="en-US" dirty="0" smtClean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ToString()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 human-readable, culture-sensitive string representing the object</a:t>
            </a:r>
          </a:p>
          <a:p>
            <a:pPr lvl="1"/>
            <a:r>
              <a:rPr lang="en-US" dirty="0"/>
              <a:t>Most .NET Framework types have own implementation of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ToString()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noProof="1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DateTime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684213" y="5211971"/>
            <a:ext cx="7704137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"The number is " + number.ToString();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Console.WriteLine(s); // The number is 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736899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ToString(format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specific formatting when converting objects to string</a:t>
            </a:r>
          </a:p>
          <a:p>
            <a:pPr marL="869950" lvl="1" indent="-412750"/>
            <a:r>
              <a:rPr lang="en-US" noProof="1">
                <a:latin typeface="Consolas" pitchFamily="49" charset="0"/>
                <a:cs typeface="Consolas" pitchFamily="49" charset="0"/>
              </a:rPr>
              <a:t>ToString(fo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matString)</a:t>
            </a:r>
            <a:r>
              <a:rPr lang="en-US" dirty="0"/>
              <a:t> method</a:t>
            </a:r>
            <a:endParaRPr lang="en-US" noProof="1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755650" y="3068638"/>
            <a:ext cx="7561263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number.ToString("D5"); // 00042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number.ToString("X"); // 2A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Consider the default culture is Bulgarian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number.ToString("C"); // 42,00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d.ToString("P2"); // 37,50 %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4996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Strings</a:t>
            </a:r>
            <a:endParaRPr lang="bg-BG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The formatting strings are different for the different types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Some formatting strings for numbers: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/>
              <a:t> – number (for integer types)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– currency (according </a:t>
            </a:r>
            <a:r>
              <a:rPr lang="en-US" sz="2800" dirty="0" smtClean="0"/>
              <a:t>to current </a:t>
            </a:r>
            <a:r>
              <a:rPr lang="en-US" sz="2800" dirty="0"/>
              <a:t>culture)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/>
              <a:t> – number in exponential notation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 – percentage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 – hexadecimal number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/>
              <a:t> – fixed point (for real numbers)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520046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String.Format()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Applies templates for formatting strings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Placeholders are used for dynamic 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Console.WriteLine(…)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749300" y="3068638"/>
            <a:ext cx="7632700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template = "If I were {0}, I would {1}.";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sentence1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"developer", "know C#");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Console.WriteLine(sentence1);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developer, I would know C#.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sentence2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"elephant", "weigh 4500 kg");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elephant, I would weigh 4500 kg.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47771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sequences </a:t>
            </a:r>
            <a:r>
              <a:rPr lang="en-US" dirty="0"/>
              <a:t>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Each character is a Unicode </a:t>
            </a:r>
            <a:r>
              <a:rPr lang="en-US" dirty="0" smtClean="0"/>
              <a:t>symbol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 (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1115616" y="4437112"/>
            <a:ext cx="676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C#";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/>
        </p:nvGraphicFramePr>
        <p:xfrm>
          <a:off x="2195513" y="5283200"/>
          <a:ext cx="3672629" cy="398400"/>
        </p:xfrm>
        <a:graphic>
          <a:graphicData uri="http://schemas.openxmlformats.org/drawingml/2006/table">
            <a:tbl>
              <a:tblPr/>
              <a:tblGrid>
                <a:gridCol w="407730"/>
                <a:gridCol w="410785"/>
                <a:gridCol w="406204"/>
                <a:gridCol w="407730"/>
                <a:gridCol w="407731"/>
                <a:gridCol w="409258"/>
                <a:gridCol w="407730"/>
                <a:gridCol w="407731"/>
                <a:gridCol w="407730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547813" y="5499100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3192" y="52482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37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/>
              <a:t>Composite Formatting</a:t>
            </a:r>
            <a:endParaRPr lang="bg-BG" dirty="0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placeholders in the composite formatting strings are specified as follows: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755650" y="21336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{index[,alignment][:formatString]}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5650" y="3429000"/>
            <a:ext cx="7561263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String.Format("{0,10:F5}", d);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 = "   0,37500"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Console.WriteLine("Dec {0:D} = Hex {1:X}",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 42 = Hex 2A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245837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Dates</a:t>
            </a:r>
            <a:endParaRPr lang="bg-BG"/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Dates have their own formatting strings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bg-BG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dd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day (with/without leading zero)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month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yy</a:t>
            </a:r>
            <a:r>
              <a:rPr lang="bg-BG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yyyy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year (2 or 4 digits)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h</a:t>
            </a:r>
            <a:r>
              <a:rPr lang="bg-BG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HH</a:t>
            </a:r>
            <a:r>
              <a:rPr lang="bg-BG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</a:t>
            </a:r>
            <a:r>
              <a:rPr lang="bg-BG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ss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hour, minute, second</a:t>
            </a:r>
            <a:endParaRPr lang="bg-BG" dirty="0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898525" y="4343400"/>
            <a:ext cx="72739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now = DateTime.Now;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"Now is {0:d.MM.yyyy HH:mm:ss}", now);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Now is 31.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.200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:30:32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8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>
              <a:rPr lang="en-US" dirty="0" smtClean="0"/>
              <a:t>Cultures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638800"/>
          </a:xfrm>
        </p:spPr>
        <p:txBody>
          <a:bodyPr/>
          <a:lstStyle/>
          <a:p>
            <a:r>
              <a:rPr lang="en-US" dirty="0" smtClean="0"/>
              <a:t>Cultures in .NET specify formatting / parsing settings specific to country / region / language</a:t>
            </a:r>
          </a:p>
          <a:p>
            <a:r>
              <a:rPr lang="en-US" dirty="0" smtClean="0"/>
              <a:t>Printing the current culture: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Changing the current culture:</a:t>
            </a:r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Culture-sensitive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dirty="0" smtClean="0"/>
              <a:t>: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76" y="27338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Console.WriteLine(System.Threading.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Thread.CurrentThread.CurrentCulture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560" y="4077072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System.Threading.Thread.CurrentThread.CurrentCulture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CultureInfo("en-CA");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9552" y="5517232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 culture = new CultureInfo("fr-CA");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("C", culture); // 42,00 $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38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Numbers and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n-US" dirty="0" smtClean="0"/>
              <a:t>Parsing numbers and dates is culture-sensitive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Parsing a real number using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as separator: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Parsing a date in specific format: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63800"/>
            <a:ext cx="78454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"3.14";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 = float.Parse(str); // f = 3.14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35604"/>
            <a:ext cx="78454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dateStr = "25.07.2011";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DateTime.ParseExact(dateStr,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dd.MM.yyyy", CultureInfo.InvariantCulture);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076056" y="6021288"/>
            <a:ext cx="3384798" cy="604664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Formatting Strings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9408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Strings are immutable sequences of characters (instances of 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sz="3000" dirty="0"/>
              <a:t>)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Declared by the keyword </a:t>
            </a:r>
            <a:r>
              <a:rPr lang="en-US" sz="2800" dirty="0" smtClean="0"/>
              <a:t>string </a:t>
            </a:r>
            <a:r>
              <a:rPr lang="en-US" sz="2800" dirty="0"/>
              <a:t>in C#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Can be initialized by string literals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Most important </a:t>
            </a:r>
            <a:r>
              <a:rPr lang="en-US" sz="3000" dirty="0"/>
              <a:t>string processing members are: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/>
              <a:t>,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800" noProof="1"/>
              <a:t>,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Compare(str1,</a:t>
            </a:r>
            <a:r>
              <a:rPr lang="en-US" sz="2800" noProof="1"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str2)</a:t>
            </a:r>
            <a:r>
              <a:rPr lang="en-US" sz="2800" noProof="1"/>
              <a:t>,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IndexOf(str)</a:t>
            </a:r>
            <a:r>
              <a:rPr lang="en-US" sz="2800" noProof="1"/>
              <a:t>,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LastIndexOf(str)</a:t>
            </a:r>
            <a:r>
              <a:rPr lang="en-US" sz="2800" noProof="1"/>
              <a:t>,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Substring(startIndex,</a:t>
            </a:r>
            <a:r>
              <a:rPr lang="en-US" sz="2800" noProof="1"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Replace(oldStr,</a:t>
            </a:r>
            <a:r>
              <a:rPr lang="en-US" sz="2800" noProof="1"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2800" noProof="1"/>
              <a:t>,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Remove(startIndex,</a:t>
            </a:r>
            <a:r>
              <a:rPr lang="en-US" sz="2800" noProof="1"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800" noProof="1"/>
              <a:t>,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800" noProof="1"/>
              <a:t>,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Trim()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0344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(2)</a:t>
            </a:r>
            <a:endParaRPr lang="bg-BG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Objects can be converted to strings and can be formatted in different styles </a:t>
            </a:r>
            <a:r>
              <a:rPr lang="en-US" dirty="0" smtClean="0"/>
              <a:t>(using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can be constructed by using placeholders and formatting strings (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)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7866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/>
              <a:t> Class</a:t>
            </a:r>
            <a:endParaRPr lang="en-US" noProof="1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represented by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objects in .NET Framework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 objects contain an immutable (read-only)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 use Unicode to </a:t>
            </a:r>
            <a:r>
              <a:rPr lang="en-US" dirty="0"/>
              <a:t>support multiple languages and alphabets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Strings are stored in </a:t>
            </a:r>
            <a:r>
              <a:rPr lang="en-US" dirty="0"/>
              <a:t>the dynamic memory </a:t>
            </a:r>
            <a:r>
              <a:rPr lang="en-US" dirty="0" smtClean="0"/>
              <a:t>(managed </a:t>
            </a:r>
            <a:r>
              <a:rPr lang="en-US" dirty="0"/>
              <a:t>heap)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is </a:t>
            </a:r>
            <a:r>
              <a:rPr lang="en-US" dirty="0">
                <a:sym typeface="Wingdings" pitchFamily="2" charset="2"/>
              </a:rPr>
              <a:t>r</a:t>
            </a:r>
            <a:r>
              <a:rPr lang="en-US" dirty="0"/>
              <a:t>eference </a:t>
            </a:r>
            <a:r>
              <a:rPr lang="en-US" dirty="0" smtClean="0"/>
              <a:t>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2288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 objects are like arrays of characters (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char[]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fixed length (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be accessed </a:t>
            </a:r>
            <a:r>
              <a:rPr lang="en-US" dirty="0" smtClean="0"/>
              <a:t>directly by </a:t>
            </a:r>
            <a:r>
              <a:rPr lang="en-US" dirty="0"/>
              <a:t>index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index is in the range [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Length-1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411480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s.Length; // len = 6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s[1]; // ch = 'e'</a:t>
            </a:r>
          </a:p>
        </p:txBody>
      </p:sp>
      <p:graphicFrame>
        <p:nvGraphicFramePr>
          <p:cNvPr id="617524" name="Group 52"/>
          <p:cNvGraphicFramePr>
            <a:graphicFrameLocks noGrp="1"/>
          </p:cNvGraphicFramePr>
          <p:nvPr/>
        </p:nvGraphicFramePr>
        <p:xfrm>
          <a:off x="2751138" y="5602792"/>
          <a:ext cx="2735262" cy="766320"/>
        </p:xfrm>
        <a:graphic>
          <a:graphicData uri="http://schemas.openxmlformats.org/drawingml/2006/table">
            <a:tbl>
              <a:tblPr/>
              <a:tblGrid>
                <a:gridCol w="455612"/>
                <a:gridCol w="457200"/>
                <a:gridCol w="455613"/>
                <a:gridCol w="454025"/>
                <a:gridCol w="455612"/>
                <a:gridCol w="4572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20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7714" y="5536640"/>
            <a:ext cx="97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383" y="5897786"/>
            <a:ext cx="12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0552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685800" y="15589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"Stand up, stand up, Balkan Superman.";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 = \"{0}\"", 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Console.WriteLine("s.Length = {0}", s.Length);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Console.WriteLine("s[{0}] = {1}", i, 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79712" y="5301208"/>
            <a:ext cx="6480175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Strings – First Example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4054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55650" y="1667936"/>
            <a:ext cx="7561263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4800" b="1" dirty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Creating and Using Strings</a:t>
            </a:r>
            <a:endParaRPr lang="bg-BG" sz="4800" b="1" dirty="0">
              <a:ln w="500">
                <a:noFill/>
              </a:ln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971550" y="2620853"/>
            <a:ext cx="7129463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Declaring, Creating, Reading and Printing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9569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</a:t>
            </a:r>
            <a:r>
              <a:rPr lang="en-US" dirty="0"/>
              <a:t>of declaring string variables: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</a:t>
            </a:r>
            <a:r>
              <a:rPr lang="bg-BG" dirty="0"/>
              <a:t> </a:t>
            </a:r>
            <a:r>
              <a:rPr lang="en-US" dirty="0"/>
              <a:t>the</a:t>
            </a:r>
            <a:r>
              <a:rPr lang="bg-BG" dirty="0"/>
              <a:t> C# </a:t>
            </a:r>
            <a:r>
              <a:rPr lang="en-US" dirty="0"/>
              <a:t>keyword</a:t>
            </a:r>
            <a:r>
              <a:rPr lang="bg-BG" dirty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string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.NET's  fully </a:t>
            </a:r>
            <a:r>
              <a:rPr lang="en-US" dirty="0"/>
              <a:t>qualified </a:t>
            </a:r>
            <a:r>
              <a:rPr lang="en-US" dirty="0" smtClean="0"/>
              <a:t>class name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System.String</a:t>
            </a:r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The above </a:t>
            </a:r>
            <a:r>
              <a:rPr lang="en-US" dirty="0" smtClean="0"/>
              <a:t>three </a:t>
            </a:r>
            <a:r>
              <a:rPr lang="en-US" dirty="0"/>
              <a:t>declarations are equivalent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Strings</a:t>
            </a:r>
            <a:endParaRPr lang="bg-BG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1115616" y="3645024"/>
            <a:ext cx="720299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System.String str2;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str3;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714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2985</Words>
  <Application>Microsoft Office PowerPoint</Application>
  <PresentationFormat>Презентация на цял екран (4:3)</PresentationFormat>
  <Paragraphs>628</Paragraphs>
  <Slides>45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46" baseType="lpstr">
      <vt:lpstr>Office тема</vt:lpstr>
      <vt:lpstr>Strings and Text Processing</vt:lpstr>
      <vt:lpstr>Table of Contents</vt:lpstr>
      <vt:lpstr>Table of Contents (2)</vt:lpstr>
      <vt:lpstr>What Is String?</vt:lpstr>
      <vt:lpstr>The System.String Class</vt:lpstr>
      <vt:lpstr>The System.String Class (2)</vt:lpstr>
      <vt:lpstr>Strings – First Example</vt:lpstr>
      <vt:lpstr>Слайд 8</vt:lpstr>
      <vt:lpstr>Declaring Strings</vt:lpstr>
      <vt:lpstr>Creating Strings</vt:lpstr>
      <vt:lpstr>Creating Strings (2)</vt:lpstr>
      <vt:lpstr>Reading and Printing Strings</vt:lpstr>
      <vt:lpstr>Manipulating Strings</vt:lpstr>
      <vt:lpstr>Comparing Strings</vt:lpstr>
      <vt:lpstr>Comparing Strings (2)</vt:lpstr>
      <vt:lpstr>Comparing Strings – Example </vt:lpstr>
      <vt:lpstr>Concatenating Strings</vt:lpstr>
      <vt:lpstr>Concatenating Strings – Example</vt:lpstr>
      <vt:lpstr>Searching in Strings</vt:lpstr>
      <vt:lpstr>Searching in Strings – Example</vt:lpstr>
      <vt:lpstr>Extracting Substrings</vt:lpstr>
      <vt:lpstr>Splitting Strings</vt:lpstr>
      <vt:lpstr>Other String Operations</vt:lpstr>
      <vt:lpstr>Replacing and Deleting Substrings</vt:lpstr>
      <vt:lpstr>Changing Character Casing</vt:lpstr>
      <vt:lpstr>Trimming White Space</vt:lpstr>
      <vt:lpstr>Building and Modifying Strings</vt:lpstr>
      <vt:lpstr>Constructing Strings</vt:lpstr>
      <vt:lpstr>StringBuilder: How It Works?</vt:lpstr>
      <vt:lpstr>How the + Operator Performs String Concatenations?</vt:lpstr>
      <vt:lpstr>The StringBuilder Class</vt:lpstr>
      <vt:lpstr>The StringBuilder Class (2)</vt:lpstr>
      <vt:lpstr>Changing the Contents of a String with StringBuilder</vt:lpstr>
      <vt:lpstr>StringBuilder – Another Example</vt:lpstr>
      <vt:lpstr>Formatting Strings</vt:lpstr>
      <vt:lpstr>Method ToString()</vt:lpstr>
      <vt:lpstr>Method ToString(format)</vt:lpstr>
      <vt:lpstr>Formatting Strings</vt:lpstr>
      <vt:lpstr>Method String.Format()</vt:lpstr>
      <vt:lpstr>Composite Formatting</vt:lpstr>
      <vt:lpstr>Formatting Dates</vt:lpstr>
      <vt:lpstr>Cultures</vt:lpstr>
      <vt:lpstr>Parsing Numbers and Dates</vt:lpstr>
      <vt:lpstr>Summary</vt:lpstr>
      <vt:lpstr>Summary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creator>PePsi</dc:creator>
  <cp:lastModifiedBy>PePsi</cp:lastModifiedBy>
  <cp:revision>63</cp:revision>
  <dcterms:created xsi:type="dcterms:W3CDTF">2015-02-19T14:03:07Z</dcterms:created>
  <dcterms:modified xsi:type="dcterms:W3CDTF">2015-02-19T14:23:06Z</dcterms:modified>
</cp:coreProperties>
</file>