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4"/>
  </p:notesMasterIdLst>
  <p:handoutMasterIdLst>
    <p:handoutMasterId r:id="rId35"/>
  </p:handoutMasterIdLst>
  <p:sldIdLst>
    <p:sldId id="274" r:id="rId3"/>
    <p:sldId id="507" r:id="rId4"/>
    <p:sldId id="276" r:id="rId5"/>
    <p:sldId id="353" r:id="rId6"/>
    <p:sldId id="389" r:id="rId7"/>
    <p:sldId id="453" r:id="rId8"/>
    <p:sldId id="447" r:id="rId9"/>
    <p:sldId id="450" r:id="rId10"/>
    <p:sldId id="508" r:id="rId11"/>
    <p:sldId id="439" r:id="rId12"/>
    <p:sldId id="455" r:id="rId13"/>
    <p:sldId id="454" r:id="rId14"/>
    <p:sldId id="497" r:id="rId15"/>
    <p:sldId id="433" r:id="rId16"/>
    <p:sldId id="498" r:id="rId17"/>
    <p:sldId id="499" r:id="rId18"/>
    <p:sldId id="399" r:id="rId19"/>
    <p:sldId id="500" r:id="rId20"/>
    <p:sldId id="501" r:id="rId21"/>
    <p:sldId id="411" r:id="rId22"/>
    <p:sldId id="503" r:id="rId23"/>
    <p:sldId id="504" r:id="rId24"/>
    <p:sldId id="493" r:id="rId25"/>
    <p:sldId id="496" r:id="rId26"/>
    <p:sldId id="505" r:id="rId27"/>
    <p:sldId id="506" r:id="rId28"/>
    <p:sldId id="456" r:id="rId29"/>
    <p:sldId id="562" r:id="rId30"/>
    <p:sldId id="579" r:id="rId31"/>
    <p:sldId id="352" r:id="rId32"/>
    <p:sldId id="492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533" autoAdjust="0"/>
  </p:normalViewPr>
  <p:slideViewPr>
    <p:cSldViewPr>
      <p:cViewPr varScale="1">
        <p:scale>
          <a:sx n="72" d="100"/>
          <a:sy n="72" d="100"/>
        </p:scale>
        <p:origin x="60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01-Jan-20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01-Jan-20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0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01-Jan-20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622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612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01-Jan-20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31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01-Jan-20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01-Jan-20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01-Jan-20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01-Jan-20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01-Jan-20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  <p:sldLayoutId id="2147483686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0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judge.softuni.bg/Contests/Practice/Index/1010#2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0#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judge.softuni.bg/Contests/Practice/Index/1010#3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1.gif"/><Relationship Id="rId4" Type="http://schemas.openxmlformats.org/officeDocument/2006/relationships/image" Target="../media/image68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267175"/>
            <a:ext cx="10962447" cy="882654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Да напишем първата си програма </a:t>
            </a:r>
            <a:br>
              <a:rPr lang="en-US" dirty="0"/>
            </a:br>
            <a:r>
              <a:rPr lang="bg-BG" dirty="0"/>
              <a:t>с </a:t>
            </a:r>
            <a:r>
              <a:rPr lang="en-US" dirty="0"/>
              <a:t>JavaScript </a:t>
            </a:r>
            <a:r>
              <a:rPr lang="bg-BG" dirty="0"/>
              <a:t>и </a:t>
            </a:r>
            <a:r>
              <a:rPr lang="en-US" dirty="0"/>
              <a:t>Visual Studio Code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8383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8383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2005185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1156" y="2662229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JavaScript, C#, Java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 </a:t>
            </a:r>
            <a:r>
              <a:rPr lang="en-US" sz="3800" dirty="0"/>
              <a:t>IntelliJ IDEA)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Main.class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79C8-656A-4075-AD19-4740D0864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A8A5-BD49-4CE9-9E8C-A0B0207AF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385091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3C21-0D46-4736-A0EE-09D05D3B9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/>
              <a:t>Editor </a:t>
            </a:r>
            <a:r>
              <a:rPr lang="bg-BG" dirty="0"/>
              <a:t>или </a:t>
            </a:r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  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Visual Studio Code</a:t>
            </a:r>
            <a:r>
              <a:rPr lang="bg-BG" sz="3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безплатен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Editor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WebStorm (IDE)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 / MonoDevelop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B133F3-5245-4FD2-9763-82DDA4537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Инсталирайте си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Code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JavaScript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bg-BG" dirty="0"/>
              <a:t>Може да прегледате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документа за инсталация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Code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ресурсите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3505200"/>
            <a:ext cx="4452937" cy="229382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1C3E-0DEA-4289-9296-DB6B7C93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и изберете временната папка, в </a:t>
            </a:r>
            <a:r>
              <a:rPr lang="bg-BG"/>
              <a:t>която </a:t>
            </a:r>
            <a:br>
              <a:rPr lang="bg-BG"/>
            </a:br>
            <a:r>
              <a:rPr lang="bg-BG"/>
              <a:t>ще </a:t>
            </a:r>
            <a:r>
              <a:rPr lang="bg-BG" dirty="0"/>
              <a:t>създадем нашата първа програма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58" y="2492562"/>
            <a:ext cx="7478507" cy="403244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34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3BBFCC-4193-4AFB-8191-01416678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Добавете файла, в който ще пишем кода за </a:t>
            </a:r>
            <a:br>
              <a:rPr lang="en-US" dirty="0"/>
            </a:br>
            <a:r>
              <a:rPr lang="bg-BG" dirty="0"/>
              <a:t>нашата програма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urved Right Arrow 7"/>
          <p:cNvSpPr/>
          <p:nvPr/>
        </p:nvSpPr>
        <p:spPr>
          <a:xfrm>
            <a:off x="3122612" y="3294685"/>
            <a:ext cx="838200" cy="16844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98" y="1888988"/>
            <a:ext cx="4238625" cy="22479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98" y="4286627"/>
            <a:ext cx="4238625" cy="22383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62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54FA1-939D-4A36-ACD7-893CD94BE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Сорс кодът на програмата ще напишем в празния файл </a:t>
            </a:r>
            <a:br>
              <a:rPr lang="en-US" sz="3600" dirty="0"/>
            </a:br>
            <a:r>
              <a:rPr lang="en-US" sz="3600" dirty="0"/>
              <a:t>"</a:t>
            </a:r>
            <a:r>
              <a:rPr lang="en-GB" sz="3600" dirty="0">
                <a:solidFill>
                  <a:schemeClr val="bg1"/>
                </a:solidFill>
              </a:rPr>
              <a:t>hello.js</a:t>
            </a:r>
            <a:r>
              <a:rPr lang="en-US" sz="3600" dirty="0"/>
              <a:t>"</a:t>
            </a:r>
            <a:r>
              <a:rPr lang="bg-BG" sz="3600" dirty="0"/>
              <a:t>, който вече създадохме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5" y="3044104"/>
            <a:ext cx="6445574" cy="236609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B26E3-C52C-4F30-B729-137B578F0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25496" y="1933797"/>
            <a:ext cx="7010399" cy="18158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function Hello() {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	console.log("Hello,</a:t>
            </a:r>
            <a:r>
              <a:rPr lang="nn-NO" sz="2800" b="1" noProof="1">
                <a:latin typeface="+mj-lt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SoftUni");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Hello();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3962400"/>
            <a:ext cx="7340169" cy="24335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03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A29-BF42-4C55-8B86-7E4B10427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Ctrl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+ F5] </a:t>
            </a:r>
            <a:r>
              <a:rPr lang="bg-BG" dirty="0"/>
              <a:t>или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изберете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[Debug]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[Start Without Debugging]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24" y="4191000"/>
            <a:ext cx="7543800" cy="16097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87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#pb-</a:t>
            </a:r>
            <a:r>
              <a:rPr lang="en-US" sz="11500" b="1" dirty="0" err="1"/>
              <a:t>jan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https://judge.softuni.bg/Contests/Practice/Index/1010#0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CB0B2-A392-4755-9078-EC9BDB07B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112" y="2499792"/>
            <a:ext cx="4800600" cy="419357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A287-B2C9-42DD-86ED-A02B922BA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малки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главни</a:t>
            </a:r>
            <a:r>
              <a:rPr lang="bg-BG" dirty="0"/>
              <a:t>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JavaScript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59" y="5579664"/>
            <a:ext cx="4914553" cy="57146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50" y="5573818"/>
            <a:ext cx="4919949" cy="57208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12B77-D7FA-4770-8778-AB7E1C03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259" y="1981200"/>
            <a:ext cx="8700968" cy="23622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132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0674A-27D5-43AE-BC1A-9C75E5F16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 </a:t>
            </a:r>
            <a:r>
              <a:rPr lang="en-GB" dirty="0"/>
              <a:t>J</a:t>
            </a:r>
            <a:r>
              <a:rPr lang="en-US" dirty="0"/>
              <a:t>avaScript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B6E15-0CE5-4F35-8397-1723F7BF01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480B-A848-4BDF-A4B8-4A4578C92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0" y="3048000"/>
            <a:ext cx="4031701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numsFrom1to10()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console.log(1);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console.log(3);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console.log(10);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numsFrom1to10();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7934" y="640907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https://judge.softuni.bg/Contests/Practice/Index/1010#2</a:t>
            </a:r>
            <a:r>
              <a:rPr lang="bg-BG" sz="2400" dirty="0">
                <a:hlinkClick r:id="rId2"/>
              </a:rPr>
              <a:t> </a:t>
            </a:r>
            <a:endParaRPr lang="bg-BG" sz="2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A1019F-0D6E-44C9-BCAD-DEB381DFE2E2}"/>
              </a:ext>
            </a:extLst>
          </p:cNvPr>
          <p:cNvGrpSpPr/>
          <p:nvPr/>
        </p:nvGrpSpPr>
        <p:grpSpPr>
          <a:xfrm>
            <a:off x="6091169" y="4343400"/>
            <a:ext cx="4843743" cy="1080000"/>
            <a:chOff x="5713412" y="4386672"/>
            <a:chExt cx="4843743" cy="1080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B4D4E09-AD3E-4063-8E7A-D9DDCDE8E10E}"/>
                </a:ext>
              </a:extLst>
            </p:cNvPr>
            <p:cNvGrpSpPr/>
            <p:nvPr/>
          </p:nvGrpSpPr>
          <p:grpSpPr>
            <a:xfrm>
              <a:off x="5713412" y="4386672"/>
              <a:ext cx="4843743" cy="1080000"/>
              <a:chOff x="6981815" y="5063680"/>
              <a:chExt cx="4843743" cy="1080000"/>
            </a:xfrm>
          </p:grpSpPr>
          <p:pic>
            <p:nvPicPr>
              <p:cNvPr id="32" name="Picture 2" descr="Ð ÐµÐ·ÑÐ»ÑÐ°Ñ Ñ Ð¸Ð·Ð¾Ð±ÑÐ°Ð¶ÐµÐ½Ð¸Ðµ Ð·Ð° 1 png toy story">
                <a:extLst>
                  <a:ext uri="{FF2B5EF4-FFF2-40B4-BE49-F238E27FC236}">
                    <a16:creationId xmlns:a16="http://schemas.microsoft.com/office/drawing/2014/main" id="{0475DAE8-1B02-4425-B11C-0C36B14B88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1815" y="5063680"/>
                <a:ext cx="58975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Ð¡Ð²ÑÑÐ·Ð°Ð½Ð¾ Ð¸Ð·Ð¾Ð±ÑÐ°Ð¶ÐµÐ½Ð¸Ðµ">
                <a:extLst>
                  <a:ext uri="{FF2B5EF4-FFF2-40B4-BE49-F238E27FC236}">
                    <a16:creationId xmlns:a16="http://schemas.microsoft.com/office/drawing/2014/main" id="{FCD4C4DD-5EB1-449F-BE54-884AA58584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18307" y="5063680"/>
                <a:ext cx="1007251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F62A03C3-47EB-4AF4-B650-FAC2E44D4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6304" y="5795400"/>
                <a:ext cx="348280" cy="34828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228BF5C-7A0F-4CC5-AF50-D329A20A5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86918" y="5795400"/>
                <a:ext cx="348280" cy="34828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1C28542-24F4-413B-8900-5D7FFC11F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7532" y="5795400"/>
                <a:ext cx="348280" cy="348280"/>
              </a:xfrm>
              <a:prstGeom prst="rect">
                <a:avLst/>
              </a:prstGeom>
            </p:spPr>
          </p:pic>
        </p:grpSp>
        <p:pic>
          <p:nvPicPr>
            <p:cNvPr id="31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CDB5C1C-0065-46BC-A6FD-EB15111B7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3781" y="4386672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прочита 2 числа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dirty="0"/>
              <a:t> и</a:t>
            </a:r>
            <a:r>
              <a:rPr lang="bg-BG" b="1" dirty="0">
                <a:latin typeface="+mj-lt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bg-BG" b="1" dirty="0"/>
              <a:t> </a:t>
            </a:r>
            <a:r>
              <a:rPr lang="bg-BG" dirty="0"/>
              <a:t>и </a:t>
            </a:r>
            <a:br>
              <a:rPr lang="bg-BG" dirty="0"/>
            </a:br>
            <a:r>
              <a:rPr lang="bg-BG" dirty="0"/>
              <a:t>изчислява лицето на правоъгълник със страни</a:t>
            </a:r>
            <a:r>
              <a:rPr lang="bg-BG" b="1" dirty="0"/>
              <a:t> а </a:t>
            </a:r>
            <a:r>
              <a:rPr lang="bg-BG" dirty="0"/>
              <a:t>и</a:t>
            </a:r>
            <a:r>
              <a:rPr lang="bg-BG" b="1" dirty="0"/>
              <a:t> </a:t>
            </a:r>
            <a:r>
              <a:rPr lang="en-US" b="1" dirty="0"/>
              <a:t>b</a:t>
            </a:r>
            <a:r>
              <a:rPr lang="bg-BG" dirty="0"/>
              <a:t>: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053" y="3601753"/>
            <a:ext cx="6801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14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00" y="3340144"/>
            <a:ext cx="457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2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https://judge.softuni.bg/Contests/Practice/Index/1010#3</a:t>
            </a:r>
            <a:endParaRPr lang="bg-BG" sz="2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489406" y="3778711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6627812" y="3547942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 на правоъгълник</a:t>
            </a:r>
            <a:r>
              <a:rPr lang="en-US" dirty="0"/>
              <a:t> </a:t>
            </a:r>
            <a:r>
              <a:rPr lang="bg-BG" dirty="0"/>
              <a:t>- решение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https://judge.softuni.bg/Contests/Practice/Index/1010#3</a:t>
            </a:r>
            <a:endParaRPr lang="bg-BG" sz="24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371600"/>
            <a:ext cx="50292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latin typeface="Consolas" panose="020B0609020204030204" pitchFamily="49" charset="0"/>
              </a:rPr>
              <a:t>rectangleArea</a:t>
            </a:r>
            <a:r>
              <a:rPr lang="en-US" sz="20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let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 = 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let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latin typeface="Consolas" panose="020B0609020204030204" pitchFamily="49" charset="0"/>
              </a:rPr>
              <a:t> = 7;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  let area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console.log(area);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 err="1">
                <a:latin typeface="Consolas" panose="020B0609020204030204" pitchFamily="49" charset="0"/>
              </a:rPr>
              <a:t>rectangleArea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523032" y="1906656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5DEB1E6-3CF6-4B77-8DF0-E28D87D8D256}"/>
              </a:ext>
            </a:extLst>
          </p:cNvPr>
          <p:cNvSpPr/>
          <p:nvPr/>
        </p:nvSpPr>
        <p:spPr bwMode="auto">
          <a:xfrm rot="5400000">
            <a:off x="2513012" y="4953000"/>
            <a:ext cx="685800" cy="708875"/>
          </a:xfrm>
          <a:prstGeom prst="bentUp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9CC1C-8F29-4261-9CE7-571000304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14" r="5389"/>
          <a:stretch/>
        </p:blipFill>
        <p:spPr>
          <a:xfrm>
            <a:off x="3583475" y="4778448"/>
            <a:ext cx="7076186" cy="113795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186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67E39C-5DEF-4BC0-8143-B5CDB4A2C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пишем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Компютърната програма е поредица к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</a:t>
            </a:r>
            <a:r>
              <a:rPr lang="en-US" sz="3000" dirty="0"/>
              <a:t> JavaScript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Visual Studio Code)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JavaScript </a:t>
            </a:r>
            <a:r>
              <a:rPr lang="bg-BG" sz="3200" dirty="0"/>
              <a:t>командите се пишат във</a:t>
            </a:r>
            <a:r>
              <a:rPr lang="en-US" sz="3200" dirty="0"/>
              <a:t> </a:t>
            </a:r>
            <a:r>
              <a:rPr lang="bg-BG" sz="3200" dirty="0"/>
              <a:t>функции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командата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console.log(…)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bg-BG" sz="3000" dirty="0"/>
              <a:t>стартираме с</a:t>
            </a:r>
            <a:r>
              <a:rPr lang="en-GB" sz="3000" dirty="0"/>
              <a:t> 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18205" y="3886200"/>
            <a:ext cx="4474623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hello()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console.log("Hello");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87182-420F-48BD-B393-6C7C0192A5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66212" y="3429000"/>
            <a:ext cx="25347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A2507E-5007-4026-A61A-6B0086B884AC}"/>
              </a:ext>
            </a:extLst>
          </p:cNvPr>
          <p:cNvSpPr txBox="1">
            <a:spLocks/>
          </p:cNvSpPr>
          <p:nvPr/>
        </p:nvSpPr>
        <p:spPr>
          <a:xfrm>
            <a:off x="1477962" y="642937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013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945697" cy="4795935"/>
          </a:xfrm>
        </p:spPr>
        <p:txBody>
          <a:bodyPr>
            <a:normAutofit/>
          </a:bodyPr>
          <a:lstStyle/>
          <a:p>
            <a:pPr marL="514350" lvl="0" indent="-514350"/>
            <a:r>
              <a:rPr lang="bg-BG" sz="3200" dirty="0"/>
              <a:t>Какво означава да програмираме?</a:t>
            </a:r>
            <a:endParaRPr lang="en-US" sz="3200" dirty="0"/>
          </a:p>
          <a:p>
            <a:pPr marL="514350" lvl="0" indent="-514350"/>
            <a:r>
              <a:rPr lang="bg-BG" sz="3200" dirty="0"/>
              <a:t>Първа програма с </a:t>
            </a:r>
            <a:r>
              <a:rPr lang="en-US" sz="3200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br>
              <a:rPr lang="en-US" sz="3200"/>
            </a:br>
            <a:r>
              <a:rPr lang="en-US" sz="3200">
                <a:solidFill>
                  <a:schemeClr val="bg1"/>
                </a:solidFill>
              </a:rPr>
              <a:t>Visual </a:t>
            </a:r>
            <a:r>
              <a:rPr lang="en-US" sz="3200" dirty="0">
                <a:solidFill>
                  <a:schemeClr val="bg1"/>
                </a:solidFill>
              </a:rPr>
              <a:t>Studio Code</a:t>
            </a:r>
          </a:p>
          <a:p>
            <a:pPr marL="514350" lvl="0" indent="-514350"/>
            <a:r>
              <a:rPr lang="bg-BG" sz="3200" dirty="0"/>
              <a:t>Да направим конзолна програма</a:t>
            </a:r>
          </a:p>
          <a:p>
            <a:pPr marL="712788" lvl="1" indent="-409575"/>
            <a:r>
              <a:rPr lang="bg-BG" sz="2800" dirty="0"/>
              <a:t>Създаване на конзолна </a:t>
            </a:r>
            <a:r>
              <a:rPr lang="en-US" sz="2800" dirty="0"/>
              <a:t>JavaScript </a:t>
            </a:r>
            <a:r>
              <a:rPr lang="bg-BG" sz="2800" dirty="0"/>
              <a:t>програма</a:t>
            </a:r>
          </a:p>
          <a:p>
            <a:pPr marL="712788" lvl="1" indent="-409575"/>
            <a:r>
              <a:rPr lang="bg-BG" sz="2800" dirty="0"/>
              <a:t>Стартиране на програмата</a:t>
            </a:r>
          </a:p>
          <a:p>
            <a:pPr marL="712788" lvl="1" indent="-409575"/>
            <a:r>
              <a:rPr lang="bg-BG" sz="2800" dirty="0"/>
              <a:t>Тестване в </a:t>
            </a:r>
            <a:r>
              <a:rPr lang="en-US" sz="2800" dirty="0"/>
              <a:t>judge </a:t>
            </a:r>
            <a:r>
              <a:rPr lang="bg-BG" sz="2800" dirty="0"/>
              <a:t>системата</a:t>
            </a:r>
            <a:br>
              <a:rPr lang="bg-BG" sz="2800" dirty="0"/>
            </a:b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8376C-AFB8-441C-9DED-5EE33BBD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 Java</a:t>
            </a:r>
            <a:r>
              <a:rPr lang="en-US" sz="2000" dirty="0">
                <a:hlinkClick r:id="rId4"/>
              </a:rPr>
              <a:t>Script</a:t>
            </a:r>
            <a:r>
              <a:rPr lang="en-US" sz="2000" dirty="0"/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2022-6E57-447C-8574-9E761EA4F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 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3728616"/>
            <a:ext cx="2504233" cy="2504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0B91E-D374-4A2E-AF2F-C10EE26E8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4271132"/>
            <a:ext cx="2107793" cy="210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C844-0507-41AE-B30C-3BB28BCBE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5400" dirty="0"/>
              <a:t>Как комуникираме?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8" y="1941957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err="1">
                <a:solidFill>
                  <a:srgbClr val="FFFFFF"/>
                </a:solidFill>
              </a:rPr>
              <a:t>Добрый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bg-BG" sz="2800" dirty="0" err="1">
                <a:solidFill>
                  <a:srgbClr val="FFFFFF"/>
                </a:solidFill>
              </a:rPr>
              <a:t>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den!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2703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240536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8042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4313" y="2363729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363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4468" y="1758797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4157" y="1758797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0932" y="2996497"/>
            <a:ext cx="2253081" cy="2438400"/>
          </a:xfrm>
          <a:prstGeom prst="rect">
            <a:avLst/>
          </a:prstGeom>
        </p:spPr>
      </p:pic>
      <p:pic>
        <p:nvPicPr>
          <p:cNvPr id="12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0501D02F-329F-4C93-B53A-BEFF7FF8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541907"/>
            <a:ext cx="985345" cy="9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50B2DC0-13B6-4821-AA47-1ECA8F24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526" y="543489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3</a:t>
            </a:r>
            <a:r>
              <a:rPr lang="bg-BG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4468" y="1758797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4157" y="1758797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0932" y="2996497"/>
            <a:ext cx="2253081" cy="2438400"/>
          </a:xfrm>
          <a:prstGeom prst="rect">
            <a:avLst/>
          </a:prstGeom>
        </p:spPr>
      </p:pic>
      <p:pic>
        <p:nvPicPr>
          <p:cNvPr id="14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02748934-B285-4466-8DC6-499F5422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90" y="5460100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1F7EAD56-A3BF-48B8-879E-D23A521D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374" y="5457089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3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1174</Words>
  <Application>Microsoft Office PowerPoint</Application>
  <PresentationFormat>Custom</PresentationFormat>
  <Paragraphs>208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SoftUni3_1</vt:lpstr>
      <vt:lpstr>Първи стъпки в програмирането</vt:lpstr>
      <vt:lpstr>Имате въпроси?</vt:lpstr>
      <vt:lpstr>Съдържание</vt:lpstr>
      <vt:lpstr>PowerPoint Presentation</vt:lpstr>
      <vt:lpstr>Какво означава "програмиране"?</vt:lpstr>
      <vt:lpstr>PowerPoint Presentation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PowerPoint Presentation</vt:lpstr>
      <vt:lpstr>Среда за разработка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 </vt:lpstr>
      <vt:lpstr>Тестване на програмата в Judge</vt:lpstr>
      <vt:lpstr>Типични грешки в JavaScript програмите</vt:lpstr>
      <vt:lpstr>PowerPoint Presentation</vt:lpstr>
      <vt:lpstr>Числата от 1 до 10</vt:lpstr>
      <vt:lpstr>Лице на правоъгълник</vt:lpstr>
      <vt:lpstr>Лице на правоъгълник - решение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2020-01-01T19:15:06Z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