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54"/>
  </p:notesMasterIdLst>
  <p:handoutMasterIdLst>
    <p:handoutMasterId r:id="rId55"/>
  </p:handoutMasterIdLst>
  <p:sldIdLst>
    <p:sldId id="274" r:id="rId3"/>
    <p:sldId id="485" r:id="rId4"/>
    <p:sldId id="276" r:id="rId5"/>
    <p:sldId id="595" r:id="rId6"/>
    <p:sldId id="596" r:id="rId7"/>
    <p:sldId id="597" r:id="rId8"/>
    <p:sldId id="525" r:id="rId9"/>
    <p:sldId id="526" r:id="rId10"/>
    <p:sldId id="533" r:id="rId11"/>
    <p:sldId id="550" r:id="rId12"/>
    <p:sldId id="603" r:id="rId13"/>
    <p:sldId id="600" r:id="rId14"/>
    <p:sldId id="601" r:id="rId15"/>
    <p:sldId id="420" r:id="rId16"/>
    <p:sldId id="415" r:id="rId17"/>
    <p:sldId id="543" r:id="rId18"/>
    <p:sldId id="592" r:id="rId19"/>
    <p:sldId id="429" r:id="rId20"/>
    <p:sldId id="546" r:id="rId21"/>
    <p:sldId id="481" r:id="rId22"/>
    <p:sldId id="593" r:id="rId23"/>
    <p:sldId id="547" r:id="rId24"/>
    <p:sldId id="594" r:id="rId25"/>
    <p:sldId id="433" r:id="rId26"/>
    <p:sldId id="483" r:id="rId27"/>
    <p:sldId id="602" r:id="rId28"/>
    <p:sldId id="584" r:id="rId29"/>
    <p:sldId id="604" r:id="rId30"/>
    <p:sldId id="605" r:id="rId31"/>
    <p:sldId id="445" r:id="rId32"/>
    <p:sldId id="450" r:id="rId33"/>
    <p:sldId id="439" r:id="rId34"/>
    <p:sldId id="441" r:id="rId35"/>
    <p:sldId id="434" r:id="rId36"/>
    <p:sldId id="544" r:id="rId37"/>
    <p:sldId id="578" r:id="rId38"/>
    <p:sldId id="579" r:id="rId39"/>
    <p:sldId id="591" r:id="rId40"/>
    <p:sldId id="523" r:id="rId41"/>
    <p:sldId id="522" r:id="rId42"/>
    <p:sldId id="442" r:id="rId43"/>
    <p:sldId id="443" r:id="rId44"/>
    <p:sldId id="456" r:id="rId45"/>
    <p:sldId id="444" r:id="rId46"/>
    <p:sldId id="448" r:id="rId47"/>
    <p:sldId id="580" r:id="rId48"/>
    <p:sldId id="467" r:id="rId49"/>
    <p:sldId id="562" r:id="rId50"/>
    <p:sldId id="575" r:id="rId51"/>
    <p:sldId id="413" r:id="rId52"/>
    <p:sldId id="496" r:id="rId5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63D159-2865-48A8-8497-429E9CA731FB}">
          <p14:sldIdLst>
            <p14:sldId id="274"/>
            <p14:sldId id="485"/>
            <p14:sldId id="276"/>
          </p14:sldIdLst>
        </p14:section>
        <p14:section name="Преговор" id="{93D97009-65D3-47A4-9DC6-2B6539A590EF}">
          <p14:sldIdLst>
            <p14:sldId id="595"/>
            <p14:sldId id="596"/>
            <p14:sldId id="597"/>
            <p14:sldId id="525"/>
            <p14:sldId id="526"/>
            <p14:sldId id="533"/>
            <p14:sldId id="550"/>
          </p14:sldIdLst>
        </p14:section>
        <p14:section name="Какво е цикъл?" id="{77DB3006-881D-4B54-8175-A8E8C2BA414A}">
          <p14:sldIdLst>
            <p14:sldId id="603"/>
            <p14:sldId id="600"/>
            <p14:sldId id="601"/>
          </p14:sldIdLst>
        </p14:section>
        <p14:section name="For - цикъл" id="{F0D37754-91EF-477E-B794-286299F27E83}">
          <p14:sldIdLst>
            <p14:sldId id="420"/>
            <p14:sldId id="415"/>
            <p14:sldId id="543"/>
          </p14:sldIdLst>
        </p14:section>
        <p14:section name="Цикъл със стъпка" id="{AC02D9CC-BF0A-4F02-8147-BCA5573FFE10}">
          <p14:sldIdLst>
            <p14:sldId id="592"/>
            <p14:sldId id="429"/>
            <p14:sldId id="546"/>
            <p14:sldId id="481"/>
            <p14:sldId id="593"/>
            <p14:sldId id="547"/>
            <p14:sldId id="594"/>
            <p14:sldId id="433"/>
            <p14:sldId id="483"/>
          </p14:sldIdLst>
        </p14:section>
        <p14:section name="Работа с текст" id="{71B52715-169E-4D92-B427-C49F677C0653}">
          <p14:sldIdLst>
            <p14:sldId id="602"/>
            <p14:sldId id="584"/>
            <p14:sldId id="604"/>
            <p14:sldId id="605"/>
            <p14:sldId id="445"/>
            <p14:sldId id="450"/>
            <p14:sldId id="439"/>
          </p14:sldIdLst>
        </p14:section>
        <p14:section name="Техники за използване на for" id="{62C96DF0-3140-44D5-A5B6-5AA0C55A574F}">
          <p14:sldIdLst>
            <p14:sldId id="441"/>
            <p14:sldId id="434"/>
            <p14:sldId id="544"/>
            <p14:sldId id="578"/>
            <p14:sldId id="579"/>
            <p14:sldId id="591"/>
            <p14:sldId id="523"/>
            <p14:sldId id="522"/>
            <p14:sldId id="442"/>
            <p14:sldId id="443"/>
            <p14:sldId id="456"/>
            <p14:sldId id="444"/>
            <p14:sldId id="448"/>
          </p14:sldIdLst>
        </p14:section>
        <p14:section name="End section" id="{2475F258-0C98-4F34-968F-ED15CFFC08CA}">
          <p14:sldIdLst>
            <p14:sldId id="580"/>
            <p14:sldId id="467"/>
            <p14:sldId id="562"/>
            <p14:sldId id="575"/>
            <p14:sldId id="413"/>
            <p14:sldId id="4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3CD60"/>
    <a:srgbClr val="0097CC"/>
    <a:srgbClr val="FFF0D9"/>
    <a:srgbClr val="FFA72A"/>
    <a:srgbClr val="F0F5FA"/>
    <a:srgbClr val="1A8AFA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0201B-83EF-0C25-D45A-8AAA0E8A88F4}" v="9" dt="2018-08-02T14:41:13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Среден стил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Среден стил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36" autoAdjust="0"/>
    <p:restoredTop sz="94486" autoAdjust="0"/>
  </p:normalViewPr>
  <p:slideViewPr>
    <p:cSldViewPr>
      <p:cViewPr varScale="1">
        <p:scale>
          <a:sx n="72" d="100"/>
          <a:sy n="72" d="100"/>
        </p:scale>
        <p:origin x="480" y="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microsoft.com/office/2015/10/relationships/revisionInfo" Target="revisionInfo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31-Jan-20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31-Jan-20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66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84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8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98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73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75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6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72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06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95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247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209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23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88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39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50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50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61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03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 dirty="0"/>
              <a:t>Щракнете върху иконата, за да добавите картина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31-Jan-20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31-Jan-20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31-Jan-20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33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34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5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6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7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8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9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0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1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2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3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4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5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6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7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8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9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0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5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31-Jan-20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49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31-Jan-20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31-Jan-20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31-Jan-20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3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05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31-Jan-20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31-Jan-20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31-Jan-20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69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31-Jan-20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31-Jan-20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bg-BG"/>
              <a:t>Редакт. стил загл. образец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91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9" r:id="rId20"/>
    <p:sldLayoutId id="2147483690" r:id="rId21"/>
    <p:sldLayoutId id="2147483692" r:id="rId22"/>
    <p:sldLayoutId id="2147483695" r:id="rId2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5#8" TargetMode="Externa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5#9" TargetMode="Externa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5#10" TargetMode="Externa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5#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judge.softuni.bg/Contests/Practice/Index/1015#5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5#6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7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9.png"/><Relationship Id="rId26" Type="http://schemas.openxmlformats.org/officeDocument/2006/relationships/image" Target="../media/image6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2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5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7.png"/><Relationship Id="rId22" Type="http://schemas.openxmlformats.org/officeDocument/2006/relationships/image" Target="../media/image6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5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7.gif"/><Relationship Id="rId4" Type="http://schemas.openxmlformats.org/officeDocument/2006/relationships/image" Target="../media/image64.jpeg"/><Relationship Id="rId9" Type="http://schemas.openxmlformats.org/officeDocument/2006/relationships/hyperlink" Target="https://www.lukanet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7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175747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3664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0860" y="2410500"/>
            <a:ext cx="5082590" cy="4219205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000" dirty="0"/>
              <a:t>string role = "Administrator";</a:t>
            </a:r>
          </a:p>
          <a:p>
            <a:r>
              <a:rPr lang="en-US" sz="2000" dirty="0"/>
              <a:t>string password = "SoftUni";</a:t>
            </a:r>
          </a:p>
          <a:p>
            <a:r>
              <a:rPr lang="en-US" sz="2000" dirty="0"/>
              <a:t>if(role == "SoftUni")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if(password == "SoftUni")</a:t>
            </a:r>
          </a:p>
          <a:p>
            <a:r>
              <a:rPr lang="en-US" sz="2000" dirty="0"/>
              <a:t>  {</a:t>
            </a:r>
          </a:p>
          <a:p>
            <a:r>
              <a:rPr lang="en-US" sz="2000" dirty="0"/>
              <a:t>    Console.WriteLine("Welcome!");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19281" y="4038600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49150" y="4263624"/>
            <a:ext cx="3077082" cy="1901866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7645" y="2849724"/>
            <a:ext cx="2751086" cy="1266985"/>
            <a:chOff x="919445" y="3246971"/>
            <a:chExt cx="446741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3659" y="2242603"/>
            <a:ext cx="3443170" cy="1266985"/>
            <a:chOff x="8967919" y="2302916"/>
            <a:chExt cx="329063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ACEC4B-0695-413A-B22A-3C7FF9EF74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Цикли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F5DAA-1782-40EF-8EEE-5C1BD65573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E40E25D-49D8-446B-BA0E-54A07446418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5240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3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tting, indoor, table, front&#10;&#10;Description automatically generated">
            <a:extLst>
              <a:ext uri="{FF2B5EF4-FFF2-40B4-BE49-F238E27FC236}">
                <a16:creationId xmlns:a16="http://schemas.microsoft.com/office/drawing/2014/main" id="{2EFF6468-D3C5-46AC-8A8B-51958FE8A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24" y="4821223"/>
            <a:ext cx="2695575" cy="1390650"/>
          </a:xfrm>
          <a:prstGeom prst="rect">
            <a:avLst/>
          </a:prstGeom>
        </p:spPr>
      </p:pic>
      <p:pic>
        <p:nvPicPr>
          <p:cNvPr id="11" name="Picture 10" descr="A picture containing food&#10;&#10;Description automatically generated">
            <a:extLst>
              <a:ext uri="{FF2B5EF4-FFF2-40B4-BE49-F238E27FC236}">
                <a16:creationId xmlns:a16="http://schemas.microsoft.com/office/drawing/2014/main" id="{F38C5C4D-7235-45F7-8EA2-5D9048CE2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50" y="4698065"/>
            <a:ext cx="2695575" cy="123840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0B196-E5AC-4B27-99F4-020683BB31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 descr="A picture containing sitting, table, food, cake&#10;&#10;Description automatically generated">
            <a:extLst>
              <a:ext uri="{FF2B5EF4-FFF2-40B4-BE49-F238E27FC236}">
                <a16:creationId xmlns:a16="http://schemas.microsoft.com/office/drawing/2014/main" id="{CD714CB7-5E1B-40C9-A8ED-8FA4ECD55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47" y="4422664"/>
            <a:ext cx="2695575" cy="139065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3DC716C-1984-4119-928F-4BF6A8D78E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51" y="4164296"/>
            <a:ext cx="2695575" cy="1390650"/>
          </a:xfrm>
          <a:prstGeom prst="rect">
            <a:avLst/>
          </a:prstGeom>
        </p:spPr>
      </p:pic>
      <p:pic>
        <p:nvPicPr>
          <p:cNvPr id="15" name="Picture 14" descr="A picture containing sitting, table, cake, phone&#10;&#10;Description automatically generated">
            <a:extLst>
              <a:ext uri="{FF2B5EF4-FFF2-40B4-BE49-F238E27FC236}">
                <a16:creationId xmlns:a16="http://schemas.microsoft.com/office/drawing/2014/main" id="{BA9ADA86-F031-404E-AC5E-B073015BDF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76" y="3797435"/>
            <a:ext cx="2695575" cy="1390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FEC2D1-22F4-46C4-B950-7BDB5BBCBAE7}"/>
              </a:ext>
            </a:extLst>
          </p:cNvPr>
          <p:cNvSpPr txBox="1"/>
          <p:nvPr/>
        </p:nvSpPr>
        <p:spPr>
          <a:xfrm>
            <a:off x="206696" y="1248559"/>
            <a:ext cx="11582399" cy="228372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/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bg-BG" sz="3200" dirty="0"/>
              <a:t>Често ни се налага да повтаряме едно и също действие </a:t>
            </a:r>
            <a:br>
              <a:rPr lang="bg-BG" sz="3200" dirty="0"/>
            </a:br>
            <a:r>
              <a:rPr lang="bg-BG" sz="3200" dirty="0"/>
              <a:t>многократно</a:t>
            </a:r>
            <a:endParaRPr lang="bg-BG" sz="3000" dirty="0"/>
          </a:p>
          <a:p>
            <a:r>
              <a:rPr lang="bg-BG" sz="3000" dirty="0"/>
              <a:t>Ако искаме да направим 3 бургера, бихме повторили едни и същи</a:t>
            </a:r>
            <a:br>
              <a:rPr lang="bg-BG" sz="3000" dirty="0"/>
            </a:br>
            <a:r>
              <a:rPr lang="bg-BG" sz="3000" dirty="0"/>
              <a:t>действия 3 пъти:</a:t>
            </a:r>
            <a:endParaRPr lang="en-US" sz="3000" dirty="0"/>
          </a:p>
        </p:txBody>
      </p:sp>
      <p:pic>
        <p:nvPicPr>
          <p:cNvPr id="17" name="Picture 16" descr="A picture containing sitting, indoor, table, front&#10;&#10;Description automatically generated">
            <a:extLst>
              <a:ext uri="{FF2B5EF4-FFF2-40B4-BE49-F238E27FC236}">
                <a16:creationId xmlns:a16="http://schemas.microsoft.com/office/drawing/2014/main" id="{4B4651B9-77EB-4D53-8B6C-4A6A91905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681" y="4821223"/>
            <a:ext cx="2695575" cy="1390650"/>
          </a:xfrm>
          <a:prstGeom prst="rect">
            <a:avLst/>
          </a:prstGeom>
        </p:spPr>
      </p:pic>
      <p:pic>
        <p:nvPicPr>
          <p:cNvPr id="18" name="Picture 17" descr="A picture containing food&#10;&#10;Description automatically generated">
            <a:extLst>
              <a:ext uri="{FF2B5EF4-FFF2-40B4-BE49-F238E27FC236}">
                <a16:creationId xmlns:a16="http://schemas.microsoft.com/office/drawing/2014/main" id="{669FA283-04F4-47B6-B140-05CF1DC57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407" y="4698065"/>
            <a:ext cx="2695575" cy="1238407"/>
          </a:xfrm>
          <a:prstGeom prst="rect">
            <a:avLst/>
          </a:prstGeom>
        </p:spPr>
      </p:pic>
      <p:pic>
        <p:nvPicPr>
          <p:cNvPr id="19" name="Picture 18" descr="A picture containing sitting, table, food, cake&#10;&#10;Description automatically generated">
            <a:extLst>
              <a:ext uri="{FF2B5EF4-FFF2-40B4-BE49-F238E27FC236}">
                <a16:creationId xmlns:a16="http://schemas.microsoft.com/office/drawing/2014/main" id="{D33B0E39-4662-4191-B855-68018B55F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304" y="4422664"/>
            <a:ext cx="2695575" cy="139065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178C6991-618D-4973-8F89-A30E1080C6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08" y="4164296"/>
            <a:ext cx="2695575" cy="1390650"/>
          </a:xfrm>
          <a:prstGeom prst="rect">
            <a:avLst/>
          </a:prstGeom>
        </p:spPr>
      </p:pic>
      <p:pic>
        <p:nvPicPr>
          <p:cNvPr id="21" name="Picture 20" descr="A picture containing sitting, table, cake, phone&#10;&#10;Description automatically generated">
            <a:extLst>
              <a:ext uri="{FF2B5EF4-FFF2-40B4-BE49-F238E27FC236}">
                <a16:creationId xmlns:a16="http://schemas.microsoft.com/office/drawing/2014/main" id="{0C28771E-437D-4C60-B595-589137699B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133" y="3797435"/>
            <a:ext cx="2695575" cy="1390650"/>
          </a:xfrm>
          <a:prstGeom prst="rect">
            <a:avLst/>
          </a:prstGeom>
        </p:spPr>
      </p:pic>
      <p:pic>
        <p:nvPicPr>
          <p:cNvPr id="23" name="Picture 22" descr="A picture containing sitting, indoor, table, front&#10;&#10;Description automatically generated">
            <a:extLst>
              <a:ext uri="{FF2B5EF4-FFF2-40B4-BE49-F238E27FC236}">
                <a16:creationId xmlns:a16="http://schemas.microsoft.com/office/drawing/2014/main" id="{C109EFAF-9231-43FD-98A3-D9EC12737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38" y="4821223"/>
            <a:ext cx="2695575" cy="1390650"/>
          </a:xfrm>
          <a:prstGeom prst="rect">
            <a:avLst/>
          </a:prstGeom>
        </p:spPr>
      </p:pic>
      <p:pic>
        <p:nvPicPr>
          <p:cNvPr id="24" name="Picture 23" descr="A picture containing food&#10;&#10;Description automatically generated">
            <a:extLst>
              <a:ext uri="{FF2B5EF4-FFF2-40B4-BE49-F238E27FC236}">
                <a16:creationId xmlns:a16="http://schemas.microsoft.com/office/drawing/2014/main" id="{1404587E-735F-458C-938B-D9CBD0872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864" y="4698065"/>
            <a:ext cx="2695575" cy="1238407"/>
          </a:xfrm>
          <a:prstGeom prst="rect">
            <a:avLst/>
          </a:prstGeom>
        </p:spPr>
      </p:pic>
      <p:pic>
        <p:nvPicPr>
          <p:cNvPr id="25" name="Picture 24" descr="A picture containing sitting, table, food, cake&#10;&#10;Description automatically generated">
            <a:extLst>
              <a:ext uri="{FF2B5EF4-FFF2-40B4-BE49-F238E27FC236}">
                <a16:creationId xmlns:a16="http://schemas.microsoft.com/office/drawing/2014/main" id="{69A9609B-DB29-47A0-9884-75A59599E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761" y="4422664"/>
            <a:ext cx="2695575" cy="1390650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477BEF96-5DEC-4D7E-B5B1-F42DBF6C22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065" y="4164296"/>
            <a:ext cx="2695575" cy="1390650"/>
          </a:xfrm>
          <a:prstGeom prst="rect">
            <a:avLst/>
          </a:prstGeom>
        </p:spPr>
      </p:pic>
      <p:pic>
        <p:nvPicPr>
          <p:cNvPr id="27" name="Picture 26" descr="A picture containing sitting, table, cake, phone&#10;&#10;Description automatically generated">
            <a:extLst>
              <a:ext uri="{FF2B5EF4-FFF2-40B4-BE49-F238E27FC236}">
                <a16:creationId xmlns:a16="http://schemas.microsoft.com/office/drawing/2014/main" id="{7FE59260-FE90-4A37-AB21-02E8880F6F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590" y="3797435"/>
            <a:ext cx="26955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DC53F2-A90C-4631-855D-B535CBB2D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Autofit/>
          </a:bodyPr>
          <a:lstStyle/>
          <a:p>
            <a:pPr marL="456915" indent="-456915">
              <a:buChar char="§"/>
            </a:pPr>
            <a:r>
              <a:rPr lang="bg-BG" sz="3000" dirty="0"/>
              <a:t>Циклите в програмирането ни позволяват да повтаряме </a:t>
            </a:r>
            <a:r>
              <a:rPr lang="bg-BG" sz="3000" b="1" dirty="0"/>
              <a:t>едни и </a:t>
            </a:r>
            <a:br>
              <a:rPr lang="bg-BG" sz="3000" b="1" dirty="0"/>
            </a:br>
            <a:r>
              <a:rPr lang="bg-BG" sz="3000" b="1" dirty="0"/>
              <a:t>същи действия </a:t>
            </a:r>
            <a:r>
              <a:rPr lang="bg-BG" sz="3000" dirty="0"/>
              <a:t>определен брой пъти:</a:t>
            </a:r>
            <a:endParaRPr lang="en-US" sz="3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6CC26-1871-4B04-BD45-876727DE8C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33889" y="2344491"/>
            <a:ext cx="6321045" cy="4249982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nn-NO" sz="2400" dirty="0"/>
              <a:t>for (int i = 1; i &lt;= 3; i++)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Console.WriteLine("Bottom bun");</a:t>
            </a:r>
          </a:p>
          <a:p>
            <a:r>
              <a:rPr lang="en-US" sz="2400" dirty="0"/>
              <a:t>  Console.WriteLine("Mustard");</a:t>
            </a:r>
          </a:p>
          <a:p>
            <a:r>
              <a:rPr lang="en-US" sz="2400" dirty="0"/>
              <a:t>  Console.WriteLine("Meat");</a:t>
            </a:r>
          </a:p>
          <a:p>
            <a:r>
              <a:rPr lang="en-US" sz="2400" dirty="0"/>
              <a:t>  Console.WriteLine("Lettuce");</a:t>
            </a:r>
          </a:p>
          <a:p>
            <a:r>
              <a:rPr lang="en-US" sz="2400" dirty="0"/>
              <a:t>  Console.WriteLine("Top bun");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(2)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0B196-E5AC-4B27-99F4-020683BB31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0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84212" y="5486400"/>
            <a:ext cx="10958928" cy="499819"/>
          </a:xfrm>
        </p:spPr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916" y="1524000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Можем да повтаряме действия до определен момент чрез </a:t>
            </a:r>
            <a:br>
              <a:rPr lang="en-US" sz="3000" dirty="0"/>
            </a:b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/>
              <a:t>-</a:t>
            </a:r>
            <a:r>
              <a:rPr lang="bg-BG" sz="3000" dirty="0"/>
              <a:t>цикли</a:t>
            </a:r>
            <a:r>
              <a:rPr lang="en-US" sz="3000" dirty="0"/>
              <a:t>	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/>
              <a:t>-цикъл</a:t>
            </a:r>
            <a:r>
              <a:rPr lang="en-US" dirty="0"/>
              <a:t> -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18921" y="3268032"/>
            <a:ext cx="6400800" cy="21236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i = 1; i &lt;= 10; i++)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77314" y="2269069"/>
            <a:ext cx="2940695" cy="938811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111868" y="2189311"/>
            <a:ext cx="2191890" cy="878660"/>
          </a:xfrm>
          <a:prstGeom prst="wedgeRoundRectCallout">
            <a:avLst>
              <a:gd name="adj1" fmla="val -31763"/>
              <a:gd name="adj2" fmla="val 7721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589617" y="2329221"/>
            <a:ext cx="1981200" cy="878660"/>
          </a:xfrm>
          <a:prstGeom prst="wedgeRoundRectCallout">
            <a:avLst>
              <a:gd name="adj1" fmla="val -62436"/>
              <a:gd name="adj2" fmla="val 6066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217" y="3831354"/>
            <a:ext cx="3200400" cy="878660"/>
          </a:xfrm>
          <a:prstGeom prst="wedgeRoundRectCallout">
            <a:avLst>
              <a:gd name="adj1" fmla="val -59042"/>
              <a:gd name="adj2" fmla="val -5330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Инкрементация на индекса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(i)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979" y="5008151"/>
            <a:ext cx="5168434" cy="834960"/>
          </a:xfrm>
          <a:prstGeom prst="wedgeRoundRectCallout">
            <a:avLst>
              <a:gd name="adj1" fmla="val -62391"/>
              <a:gd name="adj2" fmla="val -5168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Тяло на цикъла: блок от код за 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284237" y="4413146"/>
            <a:ext cx="4147441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Извежда числата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всяко на нов ред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b="1" dirty="0"/>
          </a:p>
          <a:p>
            <a:pPr>
              <a:lnSpc>
                <a:spcPct val="100000"/>
              </a:lnSpc>
            </a:pPr>
            <a:endParaRPr lang="en-US" sz="3200" b="1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от 1 до 100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https://judge.softuni.bg/Contests/Compete/Index/1015#0</a:t>
            </a:r>
            <a:endParaRPr lang="en-US" dirty="0"/>
          </a:p>
        </p:txBody>
      </p:sp>
      <p:pic>
        <p:nvPicPr>
          <p:cNvPr id="7" name="Picture 6" descr="Ð ÐµÐ·ÑÐ»ÑÐ°Ñ Ñ Ð¸Ð·Ð¾Ð±ÑÐ°Ð¶ÐµÐ½Ð¸Ðµ Ð·Ð° loops png transparent">
            <a:extLst>
              <a:ext uri="{FF2B5EF4-FFF2-40B4-BE49-F238E27FC236}">
                <a16:creationId xmlns:a16="http://schemas.microsoft.com/office/drawing/2014/main" id="{3DECED02-EF70-4E0E-85E4-93CCC9AF0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25" y="3429000"/>
            <a:ext cx="4572000" cy="220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411E26C-BDC5-43F8-A6C5-588FC5ADFADE}"/>
              </a:ext>
            </a:extLst>
          </p:cNvPr>
          <p:cNvSpPr txBox="1"/>
          <p:nvPr/>
        </p:nvSpPr>
        <p:spPr>
          <a:xfrm>
            <a:off x="4948340" y="4244496"/>
            <a:ext cx="2101839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dirty="0">
                <a:solidFill>
                  <a:srgbClr val="FDFFFF"/>
                </a:solidFill>
              </a:rPr>
              <a:t>Принтиране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2CB6A6-BC98-4F25-8251-284A1934A89B}"/>
              </a:ext>
            </a:extLst>
          </p:cNvPr>
          <p:cNvGrpSpPr/>
          <p:nvPr/>
        </p:nvGrpSpPr>
        <p:grpSpPr>
          <a:xfrm>
            <a:off x="1974858" y="2703069"/>
            <a:ext cx="1591782" cy="579642"/>
            <a:chOff x="1998659" y="2457336"/>
            <a:chExt cx="1484318" cy="62358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18B8A66-FF0D-41E8-B04E-671CA9CCE73F}"/>
                </a:ext>
              </a:extLst>
            </p:cNvPr>
            <p:cNvSpPr/>
            <p:nvPr/>
          </p:nvSpPr>
          <p:spPr bwMode="auto">
            <a:xfrm>
              <a:off x="1998659" y="2527401"/>
              <a:ext cx="1484318" cy="52679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257AF2-5DE5-46FA-A235-EAE765CF25AD}"/>
                </a:ext>
              </a:extLst>
            </p:cNvPr>
            <p:cNvSpPr txBox="1"/>
            <p:nvPr/>
          </p:nvSpPr>
          <p:spPr>
            <a:xfrm>
              <a:off x="2261195" y="2457336"/>
              <a:ext cx="1020780" cy="62358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 </a:t>
              </a:r>
              <a:r>
                <a:rPr lang="en-US" sz="2200" dirty="0">
                  <a:solidFill>
                    <a:srgbClr val="FDFFFF"/>
                  </a:solidFill>
                </a:rPr>
                <a:t>i = 1</a:t>
              </a:r>
              <a:endParaRPr lang="bg-BG" sz="22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579DDF4-A358-4BD4-BE36-DCC2CFE24122}"/>
              </a:ext>
            </a:extLst>
          </p:cNvPr>
          <p:cNvGrpSpPr/>
          <p:nvPr/>
        </p:nvGrpSpPr>
        <p:grpSpPr>
          <a:xfrm>
            <a:off x="2029205" y="3612079"/>
            <a:ext cx="1485907" cy="944561"/>
            <a:chOff x="2014345" y="3870685"/>
            <a:chExt cx="1485907" cy="944561"/>
          </a:xfrm>
        </p:grpSpPr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058CC043-9692-432B-9432-86F6A429A146}"/>
                </a:ext>
              </a:extLst>
            </p:cNvPr>
            <p:cNvSpPr/>
            <p:nvPr/>
          </p:nvSpPr>
          <p:spPr bwMode="auto">
            <a:xfrm>
              <a:off x="2014345" y="3870685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21D6B4-12EA-4958-A989-371C764F30FB}"/>
                </a:ext>
              </a:extLst>
            </p:cNvPr>
            <p:cNvSpPr txBox="1"/>
            <p:nvPr/>
          </p:nvSpPr>
          <p:spPr>
            <a:xfrm>
              <a:off x="2150962" y="4029836"/>
              <a:ext cx="1295606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rgbClr val="FDFFFF"/>
                  </a:solidFill>
                </a:rPr>
                <a:t>i &lt;= 100</a:t>
              </a:r>
              <a:endParaRPr lang="bg-BG" sz="2200" dirty="0">
                <a:solidFill>
                  <a:srgbClr val="FDFFFF"/>
                </a:solidFill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3E921C-50F4-4E2A-BF9F-8A6C8CEB9E18}"/>
              </a:ext>
            </a:extLst>
          </p:cNvPr>
          <p:cNvCxnSpPr/>
          <p:nvPr/>
        </p:nvCxnSpPr>
        <p:spPr>
          <a:xfrm>
            <a:off x="2760951" y="3287151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05A2D4-17C7-4053-AE60-CFE1A604308E}"/>
              </a:ext>
            </a:extLst>
          </p:cNvPr>
          <p:cNvSpPr txBox="1"/>
          <p:nvPr/>
        </p:nvSpPr>
        <p:spPr>
          <a:xfrm>
            <a:off x="3319617" y="3612175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19D06E-87CD-4B48-BE2F-649586073395}"/>
              </a:ext>
            </a:extLst>
          </p:cNvPr>
          <p:cNvCxnSpPr>
            <a:cxnSpLocks/>
          </p:cNvCxnSpPr>
          <p:nvPr/>
        </p:nvCxnSpPr>
        <p:spPr>
          <a:xfrm flipV="1">
            <a:off x="3517315" y="4073254"/>
            <a:ext cx="614406" cy="133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CB40AF99-3410-4892-8B87-896AFBB55286}"/>
              </a:ext>
            </a:extLst>
          </p:cNvPr>
          <p:cNvSpPr/>
          <p:nvPr/>
        </p:nvSpPr>
        <p:spPr bwMode="auto">
          <a:xfrm>
            <a:off x="4116061" y="3782831"/>
            <a:ext cx="1770680" cy="461665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E5F28593-C8AD-458A-BDB2-E05852147AD3}"/>
              </a:ext>
            </a:extLst>
          </p:cNvPr>
          <p:cNvSpPr/>
          <p:nvPr/>
        </p:nvSpPr>
        <p:spPr bwMode="auto">
          <a:xfrm>
            <a:off x="1939456" y="4952259"/>
            <a:ext cx="1690519" cy="57964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9365C3-EEEC-4962-8CA6-8E30FD56E88D}"/>
              </a:ext>
            </a:extLst>
          </p:cNvPr>
          <p:cNvCxnSpPr/>
          <p:nvPr/>
        </p:nvCxnSpPr>
        <p:spPr>
          <a:xfrm>
            <a:off x="2775191" y="4558064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3BC59A7-2621-4B65-B62A-3D8F5272F73F}"/>
              </a:ext>
            </a:extLst>
          </p:cNvPr>
          <p:cNvSpPr txBox="1"/>
          <p:nvPr/>
        </p:nvSpPr>
        <p:spPr>
          <a:xfrm>
            <a:off x="2835397" y="4418421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58B26E2-5B7F-4C15-9127-EE07425AD8AC}"/>
              </a:ext>
            </a:extLst>
          </p:cNvPr>
          <p:cNvCxnSpPr>
            <a:cxnSpLocks/>
            <a:stCxn id="34" idx="5"/>
            <a:endCxn id="6" idx="1"/>
          </p:cNvCxnSpPr>
          <p:nvPr/>
        </p:nvCxnSpPr>
        <p:spPr>
          <a:xfrm rot="10800000" flipH="1">
            <a:off x="2011911" y="4084360"/>
            <a:ext cx="17294" cy="1157720"/>
          </a:xfrm>
          <a:prstGeom prst="bentConnector3">
            <a:avLst>
              <a:gd name="adj1" fmla="val -36914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98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 animBg="1"/>
      <p:bldP spid="34" grpId="0" animBg="1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Работа с по-сложни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Цикли със стъпка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676400"/>
            <a:ext cx="2659761" cy="20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0412" y="4191000"/>
            <a:ext cx="11430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2132012" y="435913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94012" y="4200939"/>
            <a:ext cx="54102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05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2C591-A9F4-495C-BAA6-CC92AAEAC0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1CD4AA-C31E-42AC-9A14-EE2FDBF58ECC}"/>
              </a:ext>
            </a:extLst>
          </p:cNvPr>
          <p:cNvGrpSpPr/>
          <p:nvPr/>
        </p:nvGrpSpPr>
        <p:grpSpPr>
          <a:xfrm>
            <a:off x="4852797" y="2973899"/>
            <a:ext cx="2168323" cy="1174255"/>
            <a:chOff x="4584696" y="3694194"/>
            <a:chExt cx="1832336" cy="944561"/>
          </a:xfrm>
        </p:grpSpPr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DCE43DC9-EA7A-4D12-8712-65D846AF7A8D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6E240D-D5BA-4D72-BE7E-0ABE173834E2}"/>
                </a:ext>
              </a:extLst>
            </p:cNvPr>
            <p:cNvSpPr txBox="1"/>
            <p:nvPr/>
          </p:nvSpPr>
          <p:spPr>
            <a:xfrm>
              <a:off x="4903952" y="3847367"/>
              <a:ext cx="1513080" cy="5894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rgbClr val="FDFFFF"/>
                  </a:solidFill>
                </a:rPr>
                <a:t>i</a:t>
              </a:r>
              <a:r>
                <a:rPr lang="en-US" sz="3200" dirty="0">
                  <a:solidFill>
                    <a:srgbClr val="FDFFFF"/>
                  </a:solidFill>
                </a:rPr>
                <a:t> </a:t>
              </a:r>
              <a:r>
                <a:rPr lang="en-US" sz="2400" dirty="0">
                  <a:solidFill>
                    <a:srgbClr val="FDFFFF"/>
                  </a:solidFill>
                </a:rPr>
                <a:t>&gt;= </a:t>
              </a:r>
              <a:r>
                <a:rPr lang="en-US" sz="2400" noProof="1">
                  <a:solidFill>
                    <a:schemeClr val="bg2"/>
                  </a:solidFill>
                </a:rPr>
                <a:t>1</a:t>
              </a:r>
              <a:endParaRPr lang="en-US" sz="24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F2742A-228B-42FA-89EC-64F50A62C75E}"/>
              </a:ext>
            </a:extLst>
          </p:cNvPr>
          <p:cNvGrpSpPr/>
          <p:nvPr/>
        </p:nvGrpSpPr>
        <p:grpSpPr>
          <a:xfrm>
            <a:off x="4488933" y="815853"/>
            <a:ext cx="2396756" cy="627057"/>
            <a:chOff x="4268780" y="481767"/>
            <a:chExt cx="2526925" cy="62705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4268780" y="501926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>
            <a:off x="5687311" y="1440061"/>
            <a:ext cx="0" cy="4363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C10ADB-4E29-4EA8-806C-1C1E06B4986F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5731983" y="2472096"/>
            <a:ext cx="10344" cy="5018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05722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61994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10C8A2-B110-4CB8-92D7-D230CBB7BD90}"/>
              </a:ext>
            </a:extLst>
          </p:cNvPr>
          <p:cNvGrpSpPr/>
          <p:nvPr/>
        </p:nvGrpSpPr>
        <p:grpSpPr>
          <a:xfrm>
            <a:off x="4464800" y="4656528"/>
            <a:ext cx="2526925" cy="981573"/>
            <a:chOff x="4615555" y="2224880"/>
            <a:chExt cx="1485906" cy="77284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743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i --;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11AF95-DD20-4F6C-9138-7F695D582B12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>
            <a:off x="5731983" y="4148154"/>
            <a:ext cx="367" cy="5456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  <a:stCxn id="33" idx="1"/>
            <a:endCxn id="23" idx="1"/>
          </p:cNvCxnSpPr>
          <p:nvPr/>
        </p:nvCxnSpPr>
        <p:spPr>
          <a:xfrm rot="10800000" flipH="1">
            <a:off x="4464799" y="3561028"/>
            <a:ext cx="387997" cy="1569823"/>
          </a:xfrm>
          <a:prstGeom prst="bentConnector3">
            <a:avLst>
              <a:gd name="adj1" fmla="val -5891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728263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170412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3354D1-E090-4559-9A5F-C82FF50D48AD}"/>
              </a:ext>
            </a:extLst>
          </p:cNvPr>
          <p:cNvGrpSpPr/>
          <p:nvPr/>
        </p:nvGrpSpPr>
        <p:grpSpPr>
          <a:xfrm>
            <a:off x="4804452" y="1845039"/>
            <a:ext cx="1875750" cy="627057"/>
            <a:chOff x="4615555" y="2224880"/>
            <a:chExt cx="1485906" cy="7469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22032" y="2262214"/>
              <a:ext cx="1385789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bg-BG" sz="2400" noProof="1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84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pb-jan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49188" y="1676400"/>
            <a:ext cx="8906219" cy="300479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n; i &gt;= 1; i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17049" y="2362200"/>
            <a:ext cx="13716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8796" y="2360114"/>
            <a:ext cx="675816" cy="49464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088840" y="2360114"/>
            <a:ext cx="3903270" cy="576003"/>
          </a:xfrm>
          <a:prstGeom prst="wedgeRoundRectCallout">
            <a:avLst>
              <a:gd name="adj1" fmla="val -53509"/>
              <a:gd name="adj2" fmla="val -1670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Намаляваща стъпка: -</a:t>
            </a:r>
            <a:r>
              <a:rPr lang="bg-BG" sz="28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704012" y="2986072"/>
            <a:ext cx="4608758" cy="672349"/>
          </a:xfrm>
          <a:prstGeom prst="wedgeRoundRectCallout">
            <a:avLst>
              <a:gd name="adj1" fmla="val -56915"/>
              <a:gd name="adj2" fmla="val -4686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Обърнато условие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i &gt;=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9298" y="6181751"/>
            <a:ext cx="9906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u="sng" dirty="0">
                <a:hlinkClick r:id="rId2"/>
              </a:rPr>
              <a:t>https://judge.softuni.bg/Contests/Practice/Index/1015#8</a:t>
            </a:r>
            <a:r>
              <a:rPr lang="en-US" sz="2200" u="sng" dirty="0"/>
              <a:t> 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8504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със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1659" y="4181095"/>
            <a:ext cx="662495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3202" y="4369074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0096" y="4200938"/>
            <a:ext cx="28956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48194" y="2995630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2220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4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2C591-A9F4-495C-BAA6-CC92AAEAC0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1CD4AA-C31E-42AC-9A14-EE2FDBF58ECC}"/>
              </a:ext>
            </a:extLst>
          </p:cNvPr>
          <p:cNvGrpSpPr/>
          <p:nvPr/>
        </p:nvGrpSpPr>
        <p:grpSpPr>
          <a:xfrm>
            <a:off x="4852797" y="2973899"/>
            <a:ext cx="2168323" cy="1174255"/>
            <a:chOff x="4584696" y="3694194"/>
            <a:chExt cx="1832336" cy="944561"/>
          </a:xfrm>
        </p:grpSpPr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DCE43DC9-EA7A-4D12-8712-65D846AF7A8D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6E240D-D5BA-4D72-BE7E-0ABE173834E2}"/>
                </a:ext>
              </a:extLst>
            </p:cNvPr>
            <p:cNvSpPr txBox="1"/>
            <p:nvPr/>
          </p:nvSpPr>
          <p:spPr>
            <a:xfrm>
              <a:off x="4903952" y="3847367"/>
              <a:ext cx="1513080" cy="5894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rgbClr val="FDFFFF"/>
                  </a:solidFill>
                </a:rPr>
                <a:t>i</a:t>
              </a:r>
              <a:r>
                <a:rPr lang="en-US" sz="3200" dirty="0">
                  <a:solidFill>
                    <a:srgbClr val="FDFFFF"/>
                  </a:solidFill>
                </a:rPr>
                <a:t> </a:t>
              </a:r>
              <a:r>
                <a:rPr lang="en-US" sz="2400" dirty="0">
                  <a:solidFill>
                    <a:srgbClr val="FDFFFF"/>
                  </a:solidFill>
                </a:rPr>
                <a:t>&lt;=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en-US" sz="24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F2742A-228B-42FA-89EC-64F50A62C75E}"/>
              </a:ext>
            </a:extLst>
          </p:cNvPr>
          <p:cNvGrpSpPr/>
          <p:nvPr/>
        </p:nvGrpSpPr>
        <p:grpSpPr>
          <a:xfrm>
            <a:off x="4488933" y="815853"/>
            <a:ext cx="2396756" cy="627057"/>
            <a:chOff x="4268780" y="481767"/>
            <a:chExt cx="2526925" cy="62705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4268780" y="501926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>
            <a:off x="5687311" y="1440061"/>
            <a:ext cx="0" cy="4363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C10ADB-4E29-4EA8-806C-1C1E06B4986F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5731983" y="2472096"/>
            <a:ext cx="10344" cy="5018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05722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61994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10C8A2-B110-4CB8-92D7-D230CBB7BD90}"/>
              </a:ext>
            </a:extLst>
          </p:cNvPr>
          <p:cNvGrpSpPr/>
          <p:nvPr/>
        </p:nvGrpSpPr>
        <p:grpSpPr>
          <a:xfrm>
            <a:off x="4464800" y="4656528"/>
            <a:ext cx="2526925" cy="981573"/>
            <a:chOff x="4615555" y="2224880"/>
            <a:chExt cx="1485906" cy="77284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743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i += 3;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11AF95-DD20-4F6C-9138-7F695D582B12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>
            <a:off x="5731983" y="4148154"/>
            <a:ext cx="367" cy="5456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  <a:stCxn id="33" idx="1"/>
            <a:endCxn id="23" idx="1"/>
          </p:cNvCxnSpPr>
          <p:nvPr/>
        </p:nvCxnSpPr>
        <p:spPr>
          <a:xfrm rot="10800000" flipH="1">
            <a:off x="4464799" y="3561028"/>
            <a:ext cx="387997" cy="1569823"/>
          </a:xfrm>
          <a:prstGeom prst="bentConnector3">
            <a:avLst>
              <a:gd name="adj1" fmla="val -5891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728263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170412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3354D1-E090-4559-9A5F-C82FF50D48AD}"/>
              </a:ext>
            </a:extLst>
          </p:cNvPr>
          <p:cNvGrpSpPr/>
          <p:nvPr/>
        </p:nvGrpSpPr>
        <p:grpSpPr>
          <a:xfrm>
            <a:off x="4804452" y="1845040"/>
            <a:ext cx="1875750" cy="635392"/>
            <a:chOff x="4615555" y="2224880"/>
            <a:chExt cx="1485906" cy="75684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22032" y="2262214"/>
              <a:ext cx="1385789" cy="7195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</a:rPr>
                <a:t>1</a:t>
              </a:r>
              <a:endParaRPr lang="bg-BG" sz="2400" noProof="1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03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03855" y="1828800"/>
            <a:ext cx="8781114" cy="300479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1; i &lt;= n; i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5012" y="2514600"/>
            <a:ext cx="14478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837612" y="3050880"/>
            <a:ext cx="2819400" cy="911520"/>
          </a:xfrm>
          <a:prstGeom prst="wedgeRoundRectCallout">
            <a:avLst>
              <a:gd name="adj1" fmla="val -62752"/>
              <a:gd name="adj2" fmla="val -40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Задаване на стъпка 3 </a:t>
            </a:r>
          </a:p>
        </p:txBody>
      </p:sp>
      <p:sp>
        <p:nvSpPr>
          <p:cNvPr id="9" name="Rectangle 8"/>
          <p:cNvSpPr/>
          <p:nvPr/>
        </p:nvSpPr>
        <p:spPr>
          <a:xfrm>
            <a:off x="379412" y="6248400"/>
            <a:ext cx="11277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dirty="0">
                <a:hlinkClick r:id="rId2"/>
              </a:rPr>
              <a:t>https://judge.softuni.bg/Contests/Practice/Index/1015#9</a:t>
            </a:r>
            <a:r>
              <a:rPr lang="en-US" sz="2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3787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/>
              <a:t>Отпечатва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четните степени </a:t>
            </a:r>
            <a:r>
              <a:rPr lang="bg-BG" dirty="0"/>
              <a:t>на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bg1"/>
                </a:solidFill>
              </a:rPr>
              <a:t>n</a:t>
            </a:r>
            <a:r>
              <a:rPr lang="bg-BG" dirty="0"/>
              <a:t>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bg-BG" dirty="0"/>
              <a:t>, …,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1412" y="4191000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0096" y="4359136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599688" y="4190999"/>
            <a:ext cx="4343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1412" y="5400583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0096" y="5568719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599688" y="5400582"/>
            <a:ext cx="3842384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84312" y="1489515"/>
            <a:ext cx="8763000" cy="418665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int num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for (int i = 0; i &lt;= n; i += 2)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Console.WriteLine(num);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num = num * 2 * 2;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6932612" y="2770632"/>
            <a:ext cx="1388767" cy="4572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32812" y="3400343"/>
            <a:ext cx="2133600" cy="943057"/>
          </a:xfrm>
          <a:prstGeom prst="wedgeRoundRectCallout">
            <a:avLst>
              <a:gd name="adj1" fmla="val -70708"/>
              <a:gd name="adj2" fmla="val -4935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Ползваме стъпка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03312" y="6241258"/>
            <a:ext cx="9982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dirty="0">
                <a:hlinkClick r:id="rId2"/>
              </a:rPr>
              <a:t>https://judge.softuni.bg/Contests/Practice/Index/1015#10</a:t>
            </a:r>
            <a:r>
              <a:rPr lang="en-US" sz="2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9275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C9875-F40F-459C-BC4A-23D3631225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948" y="4800600"/>
            <a:ext cx="10958928" cy="768084"/>
          </a:xfrm>
        </p:spPr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69681-7BC2-4A33-AA16-6FB5FC6DD18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5212" y="1447800"/>
            <a:ext cx="2667000" cy="22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2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Можем да вземем дължината на текст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Можем да вземем  символ от текст по индекс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EC5D5-0C51-4CEE-B469-F0D8859B7E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32" y="4038600"/>
            <a:ext cx="11004959" cy="101412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</a:t>
            </a:r>
            <a:r>
              <a:rPr lang="en-US" sz="2800" b="1" dirty="0" err="1">
                <a:latin typeface="Consolas" panose="020B0609020204030204" pitchFamily="49" charset="0"/>
              </a:rPr>
              <a:t>Console.ReadLine</a:t>
            </a:r>
            <a:r>
              <a:rPr lang="en-US" sz="2800" b="1" dirty="0">
                <a:latin typeface="Consolas" panose="020B0609020204030204" pitchFamily="49" charset="0"/>
              </a:rPr>
              <a:t>();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въвеждаме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SoftUni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char letter = text[4];		  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32" y="1954862"/>
            <a:ext cx="11004959" cy="101412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</a:t>
            </a:r>
            <a:r>
              <a:rPr lang="en-US" sz="2800" b="1" dirty="0" err="1">
                <a:latin typeface="Consolas" panose="020B0609020204030204" pitchFamily="49" charset="0"/>
              </a:rPr>
              <a:t>Console.ReadLine</a:t>
            </a:r>
            <a:r>
              <a:rPr lang="en-US" sz="2800" b="1" dirty="0">
                <a:latin typeface="Consolas" panose="020B0609020204030204" pitchFamily="49" charset="0"/>
              </a:rPr>
              <a:t>();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въвеждаме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SoftUni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int length = </a:t>
            </a:r>
            <a:r>
              <a:rPr lang="en-US" sz="2800" b="1" dirty="0" err="1">
                <a:latin typeface="Consolas" panose="020B0609020204030204" pitchFamily="49" charset="0"/>
              </a:rPr>
              <a:t>text.Length</a:t>
            </a:r>
            <a:r>
              <a:rPr lang="en-US" sz="2800" b="1" dirty="0">
                <a:latin typeface="Consolas" panose="020B0609020204030204" pitchFamily="49" charset="0"/>
              </a:rPr>
              <a:t>; 	  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</a:p>
        </p:txBody>
      </p:sp>
    </p:spTree>
    <p:extLst>
      <p:ext uri="{BB962C8B-B14F-4D97-AF65-F5344CB8AC3E}">
        <p14:creationId xmlns:p14="http://schemas.microsoft.com/office/powerpoint/2010/main" val="36643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280875"/>
          </a:xfrm>
        </p:spPr>
        <p:txBody>
          <a:bodyPr/>
          <a:lstStyle/>
          <a:p>
            <a:r>
              <a:rPr lang="bg-BG" dirty="0"/>
              <a:t>Напишете програма, която </a:t>
            </a:r>
          </a:p>
          <a:p>
            <a:pPr lvl="1"/>
            <a:r>
              <a:rPr lang="bg-BG" dirty="0"/>
              <a:t>чете текст(стринг)</a:t>
            </a:r>
          </a:p>
          <a:p>
            <a:pPr lvl="1"/>
            <a:r>
              <a:rPr lang="bg-BG" dirty="0"/>
              <a:t>печата всеки символ от текста на отделен ред</a:t>
            </a:r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Поток от символи - условие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C6DCC-ACF5-4A1A-8B93-92A55EEBCC4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612" y="4775976"/>
            <a:ext cx="1624002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anose="020B0609020204030204" pitchFamily="49" charset="0"/>
              </a:rPr>
              <a:t>softuni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716" y="3482976"/>
            <a:ext cx="60960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6094412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641" y="4775976"/>
            <a:ext cx="117418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hello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6095" y="3995990"/>
            <a:ext cx="609600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2196507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050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4813" y="1837156"/>
            <a:ext cx="6781800" cy="3201618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en-US" dirty="0"/>
              <a:t>string input = Console.ReadLine();</a:t>
            </a:r>
          </a:p>
          <a:p>
            <a:endParaRPr lang="en-US" dirty="0"/>
          </a:p>
          <a:p>
            <a:r>
              <a:rPr lang="en-US" dirty="0"/>
              <a:t>for (int i = 0; i &lt; input.Length; i++)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Console.WriteLine(input[i]);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Поток от символи - решение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69E5B-1B7D-4743-A706-6C9A7CC4B0B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5106" y="2131137"/>
            <a:ext cx="3559619" cy="879952"/>
          </a:xfrm>
          <a:prstGeom prst="wedgeRoundRectCallout">
            <a:avLst>
              <a:gd name="adj1" fmla="val -58296"/>
              <a:gd name="adj2" fmla="val 4545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600" b="1" dirty="0">
                <a:solidFill>
                  <a:schemeClr val="bg2"/>
                </a:solidFill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8372" y="3962400"/>
            <a:ext cx="3595800" cy="792850"/>
          </a:xfrm>
          <a:prstGeom prst="wedgeRoundRectCallout">
            <a:avLst>
              <a:gd name="adj1" fmla="val -64411"/>
              <a:gd name="adj2" fmla="val -15795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Взимаме всеки символ по индекс</a:t>
            </a:r>
            <a:r>
              <a:rPr lang="en-US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noProof="1">
                <a:solidFill>
                  <a:schemeClr val="bg2"/>
                </a:solidFill>
                <a:latin typeface="Consolas" panose="020B0609020204030204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21798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3212" y="1371600"/>
            <a:ext cx="8180332" cy="4038600"/>
          </a:xfrm>
        </p:spPr>
        <p:txBody>
          <a:bodyPr>
            <a:normAutofit/>
          </a:bodyPr>
          <a:lstStyle/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Преговор</a:t>
            </a:r>
          </a:p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Какво е цикъл?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онструкция</a:t>
            </a:r>
          </a:p>
          <a:p>
            <a:pPr marL="514350" indent="-51435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Цикли със стъпка</a:t>
            </a:r>
          </a:p>
          <a:p>
            <a:pPr marL="514350" indent="-51435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Работа с текст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/>
            <a:r>
              <a:rPr lang="bg-BG" sz="3200" dirty="0"/>
              <a:t>Техники за използване на </a:t>
            </a:r>
            <a:r>
              <a:rPr lang="en-US" sz="2800" dirty="0"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цикли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998472" cy="5201066"/>
          </a:xfrm>
        </p:spPr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 букви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8513" y="5135042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8017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301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4451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09161" y="5152631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7627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174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5812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48513" y="5997607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8017" y="5996157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0900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0300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09161" y="6015196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7627" y="6013746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1746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2429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219849"/>
              </p:ext>
            </p:extLst>
          </p:nvPr>
        </p:nvGraphicFramePr>
        <p:xfrm>
          <a:off x="3363204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/>
                        <a:t>a</a:t>
                      </a:r>
                      <a:endParaRPr lang="en-US" sz="3200" kern="1200" noProof="1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e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i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o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u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31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 букви - решение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95301" y="1371600"/>
            <a:ext cx="7141020" cy="49130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>
              <a:lnSpc>
                <a:spcPct val="110000"/>
              </a:lnSpc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(int i = 0; i &lt; input.Length; i++) 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switch (input[i]) 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case 'a': sum += 1;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case 'e': sum += 2;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cases for the other vowels.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Console.WriteLine("Vowels sum = " +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811" y="63749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https://judge.softuni.bg/Contests/Practice/Index/1015#3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718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757B6-E191-4F45-A4C8-C3B6E5506BB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99012" y="1752600"/>
            <a:ext cx="2590800" cy="191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Техники за използване на </a:t>
            </a:r>
            <a:r>
              <a:rPr lang="en-US" dirty="0"/>
              <a:t>for-</a:t>
            </a:r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7" name="Picture 2" descr="C:\Users\HP\Desktop\loesungen-problem-296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955" y="1219200"/>
            <a:ext cx="28194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 и ги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bg-BG" dirty="0"/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7438" y="4535594"/>
            <a:ext cx="879254" cy="15727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074672" y="516959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345" y="4630994"/>
            <a:ext cx="914399" cy="1312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4690" y="5020596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1183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3832" y="4221619"/>
            <a:ext cx="914399" cy="213135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7642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4135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24029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918DE05-B19A-4F30-BA29-5C1C6E0DABC0}"/>
              </a:ext>
            </a:extLst>
          </p:cNvPr>
          <p:cNvGrpSpPr/>
          <p:nvPr/>
        </p:nvGrpSpPr>
        <p:grpSpPr>
          <a:xfrm>
            <a:off x="4799012" y="1752600"/>
            <a:ext cx="1842644" cy="944334"/>
            <a:chOff x="4615555" y="2118244"/>
            <a:chExt cx="1485906" cy="9443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DD8D48-FA16-4468-BDEE-9CE3E63C31EA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4AE62B-4B4A-4340-B1D3-B6478B1FA97F}"/>
                </a:ext>
              </a:extLst>
            </p:cNvPr>
            <p:cNvSpPr txBox="1"/>
            <p:nvPr/>
          </p:nvSpPr>
          <p:spPr>
            <a:xfrm>
              <a:off x="4665613" y="2118244"/>
              <a:ext cx="1385789" cy="9443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i = </a:t>
              </a:r>
              <a:r>
                <a:rPr lang="bg-BG" sz="2200" noProof="1">
                  <a:solidFill>
                    <a:schemeClr val="bg2"/>
                  </a:solidFill>
                </a:rPr>
                <a:t>1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noProof="1">
                  <a:solidFill>
                    <a:schemeClr val="bg2"/>
                  </a:solidFill>
                </a:rPr>
                <a:t>sum = 0</a:t>
              </a:r>
              <a:endParaRPr lang="bg-BG" sz="2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93E5A0-5ACC-41D2-BBCD-C26BD1F895C1}"/>
              </a:ext>
            </a:extLst>
          </p:cNvPr>
          <p:cNvGrpSpPr/>
          <p:nvPr/>
        </p:nvGrpSpPr>
        <p:grpSpPr>
          <a:xfrm>
            <a:off x="4820914" y="2973898"/>
            <a:ext cx="2187574" cy="1174255"/>
            <a:chOff x="4584696" y="3694194"/>
            <a:chExt cx="1848604" cy="944561"/>
          </a:xfrm>
        </p:grpSpPr>
        <p:sp>
          <p:nvSpPr>
            <p:cNvPr id="3" name="Diamond 2">
              <a:extLst>
                <a:ext uri="{FF2B5EF4-FFF2-40B4-BE49-F238E27FC236}">
                  <a16:creationId xmlns:a16="http://schemas.microsoft.com/office/drawing/2014/main" id="{823A3986-7205-4980-83EE-EF4E1C567286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02F0FA-320F-415A-AC61-674787EE10EB}"/>
                </a:ext>
              </a:extLst>
            </p:cNvPr>
            <p:cNvSpPr txBox="1"/>
            <p:nvPr/>
          </p:nvSpPr>
          <p:spPr>
            <a:xfrm>
              <a:off x="4920220" y="3909676"/>
              <a:ext cx="1513080" cy="6036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rgbClr val="FDFFFF"/>
                  </a:solidFill>
                </a:rPr>
                <a:t>i</a:t>
              </a:r>
              <a:r>
                <a:rPr lang="en-US" sz="2400" dirty="0">
                  <a:solidFill>
                    <a:srgbClr val="FDFFFF"/>
                  </a:solidFill>
                </a:rPr>
                <a:t> &lt;=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bg-BG" sz="2400" dirty="0">
                <a:solidFill>
                  <a:srgbClr val="FDFFFF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3DC1F1-021F-4CDB-B2D1-D360CF2AE33B}"/>
              </a:ext>
            </a:extLst>
          </p:cNvPr>
          <p:cNvSpPr txBox="1"/>
          <p:nvPr/>
        </p:nvSpPr>
        <p:spPr>
          <a:xfrm>
            <a:off x="9223562" y="4945595"/>
            <a:ext cx="1878125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>
                <a:solidFill>
                  <a:srgbClr val="FDFFFF"/>
                </a:solidFill>
              </a:rPr>
              <a:t>Принтиране на сумата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66CFAD-54AF-429B-A3C0-59FBC835EDE8}"/>
              </a:ext>
            </a:extLst>
          </p:cNvPr>
          <p:cNvGrpSpPr/>
          <p:nvPr/>
        </p:nvGrpSpPr>
        <p:grpSpPr>
          <a:xfrm>
            <a:off x="4462420" y="844907"/>
            <a:ext cx="2526925" cy="643895"/>
            <a:chOff x="4250494" y="464929"/>
            <a:chExt cx="2526925" cy="64389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8E243E1-3EDD-4D7F-9C9A-F7ACBD6E532D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36C424-ED0D-4770-A578-0623B4A4159D}"/>
                </a:ext>
              </a:extLst>
            </p:cNvPr>
            <p:cNvSpPr txBox="1"/>
            <p:nvPr/>
          </p:nvSpPr>
          <p:spPr>
            <a:xfrm>
              <a:off x="4250494" y="464929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4A8F74-8E76-43F6-B6E9-B9A70676D1B0}"/>
              </a:ext>
            </a:extLst>
          </p:cNvPr>
          <p:cNvCxnSpPr/>
          <p:nvPr/>
        </p:nvCxnSpPr>
        <p:spPr>
          <a:xfrm>
            <a:off x="5725882" y="1511441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6C339F-29FF-4E04-8193-A161DDD489EA}"/>
              </a:ext>
            </a:extLst>
          </p:cNvPr>
          <p:cNvCxnSpPr/>
          <p:nvPr/>
        </p:nvCxnSpPr>
        <p:spPr>
          <a:xfrm>
            <a:off x="5696614" y="2623008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2906D2-5934-4789-8FEF-AB8DA937B104}"/>
              </a:ext>
            </a:extLst>
          </p:cNvPr>
          <p:cNvSpPr txBox="1"/>
          <p:nvPr/>
        </p:nvSpPr>
        <p:spPr>
          <a:xfrm>
            <a:off x="6405722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DFD1D1-7D47-4470-A614-C3887A473CE2}"/>
              </a:ext>
            </a:extLst>
          </p:cNvPr>
          <p:cNvCxnSpPr>
            <a:cxnSpLocks/>
          </p:cNvCxnSpPr>
          <p:nvPr/>
        </p:nvCxnSpPr>
        <p:spPr>
          <a:xfrm>
            <a:off x="6561994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11B143-8590-46ED-AE4C-135FEDF65410}"/>
              </a:ext>
            </a:extLst>
          </p:cNvPr>
          <p:cNvGrpSpPr/>
          <p:nvPr/>
        </p:nvGrpSpPr>
        <p:grpSpPr>
          <a:xfrm>
            <a:off x="4462312" y="4614668"/>
            <a:ext cx="2526925" cy="948646"/>
            <a:chOff x="4615555" y="2224880"/>
            <a:chExt cx="1485906" cy="74692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8B1BD0-C684-40DB-8245-7CEE018FF5D5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74EBD9-68E0-48C6-BCE6-ACD9D22DDAFB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5667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Read a number; </a:t>
              </a:r>
              <a:endParaRPr lang="en-US" sz="2200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noProof="1">
                  <a:solidFill>
                    <a:schemeClr val="bg2"/>
                  </a:solidFill>
                </a:rPr>
                <a:t>Add it to the sum</a:t>
              </a:r>
              <a:endParaRPr lang="en-US" sz="22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5BDF98-8D3C-482D-9C51-F8A393F9D9C5}"/>
              </a:ext>
            </a:extLst>
          </p:cNvPr>
          <p:cNvCxnSpPr>
            <a:cxnSpLocks/>
          </p:cNvCxnSpPr>
          <p:nvPr/>
        </p:nvCxnSpPr>
        <p:spPr>
          <a:xfrm>
            <a:off x="5706603" y="4185392"/>
            <a:ext cx="0" cy="4056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7">
            <a:extLst>
              <a:ext uri="{FF2B5EF4-FFF2-40B4-BE49-F238E27FC236}">
                <a16:creationId xmlns:a16="http://schemas.microsoft.com/office/drawing/2014/main" id="{118A9C8B-37E4-4B41-A387-BA19630EE076}"/>
              </a:ext>
            </a:extLst>
          </p:cNvPr>
          <p:cNvCxnSpPr>
            <a:cxnSpLocks/>
            <a:stCxn id="30" idx="1"/>
            <a:endCxn id="3" idx="1"/>
          </p:cNvCxnSpPr>
          <p:nvPr/>
        </p:nvCxnSpPr>
        <p:spPr>
          <a:xfrm rot="10800000" flipH="1">
            <a:off x="4462312" y="3561027"/>
            <a:ext cx="358602" cy="1527965"/>
          </a:xfrm>
          <a:prstGeom prst="bentConnector3">
            <a:avLst>
              <a:gd name="adj1" fmla="val -9840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A1773BC-54A3-41AB-9D4E-C1DBCC80D9E8}"/>
              </a:ext>
            </a:extLst>
          </p:cNvPr>
          <p:cNvSpPr txBox="1"/>
          <p:nvPr/>
        </p:nvSpPr>
        <p:spPr>
          <a:xfrm>
            <a:off x="5728263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9" name="Flowchart: Terminator 38">
            <a:extLst>
              <a:ext uri="{FF2B5EF4-FFF2-40B4-BE49-F238E27FC236}">
                <a16:creationId xmlns:a16="http://schemas.microsoft.com/office/drawing/2014/main" id="{1D9ACEB0-D66F-4357-8FD4-FF9536E0BFCE}"/>
              </a:ext>
            </a:extLst>
          </p:cNvPr>
          <p:cNvSpPr/>
          <p:nvPr/>
        </p:nvSpPr>
        <p:spPr bwMode="auto">
          <a:xfrm>
            <a:off x="7170412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639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8" grpId="0"/>
      <p:bldP spid="3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000" dirty="0"/>
              <a:t>Чете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на брой цели числа</a:t>
            </a:r>
            <a:endParaRPr lang="en-US" sz="2800" dirty="0"/>
          </a:p>
          <a:p>
            <a:pPr lvl="1"/>
            <a:r>
              <a:rPr lang="bg-BG" sz="3000" dirty="0"/>
              <a:t>Принтира най-голямото и </a:t>
            </a:r>
            <a:br>
              <a:rPr lang="en-US" sz="3000" dirty="0"/>
            </a:br>
            <a:r>
              <a:rPr lang="bg-BG" sz="3000" dirty="0"/>
              <a:t>най-малкото</a:t>
            </a:r>
            <a:r>
              <a:rPr lang="en-US" sz="3000" dirty="0"/>
              <a:t> </a:t>
            </a:r>
            <a:r>
              <a:rPr lang="bg-BG" sz="3000" dirty="0"/>
              <a:t>число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цели числа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6212363" y="3949056"/>
            <a:ext cx="4516675" cy="2233244"/>
            <a:chOff x="1370012" y="4321112"/>
            <a:chExt cx="4516675" cy="22332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15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350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  <a:p>
                <a:endPara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Max number: 350</a:t>
              </a:r>
              <a:endParaRPr lang="bg-BG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Min number: 1</a:t>
              </a:r>
              <a:endParaRPr lang="bg-BG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989012" y="3949058"/>
            <a:ext cx="4516675" cy="2233244"/>
            <a:chOff x="1370012" y="4321112"/>
            <a:chExt cx="4516675" cy="223324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  <a:p>
                <a:endPara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цели числа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9661" y="1377347"/>
            <a:ext cx="7895678" cy="41549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smallest = int.MaxValue;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biggest = int.MinValue;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int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if (num &lt; smallest)  smallest =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if (num &gt; biggest)  biggest = num;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Console.WriteLine($"Max number: {biggest}");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Console.WriteLine($"Min number: {smallest}");</a:t>
            </a:r>
          </a:p>
        </p:txBody>
      </p:sp>
      <p:sp>
        <p:nvSpPr>
          <p:cNvPr id="3" name="Правоъгълник 2"/>
          <p:cNvSpPr/>
          <p:nvPr/>
        </p:nvSpPr>
        <p:spPr>
          <a:xfrm>
            <a:off x="341311" y="6287398"/>
            <a:ext cx="1150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https://judge.softuni.bg/Contests/Practice/Index/1015#5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194" name="Picture 2" descr="C:\Users\HP\Desktop\Number_one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7400573" y="1464308"/>
            <a:ext cx="1250285" cy="12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HP\Desktop\number3_PNG14969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676400"/>
            <a:ext cx="1537213" cy="1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9818380" y="2497383"/>
            <a:ext cx="1380204" cy="13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21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574179" y="5048775"/>
            <a:ext cx="2285999" cy="513825"/>
            <a:chOff x="4784210" y="1589547"/>
            <a:chExt cx="2133600" cy="533400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33871" y="1633212"/>
              <a:ext cx="1327254" cy="44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input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5" name="Straight Arrow Connector 24"/>
          <p:cNvCxnSpPr>
            <a:cxnSpLocks/>
          </p:cNvCxnSpPr>
          <p:nvPr/>
        </p:nvCxnSpPr>
        <p:spPr>
          <a:xfrm flipH="1">
            <a:off x="6113809" y="2067621"/>
            <a:ext cx="6421" cy="3111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816235" y="2362200"/>
            <a:ext cx="2595147" cy="1524000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36904" y="3080621"/>
              <a:ext cx="28803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 n</a:t>
              </a:r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7981838" y="2886801"/>
            <a:ext cx="2227374" cy="542199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59777" y="3879864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true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4095871" y="5440495"/>
            <a:ext cx="1864287" cy="1004260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00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0672" y="4226072"/>
            <a:ext cx="1954683" cy="1004260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218722" y="5519032"/>
              <a:ext cx="1773573" cy="4530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5836091" y="5429682"/>
            <a:ext cx="637010" cy="38887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</p:cNvCxnSpPr>
          <p:nvPr/>
        </p:nvCxnSpPr>
        <p:spPr>
          <a:xfrm rot="10800000">
            <a:off x="6011241" y="4728206"/>
            <a:ext cx="791538" cy="577483"/>
          </a:xfrm>
          <a:prstGeom prst="bentConnector3">
            <a:avLst>
              <a:gd name="adj1" fmla="val 57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3752014" y="4728202"/>
            <a:ext cx="2986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3812011" y="5942625"/>
            <a:ext cx="2838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1981780" y="4504371"/>
            <a:ext cx="1770234" cy="4476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1085549" y="-381000"/>
            <a:ext cx="6732299" cy="1477734"/>
            <a:chOff x="4266852" y="45856"/>
            <a:chExt cx="6820854" cy="15721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7981333" y="778106"/>
              <a:ext cx="2911028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239455" cy="1467807"/>
              <a:chOff x="4192090" y="201817"/>
              <a:chExt cx="6596715" cy="169734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416859" y="1476839"/>
                <a:ext cx="2371946" cy="4223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8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biggest = int.MinValue</a:t>
                </a:r>
                <a:endPara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562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7816596" y="807856"/>
              <a:ext cx="3271110" cy="3652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int.MaxValue</a:t>
              </a: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1955252" y="5712886"/>
            <a:ext cx="1856759" cy="45947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140807" y="5636523"/>
              <a:ext cx="14968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1981780" y="3124200"/>
            <a:ext cx="2834456" cy="1604002"/>
          </a:xfrm>
          <a:prstGeom prst="bentConnector3">
            <a:avLst>
              <a:gd name="adj1" fmla="val -806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endCxn id="23" idx="1"/>
          </p:cNvCxnSpPr>
          <p:nvPr/>
        </p:nvCxnSpPr>
        <p:spPr>
          <a:xfrm flipV="1">
            <a:off x="1987586" y="3124200"/>
            <a:ext cx="2828650" cy="2804246"/>
          </a:xfrm>
          <a:prstGeom prst="bentConnector3">
            <a:avLst>
              <a:gd name="adj1" fmla="val -837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353473" y="2666429"/>
            <a:ext cx="851102" cy="459227"/>
            <a:chOff x="7353473" y="2274338"/>
            <a:chExt cx="851102" cy="832632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>
              <a:off x="7411382" y="3045866"/>
              <a:ext cx="793193" cy="6110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53973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false</a:t>
              </a:r>
              <a:endParaRPr lang="en-US" sz="2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384048" y="1295400"/>
            <a:ext cx="1484130" cy="857663"/>
            <a:chOff x="4615555" y="2052201"/>
            <a:chExt cx="1485906" cy="99833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665613" y="2052201"/>
              <a:ext cx="1385789" cy="998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</a:t>
              </a:r>
              <a:r>
                <a:rPr lang="en-US" sz="1800" dirty="0">
                  <a:solidFill>
                    <a:schemeClr val="bg2"/>
                  </a:solidFill>
                </a:rPr>
                <a:t>Read n</a:t>
              </a:r>
              <a:endParaRPr lang="bg-BG" sz="1800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noProof="1">
                  <a:solidFill>
                    <a:schemeClr val="bg2"/>
                  </a:solidFill>
                </a:rPr>
                <a:t>i = 0</a:t>
              </a:r>
              <a:endParaRPr lang="bg-BG" sz="18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</p:cNvCxnSpPr>
          <p:nvPr/>
        </p:nvCxnSpPr>
        <p:spPr>
          <a:xfrm>
            <a:off x="6109951" y="1105148"/>
            <a:ext cx="10279" cy="342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5A9940D-231A-429A-83B8-717104EFF6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76991" y="3701402"/>
            <a:ext cx="1157688" cy="1502558"/>
          </a:xfrm>
          <a:prstGeom prst="bentConnector3">
            <a:avLst>
              <a:gd name="adj1" fmla="val 3849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07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последователно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2*n</a:t>
            </a:r>
            <a:r>
              <a:rPr lang="en-US" sz="3000" dirty="0"/>
              <a:t> </a:t>
            </a:r>
            <a:r>
              <a:rPr lang="bg-BG" sz="30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сумите на </a:t>
            </a:r>
            <a:r>
              <a:rPr lang="bg-BG" sz="3000" b="1" dirty="0">
                <a:solidFill>
                  <a:schemeClr val="bg1"/>
                </a:solidFill>
              </a:rPr>
              <a:t>левите</a:t>
            </a:r>
            <a:r>
              <a:rPr lang="bg-BG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десните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извежда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сумата, в противен случай -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изчислена като положително число</a:t>
            </a:r>
            <a:r>
              <a:rPr lang="en-US" sz="30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5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79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2339" y="2327472"/>
            <a:ext cx="761999" cy="22299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55492" y="3315552"/>
            <a:ext cx="2842936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17812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89101" y="2367820"/>
            <a:ext cx="851410" cy="22041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44907" y="3315553"/>
            <a:ext cx="2555792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6859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1992906" y="2868966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05784" y="3733800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" y="2286000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4820" y="4298385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</p:spTree>
    <p:extLst>
      <p:ext uri="{BB962C8B-B14F-4D97-AF65-F5344CB8AC3E}">
        <p14:creationId xmlns:p14="http://schemas.microsoft.com/office/powerpoint/2010/main" val="83504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18445" y="1327116"/>
            <a:ext cx="9351930" cy="49212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 leftSum = 0;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for (int i = 1; i &lt;= n; i++)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leftSum = leftSum + int.Parse(Console.ReadLine());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read and calculate the rightSum</a:t>
            </a:r>
            <a:endParaRPr lang="bg-BG" sz="25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(leftSum == rightSum)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Console.WriteLine("Yes, sum = " + leftSum);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int diff = Math.Abs(rightSum - leftSum);</a:t>
            </a:r>
            <a:endParaRPr lang="en-US" sz="25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Console.WriteLine("No, diff = " + diff);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0" y="62824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https://judge.softuni.bg/Contests/Practice/Index/1015#6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брой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Проверява дали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четни позиции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 равна на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Yes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"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сумата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; иначе печата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No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положително число).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Примерен вход и изход: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39875" y="2439850"/>
            <a:ext cx="761999" cy="21874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2454" y="3070139"/>
            <a:ext cx="1775019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4812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0527" y="2438397"/>
            <a:ext cx="743226" cy="21895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2683" y="3070138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1155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6075" y="2678146"/>
            <a:ext cx="743226" cy="17100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5101" y="3070137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09212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251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94573" y="1496348"/>
            <a:ext cx="8599678" cy="442807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oddSum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evenSum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(int i = 1; i &lt;= n; i++)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int element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(i % 2 == 0) evenSum += element; 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 oddSum += element;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32078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4212" y="4648200"/>
            <a:ext cx="10958928" cy="768084"/>
          </a:xfrm>
        </p:spPr>
        <p:txBody>
          <a:bodyPr/>
          <a:lstStyle/>
          <a:p>
            <a:r>
              <a:rPr lang="bg-BG" dirty="0"/>
              <a:t>По-сложни задачи с цикли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6" name="Picture 2" descr="https://pixabay.com/static/uploads/photo/2013/03/29/13/40/reload-97640_64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600200"/>
            <a:ext cx="2743200" cy="237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2245" y="1251278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6735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7838" y="1668158"/>
            <a:ext cx="828822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Можем да повтаряме блок код с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>
                <a:solidFill>
                  <a:schemeClr val="bg2"/>
                </a:solidFill>
              </a:rPr>
              <a:t>-</a:t>
            </a:r>
            <a:r>
              <a:rPr lang="bg-BG" sz="3200" dirty="0">
                <a:solidFill>
                  <a:schemeClr val="bg2"/>
                </a:solidFill>
              </a:rPr>
              <a:t>цикъл</a:t>
            </a:r>
            <a:endParaRPr lang="en-US" sz="3200" dirty="0">
              <a:solidFill>
                <a:schemeClr val="bg2"/>
              </a:solidFill>
            </a:endParaRPr>
          </a:p>
          <a:p>
            <a:pPr lvl="0"/>
            <a:r>
              <a:rPr lang="bg-BG" sz="3200" dirty="0">
                <a:solidFill>
                  <a:schemeClr val="bg2"/>
                </a:solidFill>
              </a:rPr>
              <a:t>Цикли със стъпка</a:t>
            </a:r>
          </a:p>
          <a:p>
            <a:pPr lvl="1"/>
            <a:r>
              <a:rPr lang="bg-BG" sz="3200" dirty="0">
                <a:solidFill>
                  <a:schemeClr val="bg2"/>
                </a:solidFill>
              </a:rPr>
              <a:t>Цикли с намаляваща стъпка</a:t>
            </a:r>
          </a:p>
          <a:p>
            <a:pPr marL="456565" indent="-456565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Можем да вземем символ по индекс от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bg-BG" sz="3200" dirty="0">
                <a:solidFill>
                  <a:schemeClr val="bg2"/>
                </a:solidFill>
              </a:rPr>
              <a:t>текст</a:t>
            </a: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94462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19200"/>
            <a:ext cx="11808021" cy="5185625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bg-BG" dirty="0"/>
              <a:t>Каква ще е стойността на променливата </a:t>
            </a:r>
            <a:r>
              <a:rPr lang="bg-BG" b="1" dirty="0">
                <a:latin typeface="Consolas" panose="020B0609020204030204" pitchFamily="49" charset="0"/>
              </a:rPr>
              <a:t>а</a:t>
            </a:r>
            <a:r>
              <a:rPr lang="bg-BG" b="1" dirty="0"/>
              <a:t> </a:t>
            </a:r>
            <a:r>
              <a:rPr lang="bg-BG" dirty="0"/>
              <a:t>след </a:t>
            </a:r>
            <a:br>
              <a:rPr lang="bg-BG" dirty="0"/>
            </a:br>
            <a:r>
              <a:rPr lang="bg-BG" dirty="0"/>
              <a:t>изпълнението на следната програма:</a:t>
            </a:r>
            <a:endParaRPr lang="en-US" dirty="0"/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7259" y="2380478"/>
            <a:ext cx="2973897" cy="4277234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int a = 5;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switch (a)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case 5: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case 6: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a = a + 1;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</a:t>
            </a:r>
            <a:r>
              <a:rPr lang="bg-BG" dirty="0"/>
              <a:t> </a:t>
            </a:r>
            <a:r>
              <a:rPr lang="en-US" dirty="0"/>
              <a:t>default: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a = a + 2;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228012" y="2029131"/>
            <a:ext cx="2636906" cy="1927074"/>
            <a:chOff x="5209288" y="4647336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209288" y="4647336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317608" y="4396431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-33863"/>
                <a:gd name="adj2" fmla="val 71525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7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4942140" y="2895600"/>
            <a:ext cx="2636906" cy="1318666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31465"/>
                <a:gd name="adj2" fmla="val 67258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2465" y="2597067"/>
              <a:ext cx="940687" cy="76581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dirty="0">
                  <a:solidFill>
                    <a:schemeClr val="bg2"/>
                  </a:solidFill>
                </a:rPr>
                <a:t>0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408612" y="4877004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575607"/>
              <a:ext cx="5204849" cy="1320314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6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573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0353" y="1196125"/>
            <a:ext cx="11815018" cy="5201066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</a:t>
            </a:r>
            <a:br>
              <a:rPr lang="bg-BG" dirty="0"/>
            </a:br>
            <a:r>
              <a:rPr lang="bg-BG" dirty="0"/>
              <a:t>се разпространяват под свободен лиценз </a:t>
            </a:r>
            <a:br>
              <a:rPr lang="bg-BG" dirty="0"/>
            </a:b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4294967295"/>
          </p:nvPr>
        </p:nvSpPr>
        <p:spPr>
          <a:xfrm>
            <a:off x="190353" y="1196125"/>
            <a:ext cx="11815018" cy="52010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br>
              <a:rPr lang="bg-BG" sz="3200" dirty="0"/>
            </a:br>
            <a:r>
              <a:rPr lang="en-US" sz="3200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Обучения в СофтУни</a:t>
            </a:r>
            <a:endParaRPr lang="en-US" dirty="0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4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bg-BG" dirty="0"/>
              <a:t>Какво</a:t>
            </a:r>
            <a:r>
              <a:rPr lang="en-US" dirty="0"/>
              <a:t> ще се </a:t>
            </a:r>
            <a:r>
              <a:rPr lang="bg-BG" dirty="0"/>
              <a:t>отпечата</a:t>
            </a:r>
            <a:r>
              <a:rPr lang="en-US" dirty="0"/>
              <a:t> </a:t>
            </a:r>
            <a:r>
              <a:rPr lang="bg-BG" dirty="0"/>
              <a:t>на конзолата, ако изпълним следната команда: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1136" y="1805715"/>
            <a:ext cx="7848600" cy="58712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en-US" dirty="0"/>
              <a:t>Console.WriteLine(!(5 == 5) &amp;&amp; (4 + 1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28903" y="4449310"/>
            <a:ext cx="3250647" cy="172968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0341" y="4584873"/>
            <a:ext cx="3804561" cy="1673707"/>
            <a:chOff x="1051483" y="4124632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1454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2367" y="3008509"/>
            <a:ext cx="2931372" cy="2344154"/>
            <a:chOff x="5383671" y="4398726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528901" y="517142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5167" y="3102512"/>
            <a:ext cx="3086935" cy="2429836"/>
            <a:chOff x="8179623" y="2362198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54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63" y="1310914"/>
            <a:ext cx="11808021" cy="5185625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               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5412" y="1902061"/>
            <a:ext cx="7162800" cy="58712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en-US" dirty="0"/>
              <a:t>Console.WriteLine(!(3 == 3) || (3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3612" y="4346316"/>
            <a:ext cx="3893324" cy="2023447"/>
            <a:chOff x="1047229" y="4098002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6351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2332" y="3759539"/>
            <a:ext cx="3008540" cy="2720441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65887" y="5387729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2678" y="2953651"/>
            <a:ext cx="3530995" cy="2023447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7702" y="2652937"/>
            <a:ext cx="2877700" cy="2501581"/>
            <a:chOff x="8273212" y="2372594"/>
            <a:chExt cx="3048000" cy="2133600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12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  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1612" y="1828800"/>
            <a:ext cx="7162800" cy="58712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en-US" dirty="0"/>
              <a:t>Console.WriteLine(!(3 &gt; 5) || (1 == 1));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7043" y="3139890"/>
            <a:ext cx="3709138" cy="1816544"/>
            <a:chOff x="1065712" y="4121282"/>
            <a:chExt cx="4114800" cy="1505094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7999412" y="3661310"/>
            <a:ext cx="3008540" cy="2720441"/>
            <a:chOff x="5686304" y="4518492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5921955" y="537447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2082" y="2932987"/>
            <a:ext cx="3530995" cy="2023447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6332" y="3994539"/>
            <a:ext cx="2877700" cy="2501581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98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29239" y="4453005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6026" y="2509467"/>
            <a:ext cx="6600362" cy="320354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400" dirty="0"/>
              <a:t>int number = 101;</a:t>
            </a:r>
          </a:p>
          <a:p>
            <a:r>
              <a:rPr lang="en-US" sz="2400" dirty="0"/>
              <a:t>if (number &gt;= 1)</a:t>
            </a:r>
          </a:p>
          <a:p>
            <a:r>
              <a:rPr lang="en-US" sz="2400" dirty="0"/>
              <a:t>  Console.WriteLine("Larger than 1");</a:t>
            </a:r>
          </a:p>
          <a:p>
            <a:r>
              <a:rPr lang="en-US" sz="2400" dirty="0"/>
              <a:t>if (number &lt;= 101)</a:t>
            </a:r>
          </a:p>
          <a:p>
            <a:r>
              <a:rPr lang="en-US" sz="2400" dirty="0"/>
              <a:t>  Console.WriteLine("Less than 101");</a:t>
            </a:r>
          </a:p>
          <a:p>
            <a:r>
              <a:rPr lang="en-US" sz="2400" dirty="0"/>
              <a:t>  Console.WriteLine("Equal to 101");</a:t>
            </a:r>
            <a:endParaRPr lang="en-US" sz="1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901162" y="3271238"/>
            <a:ext cx="3657600" cy="1927074"/>
            <a:chOff x="5152379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52379" y="5423176"/>
              <a:ext cx="3743045" cy="9456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4412" y="2393072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18508" y="1863858"/>
            <a:ext cx="3248104" cy="1295309"/>
            <a:chOff x="8967919" y="2302916"/>
            <a:chExt cx="321049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0699" y="25847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Less than 101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74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5. While-Loop</Template>
  <TotalTime>0</TotalTime>
  <Words>2773</Words>
  <Application>Microsoft Office PowerPoint</Application>
  <PresentationFormat>Custom</PresentationFormat>
  <Paragraphs>571</Paragraphs>
  <Slides>51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Consolas</vt:lpstr>
      <vt:lpstr>Wingdings</vt:lpstr>
      <vt:lpstr>Wingdings 2</vt:lpstr>
      <vt:lpstr>SoftUni3_1</vt:lpstr>
      <vt:lpstr>Повторения (цикли)</vt:lpstr>
      <vt:lpstr>Имате въпроси?</vt:lpstr>
      <vt:lpstr>Съдържание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PowerPoint Presentation</vt:lpstr>
      <vt:lpstr>Какво е цикъл?  </vt:lpstr>
      <vt:lpstr>Какво е цикъл? (2)</vt:lpstr>
      <vt:lpstr>PowerPoint Presentation</vt:lpstr>
      <vt:lpstr>for-цикъл - конструкция</vt:lpstr>
      <vt:lpstr>Числа от 1 до 100 </vt:lpstr>
      <vt:lpstr>PowerPoint Presentation</vt:lpstr>
      <vt:lpstr>Числата от N до 1 в обратен ред – условие </vt:lpstr>
      <vt:lpstr>PowerPoint Presentation</vt:lpstr>
      <vt:lpstr>Числата от N до 1 в обратен ред – решение </vt:lpstr>
      <vt:lpstr>Числата от 1 до N през 3 – условие </vt:lpstr>
      <vt:lpstr>PowerPoint Presentation</vt:lpstr>
      <vt:lpstr>Числата от 1 до N през 3 – решение </vt:lpstr>
      <vt:lpstr>Четни степени на 2 – условие </vt:lpstr>
      <vt:lpstr>Четни степени на 2 – решение </vt:lpstr>
      <vt:lpstr>PowerPoint Presentation</vt:lpstr>
      <vt:lpstr>Работа с текст</vt:lpstr>
      <vt:lpstr>Поток от символи - условие</vt:lpstr>
      <vt:lpstr>Поток от символи - решение</vt:lpstr>
      <vt:lpstr>Сумиране на гласни букви - условие</vt:lpstr>
      <vt:lpstr>Сумиране на гласни букви - решение</vt:lpstr>
      <vt:lpstr>PowerPoint Presentation</vt:lpstr>
      <vt:lpstr>PowerPoint Presentation</vt:lpstr>
      <vt:lpstr>Сумиране на числа - условие</vt:lpstr>
      <vt:lpstr>PowerPoint Presentation</vt:lpstr>
      <vt:lpstr>Редица цели числа - условие</vt:lpstr>
      <vt:lpstr>Редица цели числа - решение</vt:lpstr>
      <vt:lpstr>PowerPoint Presentation</vt:lpstr>
      <vt:lpstr>Лява и дясна сума - условие</vt:lpstr>
      <vt:lpstr>Лява и дясна сума - условие</vt:lpstr>
      <vt:lpstr>Решение: лява и дясна сума</vt:lpstr>
      <vt:lpstr>Четна / нечетна сума - условие</vt:lpstr>
      <vt:lpstr>Четна / нечетна сума - условие</vt:lpstr>
      <vt:lpstr>Решение: четна / нечетна сума</vt:lpstr>
      <vt:lpstr>PowerPoint Presentation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42</cp:revision>
  <dcterms:created xsi:type="dcterms:W3CDTF">2014-01-02T17:00:34Z</dcterms:created>
  <dcterms:modified xsi:type="dcterms:W3CDTF">2020-01-31T09:44:39Z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