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 Light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 SemiBold"/>
      <p:regular r:id="rId24"/>
      <p:bold r:id="rId25"/>
      <p:italic r:id="rId26"/>
      <p:boldItalic r:id="rId27"/>
    </p:embeddedFont>
    <p:embeddedFont>
      <p:font typeface="Vidaloka"/>
      <p:regular r:id="rId28"/>
    </p:embeddedFont>
    <p:embeddedFont>
      <p:font typeface="Russo One"/>
      <p:regular r:id="rId29"/>
    </p:embeddedFont>
    <p:embeddedFont>
      <p:font typeface="Crimson Tex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SemiBo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SemiBold-italic.fntdata"/><Relationship Id="rId25" Type="http://schemas.openxmlformats.org/officeDocument/2006/relationships/font" Target="fonts/OpenSansSemiBold-bold.fntdata"/><Relationship Id="rId28" Type="http://schemas.openxmlformats.org/officeDocument/2006/relationships/font" Target="fonts/Vidaloka-regular.fntdata"/><Relationship Id="rId27" Type="http://schemas.openxmlformats.org/officeDocument/2006/relationships/font" Target="fonts/Open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sso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rimsonText-bold.fntdata"/><Relationship Id="rId30" Type="http://schemas.openxmlformats.org/officeDocument/2006/relationships/font" Target="fonts/CrimsonText-regular.fntdata"/><Relationship Id="rId11" Type="http://schemas.openxmlformats.org/officeDocument/2006/relationships/slide" Target="slides/slide6.xml"/><Relationship Id="rId33" Type="http://schemas.openxmlformats.org/officeDocument/2006/relationships/font" Target="fonts/CrimsonText-boldItalic.fntdata"/><Relationship Id="rId10" Type="http://schemas.openxmlformats.org/officeDocument/2006/relationships/slide" Target="slides/slide5.xml"/><Relationship Id="rId32" Type="http://schemas.openxmlformats.org/officeDocument/2006/relationships/font" Target="fonts/CrimsonText-italic.fntdata"/><Relationship Id="rId13" Type="http://schemas.openxmlformats.org/officeDocument/2006/relationships/font" Target="fonts/Roboto-bold.fntdata"/><Relationship Id="rId35" Type="http://schemas.openxmlformats.org/officeDocument/2006/relationships/font" Target="fonts/OpenSans-bold.fntdata"/><Relationship Id="rId12" Type="http://schemas.openxmlformats.org/officeDocument/2006/relationships/font" Target="fonts/Roboto-regular.fntdata"/><Relationship Id="rId34" Type="http://schemas.openxmlformats.org/officeDocument/2006/relationships/font" Target="fonts/OpenSans-regular.fntdata"/><Relationship Id="rId15" Type="http://schemas.openxmlformats.org/officeDocument/2006/relationships/font" Target="fonts/Roboto-boldItalic.fntdata"/><Relationship Id="rId37" Type="http://schemas.openxmlformats.org/officeDocument/2006/relationships/font" Target="fonts/OpenSans-boldItalic.fntdata"/><Relationship Id="rId14" Type="http://schemas.openxmlformats.org/officeDocument/2006/relationships/font" Target="fonts/Roboto-italic.fntdata"/><Relationship Id="rId36" Type="http://schemas.openxmlformats.org/officeDocument/2006/relationships/font" Target="fonts/OpenSans-italic.fntdata"/><Relationship Id="rId17" Type="http://schemas.openxmlformats.org/officeDocument/2006/relationships/font" Target="fonts/MerriweatherLight-bold.fntdata"/><Relationship Id="rId16" Type="http://schemas.openxmlformats.org/officeDocument/2006/relationships/font" Target="fonts/MerriweatherLight-regular.fntdata"/><Relationship Id="rId19" Type="http://schemas.openxmlformats.org/officeDocument/2006/relationships/font" Target="fonts/MerriweatherLight-boldItalic.fntdata"/><Relationship Id="rId18" Type="http://schemas.openxmlformats.org/officeDocument/2006/relationships/font" Target="fonts/Merriweath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45d6beb0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45d6beb0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45d6beb0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45d6beb0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45d6beb03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45d6beb03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45d6beb03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45d6beb03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45d6beb03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45d6beb03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UYBDze06gu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 Final Liderly - Salesforce Developer 1</a:t>
            </a:r>
            <a:endParaRPr/>
          </a:p>
        </p:txBody>
      </p:sp>
      <p:sp>
        <p:nvSpPr>
          <p:cNvPr id="250" name="Google Shape;250;p35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Eduardo Cantu Moreno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58700" y="156210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</a:t>
            </a:r>
            <a:endParaRPr/>
          </a:p>
        </p:txBody>
      </p:sp>
      <p:sp>
        <p:nvSpPr>
          <p:cNvPr id="256" name="Google Shape;256;p36"/>
          <p:cNvSpPr txBox="1"/>
          <p:nvPr>
            <p:ph idx="4294967295" type="body"/>
          </p:nvPr>
        </p:nvSpPr>
        <p:spPr>
          <a:xfrm>
            <a:off x="4407775" y="1219500"/>
            <a:ext cx="3248700" cy="27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idaloka"/>
              <a:buChar char="●"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Objetivos del reto.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idaloka"/>
              <a:buChar char="●"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Descripción de la solución implementada. (</a:t>
            </a:r>
            <a:r>
              <a:rPr b="1" lang="en" u="sng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Video</a:t>
            </a: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)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idaloka"/>
              <a:buChar char="●"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Demostración de las funcionalidades clave.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idaloka"/>
              <a:buChar char="●"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Reflexiones sobre el proceso de desarrollo y lecciones aprendidas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/>
              <a:t>Objetivos del reto.</a:t>
            </a:r>
            <a:endParaRPr sz="3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Objetivo Principal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Desarrollar un sistema integral en Salesforce para automatizar el proceso de cotización y gestión de descuentos para estudiantes de la Universidad Learning Force.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Objetivos Específicos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Gestionar información de estudiantes de manera eficiente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Automatizar el cálculo de costos y descuentos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Generar cotizaciones en PDF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Implementar un proceso de aprobación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Enviar cotizaciones por correo electrónico automáticamente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 la solución implementada</a:t>
            </a:r>
            <a:endParaRPr/>
          </a:p>
        </p:txBody>
      </p:sp>
      <p:grpSp>
        <p:nvGrpSpPr>
          <p:cNvPr id="268" name="Google Shape;268;p38"/>
          <p:cNvGrpSpPr/>
          <p:nvPr/>
        </p:nvGrpSpPr>
        <p:grpSpPr>
          <a:xfrm>
            <a:off x="102988" y="3172523"/>
            <a:ext cx="2214600" cy="1750394"/>
            <a:chOff x="0" y="1189989"/>
            <a:chExt cx="2214600" cy="3217636"/>
          </a:xfrm>
        </p:grpSpPr>
        <p:sp>
          <p:nvSpPr>
            <p:cNvPr id="269" name="Google Shape;269;p38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Paso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38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Registro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Estudiantil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" name="Google Shape;271;p38"/>
          <p:cNvGrpSpPr/>
          <p:nvPr/>
        </p:nvGrpSpPr>
        <p:grpSpPr>
          <a:xfrm>
            <a:off x="1941313" y="3172407"/>
            <a:ext cx="2064000" cy="1750510"/>
            <a:chOff x="1838325" y="1189775"/>
            <a:chExt cx="2064000" cy="3217850"/>
          </a:xfrm>
        </p:grpSpPr>
        <p:sp>
          <p:nvSpPr>
            <p:cNvPr id="272" name="Google Shape;272;p38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Paso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Google Shape;273;p38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enerar cotización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4" name="Google Shape;274;p38"/>
          <p:cNvGrpSpPr/>
          <p:nvPr/>
        </p:nvGrpSpPr>
        <p:grpSpPr>
          <a:xfrm>
            <a:off x="3619737" y="3172407"/>
            <a:ext cx="2064000" cy="1750510"/>
            <a:chOff x="3516750" y="1189775"/>
            <a:chExt cx="2064000" cy="3217850"/>
          </a:xfrm>
        </p:grpSpPr>
        <p:sp>
          <p:nvSpPr>
            <p:cNvPr id="275" name="Google Shape;275;p38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Paso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38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Proceso Aprobación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7" name="Google Shape;277;p38"/>
          <p:cNvGrpSpPr/>
          <p:nvPr/>
        </p:nvGrpSpPr>
        <p:grpSpPr>
          <a:xfrm>
            <a:off x="6977012" y="3172407"/>
            <a:ext cx="2064000" cy="1750510"/>
            <a:chOff x="6874025" y="1189775"/>
            <a:chExt cx="2064000" cy="3217850"/>
          </a:xfrm>
        </p:grpSpPr>
        <p:sp>
          <p:nvSpPr>
            <p:cNvPr id="278" name="Google Shape;278;p38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Paso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38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Envío Email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" name="Google Shape;280;p38"/>
          <p:cNvGrpSpPr/>
          <p:nvPr/>
        </p:nvGrpSpPr>
        <p:grpSpPr>
          <a:xfrm>
            <a:off x="5298338" y="3172407"/>
            <a:ext cx="2064000" cy="1750510"/>
            <a:chOff x="5195350" y="1189775"/>
            <a:chExt cx="2064000" cy="3217850"/>
          </a:xfrm>
        </p:grpSpPr>
        <p:sp>
          <p:nvSpPr>
            <p:cNvPr id="281" name="Google Shape;281;p38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Paso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38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En caso de ser aceptada : Generación PDF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3" name="Google Shape;283;p38"/>
          <p:cNvSpPr txBox="1"/>
          <p:nvPr/>
        </p:nvSpPr>
        <p:spPr>
          <a:xfrm>
            <a:off x="2654550" y="2064850"/>
            <a:ext cx="3834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https://youtu.be/UYBDze06guY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713225" y="445025"/>
            <a:ext cx="675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Reflexión y Aprendizajes Clave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de Objetos Estándar vs. Personalizados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Inicialmente opté por objetos personalizados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Aprendí la importancia de aprovechar objetos estándar de Salesforce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Reconocí el impacto en la escalabilidad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Mejores Prácticas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solución "rápida" no siempre es la mejor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Importancia de considerar límites del gobernador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de la optimización y eficiencia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Áreas de oportunidad</a:t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Minimizar objetos personalizados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Maximizar funcionalidades nativas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Mejorar escalabilidad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Profesional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 feedback de mentoring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Planear futuras iteraciones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Continuar aprendizaje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