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6"/>
  </p:notesMasterIdLst>
  <p:sldIdLst>
    <p:sldId id="261" r:id="rId2"/>
    <p:sldId id="265" r:id="rId3"/>
    <p:sldId id="268" r:id="rId4"/>
    <p:sldId id="266" r:id="rId5"/>
    <p:sldId id="271" r:id="rId6"/>
    <p:sldId id="273" r:id="rId7"/>
    <p:sldId id="275" r:id="rId8"/>
    <p:sldId id="276" r:id="rId9"/>
    <p:sldId id="272" r:id="rId10"/>
    <p:sldId id="264" r:id="rId11"/>
    <p:sldId id="269" r:id="rId12"/>
    <p:sldId id="263" r:id="rId13"/>
    <p:sldId id="270" r:id="rId14"/>
    <p:sldId id="277" r:id="rId15"/>
  </p:sldIdLst>
  <p:sldSz cx="12192000" cy="6858000"/>
  <p:notesSz cx="6858000" cy="9144000"/>
  <p:defaultTextStyle>
    <a:defPPr>
      <a:defRPr lang="en-I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5593" autoAdjust="0"/>
  </p:normalViewPr>
  <p:slideViewPr>
    <p:cSldViewPr snapToGrid="0">
      <p:cViewPr>
        <p:scale>
          <a:sx n="100" d="100"/>
          <a:sy n="100" d="100"/>
        </p:scale>
        <p:origin x="105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AD227-C85B-41D4-90A4-FA1C078347E0}" type="datetimeFigureOut">
              <a:rPr lang="en-IO" smtClean="0"/>
              <a:t>18/06/2024</a:t>
            </a:fld>
            <a:endParaRPr lang="en-I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92D04-D7A2-4F4E-8118-5412C836D30D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3593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92D04-D7A2-4F4E-8118-5412C836D30D}" type="slidenum">
              <a:rPr lang="en-IO" smtClean="0"/>
              <a:t>9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35329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92D04-D7A2-4F4E-8118-5412C836D30D}" type="slidenum">
              <a:rPr lang="en-IO" smtClean="0"/>
              <a:t>14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57210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5E88-565D-258C-E07D-5B2FCBBDA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9494A-01B0-35C7-912C-9455BE373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AD747-AD44-4D61-4E9E-24802AA7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18/06/2024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5D96A-4A21-7988-97AB-6D6E721E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F70C-ED23-45BC-AAB2-CF2BAD04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73117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709D-44EB-1BC8-B9C0-A93C121B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00849-84C6-4971-CAC3-CC7B19555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F170-0D15-F251-1A83-CC940D55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18/06/2024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16AF2-C162-D3A5-8AD7-20D3AED4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6433-88F1-1C18-4945-F67FA43C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6439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87BD5-6A31-46D5-FD6B-353C2C4D0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BF00B-A127-9C43-0D8E-332C79FE6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A80D-0B2F-F2E2-0366-8DCA97C5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18/06/2024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70E7-311B-A570-F62A-4DF2D352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53C6-FB73-40EC-4040-CC1A865E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59918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2862-AAAB-8911-066A-E41EA9A3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7DDE-75C1-2F45-CBA9-92313A4F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9A87-E4DB-9B8A-02FE-62035BFC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18/06/2024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8D34-83C8-D05F-F87F-E29061B9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DE95-BE31-5087-1CD6-00FFB1AB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0459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E862-6764-508C-6D78-9F0E38EE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B614D-929B-2F1D-5F39-B6194E73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B2659-0651-18C2-0AB5-B5223220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18/06/2024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1BFD-C339-1419-CFC5-3E11697D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DCDAF-DCE3-2AFB-A169-111D7217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55825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AEEF-3CA7-3109-B2F5-0CB3284C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5006-7296-9BF7-3033-BE71CA827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4B9F9-965A-0124-CF07-EC2CF57C8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675E-7843-E722-07E8-E0354014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18/06/2024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12685-3F8D-EBE5-4E91-C204E0B1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32106-3154-0B6D-489C-B9BFF84C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76550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9F82-85E1-1795-F2A6-F02C2ECD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1AA4-3143-5F7B-5D6B-B4B5513D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E803A-5C32-59FF-5F51-B4F1621B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A4AFD-2599-EC80-7EA9-A97757F10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6D958-B057-15DE-9C69-A51ACF69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022E9-AB55-C750-58CE-05D77E3F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18/06/2024</a:t>
            </a:fld>
            <a:endParaRPr lang="en-I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D870D-383D-8B4F-AF78-54165E04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8C821-9514-B68C-028F-89C48206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14536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7027-6360-DAAB-5D45-185BF911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5351D-3B95-4C3C-1334-59B54441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18/06/2024</a:t>
            </a:fld>
            <a:endParaRPr lang="en-I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99092-5FB8-F5EC-2342-3FFA9414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19273-DB45-3969-FBDF-FC0EDE1A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0002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FBC4F-09DF-A54B-C9B5-C0F1D1DA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18/06/2024</a:t>
            </a:fld>
            <a:endParaRPr lang="en-I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20521-4415-B6F9-3CDB-EECAA514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01E01-9EEE-A932-3E1C-86FAE987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2067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E34-163A-06CB-2536-FC0B3FA5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5525-07BB-AFF7-D857-9794B7EF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887BC-B415-667A-0988-947C1F1BE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C249-BA3C-4987-57DB-F1489E8C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18/06/2024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A671A-2531-F257-5085-026DAAA6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49240-7C38-0524-F50C-67029273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45454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92D9-62DA-A357-153F-78777700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89641-6F1D-663E-5BCC-87F2068CF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9B3D-6C5A-0318-4EF1-566587B32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7AAC-EE47-032C-E291-A58F0794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18/06/2024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CC5-F822-D441-4694-DAB825F1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35383-966B-1C18-D547-EA90BD8A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3733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154BB-A168-845F-FE34-93455396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B49C-D3D1-1497-6349-C48836B4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5503-F777-2AEF-113F-05FFC58CB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03112-7CED-4880-91B4-05FA2286646C}" type="datetimeFigureOut">
              <a:rPr lang="en-IO" smtClean="0"/>
              <a:t>18/06/2024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702A-6958-4E9A-2ADB-86C99127D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D0FB-2879-5C06-307A-D8325326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16503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C0917-3C05-8E87-613F-1AAA7AD9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5937"/>
          </a:xfrm>
        </p:spPr>
        <p:txBody>
          <a:bodyPr anchor="ctr">
            <a:normAutofit/>
          </a:bodyPr>
          <a:lstStyle/>
          <a:p>
            <a:r>
              <a:rPr lang="bg-BG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Уеб базирана система за управление на </a:t>
            </a:r>
            <a:r>
              <a:rPr lang="bg-BG" sz="4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манга</a:t>
            </a:r>
            <a:r>
              <a:rPr lang="bg-BG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колекции</a:t>
            </a:r>
            <a:endParaRPr lang="en-IO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2681B-ABC0-2290-CF74-46BDF7C2C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1144"/>
            <a:ext cx="9144000" cy="1655762"/>
          </a:xfrm>
        </p:spPr>
        <p:txBody>
          <a:bodyPr/>
          <a:lstStyle/>
          <a:p>
            <a:r>
              <a:rPr lang="bg-BG" dirty="0"/>
              <a:t>Дипломант: Кристиян Петров </a:t>
            </a:r>
            <a:r>
              <a:rPr lang="bg-BG" dirty="0" err="1"/>
              <a:t>Кръчмаров</a:t>
            </a:r>
            <a:endParaRPr lang="bg-BG" dirty="0"/>
          </a:p>
          <a:p>
            <a:r>
              <a:rPr lang="bg-BG" dirty="0"/>
              <a:t>Специалност: Приложна Математика и Информатика</a:t>
            </a:r>
            <a:endParaRPr lang="en-IO" dirty="0"/>
          </a:p>
        </p:txBody>
      </p:sp>
      <p:pic>
        <p:nvPicPr>
          <p:cNvPr id="4" name="Picture 3" descr="A logo with black text&#10;&#10;Description automatically generated">
            <a:extLst>
              <a:ext uri="{FF2B5EF4-FFF2-40B4-BE49-F238E27FC236}">
                <a16:creationId xmlns:a16="http://schemas.microsoft.com/office/drawing/2014/main" id="{1F4DCFC1-62A2-CFE5-4117-8E7D22A5FA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92" y="114212"/>
            <a:ext cx="963634" cy="94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7073CA-555F-CF96-FCE3-9EBA529B995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89490" y="95251"/>
            <a:ext cx="843618" cy="979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5983D-EC17-DA24-A06C-7E6D3AF4AE95}"/>
              </a:ext>
            </a:extLst>
          </p:cNvPr>
          <p:cNvSpPr txBox="1"/>
          <p:nvPr/>
        </p:nvSpPr>
        <p:spPr>
          <a:xfrm>
            <a:off x="2522324" y="174953"/>
            <a:ext cx="714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Технически Университет – София</a:t>
            </a:r>
          </a:p>
          <a:p>
            <a:pPr algn="ctr"/>
            <a:r>
              <a:rPr lang="bg-BG" sz="2400" dirty="0"/>
              <a:t>Факултет Приложна математика и информатика</a:t>
            </a:r>
            <a:endParaRPr lang="en-IO" sz="2400" dirty="0"/>
          </a:p>
        </p:txBody>
      </p:sp>
    </p:spTree>
    <p:extLst>
      <p:ext uri="{BB962C8B-B14F-4D97-AF65-F5344CB8AC3E}">
        <p14:creationId xmlns:p14="http://schemas.microsoft.com/office/powerpoint/2010/main" val="49455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endParaRPr lang="en-IO" sz="5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endParaRPr lang="en-IO" sz="2000" dirty="0"/>
          </a:p>
        </p:txBody>
      </p:sp>
    </p:spTree>
    <p:extLst>
      <p:ext uri="{BB962C8B-B14F-4D97-AF65-F5344CB8AC3E}">
        <p14:creationId xmlns:p14="http://schemas.microsoft.com/office/powerpoint/2010/main" val="124614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endParaRPr lang="en-IO" sz="48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en-IO" sz="24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0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endParaRPr lang="en-IO" sz="54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endParaRPr lang="en-IO" sz="2400" dirty="0"/>
          </a:p>
        </p:txBody>
      </p:sp>
    </p:spTree>
    <p:extLst>
      <p:ext uri="{BB962C8B-B14F-4D97-AF65-F5344CB8AC3E}">
        <p14:creationId xmlns:p14="http://schemas.microsoft.com/office/powerpoint/2010/main" val="279862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A6841-0D44-7DEA-5DA0-372D0630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endParaRPr lang="en-IO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8A3C-1F4A-3736-F555-C414E451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endParaRPr lang="en-IO" sz="2000"/>
          </a:p>
        </p:txBody>
      </p:sp>
    </p:spTree>
    <p:extLst>
      <p:ext uri="{BB962C8B-B14F-4D97-AF65-F5344CB8AC3E}">
        <p14:creationId xmlns:p14="http://schemas.microsoft.com/office/powerpoint/2010/main" val="139416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A6841-0D44-7DEA-5DA0-372D0630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54" y="1050595"/>
            <a:ext cx="8074815" cy="1618489"/>
          </a:xfrm>
        </p:spPr>
        <p:txBody>
          <a:bodyPr anchor="ctr">
            <a:normAutofit/>
          </a:bodyPr>
          <a:lstStyle/>
          <a:p>
            <a:endParaRPr lang="en-IO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8A3C-1F4A-3736-F555-C414E451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54" y="2969469"/>
            <a:ext cx="8074815" cy="2800395"/>
          </a:xfrm>
        </p:spPr>
        <p:txBody>
          <a:bodyPr anchor="t">
            <a:normAutofit/>
          </a:bodyPr>
          <a:lstStyle/>
          <a:p>
            <a:endParaRPr lang="en-IO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96067-A073-61E8-3201-E91C4BE88789}"/>
              </a:ext>
            </a:extLst>
          </p:cNvPr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96186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54" y="404948"/>
            <a:ext cx="9236700" cy="1188950"/>
          </a:xfrm>
        </p:spPr>
        <p:txBody>
          <a:bodyPr anchor="b">
            <a:normAutofit/>
          </a:bodyPr>
          <a:lstStyle/>
          <a:p>
            <a:r>
              <a:rPr lang="bg-BG" sz="5400" dirty="0"/>
              <a:t>Съдържание</a:t>
            </a:r>
            <a:endParaRPr lang="en-IO" sz="5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54" y="2389218"/>
            <a:ext cx="10143668" cy="3831961"/>
          </a:xfrm>
        </p:spPr>
        <p:txBody>
          <a:bodyPr anchor="ctr">
            <a:normAutofit fontScale="92500" lnSpcReduction="20000"/>
          </a:bodyPr>
          <a:lstStyle/>
          <a:p>
            <a:r>
              <a:rPr lang="bg-BG" sz="2600" dirty="0"/>
              <a:t>Увод</a:t>
            </a:r>
          </a:p>
          <a:p>
            <a:r>
              <a:rPr lang="bg-BG" sz="2600" dirty="0"/>
              <a:t>Архитектура</a:t>
            </a:r>
          </a:p>
          <a:p>
            <a:r>
              <a:rPr lang="bg-BG" sz="2600" dirty="0"/>
              <a:t>Използвани технологии</a:t>
            </a:r>
          </a:p>
          <a:p>
            <a:r>
              <a:rPr lang="bg-BG" sz="2600" dirty="0"/>
              <a:t>Реализация</a:t>
            </a:r>
          </a:p>
          <a:p>
            <a:pPr lvl="1"/>
            <a:r>
              <a:rPr lang="bg-BG" sz="2600" dirty="0"/>
              <a:t>База данни</a:t>
            </a:r>
          </a:p>
          <a:p>
            <a:pPr lvl="1"/>
            <a:r>
              <a:rPr lang="bg-BG" sz="2600" dirty="0"/>
              <a:t>Сървърна част</a:t>
            </a:r>
          </a:p>
          <a:p>
            <a:pPr lvl="1"/>
            <a:r>
              <a:rPr lang="bg-BG" sz="2600" dirty="0"/>
              <a:t>Потребители</a:t>
            </a:r>
          </a:p>
          <a:p>
            <a:pPr lvl="1"/>
            <a:r>
              <a:rPr lang="bg-BG" sz="2600" dirty="0"/>
              <a:t>Потребителски интерфейс</a:t>
            </a:r>
          </a:p>
          <a:p>
            <a:r>
              <a:rPr lang="bg-BG" sz="2600" dirty="0"/>
              <a:t>Демо</a:t>
            </a:r>
          </a:p>
          <a:p>
            <a:r>
              <a:rPr lang="bg-BG" sz="2600" dirty="0"/>
              <a:t>Заключение</a:t>
            </a:r>
          </a:p>
          <a:p>
            <a:endParaRPr lang="en-IO" sz="2400" dirty="0"/>
          </a:p>
        </p:txBody>
      </p:sp>
    </p:spTree>
    <p:extLst>
      <p:ext uri="{BB962C8B-B14F-4D97-AF65-F5344CB8AC3E}">
        <p14:creationId xmlns:p14="http://schemas.microsoft.com/office/powerpoint/2010/main" val="76138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bg-BG" sz="4000" dirty="0"/>
              <a:t>Увод</a:t>
            </a:r>
            <a:endParaRPr lang="en-IO" sz="4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279870"/>
            <a:ext cx="4544762" cy="3602935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Какво е </a:t>
            </a:r>
            <a:r>
              <a:rPr lang="bg-BG" sz="2400" dirty="0" err="1"/>
              <a:t>манга</a:t>
            </a:r>
            <a:r>
              <a:rPr lang="bg-BG" sz="2400" dirty="0"/>
              <a:t>?</a:t>
            </a:r>
          </a:p>
          <a:p>
            <a:r>
              <a:rPr lang="bg-BG" sz="2400" dirty="0"/>
              <a:t>Защо е необходима такава система?</a:t>
            </a:r>
          </a:p>
          <a:p>
            <a:r>
              <a:rPr lang="bg-BG" sz="2400" dirty="0"/>
              <a:t>Основни функции</a:t>
            </a:r>
          </a:p>
          <a:p>
            <a:pPr lvl="1"/>
            <a:r>
              <a:rPr lang="bg-BG" dirty="0"/>
              <a:t>Предоставяне на заглавия</a:t>
            </a:r>
          </a:p>
          <a:p>
            <a:pPr lvl="1"/>
            <a:r>
              <a:rPr lang="bg-BG" dirty="0"/>
              <a:t>Дигитална колекция</a:t>
            </a:r>
          </a:p>
          <a:p>
            <a:pPr lvl="1"/>
            <a:r>
              <a:rPr lang="bg-BG" dirty="0"/>
              <a:t>Регистрация на поръчки</a:t>
            </a:r>
          </a:p>
          <a:p>
            <a:pPr lvl="1"/>
            <a:r>
              <a:rPr lang="bg-BG" dirty="0"/>
              <a:t>Представяне на информация за колекцията и поръчките</a:t>
            </a:r>
          </a:p>
          <a:p>
            <a:pPr lvl="1"/>
            <a:endParaRPr lang="bg-BG" sz="2000" dirty="0"/>
          </a:p>
          <a:p>
            <a:pPr lvl="1"/>
            <a:endParaRPr lang="bg-BG" sz="2000" dirty="0"/>
          </a:p>
          <a:p>
            <a:endParaRPr lang="en-IO" sz="2000" dirty="0"/>
          </a:p>
        </p:txBody>
      </p:sp>
      <p:pic>
        <p:nvPicPr>
          <p:cNvPr id="4" name="Picture 3" descr="A shelf with books and video games&#10;&#10;Description automatically generated">
            <a:extLst>
              <a:ext uri="{FF2B5EF4-FFF2-40B4-BE49-F238E27FC236}">
                <a16:creationId xmlns:a16="http://schemas.microsoft.com/office/drawing/2014/main" id="{463CE616-1559-7CEB-E490-76EB96406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4" r="1953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029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bg-BG" sz="4800" dirty="0"/>
              <a:t>Архитектура</a:t>
            </a:r>
            <a:endParaRPr lang="en-IO" sz="4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7BEA666-1CB6-1DED-CBA8-0FA9CECC8425}"/>
              </a:ext>
            </a:extLst>
          </p:cNvPr>
          <p:cNvSpPr/>
          <p:nvPr/>
        </p:nvSpPr>
        <p:spPr>
          <a:xfrm>
            <a:off x="535670" y="3048876"/>
            <a:ext cx="2503308" cy="2345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bg-BG" sz="1600" kern="1200" dirty="0">
                <a:solidFill>
                  <a:schemeClr val="tx1"/>
                </a:solidFill>
              </a:rPr>
              <a:t>База данни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94974B-0552-ADD1-6251-641F2A76F9E2}"/>
              </a:ext>
            </a:extLst>
          </p:cNvPr>
          <p:cNvSpPr/>
          <p:nvPr/>
        </p:nvSpPr>
        <p:spPr>
          <a:xfrm>
            <a:off x="4844344" y="3051076"/>
            <a:ext cx="2503310" cy="23450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bg-BG" sz="1600" kern="1200" dirty="0">
                <a:solidFill>
                  <a:schemeClr val="tx1"/>
                </a:solidFill>
              </a:rPr>
              <a:t>Сървърна част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8230FF-444D-0270-5CBA-28D5709A9CE9}"/>
              </a:ext>
            </a:extLst>
          </p:cNvPr>
          <p:cNvSpPr/>
          <p:nvPr/>
        </p:nvSpPr>
        <p:spPr>
          <a:xfrm>
            <a:off x="9153020" y="3048876"/>
            <a:ext cx="2503310" cy="23450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bg-BG" sz="1600" kern="1200" dirty="0">
                <a:solidFill>
                  <a:schemeClr val="tx1"/>
                </a:solidFill>
              </a:rPr>
              <a:t>Потребителски интерфейс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3FF0D-3B5E-AE6F-9CF8-31D432B0F305}"/>
              </a:ext>
            </a:extLst>
          </p:cNvPr>
          <p:cNvSpPr txBox="1"/>
          <p:nvPr/>
        </p:nvSpPr>
        <p:spPr>
          <a:xfrm>
            <a:off x="633597" y="5733388"/>
            <a:ext cx="286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Съхраняване на данни</a:t>
            </a:r>
            <a:endParaRPr lang="bg-BG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DB5AB-A972-3E04-7AFA-862D894BA0FE}"/>
              </a:ext>
            </a:extLst>
          </p:cNvPr>
          <p:cNvSpPr txBox="1"/>
          <p:nvPr/>
        </p:nvSpPr>
        <p:spPr>
          <a:xfrm>
            <a:off x="4624323" y="5608778"/>
            <a:ext cx="368774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Бизнес логика</a:t>
            </a:r>
          </a:p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Мениджмънт на потребители</a:t>
            </a:r>
            <a:endParaRPr lang="en-IO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688712-9E3D-AFA2-BE59-DDBF55F10774}"/>
              </a:ext>
            </a:extLst>
          </p:cNvPr>
          <p:cNvSpPr txBox="1"/>
          <p:nvPr/>
        </p:nvSpPr>
        <p:spPr>
          <a:xfrm>
            <a:off x="8531052" y="5608779"/>
            <a:ext cx="38183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Представяне на информация</a:t>
            </a:r>
          </a:p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Взаимодействие с потребители</a:t>
            </a:r>
            <a:endParaRPr lang="en-IO" sz="2800" dirty="0"/>
          </a:p>
        </p:txBody>
      </p:sp>
    </p:spTree>
    <p:extLst>
      <p:ext uri="{BB962C8B-B14F-4D97-AF65-F5344CB8AC3E}">
        <p14:creationId xmlns:p14="http://schemas.microsoft.com/office/powerpoint/2010/main" val="27828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92568"/>
            <a:ext cx="9849751" cy="1349671"/>
          </a:xfrm>
        </p:spPr>
        <p:txBody>
          <a:bodyPr anchor="b">
            <a:normAutofit/>
          </a:bodyPr>
          <a:lstStyle/>
          <a:p>
            <a:r>
              <a:rPr lang="bg-BG" sz="4800" dirty="0"/>
              <a:t>Технологии</a:t>
            </a:r>
            <a:endParaRPr lang="en-IO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4983C-E7A7-40BF-3EEB-7D0E301AD138}"/>
              </a:ext>
            </a:extLst>
          </p:cNvPr>
          <p:cNvSpPr txBox="1"/>
          <p:nvPr/>
        </p:nvSpPr>
        <p:spPr>
          <a:xfrm>
            <a:off x="1289303" y="1664231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PostgreSQL</a:t>
            </a:r>
            <a:endParaRPr lang="bg-BG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63E0A-8BC5-89F9-3BC2-7D9C7D33464D}"/>
              </a:ext>
            </a:extLst>
          </p:cNvPr>
          <p:cNvSpPr txBox="1"/>
          <p:nvPr/>
        </p:nvSpPr>
        <p:spPr>
          <a:xfrm>
            <a:off x="1289303" y="2591832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ASP.NET Core</a:t>
            </a:r>
            <a:endParaRPr lang="bg-B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79C96-2BBC-60D1-6242-BC352C36BAF2}"/>
              </a:ext>
            </a:extLst>
          </p:cNvPr>
          <p:cNvSpPr txBox="1"/>
          <p:nvPr/>
        </p:nvSpPr>
        <p:spPr>
          <a:xfrm>
            <a:off x="1289303" y="2125680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Entity Framework Core</a:t>
            </a:r>
            <a:endParaRPr lang="bg-B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7860F-9684-21E0-581C-91452CF37EED}"/>
              </a:ext>
            </a:extLst>
          </p:cNvPr>
          <p:cNvSpPr txBox="1"/>
          <p:nvPr/>
        </p:nvSpPr>
        <p:spPr>
          <a:xfrm>
            <a:off x="1289303" y="3048586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Redis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34EB-681D-2325-319F-06555CB37643}"/>
              </a:ext>
            </a:extLst>
          </p:cNvPr>
          <p:cNvSpPr txBox="1"/>
          <p:nvPr/>
        </p:nvSpPr>
        <p:spPr>
          <a:xfrm>
            <a:off x="1289303" y="3510051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Blazor</a:t>
            </a:r>
            <a:endParaRPr lang="bg-BG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C59C3-7B97-AA04-6777-CB057185096C}"/>
              </a:ext>
            </a:extLst>
          </p:cNvPr>
          <p:cNvSpPr txBox="1"/>
          <p:nvPr/>
        </p:nvSpPr>
        <p:spPr>
          <a:xfrm>
            <a:off x="1289303" y="3971500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MudBlazor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7D9F9-8E8D-1D9B-DCEF-06699BE86836}"/>
              </a:ext>
            </a:extLst>
          </p:cNvPr>
          <p:cNvSpPr txBox="1"/>
          <p:nvPr/>
        </p:nvSpPr>
        <p:spPr>
          <a:xfrm>
            <a:off x="1289303" y="4432949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Json Web Token (JWT)</a:t>
            </a:r>
            <a:endParaRPr lang="bg-BG" sz="2400" dirty="0"/>
          </a:p>
        </p:txBody>
      </p:sp>
      <p:pic>
        <p:nvPicPr>
          <p:cNvPr id="14" name="Picture 13" descr="A blue and white elephant&#10;&#10;Description automatically generated">
            <a:extLst>
              <a:ext uri="{FF2B5EF4-FFF2-40B4-BE49-F238E27FC236}">
                <a16:creationId xmlns:a16="http://schemas.microsoft.com/office/drawing/2014/main" id="{63C6432D-061E-B90F-20C8-1546C7761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77" y="1008314"/>
            <a:ext cx="1741064" cy="1796198"/>
          </a:xfrm>
          <a:prstGeom prst="rect">
            <a:avLst/>
          </a:prstGeom>
        </p:spPr>
      </p:pic>
      <p:pic>
        <p:nvPicPr>
          <p:cNvPr id="16" name="Picture 15" descr="A purple square with white text and blue circle&#10;&#10;Description automatically generated">
            <a:extLst>
              <a:ext uri="{FF2B5EF4-FFF2-40B4-BE49-F238E27FC236}">
                <a16:creationId xmlns:a16="http://schemas.microsoft.com/office/drawing/2014/main" id="{FB0E7D27-5869-65A4-987F-C702B1400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35" y="1023268"/>
            <a:ext cx="1532374" cy="1532374"/>
          </a:xfrm>
          <a:prstGeom prst="rect">
            <a:avLst/>
          </a:prstGeom>
        </p:spPr>
      </p:pic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8F594E65-8C95-506E-02FC-CB2D2263D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301" y="1008314"/>
            <a:ext cx="1522774" cy="152277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7FAD351-578D-16EC-A9BA-48D11CEB2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4294" y="3233252"/>
            <a:ext cx="2244132" cy="1928158"/>
          </a:xfrm>
          <a:prstGeom prst="rect">
            <a:avLst/>
          </a:prstGeom>
        </p:spPr>
      </p:pic>
      <p:pic>
        <p:nvPicPr>
          <p:cNvPr id="22" name="Picture 21" descr="A purple and black symbol&#10;&#10;Description automatically generated">
            <a:extLst>
              <a:ext uri="{FF2B5EF4-FFF2-40B4-BE49-F238E27FC236}">
                <a16:creationId xmlns:a16="http://schemas.microsoft.com/office/drawing/2014/main" id="{BA025264-1CD8-A4C4-3CD0-BC69306C8B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05" y="3048586"/>
            <a:ext cx="2165514" cy="2165514"/>
          </a:xfrm>
          <a:prstGeom prst="rect">
            <a:avLst/>
          </a:prstGeom>
        </p:spPr>
      </p:pic>
      <p:pic>
        <p:nvPicPr>
          <p:cNvPr id="24" name="Picture 23" descr="A purple and black logo&#10;&#10;Description automatically generated">
            <a:extLst>
              <a:ext uri="{FF2B5EF4-FFF2-40B4-BE49-F238E27FC236}">
                <a16:creationId xmlns:a16="http://schemas.microsoft.com/office/drawing/2014/main" id="{3F7BE775-F3EE-EC22-8B41-998F43186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989" y="2967402"/>
            <a:ext cx="2246698" cy="22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0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A6841-0D44-7DEA-5DA0-372D0630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bg-BG" sz="3600"/>
              <a:t>База данни</a:t>
            </a:r>
            <a:endParaRPr lang="en-IO" sz="36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8A3C-1F4A-3736-F555-C414E451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bg-BG" sz="1800" dirty="0"/>
              <a:t>Релационна база данни</a:t>
            </a:r>
          </a:p>
          <a:p>
            <a:r>
              <a:rPr lang="bg-BG" sz="1800" dirty="0"/>
              <a:t>4 основни таблици</a:t>
            </a:r>
          </a:p>
          <a:p>
            <a:r>
              <a:rPr lang="en-US" sz="1800" dirty="0"/>
              <a:t>Entity Framework Core</a:t>
            </a:r>
            <a:endParaRPr lang="bg-BG" sz="1800" dirty="0"/>
          </a:p>
          <a:p>
            <a:r>
              <a:rPr lang="en-US" sz="1800" dirty="0"/>
              <a:t>Code first</a:t>
            </a:r>
          </a:p>
          <a:p>
            <a:endParaRPr lang="bg-BG" sz="1800" dirty="0"/>
          </a:p>
          <a:p>
            <a:endParaRPr lang="en-IO" sz="1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7C469FE-74BA-41E5-4569-5117DCEA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11" y="931936"/>
            <a:ext cx="6327252" cy="47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9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bg-BG" sz="4800" dirty="0"/>
              <a:t>Сървърна част</a:t>
            </a:r>
            <a:endParaRPr lang="en-IO" sz="4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1F8722-F018-367A-02D2-C79CC430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7348" y="3773920"/>
            <a:ext cx="12462340" cy="247012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76B158-C48E-91BF-4276-34EE53A3427D}"/>
              </a:ext>
            </a:extLst>
          </p:cNvPr>
          <p:cNvSpPr txBox="1"/>
          <p:nvPr/>
        </p:nvSpPr>
        <p:spPr>
          <a:xfrm>
            <a:off x="914400" y="2704014"/>
            <a:ext cx="635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REST</a:t>
            </a:r>
            <a:r>
              <a:rPr lang="bg-BG" sz="2400" dirty="0"/>
              <a:t> </a:t>
            </a:r>
            <a:r>
              <a:rPr lang="en-US" sz="2400" dirty="0"/>
              <a:t>API</a:t>
            </a:r>
            <a:endParaRPr lang="bg-B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/>
              <a:t>3 компонента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O" sz="2400" dirty="0"/>
          </a:p>
        </p:txBody>
      </p:sp>
    </p:spTree>
    <p:extLst>
      <p:ext uri="{BB962C8B-B14F-4D97-AF65-F5344CB8AC3E}">
        <p14:creationId xmlns:p14="http://schemas.microsoft.com/office/powerpoint/2010/main" val="333821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A6841-0D44-7DEA-5DA0-372D0630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38" y="757607"/>
            <a:ext cx="4008586" cy="1145175"/>
          </a:xfrm>
        </p:spPr>
        <p:txBody>
          <a:bodyPr anchor="ctr">
            <a:normAutofit/>
          </a:bodyPr>
          <a:lstStyle/>
          <a:p>
            <a:r>
              <a:rPr lang="bg-BG" sz="4800" dirty="0"/>
              <a:t>Потребители</a:t>
            </a:r>
            <a:endParaRPr lang="en-IO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8A3C-1F4A-3736-F555-C414E451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004" y="1785018"/>
            <a:ext cx="4971824" cy="4315375"/>
          </a:xfrm>
        </p:spPr>
        <p:txBody>
          <a:bodyPr anchor="ctr">
            <a:normAutofit/>
          </a:bodyPr>
          <a:lstStyle/>
          <a:p>
            <a:r>
              <a:rPr lang="bg-BG" sz="2400" dirty="0"/>
              <a:t>Удостоверяване базирано на </a:t>
            </a:r>
            <a:r>
              <a:rPr lang="bg-BG" sz="2400" dirty="0" err="1"/>
              <a:t>токъни</a:t>
            </a:r>
            <a:endParaRPr lang="bg-BG" sz="2400" dirty="0"/>
          </a:p>
          <a:p>
            <a:r>
              <a:rPr lang="bg-BG" sz="2400" dirty="0"/>
              <a:t>2 </a:t>
            </a:r>
            <a:r>
              <a:rPr lang="bg-BG" sz="2400" dirty="0" err="1"/>
              <a:t>токъна</a:t>
            </a:r>
            <a:endParaRPr lang="bg-BG" sz="2400" dirty="0"/>
          </a:p>
          <a:p>
            <a:pPr lvl="1"/>
            <a:r>
              <a:rPr lang="bg-BG" sz="1800" dirty="0" err="1"/>
              <a:t>Токън</a:t>
            </a:r>
            <a:r>
              <a:rPr lang="bg-BG" sz="1800" dirty="0"/>
              <a:t> за достъп - </a:t>
            </a:r>
            <a:r>
              <a:rPr lang="en-US" sz="1800" dirty="0"/>
              <a:t>JWT</a:t>
            </a:r>
            <a:endParaRPr lang="bg-BG" sz="1800" dirty="0"/>
          </a:p>
          <a:p>
            <a:pPr lvl="1"/>
            <a:r>
              <a:rPr lang="bg-BG" sz="1800" dirty="0" err="1"/>
              <a:t>Токън</a:t>
            </a:r>
            <a:r>
              <a:rPr lang="bg-BG" sz="1800" dirty="0"/>
              <a:t> за опресняване</a:t>
            </a:r>
            <a:endParaRPr lang="bg-BG" sz="2400" dirty="0"/>
          </a:p>
          <a:p>
            <a:r>
              <a:rPr lang="bg-BG" sz="2400" dirty="0"/>
              <a:t>Контрол на достъп чрез роли</a:t>
            </a:r>
          </a:p>
          <a:p>
            <a:r>
              <a:rPr lang="bg-BG" sz="2200" dirty="0"/>
              <a:t>2 роли</a:t>
            </a:r>
          </a:p>
          <a:p>
            <a:pPr lvl="1"/>
            <a:r>
              <a:rPr lang="bg-BG" sz="1800" dirty="0"/>
              <a:t>Потребител</a:t>
            </a:r>
          </a:p>
          <a:p>
            <a:pPr lvl="1"/>
            <a:r>
              <a:rPr lang="bg-BG" sz="1800" dirty="0"/>
              <a:t>Администратор</a:t>
            </a:r>
          </a:p>
          <a:p>
            <a:endParaRPr lang="bg-BG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1115C-D1F9-6F31-BA32-1665A3B86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81" y="962484"/>
            <a:ext cx="4981798" cy="2697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9C6C09-2287-5294-3BC7-7D7C48CD6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04" y="4546750"/>
            <a:ext cx="5062240" cy="7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8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A6841-0D44-7DEA-5DA0-372D0630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53" y="391596"/>
            <a:ext cx="8074816" cy="1618490"/>
          </a:xfrm>
        </p:spPr>
        <p:txBody>
          <a:bodyPr anchor="ctr">
            <a:normAutofit/>
          </a:bodyPr>
          <a:lstStyle/>
          <a:p>
            <a:r>
              <a:rPr lang="bg-BG" sz="4800" dirty="0"/>
              <a:t>Потребителски интерфейс</a:t>
            </a:r>
            <a:endParaRPr lang="en-IO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8A3C-1F4A-3736-F555-C414E451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54" y="2241765"/>
            <a:ext cx="8074815" cy="3528099"/>
          </a:xfrm>
        </p:spPr>
        <p:txBody>
          <a:bodyPr anchor="t">
            <a:normAutofit/>
          </a:bodyPr>
          <a:lstStyle/>
          <a:p>
            <a:r>
              <a:rPr lang="bg-BG" sz="2400" dirty="0"/>
              <a:t>Страници за регистрация и вписване</a:t>
            </a:r>
          </a:p>
          <a:p>
            <a:r>
              <a:rPr lang="bg-BG" sz="2400" dirty="0"/>
              <a:t>Добавяне, промяна и изтриване на записи</a:t>
            </a:r>
          </a:p>
          <a:p>
            <a:r>
              <a:rPr lang="bg-BG" sz="2400" dirty="0"/>
              <a:t>Генериране на графики за колекцията</a:t>
            </a:r>
          </a:p>
          <a:p>
            <a:r>
              <a:rPr lang="bg-BG" sz="2400" dirty="0"/>
              <a:t>Търсене на заглавия</a:t>
            </a:r>
          </a:p>
          <a:p>
            <a:r>
              <a:rPr lang="bg-BG" sz="2400" dirty="0"/>
              <a:t>Администраторски функции</a:t>
            </a:r>
          </a:p>
          <a:p>
            <a:endParaRPr lang="en-IO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96067-A073-61E8-3201-E91C4BE88789}"/>
              </a:ext>
            </a:extLst>
          </p:cNvPr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86087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179</Words>
  <Application>Microsoft Office PowerPoint</Application>
  <PresentationFormat>Widescreen</PresentationFormat>
  <Paragraphs>67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Уеб базирана система за управление на манга колекции</vt:lpstr>
      <vt:lpstr>Съдържание</vt:lpstr>
      <vt:lpstr>Увод</vt:lpstr>
      <vt:lpstr>Архитектура</vt:lpstr>
      <vt:lpstr>Технологии</vt:lpstr>
      <vt:lpstr>База данни</vt:lpstr>
      <vt:lpstr>Сървърна част</vt:lpstr>
      <vt:lpstr>Потребители</vt:lpstr>
      <vt:lpstr>Потребителски интерфейс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Krachmarov</dc:creator>
  <cp:lastModifiedBy>Kristian Krachmarov</cp:lastModifiedBy>
  <cp:revision>66</cp:revision>
  <dcterms:created xsi:type="dcterms:W3CDTF">2024-06-15T09:55:27Z</dcterms:created>
  <dcterms:modified xsi:type="dcterms:W3CDTF">2024-06-18T15:29:33Z</dcterms:modified>
</cp:coreProperties>
</file>