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3" r:id="rId26"/>
    <p:sldId id="342" r:id="rId27"/>
    <p:sldId id="345" r:id="rId28"/>
    <p:sldId id="344" r:id="rId29"/>
    <p:sldId id="301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42"/>
            <p14:sldId id="345"/>
            <p14:sldId id="344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DF1CF-DEED-47C1-9F53-3F9411169E79}" v="670" dt="2022-02-25T16:19:53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9" autoAdjust="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76C3-A201-43A6-9D1F-F1DF347EE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66" y="1187247"/>
            <a:ext cx="5221287" cy="230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of what we learned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A269-5E18-4575-A47A-8D41FA3B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built in functions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BB57D-9166-4F44-8D4F-DE5F0572C45C}"/>
              </a:ext>
            </a:extLst>
          </p:cNvPr>
          <p:cNvSpPr txBox="1"/>
          <p:nvPr/>
        </p:nvSpPr>
        <p:spPr>
          <a:xfrm>
            <a:off x="98250" y="757237"/>
            <a:ext cx="864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comes with a couple very useful built in functions that lets us quickly process collections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518F3-D59D-41C1-89BF-C8BFF1DCDE8A}"/>
              </a:ext>
            </a:extLst>
          </p:cNvPr>
          <p:cNvSpPr txBox="1"/>
          <p:nvPr/>
        </p:nvSpPr>
        <p:spPr>
          <a:xfrm>
            <a:off x="98250" y="1207890"/>
            <a:ext cx="530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 – </a:t>
            </a:r>
            <a:r>
              <a:rPr lang="en-US" dirty="0"/>
              <a:t>calculates the sum of a list of numeric values</a:t>
            </a:r>
            <a:endParaRPr lang="ro-RO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42A2A3-40D9-48B0-A461-1ECC8427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06" y="1657192"/>
            <a:ext cx="1885453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DBE7E4F-2F27-41EE-A9DB-DA9666D6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72" y="1658543"/>
            <a:ext cx="434285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Sum with start argument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E24ED-AA61-4CBA-90D1-0062CF21BCAD}"/>
              </a:ext>
            </a:extLst>
          </p:cNvPr>
          <p:cNvSpPr txBox="1"/>
          <p:nvPr/>
        </p:nvSpPr>
        <p:spPr>
          <a:xfrm>
            <a:off x="98250" y="2271579"/>
            <a:ext cx="530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– </a:t>
            </a:r>
            <a:r>
              <a:rPr lang="en-US" dirty="0"/>
              <a:t>calculates the highest value in a list</a:t>
            </a:r>
            <a:endParaRPr lang="ro-RO" b="1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80F742D-4EF4-4B08-8B8A-CC291CDC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07" y="2667434"/>
            <a:ext cx="299953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Highest value in a list of numbers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923586D-A617-4903-84FD-94842D708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73" y="2644976"/>
            <a:ext cx="315663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Highest value in a list of arguments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A924A1A-61AB-48C0-8023-68C0D9E3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06" y="3908333"/>
            <a:ext cx="296106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Lowest value in a list of numbers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096950E-73DA-4583-B76F-3C57F6FC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72" y="3907119"/>
            <a:ext cx="311816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Lowest value in a list of arguments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3B839-C5F7-4C1A-BECD-4070B97C3842}"/>
              </a:ext>
            </a:extLst>
          </p:cNvPr>
          <p:cNvSpPr txBox="1"/>
          <p:nvPr/>
        </p:nvSpPr>
        <p:spPr>
          <a:xfrm>
            <a:off x="98250" y="3463610"/>
            <a:ext cx="530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 – </a:t>
            </a:r>
            <a:r>
              <a:rPr lang="en-US" dirty="0"/>
              <a:t>calculates the lowest value in a list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30473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F4BF-8313-4A95-AC35-91BD40D3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C4AE0-DEF6-4667-BF54-E86C3998E1D7}"/>
              </a:ext>
            </a:extLst>
          </p:cNvPr>
          <p:cNvSpPr txBox="1"/>
          <p:nvPr/>
        </p:nvSpPr>
        <p:spPr>
          <a:xfrm>
            <a:off x="192881" y="842963"/>
            <a:ext cx="7286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learned two types of loops: </a:t>
            </a:r>
            <a:r>
              <a:rPr lang="en-US" b="1" dirty="0"/>
              <a:t>for </a:t>
            </a:r>
            <a:r>
              <a:rPr lang="en-US" dirty="0"/>
              <a:t>and </a:t>
            </a:r>
            <a:r>
              <a:rPr lang="en-US" b="1" dirty="0"/>
              <a:t>while</a:t>
            </a:r>
          </a:p>
          <a:p>
            <a:endParaRPr lang="en-US" b="1" dirty="0"/>
          </a:p>
          <a:p>
            <a:r>
              <a:rPr lang="en-US" dirty="0"/>
              <a:t>We’ve also learned a way to stop the loop from execution:</a:t>
            </a:r>
            <a:r>
              <a:rPr lang="en-US" b="1" dirty="0"/>
              <a:t> break</a:t>
            </a:r>
            <a:endParaRPr lang="en-US" dirty="0"/>
          </a:p>
          <a:p>
            <a:endParaRPr lang="en-US" dirty="0"/>
          </a:p>
          <a:p>
            <a:r>
              <a:rPr lang="en-US" dirty="0"/>
              <a:t>Today we’re going to learn another way to change the flow of a loop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continue</a:t>
            </a:r>
            <a:r>
              <a:rPr lang="en-US" dirty="0"/>
              <a:t> statement.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324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9ECB-1672-43BF-850D-CF996D22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continue statement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49F64-9A97-4F87-AD96-33038C54F695}"/>
              </a:ext>
            </a:extLst>
          </p:cNvPr>
          <p:cNvSpPr txBox="1"/>
          <p:nvPr/>
        </p:nvSpPr>
        <p:spPr>
          <a:xfrm>
            <a:off x="150019" y="850106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continue </a:t>
            </a:r>
            <a:r>
              <a:rPr lang="en-US" dirty="0"/>
              <a:t>allows us to skip the execution of the remaining body of a loop</a:t>
            </a:r>
          </a:p>
          <a:p>
            <a:endParaRPr lang="en-US" b="1" dirty="0"/>
          </a:p>
          <a:p>
            <a:r>
              <a:rPr lang="en-US" dirty="0"/>
              <a:t>When </a:t>
            </a:r>
            <a:r>
              <a:rPr lang="en-US" b="1" dirty="0"/>
              <a:t>break </a:t>
            </a:r>
            <a:r>
              <a:rPr lang="en-US" dirty="0"/>
              <a:t>prevents the execution and exits the loop, </a:t>
            </a:r>
            <a:r>
              <a:rPr lang="en-US" b="1" dirty="0"/>
              <a:t>continue</a:t>
            </a:r>
            <a:r>
              <a:rPr lang="en-US" dirty="0"/>
              <a:t> allows us to continue the loop without breaking it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CFC9A7-CA2D-4267-9FFC-E5F26B45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9" y="2135864"/>
            <a:ext cx="4152099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'Before if'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continue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Skips to the beginning of the loop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'After if'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33EFCA-A1FC-4A78-A184-B2FF964D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853" y="3201355"/>
            <a:ext cx="101822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After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After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Before 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After if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F0A2F-D3EE-4175-BCB5-0F560178AE65}"/>
              </a:ext>
            </a:extLst>
          </p:cNvPr>
          <p:cNvSpPr txBox="1"/>
          <p:nvPr/>
        </p:nvSpPr>
        <p:spPr>
          <a:xfrm>
            <a:off x="4643438" y="2200275"/>
            <a:ext cx="390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the </a:t>
            </a:r>
            <a:r>
              <a:rPr lang="en-US" b="1" dirty="0"/>
              <a:t>continue</a:t>
            </a:r>
            <a:r>
              <a:rPr lang="en-US" dirty="0"/>
              <a:t> is encountered, the loop goes back to the start of the loop</a:t>
            </a:r>
            <a:endParaRPr lang="ro-RO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53F5E6-5BEF-42C3-A419-63C78AB052A9}"/>
              </a:ext>
            </a:extLst>
          </p:cNvPr>
          <p:cNvSpPr/>
          <p:nvPr/>
        </p:nvSpPr>
        <p:spPr>
          <a:xfrm>
            <a:off x="4511550" y="3246834"/>
            <a:ext cx="942975" cy="36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ro-RO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48F4712-9CCC-457C-B7DD-BE1276FF612F}"/>
              </a:ext>
            </a:extLst>
          </p:cNvPr>
          <p:cNvSpPr/>
          <p:nvPr/>
        </p:nvSpPr>
        <p:spPr>
          <a:xfrm>
            <a:off x="6836569" y="3246834"/>
            <a:ext cx="114300" cy="364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F4F032A-D18A-4702-B4D6-B0646A510B71}"/>
              </a:ext>
            </a:extLst>
          </p:cNvPr>
          <p:cNvSpPr/>
          <p:nvPr/>
        </p:nvSpPr>
        <p:spPr>
          <a:xfrm>
            <a:off x="6836569" y="3736302"/>
            <a:ext cx="114300" cy="99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2456F52-6EF1-4FD4-8D6A-9B6DCDE63555}"/>
              </a:ext>
            </a:extLst>
          </p:cNvPr>
          <p:cNvSpPr/>
          <p:nvPr/>
        </p:nvSpPr>
        <p:spPr>
          <a:xfrm>
            <a:off x="6836569" y="3957638"/>
            <a:ext cx="114300" cy="271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C498284-F161-46EE-8F41-BDDAFDF00F4B}"/>
              </a:ext>
            </a:extLst>
          </p:cNvPr>
          <p:cNvSpPr/>
          <p:nvPr/>
        </p:nvSpPr>
        <p:spPr>
          <a:xfrm>
            <a:off x="6836569" y="4350544"/>
            <a:ext cx="114300" cy="998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F587995-CEFF-40FE-9BB2-526A9919BA08}"/>
              </a:ext>
            </a:extLst>
          </p:cNvPr>
          <p:cNvSpPr/>
          <p:nvPr/>
        </p:nvSpPr>
        <p:spPr>
          <a:xfrm>
            <a:off x="6836569" y="4581121"/>
            <a:ext cx="114300" cy="271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1FAC2-7D57-4E7D-9414-2EE5156D03A0}"/>
              </a:ext>
            </a:extLst>
          </p:cNvPr>
          <p:cNvSpPr txBox="1"/>
          <p:nvPr/>
        </p:nvSpPr>
        <p:spPr>
          <a:xfrm>
            <a:off x="7033408" y="3275409"/>
            <a:ext cx="1028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25A90-A0B5-4B48-91A7-1A30BC3FA4C6}"/>
              </a:ext>
            </a:extLst>
          </p:cNvPr>
          <p:cNvSpPr txBox="1"/>
          <p:nvPr/>
        </p:nvSpPr>
        <p:spPr>
          <a:xfrm>
            <a:off x="7033408" y="3654148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 = 2</a:t>
            </a:r>
            <a:endParaRPr lang="ro-RO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681DE2-FF48-49BB-A3C0-FDD442911253}"/>
              </a:ext>
            </a:extLst>
          </p:cNvPr>
          <p:cNvSpPr txBox="1"/>
          <p:nvPr/>
        </p:nvSpPr>
        <p:spPr>
          <a:xfrm>
            <a:off x="7033408" y="3978491"/>
            <a:ext cx="1028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 =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35E-3C99-4F28-B138-17DCC55EACBF}"/>
              </a:ext>
            </a:extLst>
          </p:cNvPr>
          <p:cNvSpPr txBox="1"/>
          <p:nvPr/>
        </p:nvSpPr>
        <p:spPr>
          <a:xfrm>
            <a:off x="7033408" y="4269685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 = 4</a:t>
            </a:r>
            <a:endParaRPr lang="ro-RO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089BA-D719-41B3-82BD-89285BB74E00}"/>
              </a:ext>
            </a:extLst>
          </p:cNvPr>
          <p:cNvSpPr txBox="1"/>
          <p:nvPr/>
        </p:nvSpPr>
        <p:spPr>
          <a:xfrm>
            <a:off x="7033408" y="4576806"/>
            <a:ext cx="102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 = 5</a:t>
            </a:r>
            <a:endParaRPr lang="ro-RO" sz="1050" dirty="0"/>
          </a:p>
        </p:txBody>
      </p:sp>
    </p:spTree>
    <p:extLst>
      <p:ext uri="{BB962C8B-B14F-4D97-AF65-F5344CB8AC3E}">
        <p14:creationId xmlns:p14="http://schemas.microsoft.com/office/powerpoint/2010/main" val="344958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EC5-52F5-439B-B674-DBF2AF2A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and for loops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BDF5AA-00C7-42A8-9CF7-C1B7D123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190185"/>
            <a:ext cx="718978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even_list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Number is not even, we don't want to execute any more in this iteration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continue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Skips to the beginning of the loop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even_list.append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sum += 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even_list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[2, 4, 6, 8, 10, 12, 14, 16, 18, 20]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(sum)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110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E5E5F-C43B-41C6-8685-4ADF9249D631}"/>
              </a:ext>
            </a:extLst>
          </p:cNvPr>
          <p:cNvSpPr txBox="1"/>
          <p:nvPr/>
        </p:nvSpPr>
        <p:spPr>
          <a:xfrm>
            <a:off x="250031" y="828675"/>
            <a:ext cx="7465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works the same way in both </a:t>
            </a:r>
            <a:r>
              <a:rPr lang="en-US" b="1" dirty="0"/>
              <a:t>while </a:t>
            </a:r>
            <a:r>
              <a:rPr lang="en-US" dirty="0"/>
              <a:t>and </a:t>
            </a:r>
            <a:r>
              <a:rPr lang="en-US" b="1" dirty="0"/>
              <a:t>for </a:t>
            </a:r>
            <a:r>
              <a:rPr lang="en-US" dirty="0"/>
              <a:t>loops.</a:t>
            </a:r>
          </a:p>
          <a:p>
            <a:endParaRPr lang="en-US" b="1" dirty="0"/>
          </a:p>
          <a:p>
            <a:r>
              <a:rPr lang="en-US" dirty="0"/>
              <a:t>In a </a:t>
            </a:r>
            <a:r>
              <a:rPr lang="en-US" b="1" dirty="0"/>
              <a:t>for</a:t>
            </a:r>
            <a:r>
              <a:rPr lang="en-US" dirty="0"/>
              <a:t> loop, continue will get the next value for iteration.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443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EC94-D762-43D7-8733-F1B5D97D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7DF0A-A601-4146-9C4C-9DB7D4D56A95}"/>
              </a:ext>
            </a:extLst>
          </p:cNvPr>
          <p:cNvSpPr txBox="1"/>
          <p:nvPr/>
        </p:nvSpPr>
        <p:spPr>
          <a:xfrm>
            <a:off x="193810" y="902798"/>
            <a:ext cx="687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already know </a:t>
            </a:r>
            <a:r>
              <a:rPr lang="en-US" b="1" dirty="0"/>
              <a:t>else </a:t>
            </a:r>
            <a:r>
              <a:rPr lang="en-US" dirty="0"/>
              <a:t>statements in our conditional processing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2777FA-260D-49BE-975F-5D753427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386484"/>
            <a:ext cx="1726755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'Its true'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 fale)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E1DA-0C79-4475-BED7-C549F3F53A0B}"/>
              </a:ext>
            </a:extLst>
          </p:cNvPr>
          <p:cNvSpPr txBox="1"/>
          <p:nvPr/>
        </p:nvSpPr>
        <p:spPr>
          <a:xfrm>
            <a:off x="193810" y="2639611"/>
            <a:ext cx="450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can also be used with loops. 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13BABE-4BCE-44B1-9065-1788A1A11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10" y="3353009"/>
            <a:ext cx="261001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pass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'No breaks in the loop'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C1995-CBB9-4FB9-91A0-BC8D688D7026}"/>
              </a:ext>
            </a:extLst>
          </p:cNvPr>
          <p:cNvSpPr txBox="1"/>
          <p:nvPr/>
        </p:nvSpPr>
        <p:spPr>
          <a:xfrm>
            <a:off x="3178969" y="3457575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else</a:t>
            </a:r>
            <a:r>
              <a:rPr lang="en-US" dirty="0"/>
              <a:t> blocks when used with a loop will execute only when no </a:t>
            </a:r>
            <a:r>
              <a:rPr lang="en-US" b="1" dirty="0"/>
              <a:t>break </a:t>
            </a:r>
            <a:r>
              <a:rPr lang="en-US" dirty="0"/>
              <a:t>statements were executed inside the loop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653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E5AB-D878-4FAB-BC61-C35EF96D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DC7DDB-A587-48BF-BD82-186D654E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9" y="1432383"/>
            <a:ext cx="2945037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print_if_found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'Not found'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print_if_found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Found 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print_if_found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Not found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9F9D53-4871-43D8-BFD0-EF054578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7" y="1432383"/>
            <a:ext cx="2945037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print_if_found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[a] 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to_find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Incrementing 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'Not found'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print_if_found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Found 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print_if_found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Not found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7EA3C-B870-43F6-A389-BBBD8AF08138}"/>
              </a:ext>
            </a:extLst>
          </p:cNvPr>
          <p:cNvSpPr txBox="1"/>
          <p:nvPr/>
        </p:nvSpPr>
        <p:spPr>
          <a:xfrm>
            <a:off x="314325" y="742950"/>
            <a:ext cx="849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examples print </a:t>
            </a:r>
            <a:r>
              <a:rPr lang="en-US" i="1" dirty="0"/>
              <a:t>Found </a:t>
            </a:r>
            <a:r>
              <a:rPr lang="en-US" dirty="0"/>
              <a:t>when the element was found during iteration and print </a:t>
            </a:r>
            <a:r>
              <a:rPr lang="en-US" i="1" dirty="0"/>
              <a:t>not found</a:t>
            </a:r>
            <a:r>
              <a:rPr lang="en-US" dirty="0"/>
              <a:t> when the iteration finished without encountering the </a:t>
            </a:r>
            <a:r>
              <a:rPr lang="en-US" b="1" dirty="0"/>
              <a:t>break </a:t>
            </a:r>
            <a:r>
              <a:rPr lang="en-US" dirty="0"/>
              <a:t>statement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1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5164-2074-44C0-A67C-46CF1C29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3FAF0-5C01-4772-8B34-8C940FC84F47}"/>
              </a:ext>
            </a:extLst>
          </p:cNvPr>
          <p:cNvSpPr txBox="1"/>
          <p:nvPr/>
        </p:nvSpPr>
        <p:spPr>
          <a:xfrm>
            <a:off x="342900" y="835819"/>
            <a:ext cx="5536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learned how do define functions: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4B56A-4650-487B-9917-B2F78A91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31595"/>
            <a:ext cx="2302233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arg3):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(arg1)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(arg2)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(arg3)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5E0D5-55C4-4648-8701-688FEE30736E}"/>
              </a:ext>
            </a:extLst>
          </p:cNvPr>
          <p:cNvSpPr txBox="1"/>
          <p:nvPr/>
        </p:nvSpPr>
        <p:spPr>
          <a:xfrm>
            <a:off x="400050" y="2357438"/>
            <a:ext cx="429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learned how to return from functions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03DB8B-4DED-4CBA-9DF3-FC282276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3153519"/>
            <a:ext cx="313900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arg_1_or_arg2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(arg1=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arg1: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arg2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F5FC-F8BE-4257-B249-C93CBBCD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B41C0-7215-41A4-B113-E14C3D1CB0E8}"/>
              </a:ext>
            </a:extLst>
          </p:cNvPr>
          <p:cNvSpPr txBox="1"/>
          <p:nvPr/>
        </p:nvSpPr>
        <p:spPr>
          <a:xfrm>
            <a:off x="250031" y="750094"/>
            <a:ext cx="86010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 a function can return None, A value or </a:t>
            </a:r>
            <a:r>
              <a:rPr lang="en-US" b="1" dirty="0"/>
              <a:t>multiple values</a:t>
            </a:r>
          </a:p>
          <a:p>
            <a:endParaRPr lang="en-US" b="1" dirty="0"/>
          </a:p>
          <a:p>
            <a:r>
              <a:rPr lang="en-US" dirty="0"/>
              <a:t>When returning multiple values, the result of a function is a tuple</a:t>
            </a:r>
          </a:p>
          <a:p>
            <a:endParaRPr lang="en-US" dirty="0"/>
          </a:p>
          <a:p>
            <a:r>
              <a:rPr lang="en-US" dirty="0"/>
              <a:t>Returning multiple values is done in this way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2152EB-5A94-49FA-8413-5C378F9A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" y="2575724"/>
            <a:ext cx="3485249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add_and_subtract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+ 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- b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add_and_subtract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(15, 5)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sub_result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add_and_subtract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add_result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15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sub_result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2A38-EC61-4ACA-B054-4EB56E571715}"/>
              </a:ext>
            </a:extLst>
          </p:cNvPr>
          <p:cNvSpPr txBox="1"/>
          <p:nvPr/>
        </p:nvSpPr>
        <p:spPr>
          <a:xfrm>
            <a:off x="4164806" y="2571750"/>
            <a:ext cx="4229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values from a function are returned by separating them by a comma</a:t>
            </a:r>
          </a:p>
          <a:p>
            <a:endParaRPr lang="en-US" dirty="0"/>
          </a:p>
          <a:p>
            <a:r>
              <a:rPr lang="en-US" dirty="0"/>
              <a:t>You can have as many values returned as you want</a:t>
            </a:r>
          </a:p>
          <a:p>
            <a:endParaRPr lang="en-US" dirty="0"/>
          </a:p>
          <a:p>
            <a:r>
              <a:rPr lang="en-US" dirty="0"/>
              <a:t>Results can be </a:t>
            </a:r>
            <a:r>
              <a:rPr lang="en-US" b="1" dirty="0"/>
              <a:t>unpacked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788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0454-8325-4BEB-92CB-EA5E3FBC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6EC212-D470-42E0-A1A5-E9ABDCE5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870141"/>
            <a:ext cx="4540025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max_min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(list_of_numbers):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max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for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list_of_numbers: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max = number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min = number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&gt; max: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max = number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&lt; min: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min = number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min_val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max_val = max_min(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6A65F-31D3-45FF-B32D-C023295004BB}"/>
              </a:ext>
            </a:extLst>
          </p:cNvPr>
          <p:cNvSpPr txBox="1"/>
          <p:nvPr/>
        </p:nvSpPr>
        <p:spPr>
          <a:xfrm>
            <a:off x="5250656" y="870141"/>
            <a:ext cx="3621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bot min and max values</a:t>
            </a:r>
          </a:p>
          <a:p>
            <a:endParaRPr lang="en-US" dirty="0"/>
          </a:p>
          <a:p>
            <a:r>
              <a:rPr lang="en-US" dirty="0"/>
              <a:t>Returning both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374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0AE0-83CE-41E0-BFE8-A8B4D5D7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Unlimited arguments functions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7EACE-7F17-40AB-AD4F-A5D6BB98B730}"/>
              </a:ext>
            </a:extLst>
          </p:cNvPr>
          <p:cNvSpPr txBox="1"/>
          <p:nvPr/>
        </p:nvSpPr>
        <p:spPr>
          <a:xfrm>
            <a:off x="214313" y="828675"/>
            <a:ext cx="7908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python, you may have noticed that we have functions that take unlimited arguments.</a:t>
            </a:r>
          </a:p>
          <a:p>
            <a:endParaRPr lang="en-US" dirty="0"/>
          </a:p>
          <a:p>
            <a:r>
              <a:rPr lang="en-US" dirty="0"/>
              <a:t>Examples: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E66D7D-A94A-4C40-96A3-F491CC94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0" y="1698517"/>
            <a:ext cx="317586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Could go on forever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Could go on forever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Could go on forever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2247A-1302-4857-BDD0-7FA8D867D143}"/>
              </a:ext>
            </a:extLst>
          </p:cNvPr>
          <p:cNvSpPr txBox="1"/>
          <p:nvPr/>
        </p:nvSpPr>
        <p:spPr>
          <a:xfrm>
            <a:off x="307180" y="2571750"/>
            <a:ext cx="7815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done through the reverse process of unpacking.</a:t>
            </a:r>
          </a:p>
          <a:p>
            <a:endParaRPr lang="en-US" dirty="0"/>
          </a:p>
          <a:p>
            <a:r>
              <a:rPr lang="en-US" dirty="0"/>
              <a:t>The process is called packing.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114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  <a:p>
            <a:r>
              <a:rPr lang="en-US" dirty="0"/>
              <a:t>Types</a:t>
            </a:r>
          </a:p>
          <a:p>
            <a:r>
              <a:rPr lang="en-US" dirty="0" err="1"/>
              <a:t>Builtin</a:t>
            </a:r>
            <a:r>
              <a:rPr lang="en-US" dirty="0"/>
              <a:t> Functions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C734-AB94-498C-AFD0-63A98BA0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D40F2-1462-4ECD-9079-7B1DC5F00E4A}"/>
              </a:ext>
            </a:extLst>
          </p:cNvPr>
          <p:cNvSpPr txBox="1"/>
          <p:nvPr/>
        </p:nvSpPr>
        <p:spPr>
          <a:xfrm>
            <a:off x="157163" y="814388"/>
            <a:ext cx="8565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Packing is the python process in which we can put several items inside one collection</a:t>
            </a:r>
          </a:p>
          <a:p>
            <a:endParaRPr lang="en-US" dirty="0"/>
          </a:p>
          <a:p>
            <a:r>
              <a:rPr lang="en-US" dirty="0"/>
              <a:t>Packing is done using the star (</a:t>
            </a:r>
            <a:r>
              <a:rPr lang="en-US" b="1" dirty="0"/>
              <a:t>*</a:t>
            </a:r>
            <a:r>
              <a:rPr lang="en-US" dirty="0"/>
              <a:t>) operator</a:t>
            </a:r>
          </a:p>
          <a:p>
            <a:endParaRPr lang="en-US" dirty="0"/>
          </a:p>
          <a:p>
            <a:r>
              <a:rPr lang="en-US" dirty="0"/>
              <a:t>We define that our argument should be “packed” by using the * before it.</a:t>
            </a:r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451189-56F0-4176-A3DA-D0D930E9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2235906"/>
            <a:ext cx="322395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function_with_unlimited_args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function_with_unlimited_args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(1, 2, 3)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7BA91-B83E-4D74-B796-DD68CD39245D}"/>
              </a:ext>
            </a:extLst>
          </p:cNvPr>
          <p:cNvSpPr txBox="1"/>
          <p:nvPr/>
        </p:nvSpPr>
        <p:spPr>
          <a:xfrm>
            <a:off x="3680476" y="2235906"/>
            <a:ext cx="416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Packing creates a tuple by default</a:t>
            </a:r>
            <a:endParaRPr lang="ro-RO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54FAF62-3379-4563-AB7E-71768D17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3728947"/>
            <a:ext cx="322395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function_with_unlimited_args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Unpacking here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function_with_unlimited_args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 2 3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EFE77-55FF-4A2A-BDE0-95EB2A4E22DB}"/>
              </a:ext>
            </a:extLst>
          </p:cNvPr>
          <p:cNvSpPr txBox="1"/>
          <p:nvPr/>
        </p:nvSpPr>
        <p:spPr>
          <a:xfrm>
            <a:off x="3707606" y="3728947"/>
            <a:ext cx="490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same process, to unpack a collection of items into separate items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819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1C7E-E86E-4679-84BE-9608856D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still have other arguments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1B905-205C-4017-BC96-2BA2E7433F79}"/>
              </a:ext>
            </a:extLst>
          </p:cNvPr>
          <p:cNvSpPr txBox="1"/>
          <p:nvPr/>
        </p:nvSpPr>
        <p:spPr>
          <a:xfrm>
            <a:off x="171450" y="814388"/>
            <a:ext cx="880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have unlimited arguments packed inside a single value, a question arises:</a:t>
            </a:r>
          </a:p>
          <a:p>
            <a:endParaRPr lang="en-US" dirty="0"/>
          </a:p>
          <a:p>
            <a:r>
              <a:rPr lang="en-US" dirty="0"/>
              <a:t>How do we have more than 1 argument</a:t>
            </a:r>
          </a:p>
          <a:p>
            <a:endParaRPr lang="en-US" dirty="0"/>
          </a:p>
          <a:p>
            <a:r>
              <a:rPr lang="en-US" dirty="0"/>
              <a:t>We can do so by using keyword arguments</a:t>
            </a:r>
          </a:p>
          <a:p>
            <a:endParaRPr lang="en-US" dirty="0"/>
          </a:p>
          <a:p>
            <a:r>
              <a:rPr lang="en-US" dirty="0"/>
              <a:t>It is recommended that arguments after packed arguments have defaults</a:t>
            </a:r>
          </a:p>
          <a:p>
            <a:endParaRPr lang="ro-RO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4EC53A-D61A-4B85-AC65-C284C36E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2896152"/>
            <a:ext cx="4766048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function_with_unlimited_args_2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start_text_with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start_text_with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 {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my_args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function_with_unlimited_args_2(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start_text_with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'Start with this:'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Start with this: (1, 2, 3, 4)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041C7-84CB-4E87-B9B3-DD57F9DF5778}"/>
              </a:ext>
            </a:extLst>
          </p:cNvPr>
          <p:cNvSpPr txBox="1"/>
          <p:nvPr/>
        </p:nvSpPr>
        <p:spPr>
          <a:xfrm>
            <a:off x="5007769" y="2896152"/>
            <a:ext cx="3721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positional arguments are packed into </a:t>
            </a:r>
            <a:r>
              <a:rPr lang="en-US" b="1" dirty="0" err="1"/>
              <a:t>my_args</a:t>
            </a:r>
            <a:r>
              <a:rPr lang="en-US" dirty="0"/>
              <a:t>, we then </a:t>
            </a:r>
            <a:r>
              <a:rPr lang="en-US" dirty="0" err="1"/>
              <a:t>explicity</a:t>
            </a:r>
            <a:r>
              <a:rPr lang="en-US" dirty="0"/>
              <a:t> tell the function that we want to use another keyword </a:t>
            </a:r>
            <a:r>
              <a:rPr lang="en-US" dirty="0" err="1"/>
              <a:t>agrument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244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6FBD-8D65-417E-A14E-AC36BD87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Re-packing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9FB8-F78E-4061-939F-44D9EBFCB5EC}"/>
              </a:ext>
            </a:extLst>
          </p:cNvPr>
          <p:cNvSpPr txBox="1"/>
          <p:nvPr/>
        </p:nvSpPr>
        <p:spPr>
          <a:xfrm>
            <a:off x="250031" y="742950"/>
            <a:ext cx="8543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call re-packing the process of unpacking only a part of a collection</a:t>
            </a:r>
          </a:p>
          <a:p>
            <a:endParaRPr lang="en-US" dirty="0"/>
          </a:p>
          <a:p>
            <a:r>
              <a:rPr lang="en-US" dirty="0"/>
              <a:t>Consider the following 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84840-3C7E-49F6-AC01-81BBE176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4" y="1559466"/>
            <a:ext cx="282160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*other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(first)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(second)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(other)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[3, 4, 5, 6, 7, 8]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A6171-AD99-4158-BD2D-A9EC796C5275}"/>
              </a:ext>
            </a:extLst>
          </p:cNvPr>
          <p:cNvSpPr txBox="1"/>
          <p:nvPr/>
        </p:nvSpPr>
        <p:spPr>
          <a:xfrm>
            <a:off x="3600450" y="1559466"/>
            <a:ext cx="4307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extract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second</a:t>
            </a:r>
            <a:r>
              <a:rPr lang="en-US" dirty="0"/>
              <a:t> using unpacking, and we pack everything else into the </a:t>
            </a:r>
            <a:r>
              <a:rPr lang="en-US" b="1" dirty="0"/>
              <a:t>other</a:t>
            </a:r>
            <a:r>
              <a:rPr lang="en-US" dirty="0"/>
              <a:t> variable</a:t>
            </a:r>
            <a:endParaRPr lang="ro-RO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7CDD91E-E7B9-44CA-8FE7-61D21745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4" y="3233263"/>
            <a:ext cx="314541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*other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(first)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(second)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(other)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[] -- Empty list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9CBA3-AA96-4CE6-8D79-D9FE3B18E641}"/>
              </a:ext>
            </a:extLst>
          </p:cNvPr>
          <p:cNvSpPr txBox="1"/>
          <p:nvPr/>
        </p:nvSpPr>
        <p:spPr>
          <a:xfrm>
            <a:off x="3843338" y="3231000"/>
            <a:ext cx="389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pack unpack back into another value, we need to have at least the number of items we want to unpack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816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27CE-E941-4119-A705-1B316039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strctures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68597-0E14-4F93-BA20-B9822CC1444F}"/>
              </a:ext>
            </a:extLst>
          </p:cNvPr>
          <p:cNvSpPr txBox="1"/>
          <p:nvPr/>
        </p:nvSpPr>
        <p:spPr>
          <a:xfrm>
            <a:off x="250031" y="778669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 file naming and structure is very important in python</a:t>
            </a:r>
          </a:p>
          <a:p>
            <a:endParaRPr lang="en-US" dirty="0"/>
          </a:p>
          <a:p>
            <a:r>
              <a:rPr lang="en-US" dirty="0"/>
              <a:t>File and packages names should follow a simple set of rules so they can be properly imported.</a:t>
            </a:r>
          </a:p>
          <a:p>
            <a:endParaRPr lang="en-US" dirty="0"/>
          </a:p>
          <a:p>
            <a:r>
              <a:rPr lang="en-US" dirty="0"/>
              <a:t>File and folder names should have a name as that of variables</a:t>
            </a:r>
          </a:p>
          <a:p>
            <a:endParaRPr lang="en-US" dirty="0"/>
          </a:p>
          <a:p>
            <a:r>
              <a:rPr lang="en-US" dirty="0"/>
              <a:t>This means that a file/folder name should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punctuation or special characters (excluding _ that is allowed)</a:t>
            </a:r>
          </a:p>
          <a:p>
            <a:endParaRPr lang="en-US" dirty="0"/>
          </a:p>
          <a:p>
            <a:r>
              <a:rPr lang="en-US" dirty="0"/>
              <a:t>If a file/folder name is not formatted correctly, python will not be able to import the module/package.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2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86CB-3048-447F-9031-99E08806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file names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A624B-FE56-4378-9CD7-E975CC7CCA18}"/>
              </a:ext>
            </a:extLst>
          </p:cNvPr>
          <p:cNvSpPr txBox="1"/>
          <p:nvPr/>
        </p:nvSpPr>
        <p:spPr>
          <a:xfrm>
            <a:off x="207169" y="892969"/>
            <a:ext cx="7100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file (modules)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numbers(library).</a:t>
            </a:r>
            <a:r>
              <a:rPr lang="en-US" dirty="0" err="1"/>
              <a:t>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 library.py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numbers.library.py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these files will run individually, but you will not be able to import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Good file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numbers_library.py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NUMBERS_LIBRARY.py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NumbersLibrary.py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_numbers_library.py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BF185-4F5E-45CF-8F27-231B692B148E}"/>
              </a:ext>
            </a:extLst>
          </p:cNvPr>
          <p:cNvSpPr txBox="1"/>
          <p:nvPr/>
        </p:nvSpPr>
        <p:spPr>
          <a:xfrm>
            <a:off x="310752" y="3907527"/>
            <a:ext cx="689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goes for folder (packages) names, without the .</a:t>
            </a:r>
            <a:r>
              <a:rPr lang="en-US" dirty="0" err="1"/>
              <a:t>py</a:t>
            </a:r>
            <a:r>
              <a:rPr lang="en-US" dirty="0"/>
              <a:t> extension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65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0929-C807-4DDA-86C1-94B1525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 structure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B6079-30B4-4D35-A5E4-51D66327482F}"/>
              </a:ext>
            </a:extLst>
          </p:cNvPr>
          <p:cNvSpPr txBox="1"/>
          <p:nvPr/>
        </p:nvSpPr>
        <p:spPr>
          <a:xfrm>
            <a:off x="250031" y="842963"/>
            <a:ext cx="8586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important to recognize a proper way to structure you files</a:t>
            </a:r>
          </a:p>
          <a:p>
            <a:endParaRPr lang="en-US" dirty="0"/>
          </a:p>
          <a:p>
            <a:r>
              <a:rPr lang="en-US" dirty="0"/>
              <a:t>Consider this example:</a:t>
            </a:r>
            <a:endParaRPr lang="ro-RO" dirty="0"/>
          </a:p>
        </p:txBody>
      </p:sp>
      <p:pic>
        <p:nvPicPr>
          <p:cNvPr id="5" name="Picture 4" descr="A close 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DE5C6B5-D147-4D69-92EB-BB19746C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" y="1674620"/>
            <a:ext cx="6107906" cy="336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46F24-BC9B-4433-91EB-370A137C8E50}"/>
              </a:ext>
            </a:extLst>
          </p:cNvPr>
          <p:cNvSpPr txBox="1"/>
          <p:nvPr/>
        </p:nvSpPr>
        <p:spPr>
          <a:xfrm>
            <a:off x="6700838" y="1805540"/>
            <a:ext cx="2135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your files are in one folder, they are not categorized, and there is no structure.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8492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0929-C807-4DDA-86C1-94B1525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 structure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B6079-30B4-4D35-A5E4-51D66327482F}"/>
              </a:ext>
            </a:extLst>
          </p:cNvPr>
          <p:cNvSpPr txBox="1"/>
          <p:nvPr/>
        </p:nvSpPr>
        <p:spPr>
          <a:xfrm>
            <a:off x="250031" y="842963"/>
            <a:ext cx="85867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important to recognize a proper way to structure you files</a:t>
            </a:r>
          </a:p>
          <a:p>
            <a:endParaRPr lang="en-US" dirty="0"/>
          </a:p>
          <a:p>
            <a:r>
              <a:rPr lang="en-US" dirty="0"/>
              <a:t>Consider this example:</a:t>
            </a:r>
            <a:endParaRPr lang="ro-RO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45B7C21-76E6-4814-9B6D-8CE7E910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" y="2400300"/>
            <a:ext cx="542925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80048-7658-4E73-9197-B1C9FE180E17}"/>
              </a:ext>
            </a:extLst>
          </p:cNvPr>
          <p:cNvSpPr txBox="1"/>
          <p:nvPr/>
        </p:nvSpPr>
        <p:spPr>
          <a:xfrm>
            <a:off x="6165056" y="2428875"/>
            <a:ext cx="2543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much better. </a:t>
            </a:r>
          </a:p>
          <a:p>
            <a:endParaRPr lang="en-US" dirty="0"/>
          </a:p>
          <a:p>
            <a:r>
              <a:rPr lang="en-US" dirty="0"/>
              <a:t>You can easily identify where to find something, and where to store new files.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6899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6980-8DB8-4624-9A32-04B3598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5F129-0027-4BF6-9C04-8BB66D6A4BC9}"/>
              </a:ext>
            </a:extLst>
          </p:cNvPr>
          <p:cNvSpPr txBox="1"/>
          <p:nvPr/>
        </p:nvSpPr>
        <p:spPr>
          <a:xfrm>
            <a:off x="192881" y="835819"/>
            <a:ext cx="82796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our initial python projects have the following structure:</a:t>
            </a:r>
          </a:p>
          <a:p>
            <a:endParaRPr lang="en-US" dirty="0"/>
          </a:p>
          <a:p>
            <a:r>
              <a:rPr lang="en-US" sz="1200" b="1" dirty="0" err="1"/>
              <a:t>Project_name</a:t>
            </a:r>
            <a:r>
              <a:rPr lang="en-US" sz="1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venv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main.py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 err="1"/>
              <a:t>venv</a:t>
            </a:r>
            <a:r>
              <a:rPr lang="en-US" dirty="0"/>
              <a:t> is a folder reserved for the “virtual </a:t>
            </a:r>
            <a:r>
              <a:rPr lang="en-US" dirty="0" err="1"/>
              <a:t>enviroment</a:t>
            </a:r>
            <a:r>
              <a:rPr lang="en-US" dirty="0"/>
              <a:t>”, it is not recommended to have your .</a:t>
            </a:r>
            <a:r>
              <a:rPr lang="en-US" dirty="0" err="1"/>
              <a:t>py</a:t>
            </a:r>
            <a:r>
              <a:rPr lang="en-US" dirty="0"/>
              <a:t> files there, as they are (and should be) ignored by the git (most of the time)</a:t>
            </a:r>
          </a:p>
          <a:p>
            <a:endParaRPr lang="en-US" dirty="0"/>
          </a:p>
          <a:p>
            <a:r>
              <a:rPr lang="en-US" dirty="0"/>
              <a:t>All your other packages should go inside the project root (the main folder of the project) or inside other packages. Like so: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53C44FD-286B-4DF5-9276-A7FE0EC72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50" y="3100463"/>
            <a:ext cx="5221287" cy="23018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Project_name</a:t>
            </a:r>
            <a:r>
              <a:rPr lang="en-US" sz="12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accent4">
                    <a:lumMod val="10000"/>
                  </a:schemeClr>
                </a:solidFill>
                <a:latin typeface="+mj-lt"/>
              </a:rPr>
              <a:t>venv</a:t>
            </a:r>
            <a:endParaRPr lang="en-US" sz="1100" b="1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utils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string_utils.py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number_utils.py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programs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ex_1.py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ex_2.py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main.py – we execute our exercises from here</a:t>
            </a:r>
            <a:endParaRPr lang="ro-RO" sz="800" b="1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347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1149-0BA2-494B-94E6-38659D61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41F31-3D53-4390-A5EF-3BA27D39E27C}"/>
              </a:ext>
            </a:extLst>
          </p:cNvPr>
          <p:cNvSpPr txBox="1"/>
          <p:nvPr/>
        </p:nvSpPr>
        <p:spPr>
          <a:xfrm>
            <a:off x="214313" y="850106"/>
            <a:ext cx="8472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to structure your files in a meaningful way. This will help you find your modules more easily.</a:t>
            </a:r>
          </a:p>
          <a:p>
            <a:endParaRPr lang="en-US" dirty="0"/>
          </a:p>
          <a:p>
            <a:r>
              <a:rPr lang="en-US" dirty="0"/>
              <a:t>Name your files properly. In this way both you and python will know exactly what that file does, and where to find your functions.</a:t>
            </a:r>
          </a:p>
          <a:p>
            <a:endParaRPr lang="en-US" dirty="0"/>
          </a:p>
          <a:p>
            <a:r>
              <a:rPr lang="en-US" dirty="0"/>
              <a:t>Experiment. If something doesn’t work for you, try it in a different way, or ask the mentor for help.</a:t>
            </a:r>
          </a:p>
        </p:txBody>
      </p:sp>
    </p:spTree>
    <p:extLst>
      <p:ext uri="{BB962C8B-B14F-4D97-AF65-F5344CB8AC3E}">
        <p14:creationId xmlns:p14="http://schemas.microsoft.com/office/powerpoint/2010/main" val="3553527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EB8B-4A79-416D-BA48-35E76456BA26}"/>
              </a:ext>
            </a:extLst>
          </p:cNvPr>
          <p:cNvSpPr txBox="1"/>
          <p:nvPr/>
        </p:nvSpPr>
        <p:spPr>
          <a:xfrm>
            <a:off x="297144" y="773723"/>
            <a:ext cx="854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should remember, variable declaration is the way we tell the program to remember a reference to a value.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92460C-9637-4D71-B44D-72DD1DDA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44" y="1474091"/>
            <a:ext cx="3459601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im_a_string_variable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 am the value of the variable'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im_a_boolean_variable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im_a_int_variable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im_a_float_variable 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10.5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F07B-856A-472C-BC61-AF1409A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declaration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F3C84-32D8-407B-AAB2-8DBC471B1EDA}"/>
              </a:ext>
            </a:extLst>
          </p:cNvPr>
          <p:cNvSpPr txBox="1"/>
          <p:nvPr/>
        </p:nvSpPr>
        <p:spPr>
          <a:xfrm>
            <a:off x="242888" y="835819"/>
            <a:ext cx="848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python , it is also possible to declare multiple variables on the same line. That is useful only when all of our variables need to have the same value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DBAD5A-22B1-45A8-81D5-D6C91080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681074"/>
            <a:ext cx="500810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are initializing 3 different variables with the same value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 = total = avg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B5B4-A2EB-4FFB-9EA8-D4D8D7D44B7D}"/>
              </a:ext>
            </a:extLst>
          </p:cNvPr>
          <p:cNvSpPr txBox="1"/>
          <p:nvPr/>
        </p:nvSpPr>
        <p:spPr>
          <a:xfrm>
            <a:off x="5586413" y="1681074"/>
            <a:ext cx="331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Assigning an immutable type will assign that value to all of the variables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DAA654-75A7-4FA5-8321-FCB279E9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3320835"/>
            <a:ext cx="218361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list_1 = also_list_1 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list_1.append(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(also_list_1)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[1]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B7FEF-724F-4CFF-8F07-7648F05FD9A8}"/>
              </a:ext>
            </a:extLst>
          </p:cNvPr>
          <p:cNvSpPr txBox="1"/>
          <p:nvPr/>
        </p:nvSpPr>
        <p:spPr>
          <a:xfrm>
            <a:off x="5610151" y="3428557"/>
            <a:ext cx="331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Assigning a mutable type will create extra references to the same object.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C2BCD-7713-4C3D-A84C-3FA144752EB4}"/>
              </a:ext>
            </a:extLst>
          </p:cNvPr>
          <p:cNvSpPr txBox="1"/>
          <p:nvPr/>
        </p:nvSpPr>
        <p:spPr>
          <a:xfrm>
            <a:off x="242888" y="4265951"/>
            <a:ext cx="839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list_1 </a:t>
            </a:r>
            <a:r>
              <a:rPr lang="en-US" dirty="0"/>
              <a:t>and </a:t>
            </a:r>
            <a:r>
              <a:rPr lang="en-US" b="1" dirty="0"/>
              <a:t>also_list_1 </a:t>
            </a:r>
            <a:r>
              <a:rPr lang="en-US" dirty="0"/>
              <a:t>both point to the same list in memory.</a:t>
            </a:r>
            <a:endParaRPr lang="ro-RO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F9CE4-3889-4CD8-9043-D47234B3F576}"/>
              </a:ext>
            </a:extLst>
          </p:cNvPr>
          <p:cNvSpPr txBox="1"/>
          <p:nvPr/>
        </p:nvSpPr>
        <p:spPr>
          <a:xfrm>
            <a:off x="242888" y="2293144"/>
            <a:ext cx="839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  <a:r>
              <a:rPr lang="en-US" dirty="0"/>
              <a:t>, </a:t>
            </a:r>
            <a:r>
              <a:rPr lang="en-US" b="1" dirty="0"/>
              <a:t>total</a:t>
            </a:r>
            <a:r>
              <a:rPr lang="en-US" dirty="0"/>
              <a:t>, and </a:t>
            </a:r>
            <a:r>
              <a:rPr lang="en-US" b="1" dirty="0"/>
              <a:t>avg </a:t>
            </a:r>
            <a:r>
              <a:rPr lang="en-US" dirty="0"/>
              <a:t>are all individual values that are equal to 0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90233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83A2-8AD3-4A58-A046-17AB6A71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different values on the same line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67CA6-FF6F-4960-A91B-B4720763FD1C}"/>
              </a:ext>
            </a:extLst>
          </p:cNvPr>
          <p:cNvSpPr txBox="1"/>
          <p:nvPr/>
        </p:nvSpPr>
        <p:spPr>
          <a:xfrm>
            <a:off x="278606" y="842963"/>
            <a:ext cx="8358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possible to assign multiple different values on the same line, if there is the need to.</a:t>
            </a:r>
          </a:p>
          <a:p>
            <a:endParaRPr lang="en-US" dirty="0"/>
          </a:p>
          <a:p>
            <a:r>
              <a:rPr lang="en-US" dirty="0"/>
              <a:t>This allows us to still provide readable code, but at the same time, it lets us have less lines of code.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60AA1E-A49C-46D2-BF52-20245E26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" y="1796226"/>
            <a:ext cx="2501006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5BEED-691D-4B32-83F4-B8179ECB3C0D}"/>
              </a:ext>
            </a:extLst>
          </p:cNvPr>
          <p:cNvSpPr txBox="1"/>
          <p:nvPr/>
        </p:nvSpPr>
        <p:spPr>
          <a:xfrm>
            <a:off x="278606" y="2696389"/>
            <a:ext cx="835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also have operations directly in the assignment</a:t>
            </a:r>
            <a:endParaRPr lang="ro-RO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94E7E5-FF97-4C9E-B3FF-7E5FC748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" y="3165666"/>
            <a:ext cx="319510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addition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subtraction = a + 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- b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(addition)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15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(subtraction)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5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4429-0200-450D-86C0-F17BDA07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54881-D7A2-4855-B8B5-2A69C7EC8252}"/>
              </a:ext>
            </a:extLst>
          </p:cNvPr>
          <p:cNvSpPr txBox="1"/>
          <p:nvPr/>
        </p:nvSpPr>
        <p:spPr>
          <a:xfrm>
            <a:off x="228600" y="792956"/>
            <a:ext cx="8515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 value in python has a type</a:t>
            </a:r>
          </a:p>
          <a:p>
            <a:endParaRPr lang="en-GB" dirty="0"/>
          </a:p>
          <a:p>
            <a:r>
              <a:rPr lang="en-GB" dirty="0"/>
              <a:t>We know the base data types: int, str, bool, float, list, tuple, </a:t>
            </a:r>
            <a:r>
              <a:rPr lang="en-GB" dirty="0" err="1"/>
              <a:t>dict</a:t>
            </a:r>
            <a:r>
              <a:rPr lang="en-GB" dirty="0"/>
              <a:t>, set.</a:t>
            </a:r>
          </a:p>
          <a:p>
            <a:endParaRPr lang="en-GB" dirty="0"/>
          </a:p>
          <a:p>
            <a:r>
              <a:rPr lang="en-GB" dirty="0"/>
              <a:t>We also know some more complex data types: datetime, </a:t>
            </a:r>
            <a:r>
              <a:rPr lang="en-GB" dirty="0" err="1"/>
              <a:t>timedelta</a:t>
            </a:r>
            <a:r>
              <a:rPr lang="en-GB" dirty="0"/>
              <a:t>, file.</a:t>
            </a:r>
          </a:p>
          <a:p>
            <a:endParaRPr lang="en-GB" dirty="0"/>
          </a:p>
          <a:p>
            <a:r>
              <a:rPr lang="en-GB" dirty="0"/>
              <a:t>How do we ask python to tell us the type ?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22821-F0CB-4583-BFC3-B19B3C392065}"/>
              </a:ext>
            </a:extLst>
          </p:cNvPr>
          <p:cNvSpPr txBox="1"/>
          <p:nvPr/>
        </p:nvSpPr>
        <p:spPr>
          <a:xfrm>
            <a:off x="228600" y="3711549"/>
            <a:ext cx="670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type</a:t>
            </a:r>
            <a:r>
              <a:rPr lang="en-US" dirty="0"/>
              <a:t> function allows us to programmatically identify the type of a value</a:t>
            </a:r>
            <a:endParaRPr 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26031D-1383-496B-B5A9-4585C478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" y="2998187"/>
            <a:ext cx="219483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'my string'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&lt;class 'str'&gt;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33089-6C57-4149-9C91-516708C39680}"/>
              </a:ext>
            </a:extLst>
          </p:cNvPr>
          <p:cNvSpPr txBox="1"/>
          <p:nvPr/>
        </p:nvSpPr>
        <p:spPr>
          <a:xfrm>
            <a:off x="278606" y="4237508"/>
            <a:ext cx="670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type function returns the class of our value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09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D1DD-C3D8-481B-AE4D-33C5C52B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 ? 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69CA3-E79B-44B7-AE7F-E064370D5106}"/>
              </a:ext>
            </a:extLst>
          </p:cNvPr>
          <p:cNvSpPr txBox="1"/>
          <p:nvPr/>
        </p:nvSpPr>
        <p:spPr>
          <a:xfrm>
            <a:off x="207169" y="800100"/>
            <a:ext cx="85796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easy way to comprehend what a class is, is to think of it as “Classification”. The class tells an object what it is, what it can do and what it can be.</a:t>
            </a:r>
          </a:p>
          <a:p>
            <a:endParaRPr lang="en-US" dirty="0"/>
          </a:p>
          <a:p>
            <a:r>
              <a:rPr lang="en-US" dirty="0"/>
              <a:t>Every python value (object) has a classification. </a:t>
            </a:r>
          </a:p>
          <a:p>
            <a:endParaRPr lang="en-US" dirty="0"/>
          </a:p>
          <a:p>
            <a:r>
              <a:rPr lang="en-US" dirty="0"/>
              <a:t>Classes can be referenced directly, and it is often what we do when we want to type cast by calling the “constructor” of a class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848679-FAB3-4C33-AC77-6584F918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2718051"/>
            <a:ext cx="4120039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bool_class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bool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'10'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2, 3]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my_bool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bool_class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have value'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2069D-904A-40DB-B9E7-782CB3DA721F}"/>
              </a:ext>
            </a:extLst>
          </p:cNvPr>
          <p:cNvSpPr txBox="1"/>
          <p:nvPr/>
        </p:nvSpPr>
        <p:spPr>
          <a:xfrm>
            <a:off x="4511550" y="2750344"/>
            <a:ext cx="47896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create a variable reference to the classes themselves</a:t>
            </a:r>
          </a:p>
          <a:p>
            <a:br>
              <a:rPr lang="en-US" dirty="0"/>
            </a:br>
            <a:r>
              <a:rPr lang="en-US" dirty="0"/>
              <a:t>We can call the references the same way we can call the classes’ constructor functions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007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D117-7C7B-4B79-8FC6-728F0F49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 of type method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DAEAE-1A31-4AC3-9BF7-46A187F8B67E}"/>
              </a:ext>
            </a:extLst>
          </p:cNvPr>
          <p:cNvSpPr txBox="1"/>
          <p:nvPr/>
        </p:nvSpPr>
        <p:spPr>
          <a:xfrm>
            <a:off x="255413" y="821531"/>
            <a:ext cx="8108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type function to check if a value is of a specific type</a:t>
            </a:r>
            <a:endParaRPr lang="ro-R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6889A10-1C55-4B47-8AF2-A91075FB5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13" y="1303214"/>
            <a:ext cx="2763898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'my string'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False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True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3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A703-7602-4BA6-9C49-3142B3F5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usages of type usage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5D4AF-DBD5-4AEF-9C21-25A586ACA60D}"/>
              </a:ext>
            </a:extLst>
          </p:cNvPr>
          <p:cNvSpPr txBox="1"/>
          <p:nvPr/>
        </p:nvSpPr>
        <p:spPr>
          <a:xfrm>
            <a:off x="207169" y="728663"/>
            <a:ext cx="856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knowledge of the type of a value, to handle situations when we can’t be certain of the type of the value.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338195-079E-42CA-B6D8-926C2D46A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1328827"/>
            <a:ext cx="6790642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my_calculation_function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!=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If our value is not an int we need to convert it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==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float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Try to convert from float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elif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==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Try to convert from string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else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cant convert any other type to int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raise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TypeError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f'Unexpected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value type, expected int, float or numeric string, but got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**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numeric_value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We do the calculation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my_calculation_function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my_calculation_function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'1'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my_calculation_function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1.4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my_calculation_function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]))</a:t>
            </a:r>
            <a:b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1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TypeError</a:t>
            </a:r>
            <a:r>
              <a:rPr kumimoji="0" lang="en-US" altLang="en-US" sz="11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Unexpected value type, expected int, float or numeric string, but got &lt;class 'list'&gt;</a:t>
            </a:r>
            <a:endParaRPr kumimoji="0" lang="en-US" altLang="en-US" sz="11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79411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3142</Words>
  <Application>Microsoft Office PowerPoint</Application>
  <PresentationFormat>On-screen Show (16:9)</PresentationFormat>
  <Paragraphs>222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Roboto</vt:lpstr>
      <vt:lpstr>Material</vt:lpstr>
      <vt:lpstr>More of what we learned</vt:lpstr>
      <vt:lpstr>Lectia de azi</vt:lpstr>
      <vt:lpstr>Variable declarations</vt:lpstr>
      <vt:lpstr>Multiple variable declaration</vt:lpstr>
      <vt:lpstr>Assigning different values on the same line</vt:lpstr>
      <vt:lpstr>Types</vt:lpstr>
      <vt:lpstr>What is a class ? </vt:lpstr>
      <vt:lpstr>Usages of type method</vt:lpstr>
      <vt:lpstr>Practical usages of type usage</vt:lpstr>
      <vt:lpstr>Useful built in functions</vt:lpstr>
      <vt:lpstr>Loops</vt:lpstr>
      <vt:lpstr>The continue statement</vt:lpstr>
      <vt:lpstr>Continue and for loops</vt:lpstr>
      <vt:lpstr>Else</vt:lpstr>
      <vt:lpstr>Examples</vt:lpstr>
      <vt:lpstr>Functions</vt:lpstr>
      <vt:lpstr>Returning multiple values</vt:lpstr>
      <vt:lpstr>Example</vt:lpstr>
      <vt:lpstr>Unlimited arguments functions</vt:lpstr>
      <vt:lpstr>Packing</vt:lpstr>
      <vt:lpstr>We can still have other arguments</vt:lpstr>
      <vt:lpstr>Re-packing</vt:lpstr>
      <vt:lpstr>File strctures</vt:lpstr>
      <vt:lpstr>Examples of file names</vt:lpstr>
      <vt:lpstr>Folder structure</vt:lpstr>
      <vt:lpstr>Folder structure</vt:lpstr>
      <vt:lpstr>Project Structure</vt:lpstr>
      <vt:lpstr>Takeaways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2022-02-25T16:20:00Z</dcterms:modified>
</cp:coreProperties>
</file>