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9" r:id="rId3"/>
    <p:sldId id="320" r:id="rId4"/>
    <p:sldId id="371" r:id="rId5"/>
    <p:sldId id="374" r:id="rId6"/>
    <p:sldId id="373" r:id="rId7"/>
    <p:sldId id="375" r:id="rId8"/>
    <p:sldId id="376" r:id="rId9"/>
    <p:sldId id="392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90" r:id="rId20"/>
    <p:sldId id="386" r:id="rId21"/>
    <p:sldId id="391" r:id="rId22"/>
    <p:sldId id="387" r:id="rId23"/>
    <p:sldId id="389" r:id="rId24"/>
    <p:sldId id="388" r:id="rId25"/>
    <p:sldId id="372" r:id="rId26"/>
    <p:sldId id="301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71"/>
            <p14:sldId id="374"/>
            <p14:sldId id="373"/>
            <p14:sldId id="375"/>
            <p14:sldId id="376"/>
            <p14:sldId id="392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  <p14:sldId id="385"/>
            <p14:sldId id="390"/>
            <p14:sldId id="386"/>
            <p14:sldId id="391"/>
            <p14:sldId id="387"/>
            <p14:sldId id="389"/>
            <p14:sldId id="388"/>
            <p14:sldId id="37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CDF1D-3CD5-4EB8-B279-F0BA8A1FD4EA}" v="432" dt="2022-02-23T16:16:55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9" autoAdjust="0"/>
  </p:normalViewPr>
  <p:slideViewPr>
    <p:cSldViewPr snapToGrid="0">
      <p:cViewPr varScale="1">
        <p:scale>
          <a:sx n="134" d="100"/>
          <a:sy n="134" d="100"/>
        </p:scale>
        <p:origin x="3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26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and Files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DFE-2261-4B6D-A648-CB156F9F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E1ABB-27E9-492A-8493-087C723F8408}"/>
              </a:ext>
            </a:extLst>
          </p:cNvPr>
          <p:cNvSpPr txBox="1"/>
          <p:nvPr/>
        </p:nvSpPr>
        <p:spPr>
          <a:xfrm>
            <a:off x="259481" y="749035"/>
            <a:ext cx="8665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is a keyword used to define a Finalization step to the try: except: block</a:t>
            </a:r>
          </a:p>
          <a:p>
            <a:r>
              <a:rPr lang="en-US" dirty="0"/>
              <a:t>The code inside the finally block is executed in both situations, when program runs fine, and when program fails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CD5DC0-4CF4-4413-BE1B-EC5D8F3E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631984"/>
            <a:ext cx="2643672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convert_to_float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value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value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float'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invalid input: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(ex)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B4726-AFC3-4E49-977B-14C05CB15A88}"/>
              </a:ext>
            </a:extLst>
          </p:cNvPr>
          <p:cNvSpPr txBox="1"/>
          <p:nvPr/>
        </p:nvSpPr>
        <p:spPr>
          <a:xfrm>
            <a:off x="257175" y="3186704"/>
            <a:ext cx="824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is commonly used to “clean up” after a function. If the function has worked with outside sources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A55F0D-45FE-49FF-8D44-CB72BC9D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710822"/>
            <a:ext cx="6295313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make_database_query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query)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Trying to make a query against this database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had a problem: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(ex)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Database Failed to make query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close_database_connection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(database)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Close connection to database, even if the query failed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E649-3693-478C-B93B-DD889C0F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994CE-A538-4A57-B1B8-860DEF1A4755}"/>
              </a:ext>
            </a:extLst>
          </p:cNvPr>
          <p:cNvSpPr txBox="1"/>
          <p:nvPr/>
        </p:nvSpPr>
        <p:spPr>
          <a:xfrm>
            <a:off x="185738" y="742950"/>
            <a:ext cx="8522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Raising an Exception is the process in which you create the exception</a:t>
            </a:r>
          </a:p>
          <a:p>
            <a:endParaRPr lang="en-US" dirty="0"/>
          </a:p>
          <a:p>
            <a:r>
              <a:rPr lang="en-US" dirty="0"/>
              <a:t>Raising exceptions is done using the keyword </a:t>
            </a:r>
            <a:r>
              <a:rPr lang="en-US" b="1" dirty="0"/>
              <a:t>raise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4977E8-941F-4F90-AE2D-DB743DBF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169171"/>
            <a:ext cx="362631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find_index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item_to_find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[index]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item_to_find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'Item not found'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find_index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(ex))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Something went wrong...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470F-1E2D-44C8-A9CB-C938D9B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custom exceptions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4CC3B-3F29-4195-9097-75C2254BD81B}"/>
              </a:ext>
            </a:extLst>
          </p:cNvPr>
          <p:cNvSpPr txBox="1"/>
          <p:nvPr/>
        </p:nvSpPr>
        <p:spPr>
          <a:xfrm>
            <a:off x="98250" y="778669"/>
            <a:ext cx="41665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declare </a:t>
            </a:r>
            <a:r>
              <a:rPr lang="en-US" i="1" dirty="0"/>
              <a:t>custom exceptions</a:t>
            </a:r>
          </a:p>
          <a:p>
            <a:endParaRPr lang="en-US" i="1" dirty="0"/>
          </a:p>
          <a:p>
            <a:r>
              <a:rPr lang="en-US" dirty="0"/>
              <a:t>This is done by extending the </a:t>
            </a:r>
            <a:r>
              <a:rPr lang="en-US" b="1" dirty="0"/>
              <a:t>Exception </a:t>
            </a:r>
            <a:r>
              <a:rPr lang="en-US" dirty="0"/>
              <a:t>class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984938-0627-48A1-91B8-329B58FF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1757871"/>
            <a:ext cx="3701654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MyCustomException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don't need a body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2C32EB-F07E-45FC-8D62-97DA34AE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406" y="1947208"/>
            <a:ext cx="31967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ItemNotFoundError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don't need a body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find_index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item_to_find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list_to_lookup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[index]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item_to_find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ItemNotFoundError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'Item not found'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find_index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ItemNotFoundError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was not found'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D606A-0EBF-429B-B4FE-5F607A350421}"/>
              </a:ext>
            </a:extLst>
          </p:cNvPr>
          <p:cNvSpPr txBox="1"/>
          <p:nvPr/>
        </p:nvSpPr>
        <p:spPr>
          <a:xfrm>
            <a:off x="5536406" y="1363444"/>
            <a:ext cx="287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Raising custom exceptions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56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1350-ABF7-4006-843B-E5F80DA7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Excepting multiple exceptions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9FE6E0-9C8A-4612-9D0D-F4089CF8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9" y="1597254"/>
            <a:ext cx="486383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b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 / b)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ZeroDivisionError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'Didn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you go to school'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ArithmeticError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'Thoose numbers don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make sense'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"One of the values provided is not a number"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"I don't know what happened, but I know it's bad..."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EB99C-D94B-4C90-B475-118A990B7A5F}"/>
              </a:ext>
            </a:extLst>
          </p:cNvPr>
          <p:cNvSpPr txBox="1"/>
          <p:nvPr/>
        </p:nvSpPr>
        <p:spPr>
          <a:xfrm>
            <a:off x="264319" y="778646"/>
            <a:ext cx="825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chain multiple </a:t>
            </a:r>
            <a:r>
              <a:rPr lang="en-US" b="1" dirty="0"/>
              <a:t>except</a:t>
            </a:r>
            <a:r>
              <a:rPr lang="en-US" dirty="0"/>
              <a:t> blocks, this allows us to handle different types of exceptions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67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1350-ABF7-4006-843B-E5F80DA7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Excepting multiple exceptions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9FE6E0-9C8A-4612-9D0D-F4089CF8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9" y="1868717"/>
            <a:ext cx="486383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b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 /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"I don't know what happened, but I know it's bad..."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ZeroDivisionError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Didn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you go to school'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ArithmeticError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Thoose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numbers don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make sense'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"One of the values provided is not a number"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EB99C-D94B-4C90-B475-118A990B7A5F}"/>
              </a:ext>
            </a:extLst>
          </p:cNvPr>
          <p:cNvSpPr txBox="1"/>
          <p:nvPr/>
        </p:nvSpPr>
        <p:spPr>
          <a:xfrm>
            <a:off x="264319" y="846542"/>
            <a:ext cx="825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 statements are processed like </a:t>
            </a:r>
            <a:r>
              <a:rPr lang="en-US" b="1" dirty="0" err="1"/>
              <a:t>elif</a:t>
            </a:r>
            <a:r>
              <a:rPr lang="en-US" dirty="0"/>
              <a:t> </a:t>
            </a:r>
            <a:r>
              <a:rPr lang="en-US" dirty="0" err="1"/>
              <a:t>staements</a:t>
            </a:r>
            <a:r>
              <a:rPr lang="en-US" dirty="0"/>
              <a:t>. This means if the first except statement handles the right exception, no other exception will be handled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838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BC00-CFB5-4980-BA3A-0779E1A5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C89567-D63A-4F98-9ED1-3F745528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133631"/>
            <a:ext cx="553228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b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 / b)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ZeroDivisionError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ArithmeticError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'Thoose numbers don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make sense'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"I don't know what happened, but I know it's bad..."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BDCAA-F4AB-489B-9B78-51632941BF43}"/>
              </a:ext>
            </a:extLst>
          </p:cNvPr>
          <p:cNvSpPr txBox="1"/>
          <p:nvPr/>
        </p:nvSpPr>
        <p:spPr>
          <a:xfrm>
            <a:off x="342900" y="757238"/>
            <a:ext cx="8372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possible to handle multiple exceptions at a time. This allows us to handle group of exceptions at the same time.</a:t>
            </a:r>
          </a:p>
          <a:p>
            <a:endParaRPr lang="en-US" dirty="0"/>
          </a:p>
          <a:p>
            <a:r>
              <a:rPr lang="en-US" dirty="0"/>
              <a:t>To except multiple exceptions provide a tuple of Errors in the </a:t>
            </a:r>
            <a:r>
              <a:rPr lang="en-US" b="1" dirty="0"/>
              <a:t>except </a:t>
            </a:r>
            <a:r>
              <a:rPr lang="en-US" dirty="0"/>
              <a:t>block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282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5E7-397F-4CDE-82BC-11CACDAD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0878-4E77-4745-AC1A-93188118AA34}"/>
              </a:ext>
            </a:extLst>
          </p:cNvPr>
          <p:cNvSpPr txBox="1"/>
          <p:nvPr/>
        </p:nvSpPr>
        <p:spPr>
          <a:xfrm>
            <a:off x="257175" y="757238"/>
            <a:ext cx="8315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with files is tricky in any programming language. </a:t>
            </a:r>
          </a:p>
          <a:p>
            <a:br>
              <a:rPr lang="en-US" dirty="0"/>
            </a:br>
            <a:r>
              <a:rPr lang="en-US" dirty="0"/>
              <a:t>In python we have the function </a:t>
            </a:r>
            <a:r>
              <a:rPr lang="en-US" b="1" dirty="0"/>
              <a:t>open</a:t>
            </a:r>
            <a:r>
              <a:rPr lang="en-US" dirty="0"/>
              <a:t> that allows us to open, create, write and read a file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FDE2E7-F5A4-4706-AA5A-4F2153CC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4" y="2360652"/>
            <a:ext cx="372409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'new_file.txt'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 writing to a file'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4C6D8-CAB5-4BFD-AD92-6CE6C2DA5375}"/>
              </a:ext>
            </a:extLst>
          </p:cNvPr>
          <p:cNvSpPr txBox="1"/>
          <p:nvPr/>
        </p:nvSpPr>
        <p:spPr>
          <a:xfrm>
            <a:off x="257174" y="3560981"/>
            <a:ext cx="8151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takes requires at least 2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Filename or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mode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E74A5A-76DA-405B-B62C-3B193AE7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598" y="2360652"/>
            <a:ext cx="291938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'new_file.txt'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file.readline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5A69C-6744-4EE3-989D-82F8BDC7E54E}"/>
              </a:ext>
            </a:extLst>
          </p:cNvPr>
          <p:cNvSpPr txBox="1"/>
          <p:nvPr/>
        </p:nvSpPr>
        <p:spPr>
          <a:xfrm>
            <a:off x="257174" y="4425731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attempting to read a file and the file does not exist a </a:t>
            </a:r>
            <a:r>
              <a:rPr lang="en-US" b="1" dirty="0" err="1"/>
              <a:t>FileNotFoundError</a:t>
            </a:r>
            <a:r>
              <a:rPr lang="en-US" b="1" dirty="0"/>
              <a:t> </a:t>
            </a:r>
            <a:r>
              <a:rPr lang="en-US" dirty="0"/>
              <a:t>error will be raised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8F01B-7BDB-4236-952F-706643828A65}"/>
              </a:ext>
            </a:extLst>
          </p:cNvPr>
          <p:cNvSpPr txBox="1"/>
          <p:nvPr/>
        </p:nvSpPr>
        <p:spPr>
          <a:xfrm>
            <a:off x="164306" y="1947993"/>
            <a:ext cx="322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text to a file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0DAF8-7446-454D-A269-D6DE26943A97}"/>
              </a:ext>
            </a:extLst>
          </p:cNvPr>
          <p:cNvSpPr txBox="1"/>
          <p:nvPr/>
        </p:nvSpPr>
        <p:spPr>
          <a:xfrm>
            <a:off x="5255598" y="1936127"/>
            <a:ext cx="291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text from a file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189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39E7-372D-4E15-96D7-8AD05CC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modes</a:t>
            </a:r>
            <a:endParaRPr lang="ro-RO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63A000-2AA4-4098-A388-CB2CF658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46522"/>
              </p:ext>
            </p:extLst>
          </p:nvPr>
        </p:nvGraphicFramePr>
        <p:xfrm>
          <a:off x="1524000" y="1032032"/>
          <a:ext cx="6096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63">
                  <a:extLst>
                    <a:ext uri="{9D8B030D-6E8A-4147-A177-3AD203B41FA5}">
                      <a16:colId xmlns:a16="http://schemas.microsoft.com/office/drawing/2014/main" val="3760244548"/>
                    </a:ext>
                  </a:extLst>
                </a:gridCol>
                <a:gridCol w="4833937">
                  <a:extLst>
                    <a:ext uri="{9D8B030D-6E8A-4147-A177-3AD203B41FA5}">
                      <a16:colId xmlns:a16="http://schemas.microsoft.com/office/drawing/2014/main" val="1988566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</a:rPr>
                        <a:t>Mode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6067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a file for reading. (default)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29075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a file for writing. Creates a new file if it does not exist or truncates the file if it exists.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3949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a file for exclusive creation. If the file already exists, the operation fails.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29031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a file for appending at the end of the file without truncating it. Creates a new file if it does not exist.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93363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in text mode. (default)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9755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Opens in binary mode.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68151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Opens a file for updating (reading and writing)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3475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DFC9-11A4-4FEE-977F-675119BC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83C75B-DC4E-4F10-B97E-9C5CB222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1010483"/>
            <a:ext cx="372409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'new_file.txt'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 writing to a file'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024934-A699-4348-94B0-C8C7E8F8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2286358"/>
            <a:ext cx="291938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'new_file.txt'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4860F-49BE-4694-8880-7308061EFB92}"/>
              </a:ext>
            </a:extLst>
          </p:cNvPr>
          <p:cNvSpPr txBox="1"/>
          <p:nvPr/>
        </p:nvSpPr>
        <p:spPr>
          <a:xfrm>
            <a:off x="4221956" y="971595"/>
            <a:ext cx="372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only in write mode </a:t>
            </a:r>
            <a:endParaRPr lang="ro-RO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FCA543-2A03-4F25-9305-3585DD9F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3458559"/>
            <a:ext cx="28232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'new_file.txt'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'w+'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HeyHey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file.seek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1C61E-6B5A-4F74-8586-06F378689B16}"/>
              </a:ext>
            </a:extLst>
          </p:cNvPr>
          <p:cNvSpPr txBox="1"/>
          <p:nvPr/>
        </p:nvSpPr>
        <p:spPr>
          <a:xfrm>
            <a:off x="3886200" y="2286358"/>
            <a:ext cx="332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Opens file only in write mode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C1629-117A-458D-8CF1-1547B2B0C79F}"/>
              </a:ext>
            </a:extLst>
          </p:cNvPr>
          <p:cNvSpPr txBox="1"/>
          <p:nvPr/>
        </p:nvSpPr>
        <p:spPr>
          <a:xfrm>
            <a:off x="3750469" y="3458559"/>
            <a:ext cx="372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Opens file in write mode with possibility to read</a:t>
            </a:r>
          </a:p>
          <a:p>
            <a:endParaRPr lang="en-GB" dirty="0"/>
          </a:p>
          <a:p>
            <a:r>
              <a:rPr lang="en-GB" dirty="0" err="1"/>
              <a:t>file.seek</a:t>
            </a:r>
            <a:r>
              <a:rPr lang="en-GB" dirty="0"/>
              <a:t>() resets the </a:t>
            </a:r>
            <a:r>
              <a:rPr lang="en-GB" b="1" dirty="0"/>
              <a:t>cursor</a:t>
            </a:r>
            <a:r>
              <a:rPr lang="en-GB" dirty="0"/>
              <a:t> inside the file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665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45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Working with files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FD2-4D1B-406D-881E-922FF1D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66B6-6BA2-4CA6-AD0D-72B03DAFDAC2}"/>
              </a:ext>
            </a:extLst>
          </p:cNvPr>
          <p:cNvSpPr txBox="1"/>
          <p:nvPr/>
        </p:nvSpPr>
        <p:spPr>
          <a:xfrm>
            <a:off x="192881" y="850106"/>
            <a:ext cx="865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is a file and data format that allows us (the developers) to easily store and retrieve data in base data types, all in a textual, human readable format.</a:t>
            </a:r>
          </a:p>
          <a:p>
            <a:endParaRPr lang="en-US" dirty="0"/>
          </a:p>
          <a:p>
            <a:r>
              <a:rPr lang="en-US" dirty="0"/>
              <a:t>JSONs support representing </a:t>
            </a:r>
            <a:r>
              <a:rPr lang="en-US" b="1" dirty="0"/>
              <a:t>String, Int, Float, Bool, None, List, </a:t>
            </a:r>
            <a:r>
              <a:rPr lang="en-US" b="1" dirty="0" err="1"/>
              <a:t>Dict</a:t>
            </a:r>
            <a:r>
              <a:rPr lang="en-US" b="1" dirty="0"/>
              <a:t>*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E5E95-EA2D-4326-B610-4B87330C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" y="1923475"/>
            <a:ext cx="2783134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"some_numbers"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"a_number"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24.5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"a_boolean"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true,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"some_sting"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"Hey i'm a string"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"a dict inside the json file"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"name"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"I am a dict"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4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FD2-4D1B-406D-881E-922FF1D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Python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66B6-6BA2-4CA6-AD0D-72B03DAFDAC2}"/>
              </a:ext>
            </a:extLst>
          </p:cNvPr>
          <p:cNvSpPr txBox="1"/>
          <p:nvPr/>
        </p:nvSpPr>
        <p:spPr>
          <a:xfrm>
            <a:off x="192881" y="850106"/>
            <a:ext cx="865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 we have the JSON module</a:t>
            </a:r>
          </a:p>
          <a:p>
            <a:endParaRPr lang="en-US" dirty="0"/>
          </a:p>
          <a:p>
            <a:r>
              <a:rPr lang="en-US" dirty="0"/>
              <a:t>The JSON module allows us to easily process JSON Strings and convert existing python data to a JSON String</a:t>
            </a:r>
            <a:endParaRPr lang="ro-R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761064-119C-4DBD-8500-B6F57ACC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81435"/>
            <a:ext cx="5917004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"Marius"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"pythonguru1337"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'password'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never_user_plaintext_password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'Admin'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'permissions'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'__all__'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Creates a json string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'Marius', 'username': 'pythonguru1337',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{"name": "Marius", "username": "pythonguru1337", ...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43D0-C695-4D31-9D50-4FA058D9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JSON to store info in files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25C6-470C-4DCE-A6DF-FB179C6DFE71}"/>
              </a:ext>
            </a:extLst>
          </p:cNvPr>
          <p:cNvSpPr txBox="1"/>
          <p:nvPr/>
        </p:nvSpPr>
        <p:spPr>
          <a:xfrm>
            <a:off x="321469" y="842963"/>
            <a:ext cx="820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JSON is a textual format, we can use it to easily store and retrieve data from files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A64B49-2571-40E7-9F30-654441F8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1467800"/>
            <a:ext cx="5088252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"Marius"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"pythonguru1337"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'password'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never_user_plaintext_password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'Admin'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'permissions'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'__all__'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Creates a json string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'w+'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'r+'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52B1-814B-4640-B361-A2B33899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JSON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7314A-0A05-407B-9597-EB0FC7AF275D}"/>
              </a:ext>
            </a:extLst>
          </p:cNvPr>
          <p:cNvSpPr txBox="1"/>
          <p:nvPr/>
        </p:nvSpPr>
        <p:spPr>
          <a:xfrm>
            <a:off x="307181" y="833652"/>
            <a:ext cx="84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is very versatile and can store various types of data. We already saw </a:t>
            </a:r>
            <a:r>
              <a:rPr lang="en-US" dirty="0" err="1"/>
              <a:t>Dicts</a:t>
            </a:r>
            <a:r>
              <a:rPr lang="en-US" dirty="0"/>
              <a:t>, we can also store lists</a:t>
            </a:r>
            <a:endParaRPr lang="ro-R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AAFBA3-FA2A-4F53-97DE-ED7CE9D5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" y="1277450"/>
            <a:ext cx="325602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3, 4, 5]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3, 4, 5]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381993-672E-4ECC-837A-E89866C9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1277450"/>
            <a:ext cx="3684022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r>
              <a:rPr lang="en-US" altLang="en-US" sz="1600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019151-4FF9-4DA9-A6E6-E1332BD6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3353840"/>
            <a:ext cx="349807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'One'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'Two'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{"1": "One", "2": "Two"}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{'1': 'One', '2': 'Two'}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6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920F-371D-4241-B33D-CC733C1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Limitations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C830C-F391-44F3-80A2-D030D7B6DCDB}"/>
              </a:ext>
            </a:extLst>
          </p:cNvPr>
          <p:cNvSpPr txBox="1"/>
          <p:nvPr/>
        </p:nvSpPr>
        <p:spPr>
          <a:xfrm>
            <a:off x="214313" y="707231"/>
            <a:ext cx="892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works with only base data types</a:t>
            </a:r>
          </a:p>
          <a:p>
            <a:endParaRPr lang="en-US" dirty="0"/>
          </a:p>
          <a:p>
            <a:r>
              <a:rPr lang="en-US" dirty="0"/>
              <a:t>This means we cannot add complex objects to JSON</a:t>
            </a:r>
          </a:p>
          <a:p>
            <a:endParaRPr lang="en-US" dirty="0"/>
          </a:p>
          <a:p>
            <a:r>
              <a:rPr lang="en-US" dirty="0"/>
              <a:t>This also means that keys in a JSON </a:t>
            </a:r>
            <a:r>
              <a:rPr lang="en-US" dirty="0" err="1"/>
              <a:t>Dict</a:t>
            </a:r>
            <a:r>
              <a:rPr lang="en-US" dirty="0"/>
              <a:t> should be and always will be String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55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FEB7-20CA-4CA6-AE30-1A2ECD88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267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EB8B-4A79-416D-BA48-35E76456BA26}"/>
              </a:ext>
            </a:extLst>
          </p:cNvPr>
          <p:cNvSpPr txBox="1"/>
          <p:nvPr/>
        </p:nvSpPr>
        <p:spPr>
          <a:xfrm>
            <a:off x="297144" y="773723"/>
            <a:ext cx="8549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 are parts of the program that are used to tell the program that something is wrong</a:t>
            </a:r>
          </a:p>
          <a:p>
            <a:endParaRPr lang="en-US" dirty="0"/>
          </a:p>
          <a:p>
            <a:r>
              <a:rPr lang="en-US" dirty="0"/>
              <a:t>In Python (and many other programming languages) errors are called </a:t>
            </a:r>
            <a:r>
              <a:rPr lang="en-US" b="1" dirty="0"/>
              <a:t>Exceptions</a:t>
            </a:r>
          </a:p>
          <a:p>
            <a:endParaRPr lang="en-US" b="1" dirty="0"/>
          </a:p>
          <a:p>
            <a:r>
              <a:rPr lang="en-US" b="1" dirty="0"/>
              <a:t>Exceptions</a:t>
            </a:r>
            <a:r>
              <a:rPr lang="en-US" dirty="0"/>
              <a:t> are created by the program when it finds a situation that can not let the program continue working normally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275339-2470-4802-A998-0D36690B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" y="2864862"/>
            <a:ext cx="8924850" cy="52499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2EE574-F0C5-4312-B4D7-15D127BB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67" y="3842477"/>
            <a:ext cx="5849166" cy="5620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FEB7-20CA-4CA6-AE30-1A2ECD88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074B2-6C0B-491E-8D6D-2E12ED9059EC}"/>
              </a:ext>
            </a:extLst>
          </p:cNvPr>
          <p:cNvSpPr txBox="1"/>
          <p:nvPr/>
        </p:nvSpPr>
        <p:spPr>
          <a:xfrm>
            <a:off x="148492" y="859692"/>
            <a:ext cx="8612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handle exceptions in two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not handling them – Let the error stop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programming a failsafe, or an alternative for when the error happens</a:t>
            </a:r>
          </a:p>
          <a:p>
            <a:endParaRPr lang="en-US" dirty="0"/>
          </a:p>
          <a:p>
            <a:r>
              <a:rPr lang="en-US" dirty="0"/>
              <a:t>The second option is called </a:t>
            </a:r>
            <a:r>
              <a:rPr lang="en-US" b="1" dirty="0"/>
              <a:t>Exception Handling</a:t>
            </a:r>
          </a:p>
          <a:p>
            <a:endParaRPr lang="en-US" dirty="0"/>
          </a:p>
          <a:p>
            <a:r>
              <a:rPr lang="en-US" b="1" dirty="0"/>
              <a:t>Exception Handling </a:t>
            </a:r>
            <a:r>
              <a:rPr lang="en-US" dirty="0"/>
              <a:t>allows us (the programmer) to deal with </a:t>
            </a:r>
            <a:r>
              <a:rPr lang="en-US" i="1" dirty="0"/>
              <a:t>sometimes </a:t>
            </a:r>
            <a:r>
              <a:rPr lang="en-US" dirty="0"/>
              <a:t>expected errors</a:t>
            </a:r>
          </a:p>
          <a:p>
            <a:endParaRPr lang="en-US" b="1" dirty="0"/>
          </a:p>
          <a:p>
            <a:r>
              <a:rPr lang="en-US" b="1" dirty="0"/>
              <a:t>Exception Handling</a:t>
            </a:r>
            <a:r>
              <a:rPr lang="en-US" dirty="0"/>
              <a:t> is done using </a:t>
            </a:r>
            <a:r>
              <a:rPr lang="en-US" b="1" dirty="0"/>
              <a:t>try: except:</a:t>
            </a:r>
            <a:r>
              <a:rPr lang="en-US" dirty="0"/>
              <a:t> blocks and look like this</a:t>
            </a:r>
          </a:p>
          <a:p>
            <a:endParaRPr lang="en-US" dirty="0"/>
          </a:p>
          <a:p>
            <a:r>
              <a:rPr lang="en-US" dirty="0"/>
              <a:t>Try-Except blocks are similar to if: else: blocks</a:t>
            </a:r>
          </a:p>
          <a:p>
            <a:endParaRPr lang="en-US" dirty="0"/>
          </a:p>
          <a:p>
            <a:r>
              <a:rPr lang="en-US" dirty="0"/>
              <a:t>The code inside </a:t>
            </a:r>
            <a:r>
              <a:rPr lang="en-US" b="1" dirty="0"/>
              <a:t>try </a:t>
            </a:r>
            <a:r>
              <a:rPr lang="en-US" dirty="0"/>
              <a:t>will complete if there are no errors and the code inside </a:t>
            </a:r>
            <a:r>
              <a:rPr lang="en-US" b="1" dirty="0"/>
              <a:t>except</a:t>
            </a:r>
            <a:r>
              <a:rPr lang="en-US" dirty="0"/>
              <a:t> will execute only if there is an error inside the </a:t>
            </a:r>
            <a:r>
              <a:rPr lang="en-US" b="1" dirty="0"/>
              <a:t>try </a:t>
            </a:r>
            <a:r>
              <a:rPr lang="en-US" dirty="0"/>
              <a:t>block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310FF-6164-4238-A673-992F9262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92" y="4117439"/>
            <a:ext cx="328968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print(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'Error happened but I am still running'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C4DF-80D6-4AE5-B007-DB97603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Excepting exactly what we expect to fail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9156-9937-4DFB-A704-BE4D0BD53D7F}"/>
              </a:ext>
            </a:extLst>
          </p:cNvPr>
          <p:cNvSpPr txBox="1"/>
          <p:nvPr/>
        </p:nvSpPr>
        <p:spPr>
          <a:xfrm>
            <a:off x="179754" y="734646"/>
            <a:ext cx="8565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specify the exact error the code may fail with</a:t>
            </a:r>
          </a:p>
          <a:p>
            <a:endParaRPr lang="en-US" dirty="0"/>
          </a:p>
          <a:p>
            <a:r>
              <a:rPr lang="en-US" dirty="0"/>
              <a:t>This is done by specifying the error after the </a:t>
            </a:r>
            <a:r>
              <a:rPr lang="en-US" b="1" dirty="0"/>
              <a:t>except</a:t>
            </a:r>
            <a:r>
              <a:rPr lang="en-US" dirty="0"/>
              <a:t> keyword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97761A-B4B5-4D24-8AE3-76A60F6F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9" y="1588906"/>
            <a:ext cx="445346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number'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didnt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input a valid number"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C78CA-FD57-4847-A3D8-0E0D941C0AB1}"/>
              </a:ext>
            </a:extLst>
          </p:cNvPr>
          <p:cNvSpPr txBox="1"/>
          <p:nvPr/>
        </p:nvSpPr>
        <p:spPr>
          <a:xfrm>
            <a:off x="179754" y="3040185"/>
            <a:ext cx="5411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also possible to capture all possible exceptions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this except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endParaRPr lang="ro-R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520D1B-C1FA-4397-8FC2-A1603148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9" y="3870245"/>
            <a:ext cx="361349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number'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didnt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go to plan"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2836-9CBA-44F3-BA58-7759FBF01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16060"/>
              </p:ext>
            </p:extLst>
          </p:nvPr>
        </p:nvGraphicFramePr>
        <p:xfrm>
          <a:off x="5888892" y="1042423"/>
          <a:ext cx="3188678" cy="403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39">
                  <a:extLst>
                    <a:ext uri="{9D8B030D-6E8A-4147-A177-3AD203B41FA5}">
                      <a16:colId xmlns:a16="http://schemas.microsoft.com/office/drawing/2014/main" val="353437723"/>
                    </a:ext>
                  </a:extLst>
                </a:gridCol>
                <a:gridCol w="1594339">
                  <a:extLst>
                    <a:ext uri="{9D8B030D-6E8A-4147-A177-3AD203B41FA5}">
                      <a16:colId xmlns:a16="http://schemas.microsoft.com/office/drawing/2014/main" val="2893872669"/>
                    </a:ext>
                  </a:extLst>
                </a:gridCol>
              </a:tblGrid>
              <a:tr h="564059">
                <a:tc>
                  <a:txBody>
                    <a:bodyPr/>
                    <a:lstStyle/>
                    <a:p>
                      <a:r>
                        <a:rPr lang="en-US" sz="1100" dirty="0"/>
                        <a:t>Exception name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93926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 err="1"/>
                        <a:t>ValueError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Unpexpected</a:t>
                      </a:r>
                      <a:r>
                        <a:rPr lang="en-US" sz="1100" dirty="0"/>
                        <a:t> Value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82264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 err="1"/>
                        <a:t>ArithmeticError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Impossible arithmetic operation attempted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85344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/>
                        <a:t>Type 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of the value provided is not a suitable type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06872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 err="1"/>
                        <a:t>ZeroDivisionError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Self described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67020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 err="1"/>
                        <a:t>KeyError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Working with element of </a:t>
                      </a:r>
                      <a:r>
                        <a:rPr lang="en-US" sz="1100" dirty="0" err="1"/>
                        <a:t>dict</a:t>
                      </a:r>
                      <a:r>
                        <a:rPr lang="en-US" sz="1100" dirty="0"/>
                        <a:t> that’s not declared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6281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IndexError</a:t>
                      </a:r>
                      <a:endParaRPr lang="ro-R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Accessing element of list/tuple that’s not in the list/tuple</a:t>
                      </a:r>
                      <a:endParaRPr lang="ro-R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24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D58B80-4DB3-404B-97A2-2FB117B92FB1}"/>
              </a:ext>
            </a:extLst>
          </p:cNvPr>
          <p:cNvSpPr txBox="1"/>
          <p:nvPr/>
        </p:nvSpPr>
        <p:spPr>
          <a:xfrm>
            <a:off x="5888892" y="73464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Exceptions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50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528-718B-49DF-BE7F-9C8EB8CC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 what is the exception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33331-56CC-4433-A3D8-3978412E2114}"/>
              </a:ext>
            </a:extLst>
          </p:cNvPr>
          <p:cNvSpPr txBox="1"/>
          <p:nvPr/>
        </p:nvSpPr>
        <p:spPr>
          <a:xfrm>
            <a:off x="273538" y="828431"/>
            <a:ext cx="844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extract the exact reason the code in the </a:t>
            </a:r>
            <a:r>
              <a:rPr lang="en-US" b="1" dirty="0"/>
              <a:t>try</a:t>
            </a:r>
            <a:r>
              <a:rPr lang="en-US" dirty="0"/>
              <a:t> block failed. </a:t>
            </a:r>
          </a:p>
          <a:p>
            <a:endParaRPr lang="en-US" dirty="0"/>
          </a:p>
          <a:p>
            <a:r>
              <a:rPr lang="en-US" dirty="0"/>
              <a:t>We can extract the message of the error using the </a:t>
            </a:r>
            <a:r>
              <a:rPr lang="en-US" b="1" dirty="0"/>
              <a:t>as </a:t>
            </a:r>
            <a:r>
              <a:rPr lang="en-US" dirty="0"/>
              <a:t>keyword</a:t>
            </a:r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496FF7-C115-4949-BE2E-A576266F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8" y="1680359"/>
            <a:ext cx="349647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number'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failed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1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3A1D-EBEA-4ACE-B226-7F5965A6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exceptions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E2B25-2F60-4D08-8F9D-BC76A424B675}"/>
              </a:ext>
            </a:extLst>
          </p:cNvPr>
          <p:cNvSpPr txBox="1"/>
          <p:nvPr/>
        </p:nvSpPr>
        <p:spPr>
          <a:xfrm>
            <a:off x="221456" y="821532"/>
            <a:ext cx="828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Exceptions can be used for us to</a:t>
            </a:r>
            <a:r>
              <a:rPr lang="en-US" b="1" dirty="0"/>
              <a:t> </a:t>
            </a:r>
            <a:r>
              <a:rPr lang="en-US" dirty="0"/>
              <a:t>handle situations where we know something might fail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C675C-E0BE-4BD5-88D4-1ABF3926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" y="1341347"/>
            <a:ext cx="488146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convert_to_float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(string):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(string)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None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User input was not a float string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maybe_number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while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maybe_number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maybe_number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convert_to_float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numeric value'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maybe_number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not 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f'Thanks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maybe_number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input a number this time'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4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FD5E-DBB5-49D1-B9D9-20436178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broad exceptions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9196-0220-4E06-8F97-B6B78867E5ED}"/>
              </a:ext>
            </a:extLst>
          </p:cNvPr>
          <p:cNvSpPr txBox="1"/>
          <p:nvPr/>
        </p:nvSpPr>
        <p:spPr>
          <a:xfrm>
            <a:off x="214313" y="771525"/>
            <a:ext cx="86367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that you as a programmer avoid exceptions that are too broad.</a:t>
            </a:r>
          </a:p>
          <a:p>
            <a:endParaRPr lang="en-US" dirty="0"/>
          </a:p>
          <a:p>
            <a:r>
              <a:rPr lang="en-US" dirty="0"/>
              <a:t>This may cause situation where the program will keep running but not correctly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AE2C1A-78EB-4571-A65D-0E8EF0E8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" y="2448638"/>
            <a:ext cx="286809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number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'Enter A number'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result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 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VERY BAD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15F2F5-5BC6-4D9C-82E1-2F1FAD8B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258" y="2448637"/>
            <a:ext cx="322395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number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'Enter A number'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result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 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ArithmeticError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err: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Much better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0601-F081-4B7C-A343-4D700A8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won’t be handled before they happen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EC564-3D61-406E-9461-CF29FECF96C0}"/>
              </a:ext>
            </a:extLst>
          </p:cNvPr>
          <p:cNvSpPr txBox="1"/>
          <p:nvPr/>
        </p:nvSpPr>
        <p:spPr>
          <a:xfrm>
            <a:off x="200024" y="771525"/>
            <a:ext cx="842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 are handled </a:t>
            </a:r>
            <a:r>
              <a:rPr lang="en-US" b="1" dirty="0"/>
              <a:t>only when encountered</a:t>
            </a:r>
            <a:r>
              <a:rPr lang="en-US" dirty="0"/>
              <a:t>, this means that all code inside try: will run until an error is encountered</a:t>
            </a:r>
            <a:endParaRPr lang="ro-RO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4D0FA6-913E-42E7-ADE6-1062E954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4" y="2026459"/>
            <a:ext cx="354456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'Printing something'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'Printing something else'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Printinng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the end'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except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ZeroDivisionError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'Exception handled'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Printing something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Printing something 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Exception handled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6968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2672</Words>
  <Application>Microsoft Office PowerPoint</Application>
  <PresentationFormat>On-screen Show (16:9)</PresentationFormat>
  <Paragraphs>161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Roboto</vt:lpstr>
      <vt:lpstr>Material</vt:lpstr>
      <vt:lpstr>Error Handling and Files</vt:lpstr>
      <vt:lpstr>Lectia de azi</vt:lpstr>
      <vt:lpstr>Errors</vt:lpstr>
      <vt:lpstr>Handling Exceptions</vt:lpstr>
      <vt:lpstr>Excepting exactly what we expect to fail</vt:lpstr>
      <vt:lpstr>Finding out what is the exception</vt:lpstr>
      <vt:lpstr>When do we use exceptions</vt:lpstr>
      <vt:lpstr>Avoid broad exceptions</vt:lpstr>
      <vt:lpstr>Errors won’t be handled before they happen</vt:lpstr>
      <vt:lpstr>Finally</vt:lpstr>
      <vt:lpstr>Raising Exceptions</vt:lpstr>
      <vt:lpstr>Defining custom exceptions</vt:lpstr>
      <vt:lpstr>Excepting multiple exceptions</vt:lpstr>
      <vt:lpstr>Excepting multiple exceptions</vt:lpstr>
      <vt:lpstr>Handling multiple exceptions</vt:lpstr>
      <vt:lpstr>Files</vt:lpstr>
      <vt:lpstr>File open modes</vt:lpstr>
      <vt:lpstr>PowerPoint Presentation</vt:lpstr>
      <vt:lpstr>JSON</vt:lpstr>
      <vt:lpstr>JSON</vt:lpstr>
      <vt:lpstr>JSON In Python</vt:lpstr>
      <vt:lpstr>Using JSON to store info in files</vt:lpstr>
      <vt:lpstr>More JSON</vt:lpstr>
      <vt:lpstr>JSON Limitations</vt:lpstr>
      <vt:lpstr>Demo time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2022-02-23T16:16:55Z</dcterms:modified>
</cp:coreProperties>
</file>