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C94F9B-DDE9-42AE-9A1C-F88D8E4DBDDC}">
  <a:tblStyle styleId="{BBC94F9B-DDE9-42AE-9A1C-F88D8E4DB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36e8fd2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36e8fd28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36e8fd2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36e8fd28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c11da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41c11da8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1c11da8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1c11da81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36e8fd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f36e8fd28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c11da8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1c11da81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36e8fd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f36e8fd28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36e8fd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f36e8fd28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1c11da8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1c11da8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3bcbad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f3bcbad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36e8fd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f36e8fd28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36e8fd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f36e8fd28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36e8fd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f36e8fd2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f36e8fd2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f36e8fd2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36e8fd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f36e8fd2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4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69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69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500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Курс 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словарь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350" y="2400295"/>
            <a:ext cx="56102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1687500" y="1439500"/>
            <a:ext cx="28035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.keys()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.values()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.items()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.get(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.popitem()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.setdefault(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.update(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new_dict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bool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650" y="2220249"/>
            <a:ext cx="8207051" cy="2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bytes и bytearray</a:t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00" y="2928933"/>
            <a:ext cx="39909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/>
        </p:nvSpPr>
        <p:spPr>
          <a:xfrm>
            <a:off x="4737375" y="2259775"/>
            <a:ext cx="6323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bytes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единица хранения информации (текстовой, графической, звуковой)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4906875" y="3943000"/>
            <a:ext cx="5616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bytearray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массив байт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NoneType</a:t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25" y="2742382"/>
            <a:ext cx="4167775" cy="15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5591675" y="2653088"/>
            <a:ext cx="62121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00FF"/>
                </a:solidFill>
              </a:rPr>
              <a:t>Один из вариантов сброса переменной в пустое состояние</a:t>
            </a:r>
            <a:endParaRPr sz="3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исключение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325" y="2301475"/>
            <a:ext cx="6979350" cy="24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679050" y="473625"/>
            <a:ext cx="10833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800"/>
              <a:t>Цикл for in для обхода последовательностей</a:t>
            </a:r>
            <a:endParaRPr sz="3800"/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50" y="2330325"/>
            <a:ext cx="2356000" cy="23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425" y="3008675"/>
            <a:ext cx="8373525" cy="8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Понятие тернарного оператора</a:t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413" y="2347537"/>
            <a:ext cx="7184175" cy="14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250" y="4157013"/>
            <a:ext cx="6003600" cy="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Оператор is</a:t>
            </a:r>
            <a:endParaRPr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300" y="1781170"/>
            <a:ext cx="31623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1266900" y="1781175"/>
            <a:ext cx="5550600" cy="3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Данный оператор проверяет тождественность (идентичность) двух объектов в памяти. Возвращает значение True (истина), если переменные ссылаются на один и тот же объект.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Arial"/>
                <a:ea typeface="Arial"/>
                <a:cs typeface="Arial"/>
                <a:sym typeface="Arial"/>
              </a:rPr>
              <a:t>Десятка лучших трюков в Python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0" y="2321228"/>
            <a:ext cx="4014950" cy="2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3"/>
          <p:cNvSpPr txBox="1"/>
          <p:nvPr/>
        </p:nvSpPr>
        <p:spPr>
          <a:xfrm>
            <a:off x="810000" y="1012500"/>
            <a:ext cx="5872500" cy="51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Объединение списков без цикла.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Удаление дубликатов в списке.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Обмен значениями через кортежи.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Вывод значения несуществующего ключа в словаре.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Поиск самых часто встречающихся элементов списка.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Распаковка последовательностей при неизвестном количестве элементов.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Вывод с помощью функции print() без перевода строки.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Сортировка словаря по значениям.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Нумерованные списки.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Транспонирование матрицы.</a:t>
            </a:r>
            <a:endParaRPr b="1"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языке Python мы работаем с объектами, которые могут относиться к различным типа и, соответственно, поддерживать различные типы операций. В Python мы можем работать как с привычными типами данных, такими как числа, строки, байты, логический тип, так и со специализированными для Python типами: списками, кортежами, словарями, множествами. Объекты данных типов могут использоваться для хранения данных в процессе работы программ.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Встроенные типы и операции с ними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</a:t>
            </a: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588000" y="1107000"/>
            <a:ext cx="510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Встроенные типы данных в Python:</a:t>
            </a:r>
            <a:endParaRPr sz="1600"/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>
                <a:solidFill>
                  <a:srgbClr val="FFFF00"/>
                </a:solidFill>
              </a:rPr>
              <a:t>NoneType.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>
                <a:solidFill>
                  <a:srgbClr val="FFFF00"/>
                </a:solidFill>
              </a:rPr>
              <a:t>Числа.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>
                <a:solidFill>
                  <a:srgbClr val="FFFF00"/>
                </a:solidFill>
              </a:rPr>
              <a:t>Исключения.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>
                <a:solidFill>
                  <a:srgbClr val="FFFF00"/>
                </a:solidFill>
              </a:rPr>
              <a:t>Строки.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>
                <a:solidFill>
                  <a:srgbClr val="FFFF00"/>
                </a:solidFill>
              </a:rPr>
              <a:t>Байты.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>
                <a:solidFill>
                  <a:srgbClr val="FFFF00"/>
                </a:solidFill>
              </a:rPr>
              <a:t>Множества.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>
                <a:solidFill>
                  <a:srgbClr val="FFFF00"/>
                </a:solidFill>
              </a:rPr>
              <a:t>Списки.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>
                <a:solidFill>
                  <a:srgbClr val="FFFF00"/>
                </a:solidFill>
              </a:rPr>
              <a:t>Кортежи.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>
                <a:solidFill>
                  <a:srgbClr val="FFFF00"/>
                </a:solidFill>
              </a:rPr>
              <a:t>Словари.</a:t>
            </a:r>
            <a:endParaRPr sz="1600">
              <a:solidFill>
                <a:srgbClr val="FFFF00"/>
              </a:solidFill>
            </a:endParaRPr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 цикле for in для обхода последовательностей.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Понятие тернарного оператора.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Оператор is.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Десятка лучших трюков в Python.</a:t>
            </a:r>
            <a:endParaRPr sz="1600"/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Встроенные типы данных в Python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2218350" y="1412500"/>
            <a:ext cx="2448300" cy="4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NoneType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Числа 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Байты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Множества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Списки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675" y="1773704"/>
            <a:ext cx="42167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23400" y="512999"/>
            <a:ext cx="10810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число</a:t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1743900" y="1370175"/>
            <a:ext cx="2360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1800"/>
              <a:t>Битовые операции</a:t>
            </a:r>
            <a:endParaRPr sz="1800"/>
          </a:p>
        </p:txBody>
      </p:sp>
      <p:graphicFrame>
        <p:nvGraphicFramePr>
          <p:cNvPr id="146" name="Google Shape;146;p30"/>
          <p:cNvGraphicFramePr/>
          <p:nvPr/>
        </p:nvGraphicFramePr>
        <p:xfrm>
          <a:off x="623400" y="17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{BBC94F9B-DDE9-42AE-9A1C-F88D8E4DBDDC}</a:tableStyleId>
              </a:tblPr>
              <a:tblGrid>
                <a:gridCol w="1917000"/>
                <a:gridCol w="2360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38761D"/>
                          </a:solidFill>
                        </a:rPr>
                        <a:t>Операция</a:t>
                      </a:r>
                      <a:endParaRPr b="1"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b="1" sz="17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Взятие по модулю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abs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(-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&amp;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4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ИЛИ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|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исключающее ИЛИ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^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Битовый сдвиг влево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&lt;&lt;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256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Битовый сдвиг вправо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&gt;&gt;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0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7" name="Google Shape;147;p30"/>
          <p:cNvGraphicFramePr/>
          <p:nvPr/>
        </p:nvGraphicFramePr>
        <p:xfrm>
          <a:off x="5102550" y="137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{BBC94F9B-DDE9-42AE-9A1C-F88D8E4DBDDC}</a:tableStyleId>
              </a:tblPr>
              <a:tblGrid>
                <a:gridCol w="1134450"/>
                <a:gridCol w="2481000"/>
                <a:gridCol w="249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38761D"/>
                          </a:solidFill>
                        </a:rPr>
                        <a:t>Функция</a:t>
                      </a:r>
                      <a:endParaRPr b="1"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2C2D30"/>
                          </a:solidFill>
                        </a:rPr>
                        <a:t>Описание</a:t>
                      </a:r>
                      <a:endParaRPr b="1"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b="1" sz="17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int()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целому числу в десятичном формате (по умолчанию). Также допускается выбор другой системы счисления с помощью дополнительного параметра (от 2 до 36)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17.5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17</a:t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b="1" lang="ru-RU" sz="17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'10001'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17</a:t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bin()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двоичному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bin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))-&gt; 0b10001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oct()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восьмеричному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oct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0o21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hex()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шестнадцатеричному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hex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0x11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8" name="Google Shape;148;p30"/>
          <p:cNvSpPr txBox="1"/>
          <p:nvPr>
            <p:ph type="title"/>
          </p:nvPr>
        </p:nvSpPr>
        <p:spPr>
          <a:xfrm>
            <a:off x="6385500" y="946675"/>
            <a:ext cx="4360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1800"/>
              <a:t>Перевод между системами счисления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строка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150" y="2262348"/>
            <a:ext cx="4232525" cy="2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/>
        </p:nvSpPr>
        <p:spPr>
          <a:xfrm>
            <a:off x="1055100" y="1628900"/>
            <a:ext cx="55593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Конкатенация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Взятие элемента по индексу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Извлечение среза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Обратная итерация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Реверс на месте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список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350" y="2693271"/>
            <a:ext cx="5930350" cy="14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1687500" y="1439500"/>
            <a:ext cx="36837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.append(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.extend(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my_list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.insert(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.remove(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.index(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.count(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.sort([key-функция])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.reverse()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кортеж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900" y="1636751"/>
            <a:ext cx="6435600" cy="3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множество</a:t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425" y="2386452"/>
            <a:ext cx="3883050" cy="20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/>
        </p:nvSpPr>
        <p:spPr>
          <a:xfrm>
            <a:off x="1552250" y="2191350"/>
            <a:ext cx="2803500" cy="2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.add(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.remove(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.discard(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1475" y="819750"/>
            <a:ext cx="18954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