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61E33-1162-4EDA-A356-86F88F046C76}">
  <a:tblStyle styleId="{A9461E33-1162-4EDA-A356-86F88F046C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41e7ca6e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f41e7ca6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41e7ca6e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5f41e7ca6e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1e7ca6e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f41e7ca6e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41e7ca6e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f41e7ca6e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41e7ca6e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f41e7ca6e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41e7ca6e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f41e7ca6e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41e7ca6e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f41e7ca6e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Текст + списки">
  <p:cSld name="19_Только заголовок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Заголовок + Текст на цветном фоне">
  <p:cSld name="20_Только заголовок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олько заголовок">
  <p:cSld name="17_Только заголовок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Заголовок + 2 Блока текста">
  <p:cSld name="3_Только заголовок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Заголовок + Текст + Картинка">
  <p:cSld name="Только заголовок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+ текст + таблица/схема">
  <p:cSld name="21_Только заголовок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2 блока с текстом">
  <p:cSld name="5_Только заголовок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Заголовок + Текст + 2 Картинки">
  <p:cSld name="1_Только заголовок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/>
          <p:nvPr/>
        </p:nvSpPr>
        <p:spPr>
          <a:xfrm rot="10800000" flipH="1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 txBox="1"/>
          <p:nvPr/>
        </p:nvSpPr>
        <p:spPr>
          <a:xfrm rot="10800000" flipH="1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Заголовок + 3 Блока текста">
  <p:cSld name="11_Только заголовок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2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4_Только заголов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олько заголовок">
  <p:cSld name="15_Только заголовок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олько заголовок">
  <p:cSld name="14_Только заголовок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екст + Картинка">
  <p:cSld name="12_Только заголовок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8_Только заголовок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+ Схема">
  <p:cSld name="10_Только заголовок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Заголовок + Текст/Код на цветном фоне">
  <p:cSld name="16_Только заголовок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Текст + фото на фоне">
  <p:cSld name="16_Только заголовок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sz="4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16_Только заголовок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Текст + фото на фоне">
  <p:cSld name="16_Только заголовок_1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sz="4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Модули functools, itertools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2967025" y="2334100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>
                <a:solidFill>
                  <a:srgbClr val="FF9900"/>
                </a:solidFill>
              </a:rPr>
              <a:t>reduce()</a:t>
            </a:r>
            <a:endParaRPr sz="3600" b="1">
              <a:solidFill>
                <a:srgbClr val="FF9900"/>
              </a:solidFill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2967025" y="3257525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>
                <a:solidFill>
                  <a:srgbClr val="FF9900"/>
                </a:solidFill>
              </a:rPr>
              <a:t>partial()</a:t>
            </a:r>
            <a:endParaRPr sz="3600" b="1">
              <a:solidFill>
                <a:srgbClr val="FF9900"/>
              </a:solidFill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2543000" y="1263725"/>
            <a:ext cx="423900" cy="1927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6298175" y="2334100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>
                <a:solidFill>
                  <a:srgbClr val="134F5C"/>
                </a:solidFill>
              </a:rPr>
              <a:t>count()</a:t>
            </a:r>
            <a:endParaRPr sz="3600" b="1">
              <a:solidFill>
                <a:srgbClr val="134F5C"/>
              </a:solidFill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6298175" y="3257525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>
                <a:solidFill>
                  <a:srgbClr val="134F5C"/>
                </a:solidFill>
              </a:rPr>
              <a:t>cycle()</a:t>
            </a:r>
            <a:endParaRPr sz="3600" b="1">
              <a:solidFill>
                <a:srgbClr val="134F5C"/>
              </a:solidFill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7804875" y="1223150"/>
            <a:ext cx="423900" cy="1927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00" y="4180950"/>
            <a:ext cx="5251450" cy="1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609900" y="379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math</a:t>
            </a:r>
            <a:endParaRPr/>
          </a:p>
        </p:txBody>
      </p:sp>
      <p:graphicFrame>
        <p:nvGraphicFramePr>
          <p:cNvPr id="199" name="Google Shape;199;p36"/>
          <p:cNvGraphicFramePr/>
          <p:nvPr/>
        </p:nvGraphicFramePr>
        <p:xfrm>
          <a:off x="2676900" y="13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{A9461E33-1162-4EDA-A356-86F88F046C76}</a:tableStyleId>
              </a:tblPr>
              <a:tblGrid>
                <a:gridCol w="111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0000FF"/>
                          </a:solidFill>
                        </a:rPr>
                        <a:t>Функции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0000FF"/>
                          </a:solidFill>
                        </a:rPr>
                        <a:t>Назначение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ceil(N)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N до ближайшего большего числа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fabs(N)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модуль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factorial(N)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Найти факториал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floor(N)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вниз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fmod(a, b) 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остаток от деления a на b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isfinite(N)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Является ли N числом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modf(N)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дробную и целую часть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sqrt(N)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квадратный корень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sin(N)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cos(N)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косинус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tan(N)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тангенс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degrees(N)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Перевести радианы в градусы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radians(N)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Перевести градусы в радианы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Стандартная библиотека Python предоставляет доступ ко встроенным модулям, предоставляющим разработчику различные полезные возможности. На этом уроке вы научились импортировать данные модули, а также реализовывать собственные и осуществлять отдельный импорт функций, расположенных в модулях. Вы познакомились с такими важными модулями, как random, math, научились работать с генераторами и осуществлять запуск скриптов с параметрами.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Импорт, модули и полезные возможности языка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277500" y="692150"/>
            <a:ext cx="58320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Импортирование служебных и собственных модулей.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Запуск скрипта с параметрами.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Генераторы списков, словарей и множеств.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random для генерации псевдослучайных чисел.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Конструкция yield.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functools.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itertools.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math.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690900" y="676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модулей из стандартной библиотеки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690900" y="1460575"/>
            <a:ext cx="3069600" cy="47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time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0000FF"/>
                </a:solidFill>
              </a:rPr>
              <a:t>random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sys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os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collections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abc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re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subprocess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copy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50" y="2969313"/>
            <a:ext cx="31887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6800100" y="1063975"/>
            <a:ext cx="4701000" cy="5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time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38761D"/>
                </a:solidFill>
              </a:rPr>
              <a:t>sleep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random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randint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sys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argv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os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walk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collections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Counter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abc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  <a:highlight>
                  <a:srgbClr val="FFFFFF"/>
                </a:highlight>
              </a:rPr>
              <a:t>abstractmethod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search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subprocess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call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copy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deepcopy</a:t>
            </a:r>
            <a:endParaRPr sz="2400">
              <a:solidFill>
                <a:srgbClr val="EA999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собственных модулей</a:t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38" y="1545477"/>
            <a:ext cx="7726325" cy="1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1800100" y="3996100"/>
            <a:ext cx="30696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module_2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5523575" y="3385600"/>
            <a:ext cx="55143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my_func_1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my_func_2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my_func_3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my_func_4</a:t>
            </a:r>
            <a:endParaRPr sz="2400">
              <a:solidFill>
                <a:srgbClr val="38761D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623400" y="392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Запуск скрипта с параметрами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50" y="1383750"/>
            <a:ext cx="10380900" cy="4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Включения</a:t>
            </a:r>
            <a:endParaRPr dirty="0"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816300" y="2173500"/>
            <a:ext cx="1600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 b="1">
                <a:solidFill>
                  <a:srgbClr val="38761D"/>
                </a:solidFill>
              </a:rPr>
              <a:t>Списков:</a:t>
            </a:r>
            <a:endParaRPr sz="2400" b="1">
              <a:solidFill>
                <a:srgbClr val="38761D"/>
              </a:solidFill>
            </a:endParaRPr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816300" y="3206400"/>
            <a:ext cx="1735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 b="1" dirty="0">
                <a:solidFill>
                  <a:srgbClr val="38761D"/>
                </a:solidFill>
              </a:rPr>
              <a:t>Словарей:</a:t>
            </a:r>
            <a:endParaRPr sz="2400" b="1" dirty="0">
              <a:solidFill>
                <a:srgbClr val="38761D"/>
              </a:solidFill>
            </a:endParaRPr>
          </a:p>
        </p:txBody>
      </p:sp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816300" y="4239300"/>
            <a:ext cx="1852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 b="1" dirty="0">
                <a:solidFill>
                  <a:srgbClr val="38761D"/>
                </a:solidFill>
              </a:rPr>
              <a:t>Множеств:</a:t>
            </a:r>
            <a:endParaRPr sz="2400" b="1" dirty="0">
              <a:solidFill>
                <a:srgbClr val="38761D"/>
              </a:solidFill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0" y="2199688"/>
            <a:ext cx="8479600" cy="3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500" y="3246075"/>
            <a:ext cx="8479600" cy="43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100" y="4239309"/>
            <a:ext cx="7589687" cy="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690900" y="838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random для генерации псевдослучайных чисел</a:t>
            </a:r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1560275" y="33314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b="1">
                <a:solidFill>
                  <a:srgbClr val="0000FF"/>
                </a:solidFill>
              </a:rPr>
              <a:t>randint()</a:t>
            </a:r>
            <a:endParaRPr sz="3000" b="1">
              <a:solidFill>
                <a:srgbClr val="0000FF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560275" y="24152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b="1">
                <a:solidFill>
                  <a:srgbClr val="0000FF"/>
                </a:solidFill>
              </a:rPr>
              <a:t>random()</a:t>
            </a:r>
            <a:endParaRPr sz="3000" b="1">
              <a:solidFill>
                <a:srgbClr val="0000FF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1560275" y="42476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b="1">
                <a:solidFill>
                  <a:srgbClr val="0000FF"/>
                </a:solidFill>
              </a:rPr>
              <a:t>randrange()</a:t>
            </a:r>
            <a:endParaRPr sz="3000" b="1">
              <a:solidFill>
                <a:srgbClr val="0000FF"/>
              </a:solidFill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00" y="2839335"/>
            <a:ext cx="5652225" cy="14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Конструкция yield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00" y="3205970"/>
            <a:ext cx="57626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750000" y="1538125"/>
            <a:ext cx="104145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это ключевое слово, которое используется как </a:t>
            </a: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, за исключением того, что функция вернет генератор.</a:t>
            </a:r>
            <a:endParaRPr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403</Words>
  <Application>Microsoft Office PowerPoint</Application>
  <PresentationFormat>Широкоэкранный</PresentationFormat>
  <Paragraphs>89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Courier New</vt:lpstr>
      <vt:lpstr>Roboto</vt:lpstr>
      <vt:lpstr>Arial</vt:lpstr>
      <vt:lpstr>Roboto Medium</vt:lpstr>
      <vt:lpstr>Times New Roman</vt:lpstr>
      <vt:lpstr>Тема Office</vt:lpstr>
      <vt:lpstr>Тема Office</vt:lpstr>
      <vt:lpstr>Основы Python</vt:lpstr>
      <vt:lpstr>Импорт, модули и полезные возможности языка</vt:lpstr>
      <vt:lpstr>На этом уроке</vt:lpstr>
      <vt:lpstr>Импорт модулей из стандартной библиотеки</vt:lpstr>
      <vt:lpstr>Импорт собственных модулей</vt:lpstr>
      <vt:lpstr>Запуск скрипта с параметрами</vt:lpstr>
      <vt:lpstr>Включения</vt:lpstr>
      <vt:lpstr>Модуль random для генерации псевдослучайных чисел</vt:lpstr>
      <vt:lpstr>Конструкция yield</vt:lpstr>
      <vt:lpstr>Модули functools, itertools</vt:lpstr>
      <vt:lpstr>Модуль math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Дмитрий</cp:lastModifiedBy>
  <cp:revision>1</cp:revision>
  <dcterms:modified xsi:type="dcterms:W3CDTF">2022-04-06T18:36:09Z</dcterms:modified>
</cp:coreProperties>
</file>