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Roboto Medium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RobotoMedium-bold.fntdata"/><Relationship Id="rId23" Type="http://schemas.openxmlformats.org/officeDocument/2006/relationships/font" Target="fonts/RobotoMedium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RobotoMedium-boldItalic.fntdata"/><Relationship Id="rId25" Type="http://schemas.openxmlformats.org/officeDocument/2006/relationships/font" Target="fonts/Roboto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64f6fc44a_1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64f6fc44a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0555a2272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60555a2272_0_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0555a2272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60555a2272_0_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0555a227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60555a2272_0_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64f6fc44a_1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64f6fc44a_1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1c0c7fb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41c0c7fb6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0555a2272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60555a2272_0_1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0555a2272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60555a2272_0_1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0555a2272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60555a2272_0_1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0555a2272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60555a2272_0_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Титульный слайд">
  <p:cSld name="2_Титульный слайд">
    <p:bg>
      <p:bgPr>
        <a:solidFill>
          <a:schemeClr val="dk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/>
          <p:nvPr>
            <p:ph idx="2" type="pic"/>
          </p:nvPr>
        </p:nvSpPr>
        <p:spPr>
          <a:xfrm>
            <a:off x="-1" y="0"/>
            <a:ext cx="12192000" cy="6871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type="title"/>
          </p:nvPr>
        </p:nvSpPr>
        <p:spPr>
          <a:xfrm>
            <a:off x="690847" y="1425574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"/>
              <a:buNone/>
              <a:defRPr b="0" i="0" sz="7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2"/>
          <p:cNvSpPr txBox="1"/>
          <p:nvPr>
            <p:ph idx="1" type="body"/>
          </p:nvPr>
        </p:nvSpPr>
        <p:spPr>
          <a:xfrm>
            <a:off x="690847" y="4243914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_Текст + списки">
  <p:cSld name="19_Только заголовок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4" name="Google Shape;44;p12"/>
          <p:cNvSpPr txBox="1"/>
          <p:nvPr>
            <p:ph idx="1" type="body"/>
          </p:nvPr>
        </p:nvSpPr>
        <p:spPr>
          <a:xfrm>
            <a:off x="690846" y="1880129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rgbClr val="6E32E0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45" name="Google Shape;45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Заголовок + Текст на цветном фоне">
  <p:cSld name="20_Только заголовок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" name="Google Shape;48;p13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9" name="Google Shape;49;p13"/>
          <p:cNvSpPr txBox="1"/>
          <p:nvPr>
            <p:ph idx="1" type="body"/>
          </p:nvPr>
        </p:nvSpPr>
        <p:spPr>
          <a:xfrm>
            <a:off x="690846" y="2247774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rgbClr val="F5F5F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50" name="Google Shape;50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Только заголовок">
  <p:cSld name="17_Только заголовок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53" name="Google Shape;5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Заголовок + 2 Блока текста">
  <p:cSld name="3_Только заголовок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15"/>
          <p:cNvSpPr/>
          <p:nvPr/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p15"/>
          <p:cNvSpPr txBox="1"/>
          <p:nvPr>
            <p:ph idx="1" type="body"/>
          </p:nvPr>
        </p:nvSpPr>
        <p:spPr>
          <a:xfrm>
            <a:off x="6788489" y="692150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8" name="Google Shape;58;p15"/>
          <p:cNvSpPr/>
          <p:nvPr/>
        </p:nvSpPr>
        <p:spPr>
          <a:xfrm>
            <a:off x="6096000" y="3429000"/>
            <a:ext cx="6096000" cy="343746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" name="Google Shape;59;p15"/>
          <p:cNvSpPr txBox="1"/>
          <p:nvPr>
            <p:ph idx="2" type="body"/>
          </p:nvPr>
        </p:nvSpPr>
        <p:spPr>
          <a:xfrm>
            <a:off x="6788489" y="4133851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60" name="Google Shape;60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Заголовок + Текст + Картинка">
  <p:cSld name="Только заголовок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4" name="Google Shape;64;p16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5" name="Google Shape;65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Заголовок + текст + таблица/схема">
  <p:cSld name="21_Только заголовок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/>
          <p:nvPr/>
        </p:nvSpPr>
        <p:spPr>
          <a:xfrm>
            <a:off x="0" y="0"/>
            <a:ext cx="4233334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690847" y="2506662"/>
            <a:ext cx="315529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type="title"/>
          </p:nvPr>
        </p:nvSpPr>
        <p:spPr>
          <a:xfrm>
            <a:off x="690847" y="874849"/>
            <a:ext cx="3505540" cy="13801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70" name="Google Shape;70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2 блока с текстом">
  <p:cSld name="5_Только заголовок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8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4" name="Google Shape;74;p18"/>
          <p:cNvSpPr txBox="1"/>
          <p:nvPr>
            <p:ph idx="2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75" name="Google Shape;75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Заголовок + Текст + 2 Картинки">
  <p:cSld name="1_Только заголовок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9" name="Google Shape;79;p19"/>
          <p:cNvSpPr txBox="1"/>
          <p:nvPr/>
        </p:nvSpPr>
        <p:spPr>
          <a:xfrm flipH="1" rot="10800000">
            <a:off x="6093700" y="-11100"/>
            <a:ext cx="6109500" cy="34401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9"/>
          <p:cNvSpPr txBox="1"/>
          <p:nvPr/>
        </p:nvSpPr>
        <p:spPr>
          <a:xfrm flipH="1" rot="10800000">
            <a:off x="6093700" y="3428850"/>
            <a:ext cx="6109500" cy="3460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Заголовок + 3 Блока текста">
  <p:cSld name="11_Только заголовок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/>
          <p:nvPr/>
        </p:nvSpPr>
        <p:spPr>
          <a:xfrm>
            <a:off x="6096000" y="0"/>
            <a:ext cx="6096000" cy="2285156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20"/>
          <p:cNvSpPr/>
          <p:nvPr/>
        </p:nvSpPr>
        <p:spPr>
          <a:xfrm>
            <a:off x="6096000" y="2285156"/>
            <a:ext cx="6096000" cy="2285156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20"/>
          <p:cNvSpPr/>
          <p:nvPr/>
        </p:nvSpPr>
        <p:spPr>
          <a:xfrm>
            <a:off x="6096000" y="4572844"/>
            <a:ext cx="6096000" cy="228515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20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7" name="Google Shape;87;p20"/>
          <p:cNvSpPr txBox="1"/>
          <p:nvPr>
            <p:ph idx="1" type="body"/>
          </p:nvPr>
        </p:nvSpPr>
        <p:spPr>
          <a:xfrm>
            <a:off x="6788489" y="692151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8" name="Google Shape;88;p20"/>
          <p:cNvSpPr txBox="1"/>
          <p:nvPr>
            <p:ph idx="2" type="body"/>
          </p:nvPr>
        </p:nvSpPr>
        <p:spPr>
          <a:xfrm>
            <a:off x="6788489" y="2975189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9" name="Google Shape;89;p20"/>
          <p:cNvSpPr txBox="1"/>
          <p:nvPr>
            <p:ph idx="3" type="body"/>
          </p:nvPr>
        </p:nvSpPr>
        <p:spPr>
          <a:xfrm>
            <a:off x="6788489" y="5262877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90" name="Google Shape;90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Содержание: заголовок + список">
  <p:cSld name="4_Только заголовок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3" name="Google Shape;93;p21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21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AutoNum type="arabicPeriod"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921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921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921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921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921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921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95" name="Google Shape;95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Титульный слайд">
  <p:cSld name="4_Титульный слайд">
    <p:bg>
      <p:bgPr>
        <a:solidFill>
          <a:srgbClr val="6E32E0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/>
          <p:nvPr>
            <p:ph idx="2" type="pic"/>
          </p:nvPr>
        </p:nvSpPr>
        <p:spPr>
          <a:xfrm>
            <a:off x="-1" y="0"/>
            <a:ext cx="12192000" cy="6871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type="title"/>
          </p:nvPr>
        </p:nvSpPr>
        <p:spPr>
          <a:xfrm>
            <a:off x="690847" y="3704734"/>
            <a:ext cx="9917886" cy="17928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итульный слайд">
  <p:cSld name="5_Титульный слайд">
    <p:bg>
      <p:bgPr>
        <a:solidFill>
          <a:schemeClr val="dk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/>
          <p:nvPr>
            <p:ph type="title"/>
          </p:nvPr>
        </p:nvSpPr>
        <p:spPr>
          <a:xfrm>
            <a:off x="690847" y="2896155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8" name="Google Shape;98;p22"/>
          <p:cNvSpPr txBox="1"/>
          <p:nvPr>
            <p:ph idx="1" type="body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2142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Только заголовок">
  <p:cSld name="15_Только заголовок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 txBox="1"/>
          <p:nvPr>
            <p:ph type="title"/>
          </p:nvPr>
        </p:nvSpPr>
        <p:spPr>
          <a:xfrm>
            <a:off x="690847" y="654803"/>
            <a:ext cx="312700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1" name="Google Shape;101;p23"/>
          <p:cNvSpPr txBox="1"/>
          <p:nvPr>
            <p:ph idx="1" type="body"/>
          </p:nvPr>
        </p:nvSpPr>
        <p:spPr>
          <a:xfrm>
            <a:off x="690847" y="2506662"/>
            <a:ext cx="312701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2" name="Google Shape;102;p23"/>
          <p:cNvSpPr/>
          <p:nvPr/>
        </p:nvSpPr>
        <p:spPr>
          <a:xfrm>
            <a:off x="4233300" y="0"/>
            <a:ext cx="79587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3" name="Google Shape;103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Только заголовок">
  <p:cSld name="14_Только заголовок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4"/>
          <p:cNvSpPr/>
          <p:nvPr/>
        </p:nvSpPr>
        <p:spPr>
          <a:xfrm>
            <a:off x="0" y="0"/>
            <a:ext cx="7958666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24"/>
          <p:cNvSpPr txBox="1"/>
          <p:nvPr>
            <p:ph idx="1" type="body"/>
          </p:nvPr>
        </p:nvSpPr>
        <p:spPr>
          <a:xfrm>
            <a:off x="8666447" y="1717992"/>
            <a:ext cx="28143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07" name="Google Shape;107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Текст + Картинка">
  <p:cSld name="12_Только заголовок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25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11" name="Google Shape;111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Заголовок и текст">
  <p:cSld name="18_Только заголовок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idx="1" type="body"/>
          </p:nvPr>
        </p:nvSpPr>
        <p:spPr>
          <a:xfrm>
            <a:off x="775296" y="2641600"/>
            <a:ext cx="10649944" cy="3603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" name="Google Shape;19;p6"/>
          <p:cNvSpPr txBox="1"/>
          <p:nvPr>
            <p:ph idx="2" type="body"/>
          </p:nvPr>
        </p:nvSpPr>
        <p:spPr>
          <a:xfrm>
            <a:off x="690846" y="1496260"/>
            <a:ext cx="10810307" cy="764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" name="Google Shape;20;p6"/>
          <p:cNvSpPr txBox="1"/>
          <p:nvPr>
            <p:ph type="title"/>
          </p:nvPr>
        </p:nvSpPr>
        <p:spPr>
          <a:xfrm>
            <a:off x="623400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21" name="Google Shape;2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Текст + Схема">
  <p:cSld name="10_Только заголовок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" name="Google Shape;24;p7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25" name="Google Shape;2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Заголовок + Текст/Код на цветном фоне">
  <p:cSld name="16_Только заголовок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" name="Google Shape;28;p8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29" name="Google Shape;29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Текст + фото на фоне">
  <p:cSld name="16_Только заголовок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" name="Google Shape;3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9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Титульный слайд">
  <p:cSld name="16_Только заголовок_1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" name="Google Shape;36;p10"/>
          <p:cNvSpPr txBox="1"/>
          <p:nvPr>
            <p:ph type="title"/>
          </p:nvPr>
        </p:nvSpPr>
        <p:spPr>
          <a:xfrm>
            <a:off x="690847" y="3704734"/>
            <a:ext cx="9918000" cy="179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7" name="Google Shape;37;p10"/>
          <p:cNvSpPr txBox="1"/>
          <p:nvPr>
            <p:ph idx="1" type="body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Текст + фото на фоне">
  <p:cSld name="16_Только заголовок_1_1_1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0" name="Google Shape;40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11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13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2.xml"/><Relationship Id="rId21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7.xml"/><Relationship Id="rId19" Type="http://schemas.openxmlformats.org/officeDocument/2006/relationships/slideLayout" Target="../slideLayouts/slideLayout21.xml"/><Relationship Id="rId6" Type="http://schemas.openxmlformats.org/officeDocument/2006/relationships/slideLayout" Target="../slideLayouts/slideLayout8.xml"/><Relationship Id="rId1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jp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6"/>
          <p:cNvPicPr preferRelativeResize="0"/>
          <p:nvPr/>
        </p:nvPicPr>
        <p:blipFill rotWithShape="1">
          <a:blip r:embed="rId3">
            <a:alphaModFix amt="25000"/>
          </a:blip>
          <a:srcRect b="3037" l="0" r="0" t="12588"/>
          <a:stretch/>
        </p:blipFill>
        <p:spPr>
          <a:xfrm>
            <a:off x="1265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6"/>
          <p:cNvSpPr txBox="1"/>
          <p:nvPr>
            <p:ph type="title"/>
          </p:nvPr>
        </p:nvSpPr>
        <p:spPr>
          <a:xfrm>
            <a:off x="690847" y="2896155"/>
            <a:ext cx="9918000" cy="2601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Основы Python</a:t>
            </a:r>
            <a:endParaRPr/>
          </a:p>
        </p:txBody>
      </p:sp>
      <p:pic>
        <p:nvPicPr>
          <p:cNvPr id="118" name="Google Shape;11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7450" y="644050"/>
            <a:ext cx="2795676" cy="83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5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Декоратор @property</a:t>
            </a:r>
            <a:endParaRPr/>
          </a:p>
        </p:txBody>
      </p:sp>
      <p:pic>
        <p:nvPicPr>
          <p:cNvPr id="182" name="Google Shape;18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4775" y="2116536"/>
            <a:ext cx="4468825" cy="319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5"/>
          <p:cNvSpPr txBox="1"/>
          <p:nvPr/>
        </p:nvSpPr>
        <p:spPr>
          <a:xfrm>
            <a:off x="690875" y="1840738"/>
            <a:ext cx="5977800" cy="40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0000FF"/>
                </a:solidFill>
              </a:rPr>
              <a:t>Под декоратором в Python подразумевается функция (или класс), расширяющая логику работы другой функции. Встроенный декоратор @property позволяет работать с методом некоторого класса как с атрибутом.</a:t>
            </a:r>
            <a:endParaRPr sz="2400">
              <a:solidFill>
                <a:srgbClr val="0000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0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6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Композиция</a:t>
            </a:r>
            <a:endParaRPr/>
          </a:p>
        </p:txBody>
      </p:sp>
      <p:pic>
        <p:nvPicPr>
          <p:cNvPr id="189" name="Google Shape;18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2950" y="1713699"/>
            <a:ext cx="4930650" cy="343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6"/>
          <p:cNvSpPr txBox="1"/>
          <p:nvPr/>
        </p:nvSpPr>
        <p:spPr>
          <a:xfrm>
            <a:off x="718075" y="1976000"/>
            <a:ext cx="5639700" cy="3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0000FF"/>
                </a:solidFill>
              </a:rPr>
              <a:t>В концепции ООП существует возможность реализации композиционного подхода, в соответствии с которым создается класс-контейнер, включающий вызовы других классов. </a:t>
            </a:r>
            <a:endParaRPr sz="2400">
              <a:solidFill>
                <a:srgbClr val="0000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0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7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Особенности ООП в Python</a:t>
            </a:r>
            <a:endParaRPr/>
          </a:p>
        </p:txBody>
      </p:sp>
      <p:pic>
        <p:nvPicPr>
          <p:cNvPr id="196" name="Google Shape;19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400" y="1890374"/>
            <a:ext cx="4578175" cy="350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7"/>
          <p:cNvSpPr txBox="1"/>
          <p:nvPr/>
        </p:nvSpPr>
        <p:spPr>
          <a:xfrm>
            <a:off x="5369025" y="1775725"/>
            <a:ext cx="6173400" cy="37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AutoNum type="arabicParenR"/>
            </a:pPr>
            <a:r>
              <a:rPr lang="ru-RU" sz="1800">
                <a:solidFill>
                  <a:schemeClr val="accent6"/>
                </a:solidFill>
              </a:rPr>
              <a:t>Все в Python — это объекты. Строка, число, список, словарь, функция, класс, модуль, пакет — объекты. Даже класс — тоже объект, порождающий другие объекты (экземпляры).</a:t>
            </a:r>
            <a:endParaRPr sz="1800">
              <a:solidFill>
                <a:schemeClr val="accent6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AutoNum type="arabicParenR"/>
            </a:pPr>
            <a:r>
              <a:rPr lang="ru-RU" sz="1800">
                <a:solidFill>
                  <a:schemeClr val="accent6"/>
                </a:solidFill>
              </a:rPr>
              <a:t>В Python все типы данных — классы.</a:t>
            </a:r>
            <a:endParaRPr sz="1800">
              <a:solidFill>
                <a:schemeClr val="accent6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AutoNum type="arabicParenR"/>
            </a:pPr>
            <a:r>
              <a:rPr lang="ru-RU" sz="1800">
                <a:solidFill>
                  <a:schemeClr val="accent6"/>
                </a:solidFill>
              </a:rPr>
              <a:t>Инкапсуляция в Python формальная. В других языках программирования инкапсуляция гарантирует защиту свойства класса от прямого доступа. В Python такой доступ сохраняется.</a:t>
            </a:r>
            <a:endParaRPr sz="18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8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Итоги</a:t>
            </a:r>
            <a:endParaRPr/>
          </a:p>
        </p:txBody>
      </p:sp>
      <p:sp>
        <p:nvSpPr>
          <p:cNvPr id="203" name="Google Shape;203;p38"/>
          <p:cNvSpPr txBox="1"/>
          <p:nvPr/>
        </p:nvSpPr>
        <p:spPr>
          <a:xfrm>
            <a:off x="6096000" y="692175"/>
            <a:ext cx="56565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На уроке мы с вами научились перегружать встроенные методы классов для изменения их стандартного поведения. Теперь мы знаем, для чего нужны итераторы и как создавать собственные. Кроме того, мы узнали о таких важных конструкциях, как декораторы, научились реализовывать в своих проектах композицию. В конце урока мы подвели итоги нашего знакомства с ООП в Python, определив основные его особенности.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7"/>
          <p:cNvPicPr preferRelativeResize="0"/>
          <p:nvPr/>
        </p:nvPicPr>
        <p:blipFill rotWithShape="1">
          <a:blip r:embed="rId3">
            <a:alphaModFix amt="20000"/>
          </a:blip>
          <a:srcRect b="3037" l="0" r="0" t="12588"/>
          <a:stretch/>
        </p:blipFill>
        <p:spPr>
          <a:xfrm>
            <a:off x="1265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7"/>
          <p:cNvSpPr txBox="1"/>
          <p:nvPr>
            <p:ph type="title"/>
          </p:nvPr>
        </p:nvSpPr>
        <p:spPr>
          <a:xfrm>
            <a:off x="690847" y="3704734"/>
            <a:ext cx="9918000" cy="1792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ООП. Продвинутый уровень</a:t>
            </a:r>
            <a:endParaRPr/>
          </a:p>
        </p:txBody>
      </p:sp>
      <p:pic>
        <p:nvPicPr>
          <p:cNvPr id="125" name="Google Shape;12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7450" y="644050"/>
            <a:ext cx="2795676" cy="83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7"/>
          <p:cNvSpPr txBox="1"/>
          <p:nvPr/>
        </p:nvSpPr>
        <p:spPr>
          <a:xfrm>
            <a:off x="6504494" y="809270"/>
            <a:ext cx="50241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lang="ru-RU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Урок 7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1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На этом уроке</a:t>
            </a:r>
            <a:endParaRPr/>
          </a:p>
        </p:txBody>
      </p:sp>
      <p:sp>
        <p:nvSpPr>
          <p:cNvPr id="132" name="Google Shape;132;p28"/>
          <p:cNvSpPr txBox="1"/>
          <p:nvPr/>
        </p:nvSpPr>
        <p:spPr>
          <a:xfrm>
            <a:off x="6682500" y="1016150"/>
            <a:ext cx="51030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191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AutoNum type="arabicPeriod"/>
            </a:pPr>
            <a:r>
              <a:rPr lang="ru-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Перегрузка операторов: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rgbClr val="FFFF00"/>
                </a:solidFill>
              </a:rPr>
              <a:t>__init__() </a:t>
            </a:r>
            <a:endParaRPr sz="1600">
              <a:solidFill>
                <a:srgbClr val="FFFF00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rgbClr val="FFFF00"/>
                </a:solidFill>
              </a:rPr>
              <a:t>__del__() </a:t>
            </a:r>
            <a:endParaRPr sz="1600">
              <a:solidFill>
                <a:srgbClr val="FFFF00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rgbClr val="FFFF00"/>
                </a:solidFill>
              </a:rPr>
              <a:t>__str__() </a:t>
            </a:r>
            <a:endParaRPr sz="1600">
              <a:solidFill>
                <a:srgbClr val="FFFF00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rgbClr val="FFFF00"/>
                </a:solidFill>
              </a:rPr>
              <a:t>__add__() </a:t>
            </a:r>
            <a:endParaRPr sz="1600">
              <a:solidFill>
                <a:srgbClr val="FFFF00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rgbClr val="FFFF00"/>
                </a:solidFill>
              </a:rPr>
              <a:t>__setattr__() </a:t>
            </a:r>
            <a:endParaRPr sz="1600">
              <a:solidFill>
                <a:srgbClr val="FFFF00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rgbClr val="FFFF00"/>
                </a:solidFill>
              </a:rPr>
              <a:t>__getitem__() </a:t>
            </a:r>
            <a:endParaRPr sz="1600">
              <a:solidFill>
                <a:srgbClr val="FFFF00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rgbClr val="FFFF00"/>
                </a:solidFill>
              </a:rPr>
              <a:t>__call__() </a:t>
            </a:r>
            <a:endParaRPr sz="1600">
              <a:solidFill>
                <a:srgbClr val="FFFF00"/>
              </a:solidFill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rgbClr val="FFFF00"/>
                </a:solidFill>
              </a:rPr>
              <a:t>и др.</a:t>
            </a:r>
            <a:endParaRPr sz="1600">
              <a:solidFill>
                <a:srgbClr val="FFFF00"/>
              </a:solidFill>
            </a:endParaRPr>
          </a:p>
          <a:p>
            <a:pPr indent="-419100" lvl="0" marL="45720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ru-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Переопределение методов.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ru-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Интерфейсы.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ru-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Интерфейс итерации.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ru-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Собственные объекты-итераторы.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ru-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Декоратор @property.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ru-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Композиция.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ru-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Особенности ООП в Python.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9"/>
          <p:cNvSpPr txBox="1"/>
          <p:nvPr>
            <p:ph type="title"/>
          </p:nvPr>
        </p:nvSpPr>
        <p:spPr>
          <a:xfrm>
            <a:off x="623400" y="1939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Перегрузка операторов. Часть 1</a:t>
            </a:r>
            <a:endParaRPr/>
          </a:p>
        </p:txBody>
      </p:sp>
      <p:pic>
        <p:nvPicPr>
          <p:cNvPr id="138" name="Google Shape;13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2600" y="978500"/>
            <a:ext cx="3261104" cy="530860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9"/>
          <p:cNvSpPr txBox="1"/>
          <p:nvPr/>
        </p:nvSpPr>
        <p:spPr>
          <a:xfrm>
            <a:off x="162000" y="1250050"/>
            <a:ext cx="7816500" cy="47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-RU" sz="1500">
                <a:solidFill>
                  <a:srgbClr val="38761D"/>
                </a:solidFill>
              </a:rPr>
              <a:t>__init__()</a:t>
            </a:r>
            <a:r>
              <a:rPr lang="ru-RU" sz="1500">
                <a:solidFill>
                  <a:srgbClr val="2C2D30"/>
                </a:solidFill>
              </a:rPr>
              <a:t> — соответствует конструктору объектов класса, срабатывает при создании объектов.</a:t>
            </a:r>
            <a:endParaRPr sz="1500">
              <a:solidFill>
                <a:srgbClr val="2C2D30"/>
              </a:solidFill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-RU" sz="1500">
                <a:solidFill>
                  <a:srgbClr val="38761D"/>
                </a:solidFill>
              </a:rPr>
              <a:t>__del__()</a:t>
            </a:r>
            <a:r>
              <a:rPr lang="ru-RU" sz="1500">
                <a:solidFill>
                  <a:srgbClr val="2C2D30"/>
                </a:solidFill>
              </a:rPr>
              <a:t> — соответствует деструктору объектов класса, срабатывает при удалении объектов.</a:t>
            </a:r>
            <a:endParaRPr sz="1500">
              <a:solidFill>
                <a:srgbClr val="2C2D30"/>
              </a:solidFill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-RU" sz="1500">
                <a:solidFill>
                  <a:srgbClr val="38761D"/>
                </a:solidFill>
              </a:rPr>
              <a:t>__str__()</a:t>
            </a:r>
            <a:r>
              <a:rPr lang="ru-RU" sz="1500">
                <a:solidFill>
                  <a:srgbClr val="2C2D30"/>
                </a:solidFill>
              </a:rPr>
              <a:t> — срабатывает при передаче объекта функциям str() и print(), преобразует объект к строке.</a:t>
            </a:r>
            <a:endParaRPr sz="1500">
              <a:solidFill>
                <a:srgbClr val="2C2D30"/>
              </a:solidFill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-RU" sz="1500">
                <a:solidFill>
                  <a:srgbClr val="38761D"/>
                </a:solidFill>
              </a:rPr>
              <a:t>__add__()</a:t>
            </a:r>
            <a:r>
              <a:rPr lang="ru-RU" sz="1500">
                <a:solidFill>
                  <a:srgbClr val="2C2D30"/>
                </a:solidFill>
              </a:rPr>
              <a:t> — срабатывает при участии объекта в операции сложения в качестве операнда с левой стороны, обеспечивает перегрузку оператора сложения.</a:t>
            </a:r>
            <a:endParaRPr sz="1500">
              <a:solidFill>
                <a:srgbClr val="2C2D30"/>
              </a:solidFill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-RU" sz="1500">
                <a:solidFill>
                  <a:srgbClr val="38761D"/>
                </a:solidFill>
              </a:rPr>
              <a:t>__setattr__()</a:t>
            </a:r>
            <a:r>
              <a:rPr lang="ru-RU" sz="1500">
                <a:solidFill>
                  <a:srgbClr val="2C2D30"/>
                </a:solidFill>
              </a:rPr>
              <a:t> — срабатывает при выполнении операции присваивания значения атрибуту объекта.</a:t>
            </a:r>
            <a:endParaRPr sz="1500">
              <a:solidFill>
                <a:srgbClr val="2C2D30"/>
              </a:solidFill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-RU" sz="1500">
                <a:solidFill>
                  <a:srgbClr val="38761D"/>
                </a:solidFill>
              </a:rPr>
              <a:t>__getitem__()</a:t>
            </a:r>
            <a:r>
              <a:rPr lang="ru-RU" sz="1500">
                <a:solidFill>
                  <a:srgbClr val="2C2D30"/>
                </a:solidFill>
              </a:rPr>
              <a:t> — срабатывает при извлечении элемента по индексу.</a:t>
            </a:r>
            <a:endParaRPr sz="1500">
              <a:solidFill>
                <a:srgbClr val="2C2D30"/>
              </a:solidFill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ru-RU" sz="1500">
                <a:solidFill>
                  <a:srgbClr val="38761D"/>
                </a:solidFill>
              </a:rPr>
              <a:t>__call__()</a:t>
            </a:r>
            <a:r>
              <a:rPr lang="ru-RU" sz="1500">
                <a:solidFill>
                  <a:srgbClr val="2C2D30"/>
                </a:solidFill>
              </a:rPr>
              <a:t> — срабатывает при обращении к экземпляру класса как к функции.</a:t>
            </a:r>
            <a:endParaRPr sz="1500">
              <a:solidFill>
                <a:srgbClr val="70AD4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0"/>
          <p:cNvSpPr txBox="1"/>
          <p:nvPr>
            <p:ph type="title"/>
          </p:nvPr>
        </p:nvSpPr>
        <p:spPr>
          <a:xfrm>
            <a:off x="623400" y="1939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Перегрузка операторов. Часть 2</a:t>
            </a:r>
            <a:endParaRPr/>
          </a:p>
        </p:txBody>
      </p:sp>
      <p:pic>
        <p:nvPicPr>
          <p:cNvPr id="145" name="Google Shape;14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2600" y="978500"/>
            <a:ext cx="3261104" cy="5308601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30"/>
          <p:cNvSpPr txBox="1"/>
          <p:nvPr/>
        </p:nvSpPr>
        <p:spPr>
          <a:xfrm>
            <a:off x="162000" y="1250050"/>
            <a:ext cx="7816500" cy="47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-RU" sz="1500">
                <a:solidFill>
                  <a:srgbClr val="38761D"/>
                </a:solidFill>
              </a:rPr>
              <a:t>__gt__()</a:t>
            </a:r>
            <a:r>
              <a:rPr lang="ru-RU" sz="1500">
                <a:solidFill>
                  <a:srgbClr val="2C2D30"/>
                </a:solidFill>
              </a:rPr>
              <a:t> — соответствует оператору “&gt;”.</a:t>
            </a:r>
            <a:endParaRPr sz="1500">
              <a:solidFill>
                <a:srgbClr val="2C2D30"/>
              </a:solidFill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-RU" sz="1500">
                <a:solidFill>
                  <a:srgbClr val="38761D"/>
                </a:solidFill>
              </a:rPr>
              <a:t>__lt__()</a:t>
            </a:r>
            <a:r>
              <a:rPr lang="ru-RU" sz="1500">
                <a:solidFill>
                  <a:srgbClr val="2C2D30"/>
                </a:solidFill>
              </a:rPr>
              <a:t> — соответствует оператору “&lt;”.</a:t>
            </a:r>
            <a:endParaRPr sz="1500">
              <a:solidFill>
                <a:srgbClr val="2C2D30"/>
              </a:solidFill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-RU" sz="1500">
                <a:solidFill>
                  <a:srgbClr val="38761D"/>
                </a:solidFill>
              </a:rPr>
              <a:t>__ge__()</a:t>
            </a:r>
            <a:r>
              <a:rPr lang="ru-RU" sz="1500">
                <a:solidFill>
                  <a:srgbClr val="2C2D30"/>
                </a:solidFill>
              </a:rPr>
              <a:t> — соответствует оператору “</a:t>
            </a:r>
            <a:r>
              <a:rPr lang="ru-RU" sz="1500">
                <a:solidFill>
                  <a:srgbClr val="454545"/>
                </a:solidFill>
                <a:highlight>
                  <a:srgbClr val="FFFFFF"/>
                </a:highlight>
              </a:rPr>
              <a:t>≥</a:t>
            </a:r>
            <a:r>
              <a:rPr lang="ru-RU" sz="1500">
                <a:solidFill>
                  <a:srgbClr val="2C2D30"/>
                </a:solidFill>
              </a:rPr>
              <a:t>”.</a:t>
            </a:r>
            <a:endParaRPr sz="1500">
              <a:solidFill>
                <a:srgbClr val="2C2D30"/>
              </a:solidFill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-RU" sz="1500">
                <a:solidFill>
                  <a:srgbClr val="38761D"/>
                </a:solidFill>
              </a:rPr>
              <a:t>__le__()</a:t>
            </a:r>
            <a:r>
              <a:rPr lang="ru-RU" sz="1500">
                <a:solidFill>
                  <a:srgbClr val="2C2D30"/>
                </a:solidFill>
              </a:rPr>
              <a:t> — соответствует оператору “</a:t>
            </a:r>
            <a:r>
              <a:rPr lang="ru-RU" sz="1500">
                <a:solidFill>
                  <a:srgbClr val="454545"/>
                </a:solidFill>
                <a:highlight>
                  <a:srgbClr val="FFFFFF"/>
                </a:highlight>
              </a:rPr>
              <a:t>≤</a:t>
            </a:r>
            <a:r>
              <a:rPr lang="ru-RU" sz="1500">
                <a:solidFill>
                  <a:srgbClr val="2C2D30"/>
                </a:solidFill>
              </a:rPr>
              <a:t>”.</a:t>
            </a:r>
            <a:endParaRPr sz="1500">
              <a:solidFill>
                <a:srgbClr val="2C2D30"/>
              </a:solidFill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-RU" sz="1500">
                <a:solidFill>
                  <a:srgbClr val="38761D"/>
                </a:solidFill>
              </a:rPr>
              <a:t>__eq__()</a:t>
            </a:r>
            <a:r>
              <a:rPr lang="ru-RU" sz="1500">
                <a:solidFill>
                  <a:srgbClr val="2C2D30"/>
                </a:solidFill>
              </a:rPr>
              <a:t> — соответствует оператору “</a:t>
            </a:r>
            <a:r>
              <a:rPr lang="ru-RU" sz="1500">
                <a:solidFill>
                  <a:srgbClr val="454545"/>
                </a:solidFill>
                <a:highlight>
                  <a:srgbClr val="FFFFFF"/>
                </a:highlight>
              </a:rPr>
              <a:t>==</a:t>
            </a:r>
            <a:r>
              <a:rPr lang="ru-RU" sz="1500">
                <a:solidFill>
                  <a:srgbClr val="2C2D30"/>
                </a:solidFill>
              </a:rPr>
              <a:t>”.</a:t>
            </a:r>
            <a:endParaRPr sz="1500">
              <a:solidFill>
                <a:srgbClr val="2C2D30"/>
              </a:solidFill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-RU" sz="1500">
                <a:solidFill>
                  <a:srgbClr val="38761D"/>
                </a:solidFill>
              </a:rPr>
              <a:t>__iadd__()</a:t>
            </a:r>
            <a:r>
              <a:rPr lang="ru-RU" sz="1500">
                <a:solidFill>
                  <a:srgbClr val="2C2D30"/>
                </a:solidFill>
              </a:rPr>
              <a:t> — соответствует операции «Сложение и присваивание» +=.</a:t>
            </a:r>
            <a:endParaRPr sz="1500">
              <a:solidFill>
                <a:srgbClr val="2C2D30"/>
              </a:solidFill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ru-RU" sz="1500">
                <a:solidFill>
                  <a:srgbClr val="38761D"/>
                </a:solidFill>
              </a:rPr>
              <a:t>__isub__()</a:t>
            </a:r>
            <a:r>
              <a:rPr lang="ru-RU" sz="1500">
                <a:solidFill>
                  <a:srgbClr val="2C2D30"/>
                </a:solidFill>
              </a:rPr>
              <a:t> — соответствует операции «Вычитание и присваивание» -=.</a:t>
            </a:r>
            <a:endParaRPr b="1" sz="15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1"/>
          <p:cNvSpPr txBox="1"/>
          <p:nvPr>
            <p:ph type="title"/>
          </p:nvPr>
        </p:nvSpPr>
        <p:spPr>
          <a:xfrm>
            <a:off x="623400" y="28422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Переопределение методов</a:t>
            </a:r>
            <a:endParaRPr/>
          </a:p>
        </p:txBody>
      </p:sp>
      <p:sp>
        <p:nvSpPr>
          <p:cNvPr id="152" name="Google Shape;152;p31"/>
          <p:cNvSpPr txBox="1"/>
          <p:nvPr/>
        </p:nvSpPr>
        <p:spPr>
          <a:xfrm>
            <a:off x="617213" y="1601900"/>
            <a:ext cx="112002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400">
                <a:solidFill>
                  <a:srgbClr val="0000FF"/>
                </a:solidFill>
              </a:rPr>
              <a:t>Специальный механизм, позволяющий использовать метод класса-родителя в классе-потомке с добавлением некоторой функциональности</a:t>
            </a:r>
            <a:r>
              <a:rPr lang="ru-RU" sz="1800">
                <a:solidFill>
                  <a:srgbClr val="0000FF"/>
                </a:solidFill>
              </a:rPr>
              <a:t>.</a:t>
            </a:r>
            <a:endParaRPr sz="18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70AD4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3" name="Google Shape;15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8525" y="2092700"/>
            <a:ext cx="6057600" cy="404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2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Интерфейсы</a:t>
            </a:r>
            <a:endParaRPr/>
          </a:p>
        </p:txBody>
      </p:sp>
      <p:pic>
        <p:nvPicPr>
          <p:cNvPr id="159" name="Google Shape;15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0650" y="2976470"/>
            <a:ext cx="7791450" cy="298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2"/>
          <p:cNvSpPr txBox="1"/>
          <p:nvPr/>
        </p:nvSpPr>
        <p:spPr>
          <a:xfrm>
            <a:off x="582450" y="1508875"/>
            <a:ext cx="11027100" cy="12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300">
                <a:solidFill>
                  <a:srgbClr val="38761D"/>
                </a:solidFill>
              </a:rPr>
              <a:t>Под интерфейсом в ООП понимается описание поведения объекта, </a:t>
            </a:r>
            <a:endParaRPr sz="2300">
              <a:solidFill>
                <a:srgbClr val="38761D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300">
                <a:solidFill>
                  <a:srgbClr val="38761D"/>
                </a:solidFill>
              </a:rPr>
              <a:t>т.е., совокупность публичных методов объекта, которые могут применяться в других частях программы для взаимодействия с ним.</a:t>
            </a:r>
            <a:endParaRPr sz="23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3"/>
          <p:cNvSpPr txBox="1"/>
          <p:nvPr>
            <p:ph type="title"/>
          </p:nvPr>
        </p:nvSpPr>
        <p:spPr>
          <a:xfrm>
            <a:off x="623400" y="298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Интерфейс итерации</a:t>
            </a:r>
            <a:endParaRPr/>
          </a:p>
        </p:txBody>
      </p:sp>
      <p:pic>
        <p:nvPicPr>
          <p:cNvPr id="166" name="Google Shape;16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5275" y="3294575"/>
            <a:ext cx="5841225" cy="26996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33"/>
          <p:cNvSpPr txBox="1"/>
          <p:nvPr/>
        </p:nvSpPr>
        <p:spPr>
          <a:xfrm>
            <a:off x="704400" y="1434000"/>
            <a:ext cx="10973100" cy="199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400">
                <a:solidFill>
                  <a:srgbClr val="0000FF"/>
                </a:solidFill>
              </a:rPr>
              <a:t>Под итераторами понимаются специальные объекты, обеспечивающие пошаговый доступ к данным из контейнера. В привязке к итераторам работают циклы перебора (for in), встроенные функции (map(), filter(), zip()), операция распаковки.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8" name="Google Shape;16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400" y="4050575"/>
            <a:ext cx="4721100" cy="89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Работа с итераторами</a:t>
            </a:r>
            <a:endParaRPr/>
          </a:p>
        </p:txBody>
      </p:sp>
      <p:sp>
        <p:nvSpPr>
          <p:cNvPr id="174" name="Google Shape;174;p34"/>
          <p:cNvSpPr txBox="1"/>
          <p:nvPr/>
        </p:nvSpPr>
        <p:spPr>
          <a:xfrm>
            <a:off x="704400" y="1434000"/>
            <a:ext cx="10973100" cy="12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ru-RU" sz="2400">
                <a:solidFill>
                  <a:srgbClr val="BF9000"/>
                </a:solidFill>
              </a:rPr>
              <a:t>Итератор в Python — объект, реализующий метод __next__ без аргументов, возвращающий очередной элемент или исключение StopIteration.</a:t>
            </a:r>
            <a:endParaRPr sz="2400">
              <a:solidFill>
                <a:srgbClr val="BF9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34"/>
          <p:cNvSpPr txBox="1"/>
          <p:nvPr/>
        </p:nvSpPr>
        <p:spPr>
          <a:xfrm>
            <a:off x="853050" y="3963475"/>
            <a:ext cx="10973100" cy="199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70AD47"/>
              </a:buClr>
              <a:buSzPts val="1400"/>
              <a:buAutoNum type="arabicPeriod"/>
            </a:pPr>
            <a:r>
              <a:rPr lang="ru-RU">
                <a:solidFill>
                  <a:srgbClr val="70AD47"/>
                </a:solidFill>
              </a:rPr>
              <a:t>Вызов метода __iter__() для итерируемого объекта. Метод __iter__() возвращает объект с методом __next__().</a:t>
            </a:r>
            <a:endParaRPr>
              <a:solidFill>
                <a:srgbClr val="70AD47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1400"/>
              <a:buAutoNum type="arabicPeriod"/>
            </a:pPr>
            <a:r>
              <a:rPr lang="ru-RU">
                <a:solidFill>
                  <a:srgbClr val="70AD47"/>
                </a:solidFill>
              </a:rPr>
              <a:t>Цикл for in в ходе каждой итерации запускает метод __next__(), который при каждом вызове возвращает очередной элемент итератора.</a:t>
            </a:r>
            <a:endParaRPr>
              <a:solidFill>
                <a:srgbClr val="70AD47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1400"/>
              <a:buAutoNum type="arabicPeriod"/>
            </a:pPr>
            <a:r>
              <a:rPr lang="ru-RU">
                <a:solidFill>
                  <a:srgbClr val="70AD47"/>
                </a:solidFill>
              </a:rPr>
              <a:t>Когда элементы итераторы исчерпаны, метод __next__() завершает свою работу и генерирует исключение StopIteration. </a:t>
            </a:r>
            <a:endParaRPr>
              <a:solidFill>
                <a:srgbClr val="70AD47"/>
              </a:solidFill>
            </a:endParaRPr>
          </a:p>
        </p:txBody>
      </p:sp>
      <p:pic>
        <p:nvPicPr>
          <p:cNvPr id="176" name="Google Shape;17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8938" y="2507750"/>
            <a:ext cx="1724025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