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44E8B-983D-4561-A767-14A73A21A65A}">
  <a:tblStyle styleId="{5E044E8B-983D-4561-A767-14A73A21A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5a95fdc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05a95fdc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a95fdc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605a95fdc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5a95fd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605a95fd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5a95fd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605a95fd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5a95fdc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605a95fdc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5a95fdc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605a95fdc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5a95fdc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605a95fdc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5a95fdc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05a95fdc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Текст + списки">
  <p:cSld name="19_Только заголовок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Заголовок + Текст на цветном фоне">
  <p:cSld name="20_Только заголовок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олько заголовок">
  <p:cSld name="17_Только заголовок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Заголовок + 2 Блока текста">
  <p:cSld name="3_Только заголовок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Заголовок + Текст + Картинка">
  <p:cSld name="Только заголовок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+ текст + таблица/схема">
  <p:cSld name="21_Только заголовок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2 блока с текстом">
  <p:cSld name="5_Только заголовок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Заголовок + Текст + 2 Картинки">
  <p:cSld name="1_Только заголовок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/>
          <p:nvPr/>
        </p:nvSpPr>
        <p:spPr>
          <a:xfrm rot="10800000" flipH="1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 txBox="1"/>
          <p:nvPr/>
        </p:nvSpPr>
        <p:spPr>
          <a:xfrm rot="10800000" flipH="1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Заголовок + 3 Блока текста">
  <p:cSld name="11_Только заголовок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2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4_Только заголов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олько заголовок">
  <p:cSld name="15_Только заголовок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олько заголовок">
  <p:cSld name="14_Только заголовок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екст + Картинка">
  <p:cSld name="12_Только заголовок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8_Только заголовок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+ Схема">
  <p:cSld name="10_Только заголовок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Заголовок + Текст/Код на цветном фоне">
  <p:cSld name="16_Только заголовок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Текст + фото на фоне">
  <p:cSld name="16_Только заголовок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sz="4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16_Только заголовок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Текст + фото на фоне">
  <p:cSld name="16_Только заголовок_1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sz="4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623400" y="3020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Virtualenv. Особенности использования</a:t>
            </a:r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690900" y="1728900"/>
            <a:ext cx="108102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Под виртуальной средой понимают директорию, содержащую необходимые для работы приложения-пакеты, позволяющие выполнять изолированный запуск приложения.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1170525" y="3119400"/>
            <a:ext cx="25053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C2D30"/>
                </a:solidFill>
              </a:rPr>
              <a:t>Установка virtualenv: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3779925" y="3004800"/>
            <a:ext cx="32805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chemeClr val="accent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virtualenv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1170525" y="3792300"/>
            <a:ext cx="35775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Создание виртуальной среды: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4904325" y="3678150"/>
            <a:ext cx="32805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virtualenv </a:t>
            </a:r>
            <a:r>
              <a:rPr lang="ru-RU" sz="1800">
                <a:solidFill>
                  <a:schemeClr val="accent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1170525" y="4555050"/>
            <a:ext cx="35775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Активация виртуальной среды: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4904325" y="4237350"/>
            <a:ext cx="682710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my_proj\Scripts\activate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Windows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my_proj/venv/bin/activate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Linux, MacOS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1183125" y="5446650"/>
            <a:ext cx="3810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Деактивация виртуальной среды: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4916925" y="5128950"/>
            <a:ext cx="698910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my_proj\Scripts\deactivate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Windows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Linux, MacOS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Библиотека psutil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900" y="1702186"/>
            <a:ext cx="3978600" cy="33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796500" y="2488800"/>
            <a:ext cx="60750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Позволяет получить информацию о параметрах процессора, памяти, дисков. Это отличная библиотека для управления системой и ресурсами.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690900" y="35184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Библиотека requests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785725" y="2272100"/>
            <a:ext cx="5323800" cy="26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Сторонний инструмент для выполнения запросов и обработки ответов. Одно из ключевых звеньев для парсинга веб-страниц.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853" y="1978250"/>
            <a:ext cx="4488524" cy="29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последнем занятии курса вы узнали о полезных дополнения в механизме ООП в Python: статических методах и методах класса, атрибутах и встроенных методах объектов класса. Вы научились пошагово создавать ООП-программы и собственные исключения. Вы узнали о некоторых трюках, которые сделают ваш код более лаконичным и стильным. Наконец, вы познакомились с библиотеками, которые еще пригодятся в вам в будущем: psutil, pip, virtualenv, requests.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Полезные дополнения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28500" y="72330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Статические методы и методы класса.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Атрибуты и встроенные методы объектов класса.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Пример ООП-программы.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 собственных исключений.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Библиотека psutil.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Pip и virtualenv. Особенности использования.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Библиотека requests.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Статические методы и методы класса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1697025" y="1732138"/>
            <a:ext cx="29469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>
                <a:solidFill>
                  <a:srgbClr val="FF9900"/>
                </a:solidFill>
              </a:rPr>
              <a:t>@</a:t>
            </a:r>
            <a:r>
              <a:rPr lang="ru-RU" sz="3000" b="1" dirty="0" err="1">
                <a:solidFill>
                  <a:srgbClr val="FF9900"/>
                </a:solidFill>
              </a:rPr>
              <a:t>staticmethod</a:t>
            </a:r>
            <a:endParaRPr sz="30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1012425" y="2745300"/>
            <a:ext cx="45495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rgbClr val="0000FF"/>
                </a:solidFill>
              </a:rPr>
              <a:t>Декоратор для метода класса. Такой метод вызывается напрямую через имя класса (статический метод).</a:t>
            </a:r>
            <a:endParaRPr sz="24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6780600" y="1732138"/>
            <a:ext cx="29469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3000" b="1" dirty="0">
                <a:solidFill>
                  <a:srgbClr val="FF9900"/>
                </a:solidFill>
              </a:rPr>
              <a:t>@</a:t>
            </a:r>
            <a:r>
              <a:rPr lang="ru-RU" sz="3000" b="1" dirty="0" err="1">
                <a:solidFill>
                  <a:srgbClr val="FF9900"/>
                </a:solidFill>
              </a:rPr>
              <a:t>classmethod</a:t>
            </a:r>
            <a:endParaRPr sz="30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6096000" y="2448300"/>
            <a:ext cx="45495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Декоратор для метода класса. Такой метод получает класс в качестве первого аргумента.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623400" y="635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и встроенные методы объектов классов. Часть 1</a:t>
            </a:r>
            <a:endParaRPr/>
          </a:p>
        </p:txBody>
      </p:sp>
      <p:graphicFrame>
        <p:nvGraphicFramePr>
          <p:cNvPr id="147" name="Google Shape;147;p30"/>
          <p:cNvGraphicFramePr/>
          <p:nvPr/>
        </p:nvGraphicFramePr>
        <p:xfrm>
          <a:off x="2970975" y="1420075"/>
          <a:ext cx="6115050" cy="4561840"/>
        </p:xfrm>
        <a:graphic>
          <a:graphicData uri="http://schemas.openxmlformats.org/drawingml/2006/table">
            <a:tbl>
              <a:tblPr>
                <a:noFill/>
                <a:tableStyleId>{5E044E8B-983D-4561-A767-14A73A21A65A}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Атрибут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Имя класса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module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Имя модуля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Словарь с атрибутами класса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bases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Кортеж с базовыми классами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rgbClr val="2C2D30"/>
                          </a:solidFill>
                        </a:rPr>
                        <a:t>Строка документации класса</a:t>
                      </a:r>
                      <a:endParaRPr sz="1800"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Объект-класс, экземпляром которого является данный инстанс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Конструктор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Деструктор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8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hash</a:t>
                      </a:r>
                      <a:r>
                        <a:rPr lang="ru-RU" sz="18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rgbClr val="2C2D30"/>
                          </a:solidFill>
                        </a:rPr>
                        <a:t>Возвращает </a:t>
                      </a:r>
                      <a:r>
                        <a:rPr lang="ru-RU" sz="1800" dirty="0" err="1">
                          <a:solidFill>
                            <a:srgbClr val="2C2D30"/>
                          </a:solidFill>
                        </a:rPr>
                        <a:t>хеш</a:t>
                      </a:r>
                      <a:r>
                        <a:rPr lang="ru-RU" sz="1800" dirty="0">
                          <a:solidFill>
                            <a:srgbClr val="2C2D30"/>
                          </a:solidFill>
                        </a:rPr>
                        <a:t>-значение объекта, равное 32-битному числу</a:t>
                      </a:r>
                      <a:endParaRPr sz="1800"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623400" y="635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и встроенные методы объектов классов. Часть 2</a:t>
            </a:r>
            <a:endParaRPr/>
          </a:p>
        </p:txBody>
      </p:sp>
      <p:graphicFrame>
        <p:nvGraphicFramePr>
          <p:cNvPr id="153" name="Google Shape;153;p31"/>
          <p:cNvGraphicFramePr/>
          <p:nvPr/>
        </p:nvGraphicFramePr>
        <p:xfrm>
          <a:off x="2970975" y="1420075"/>
          <a:ext cx="6115050" cy="401320"/>
        </p:xfrm>
        <a:graphic>
          <a:graphicData uri="http://schemas.openxmlformats.org/drawingml/2006/table">
            <a:tbl>
              <a:tblPr>
                <a:noFill/>
                <a:tableStyleId>{5E044E8B-983D-4561-A767-14A73A21A65A}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Атрибут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31"/>
          <p:cNvGraphicFramePr/>
          <p:nvPr>
            <p:extLst>
              <p:ext uri="{D42A27DB-BD31-4B8C-83A1-F6EECF244321}">
                <p14:modId xmlns:p14="http://schemas.microsoft.com/office/powerpoint/2010/main" val="3391782957"/>
              </p:ext>
            </p:extLst>
          </p:nvPr>
        </p:nvGraphicFramePr>
        <p:xfrm>
          <a:off x="2970975" y="1823300"/>
          <a:ext cx="6115050" cy="3698240"/>
        </p:xfrm>
        <a:graphic>
          <a:graphicData uri="http://schemas.openxmlformats.org/drawingml/2006/table">
            <a:tbl>
              <a:tblPr>
                <a:noFill/>
                <a:tableStyleId>{5E044E8B-983D-4561-A767-14A73A21A65A}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getattr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Возвращает атрибут, недоступный обычным способом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setattr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Присваивает значение атрибуту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delattr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Удаляет атрибут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Выполняется при вызове экземпляра класса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600" b="1" dirty="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rgbClr val="2C2D30"/>
                          </a:solidFill>
                        </a:rPr>
                        <a:t>Строковое представление объекта</a:t>
                      </a:r>
                      <a:endParaRPr sz="1600"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getitem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600" b="1" dirty="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rgbClr val="2C2D30"/>
                          </a:solidFill>
                        </a:rPr>
                        <a:t>Получение элемента по индексу или ключу</a:t>
                      </a:r>
                      <a:endParaRPr sz="1600"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setitem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600" b="1" dirty="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Присваивание элемента с данным ключом или индексом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r>
                        <a:rPr lang="ru-RU" sz="1600" b="1" dirty="0" err="1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delitem</a:t>
                      </a:r>
                      <a:r>
                        <a:rPr lang="ru-RU" sz="1600" b="1" dirty="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</a:t>
                      </a:r>
                      <a:endParaRPr sz="1600" b="1" dirty="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rgbClr val="2C2D30"/>
                          </a:solidFill>
                        </a:rPr>
                        <a:t>Удаление элемента с данным ключом или индексом</a:t>
                      </a:r>
                      <a:endParaRPr sz="1600"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ООП-программа</a:t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800" y="2125975"/>
            <a:ext cx="5833575" cy="30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 txBox="1"/>
          <p:nvPr/>
        </p:nvSpPr>
        <p:spPr>
          <a:xfrm>
            <a:off x="623400" y="1533100"/>
            <a:ext cx="5187900" cy="4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Сформулировать задачу.</a:t>
            </a:r>
            <a:endParaRPr sz="160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Определить объекты предметной области, участвующие в решении задачи.</a:t>
            </a:r>
            <a:endParaRPr sz="160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Определить классы, на основе которых генерируются объекты. При необходимости определить базовые классы и классы-потомки.</a:t>
            </a:r>
            <a:endParaRPr sz="160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Определить основные атрибуты и методы объектов.</a:t>
            </a:r>
            <a:endParaRPr sz="160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Создать классы, их атрибуты и методы.</a:t>
            </a:r>
            <a:endParaRPr sz="160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Создать объекты классов.</a:t>
            </a:r>
            <a:endParaRPr sz="160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Выполнить итоговое решение задачи, организовав взаимодействие объектов.</a:t>
            </a:r>
            <a:endParaRPr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Создание собственных исключений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225" y="2734562"/>
            <a:ext cx="4030375" cy="30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1201500" y="1549313"/>
            <a:ext cx="91800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rgbClr val="0000FF"/>
                </a:solidFill>
              </a:rPr>
              <a:t>В </a:t>
            </a:r>
            <a:r>
              <a:rPr lang="ru-RU" sz="2400" dirty="0" err="1">
                <a:solidFill>
                  <a:srgbClr val="0000FF"/>
                </a:solidFill>
              </a:rPr>
              <a:t>Python</a:t>
            </a:r>
            <a:r>
              <a:rPr lang="ru-RU" sz="2400" dirty="0">
                <a:solidFill>
                  <a:srgbClr val="0000FF"/>
                </a:solidFill>
              </a:rPr>
              <a:t> существует возможность создания собственных классов-исключений — потомков класса </a:t>
            </a:r>
            <a:r>
              <a:rPr lang="ru-RU" sz="2400" dirty="0" err="1">
                <a:solidFill>
                  <a:srgbClr val="0000FF"/>
                </a:solidFill>
              </a:rPr>
              <a:t>Exception</a:t>
            </a:r>
            <a:r>
              <a:rPr lang="ru-RU" sz="2400" dirty="0">
                <a:solidFill>
                  <a:srgbClr val="0000FF"/>
                </a:solidFill>
              </a:rPr>
              <a:t>.</a:t>
            </a:r>
            <a:r>
              <a:rPr lang="ru-RU" sz="3000" dirty="0">
                <a:solidFill>
                  <a:srgbClr val="0000FF"/>
                </a:solidFill>
              </a:rPr>
              <a:t> </a:t>
            </a:r>
            <a:endParaRPr sz="30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1917000" y="2404328"/>
            <a:ext cx="3000000" cy="3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Exception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ZeroDivisionError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IndexError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KeyError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FileExistsError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FileNotFoundError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IndentationError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TypeError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ValueError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623400" y="3020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Pip. Особенности использования</a:t>
            </a:r>
            <a:endParaRPr/>
          </a:p>
        </p:txBody>
      </p:sp>
      <p:sp>
        <p:nvSpPr>
          <p:cNvPr id="175" name="Google Shape;175;p34"/>
          <p:cNvSpPr txBox="1"/>
          <p:nvPr/>
        </p:nvSpPr>
        <p:spPr>
          <a:xfrm>
            <a:off x="623400" y="1337400"/>
            <a:ext cx="108102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rgbClr val="0000FF"/>
                </a:solidFill>
              </a:rPr>
              <a:t>Это популярная система управления пакетами, предназначенная для установки и управления программными пакетами, реализованными с помощью Python.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6" name="Google Shape;176;p34"/>
          <p:cNvGraphicFramePr/>
          <p:nvPr/>
        </p:nvGraphicFramePr>
        <p:xfrm>
          <a:off x="3301800" y="2221800"/>
          <a:ext cx="6115050" cy="3789680"/>
        </p:xfrm>
        <a:graphic>
          <a:graphicData uri="http://schemas.openxmlformats.org/drawingml/2006/table">
            <a:tbl>
              <a:tblPr>
                <a:noFill/>
                <a:tableStyleId>{5E044E8B-983D-4561-A767-14A73A21A65A}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0000FF"/>
                          </a:solidFill>
                        </a:rPr>
                        <a:t>Команда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accent6"/>
                          </a:solidFill>
                        </a:rPr>
                        <a:t>pip help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подсказку о доступных командах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accent6"/>
                          </a:solidFill>
                        </a:rPr>
                        <a:t>pip install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Установить пакет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accent6"/>
                          </a:solidFill>
                        </a:rPr>
                        <a:t>pip uninstall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Удалить пакет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accent6"/>
                          </a:solidFill>
                        </a:rPr>
                        <a:t>pip list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список установленных пакетов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accent6"/>
                          </a:solidFill>
                        </a:rPr>
                        <a:t>pip search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Найти пакет по имени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accent6"/>
                          </a:solidFill>
                        </a:rPr>
                        <a:t>pip install -U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Обновить указанный пакет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accent6"/>
                          </a:solidFill>
                        </a:rPr>
                        <a:t>pip show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информацию об установленном пакете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589</Words>
  <Application>Microsoft Office PowerPoint</Application>
  <PresentationFormat>Широкоэкранный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Roboto</vt:lpstr>
      <vt:lpstr>Arial</vt:lpstr>
      <vt:lpstr>Roboto Medium</vt:lpstr>
      <vt:lpstr>Times New Roman</vt:lpstr>
      <vt:lpstr>Courier New</vt:lpstr>
      <vt:lpstr>Тема Office</vt:lpstr>
      <vt:lpstr>Тема Office</vt:lpstr>
      <vt:lpstr>Основы Python</vt:lpstr>
      <vt:lpstr>ООП. Полезные дополнения</vt:lpstr>
      <vt:lpstr>На этом уроке</vt:lpstr>
      <vt:lpstr>Статические методы и методы класса</vt:lpstr>
      <vt:lpstr>Атрибуты и встроенные методы объектов классов. Часть 1</vt:lpstr>
      <vt:lpstr>Атрибуты и встроенные методы объектов классов. Часть 2</vt:lpstr>
      <vt:lpstr>ООП-программа</vt:lpstr>
      <vt:lpstr>Создание собственных исключений</vt:lpstr>
      <vt:lpstr>Pip. Особенности использования</vt:lpstr>
      <vt:lpstr>Virtualenv. Особенности использования</vt:lpstr>
      <vt:lpstr>Библиотека psutil</vt:lpstr>
      <vt:lpstr>Библиотека requests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Рогов Василий</cp:lastModifiedBy>
  <cp:revision>5</cp:revision>
  <dcterms:modified xsi:type="dcterms:W3CDTF">2020-11-09T08:07:30Z</dcterms:modified>
</cp:coreProperties>
</file>