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200638" cy="32399288"/>
  <p:notesSz cx="6858000" cy="9144000"/>
  <p:defaultTextStyle>
    <a:defPPr>
      <a:defRPr lang="en-US"/>
    </a:defPPr>
    <a:lvl1pPr marL="0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1pPr>
    <a:lvl2pPr marL="564733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2pPr>
    <a:lvl3pPr marL="1129467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3pPr>
    <a:lvl4pPr marL="1694200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4pPr>
    <a:lvl5pPr marL="2258934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5pPr>
    <a:lvl6pPr marL="2823667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6pPr>
    <a:lvl7pPr marL="3388401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7pPr>
    <a:lvl8pPr marL="3953134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8pPr>
    <a:lvl9pPr marL="4517868" algn="l" defTabSz="1129467" rtl="0" eaLnBrk="1" latinLnBrk="0" hangingPunct="1">
      <a:defRPr sz="22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1" autoAdjust="0"/>
  </p:normalViewPr>
  <p:slideViewPr>
    <p:cSldViewPr snapToGrid="0">
      <p:cViewPr>
        <p:scale>
          <a:sx n="25" d="100"/>
          <a:sy n="25" d="100"/>
        </p:scale>
        <p:origin x="139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29957-D56D-469F-B3C8-C31672200E9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D46A5-C6B4-4FE8-A130-C6DF8E2F5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D46A5-C6B4-4FE8-A130-C6DF8E2F5E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9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60034" y="7581165"/>
            <a:ext cx="38879996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60034" y="17396276"/>
            <a:ext cx="38879996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60035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082337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082337" y="17396276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60035" y="17396276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159416" y="8833730"/>
            <a:ext cx="38879996" cy="16285621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159416" y="8833730"/>
            <a:ext cx="38879996" cy="162856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688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60035" y="7581164"/>
            <a:ext cx="18973121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082337" y="7581164"/>
            <a:ext cx="18973121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40052" y="5302506"/>
            <a:ext cx="36719961" cy="522863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688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60035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60035" y="17396276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082337" y="7581164"/>
            <a:ext cx="18973121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60035" y="7581164"/>
            <a:ext cx="18973121" cy="18791076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082337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082337" y="17396276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60035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082337" y="7581165"/>
            <a:ext cx="18973121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60034" y="17396276"/>
            <a:ext cx="38879996" cy="896332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40052" y="5302507"/>
            <a:ext cx="36719961" cy="11279570"/>
          </a:xfrm>
          <a:prstGeom prst="rect">
            <a:avLst/>
          </a:prstGeom>
        </p:spPr>
        <p:txBody>
          <a:bodyPr tIns="91440" bIns="91440" anchor="b"/>
          <a:lstStyle/>
          <a:p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2969739" y="30029499"/>
            <a:ext cx="9719536" cy="1724626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01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4309918" y="30029499"/>
            <a:ext cx="14579612" cy="1724626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01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0510173" y="30029499"/>
            <a:ext cx="9719536" cy="1724626"/>
          </a:xfrm>
          <a:prstGeom prst="rect">
            <a:avLst/>
          </a:prstGeom>
        </p:spPr>
        <p:txBody>
          <a:bodyPr anchor="ctr"/>
          <a:lstStyle/>
          <a:p>
            <a:pPr algn="r" rtl="1">
              <a:lnSpc>
                <a:spcPct val="100000"/>
              </a:lnSpc>
            </a:pPr>
            <a:fld id="{5A41BB87-58BB-4E20-91E7-9C6B3D1E9831}" type="slidenum">
              <a:rPr lang="en-US" sz="2779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176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160034" y="7581164"/>
            <a:ext cx="38879996" cy="18791076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25760" lvl="1" indent="-27216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088640" lvl="2" indent="-241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451520" lvl="3" indent="-18144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814400" lvl="4" indent="-1814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177280" lvl="5" indent="-1814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540160" lvl="6" indent="-1814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00" indent="-388800" algn="l" defTabSz="768096" rtl="0" eaLnBrk="1" latinLnBrk="0" hangingPunct="1">
        <a:lnSpc>
          <a:spcPct val="90000"/>
        </a:lnSpc>
        <a:spcBef>
          <a:spcPts val="840"/>
        </a:spcBef>
        <a:buClr>
          <a:srgbClr val="000000"/>
        </a:buClr>
        <a:buSzPct val="45000"/>
        <a:buFont typeface="Wingdings" charset="2"/>
        <a:buChar char="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3"/>
          <p:cNvPicPr/>
          <p:nvPr/>
        </p:nvPicPr>
        <p:blipFill>
          <a:blip r:embed="rId3"/>
          <a:stretch/>
        </p:blipFill>
        <p:spPr>
          <a:xfrm>
            <a:off x="39290021" y="1460629"/>
            <a:ext cx="3316514" cy="3571446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5527161" y="1895527"/>
            <a:ext cx="32715922" cy="340572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3944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FSD – File System Defender</a:t>
            </a:r>
          </a:p>
          <a:p>
            <a:pPr algn="ctr"/>
            <a:r>
              <a:rPr lang="en-US" sz="648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part of project in ransomware, Spring 2018</a:t>
            </a:r>
            <a:endParaRPr lang="en-US" sz="648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 rtl="1">
              <a:lnSpc>
                <a:spcPct val="100000"/>
              </a:lnSpc>
            </a:pPr>
            <a:endParaRPr lang="en-US" sz="1512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866631" y="8159206"/>
            <a:ext cx="19202642" cy="82823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rtl="1">
              <a:lnSpc>
                <a:spcPct val="100000"/>
              </a:lnSpc>
            </a:pP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FSD protects your PC against ransomware and guaranties zero file loss even in case of successful Ransomware attack.</a:t>
            </a:r>
            <a:b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b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FSD uses kernel module to filter filesystem activities and uses heuristics to detect Ransomware like behavior.</a:t>
            </a:r>
          </a:p>
          <a:p>
            <a:pPr rtl="1">
              <a:lnSpc>
                <a:spcPct val="100000"/>
              </a:lnSpc>
            </a:pP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protect your private files and backup them to Azure Cloud Storage.</a:t>
            </a:r>
          </a:p>
          <a:p>
            <a:pPr rtl="1">
              <a:lnSpc>
                <a:spcPct val="100000"/>
              </a:lnSpc>
            </a:pPr>
            <a:endParaRPr lang="en-US" sz="60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endParaRPr lang="en-US" sz="60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rtl="1">
              <a:lnSpc>
                <a:spcPct val="100000"/>
              </a:lnSpc>
            </a:pPr>
            <a:r>
              <a:rPr lang="en-US" sz="6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</a:p>
        </p:txBody>
      </p:sp>
      <p:sp>
        <p:nvSpPr>
          <p:cNvPr id="43" name="CustomShape 4"/>
          <p:cNvSpPr/>
          <p:nvPr/>
        </p:nvSpPr>
        <p:spPr>
          <a:xfrm>
            <a:off x="890377" y="16840395"/>
            <a:ext cx="19270297" cy="1153078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00000"/>
              </a:lnSpc>
            </a:pPr>
            <a:endParaRPr lang="en-US" sz="1512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5527161" y="5880214"/>
            <a:ext cx="15159055" cy="13327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04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Alexander </a:t>
            </a:r>
            <a:r>
              <a:rPr lang="en-US" sz="504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Gurevich</a:t>
            </a:r>
            <a:r>
              <a:rPr lang="en-US" sz="504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and Denys </a:t>
            </a:r>
            <a:r>
              <a:rPr lang="en-US" sz="504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Svyshchov</a:t>
            </a:r>
            <a:endParaRPr lang="en-US" sz="1512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3"/>
          <p:cNvPicPr/>
          <p:nvPr/>
        </p:nvPicPr>
        <p:blipFill>
          <a:blip r:embed="rId4"/>
          <a:stretch/>
        </p:blipFill>
        <p:spPr>
          <a:xfrm>
            <a:off x="86416" y="27530393"/>
            <a:ext cx="4536734" cy="3543322"/>
          </a:xfrm>
          <a:prstGeom prst="rect">
            <a:avLst/>
          </a:prstGeom>
          <a:ln>
            <a:noFill/>
          </a:ln>
        </p:spPr>
      </p:pic>
      <p:pic>
        <p:nvPicPr>
          <p:cNvPr id="47" name="Picture 6"/>
          <p:cNvPicPr/>
          <p:nvPr/>
        </p:nvPicPr>
        <p:blipFill>
          <a:blip r:embed="rId5"/>
          <a:stretch/>
        </p:blipFill>
        <p:spPr>
          <a:xfrm>
            <a:off x="35278601" y="28202736"/>
            <a:ext cx="8448993" cy="3117227"/>
          </a:xfrm>
          <a:prstGeom prst="rect">
            <a:avLst/>
          </a:prstGeom>
          <a:ln>
            <a:noFill/>
          </a:ln>
        </p:spPr>
      </p:pic>
      <p:sp>
        <p:nvSpPr>
          <p:cNvPr id="13" name="CustomShape 5"/>
          <p:cNvSpPr/>
          <p:nvPr/>
        </p:nvSpPr>
        <p:spPr>
          <a:xfrm>
            <a:off x="21539675" y="5893506"/>
            <a:ext cx="16696079" cy="13327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 rtl="1">
              <a:lnSpc>
                <a:spcPct val="100000"/>
              </a:lnSpc>
            </a:pPr>
            <a:r>
              <a:rPr lang="en-US" sz="504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Assaf Rosenbaum</a:t>
            </a:r>
            <a:endParaRPr lang="en-US" sz="1512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21333454" y="8159205"/>
            <a:ext cx="20023441" cy="202119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Configure FSD using FSD Manager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folder you want to protect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FSD Manager backup your private files to Azure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FSD Driver Module filters relevant IRPs (I/O request packet) 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FSD Manager receives IRPs information from Driver Module and analyzes them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FSD Manager detect a threat, it signals Kernel Module to kill malicious process and gives user a notification, that thread was detected, and instructions to backup saved files</a:t>
            </a: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files are lost during the attack thanks to backup</a:t>
            </a:r>
          </a:p>
          <a:p>
            <a:pPr>
              <a:lnSpc>
                <a:spcPct val="100000"/>
              </a:lnSpc>
            </a:pP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Detection techniques:</a:t>
            </a:r>
          </a:p>
          <a:p>
            <a:pPr marL="1421983" lvl="1" indent="-857250"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Measurement of writes entropy (Shannon`s entropy)</a:t>
            </a:r>
          </a:p>
          <a:p>
            <a:pPr marL="1250533" lvl="1" indent="-685800"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 of file modifications (“distance” between initial and final file)</a:t>
            </a:r>
          </a:p>
          <a:p>
            <a:pPr marL="1250533" lvl="1" indent="-685800"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type changes</a:t>
            </a:r>
          </a:p>
          <a:p>
            <a:pPr marL="1250533" lvl="1" indent="-685800">
              <a:buFont typeface="Arial" panose="020B0604020202020204" pitchFamily="34" charset="0"/>
              <a:buChar char="•"/>
            </a:pPr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Statistics of file access types</a:t>
            </a:r>
          </a:p>
          <a:p>
            <a:pPr lvl="1"/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/>
            <a: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indicators provide low false positive results and high accuracy</a:t>
            </a:r>
            <a:br>
              <a:rPr lang="en-US" sz="5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en-US" sz="5400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A95C42-9203-47D9-A4A5-5539A8AC10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19" t="14778" r="48604" b="46254"/>
          <a:stretch/>
        </p:blipFill>
        <p:spPr>
          <a:xfrm>
            <a:off x="260589" y="1919139"/>
            <a:ext cx="5154788" cy="340572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EF90C1-0B2C-4143-B1CA-5723712DB3F5}"/>
              </a:ext>
            </a:extLst>
          </p:cNvPr>
          <p:cNvCxnSpPr>
            <a:cxnSpLocks/>
          </p:cNvCxnSpPr>
          <p:nvPr/>
        </p:nvCxnSpPr>
        <p:spPr>
          <a:xfrm flipV="1">
            <a:off x="8819535" y="21082818"/>
            <a:ext cx="9620865" cy="720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8B5CD7-15BB-493A-B49F-681255267738}"/>
              </a:ext>
            </a:extLst>
          </p:cNvPr>
          <p:cNvSpPr txBox="1"/>
          <p:nvPr/>
        </p:nvSpPr>
        <p:spPr>
          <a:xfrm>
            <a:off x="16822843" y="21150594"/>
            <a:ext cx="2438400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Mode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471676-E327-4906-86DD-6BE564C5781F}"/>
              </a:ext>
            </a:extLst>
          </p:cNvPr>
          <p:cNvSpPr txBox="1"/>
          <p:nvPr/>
        </p:nvSpPr>
        <p:spPr>
          <a:xfrm>
            <a:off x="16829204" y="20627291"/>
            <a:ext cx="2438400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Mode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DA8584-6C7A-4F04-AB7C-09EC04FC276F}"/>
              </a:ext>
            </a:extLst>
          </p:cNvPr>
          <p:cNvSpPr/>
          <p:nvPr/>
        </p:nvSpPr>
        <p:spPr>
          <a:xfrm>
            <a:off x="11145809" y="21882889"/>
            <a:ext cx="5200031" cy="25640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FSD </a:t>
            </a:r>
            <a:r>
              <a:rPr lang="en-US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Minifilter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Driver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792288-262A-4B71-815E-2FDE13524E9C}"/>
              </a:ext>
            </a:extLst>
          </p:cNvPr>
          <p:cNvSpPr/>
          <p:nvPr/>
        </p:nvSpPr>
        <p:spPr>
          <a:xfrm>
            <a:off x="11830049" y="25451330"/>
            <a:ext cx="3581400" cy="10624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Legacy Device Driver</a:t>
            </a:r>
          </a:p>
        </p:txBody>
      </p:sp>
      <p:pic>
        <p:nvPicPr>
          <p:cNvPr id="1028" name="Picture 4" descr="Image result for hard disk picture">
            <a:extLst>
              <a:ext uri="{FF2B5EF4-FFF2-40B4-BE49-F238E27FC236}">
                <a16:creationId xmlns:a16="http://schemas.microsoft.com/office/drawing/2014/main" id="{9367D756-56DD-4A5B-AA9F-B5CDC724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684" y="27167740"/>
            <a:ext cx="1444131" cy="120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D5BC5F-D4F8-426F-9429-7DFD0D6F9489}"/>
              </a:ext>
            </a:extLst>
          </p:cNvPr>
          <p:cNvCxnSpPr>
            <a:cxnSpLocks/>
          </p:cNvCxnSpPr>
          <p:nvPr/>
        </p:nvCxnSpPr>
        <p:spPr>
          <a:xfrm flipV="1">
            <a:off x="13489236" y="24446971"/>
            <a:ext cx="0" cy="10043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C00DFD-B27B-4C17-AA8E-5883BA1CD2C9}"/>
              </a:ext>
            </a:extLst>
          </p:cNvPr>
          <p:cNvCxnSpPr>
            <a:cxnSpLocks/>
          </p:cNvCxnSpPr>
          <p:nvPr/>
        </p:nvCxnSpPr>
        <p:spPr>
          <a:xfrm flipV="1">
            <a:off x="13489236" y="26513786"/>
            <a:ext cx="0" cy="6406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FC6D7A-56B9-47BA-9438-D956D8684539}"/>
              </a:ext>
            </a:extLst>
          </p:cNvPr>
          <p:cNvCxnSpPr>
            <a:cxnSpLocks/>
          </p:cNvCxnSpPr>
          <p:nvPr/>
        </p:nvCxnSpPr>
        <p:spPr>
          <a:xfrm flipV="1">
            <a:off x="13906500" y="26527056"/>
            <a:ext cx="0" cy="77528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BA4B01-37E5-4B03-9F87-4FE6FA878EBE}"/>
              </a:ext>
            </a:extLst>
          </p:cNvPr>
          <p:cNvCxnSpPr>
            <a:cxnSpLocks/>
          </p:cNvCxnSpPr>
          <p:nvPr/>
        </p:nvCxnSpPr>
        <p:spPr>
          <a:xfrm flipV="1">
            <a:off x="13906500" y="24446971"/>
            <a:ext cx="0" cy="100436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0659A2-93BD-4FF1-9653-B58141AEBC6E}"/>
              </a:ext>
            </a:extLst>
          </p:cNvPr>
          <p:cNvCxnSpPr>
            <a:cxnSpLocks/>
          </p:cNvCxnSpPr>
          <p:nvPr/>
        </p:nvCxnSpPr>
        <p:spPr>
          <a:xfrm flipH="1" flipV="1">
            <a:off x="11585152" y="20308644"/>
            <a:ext cx="1226832" cy="1367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19BC05-684B-4C77-AFD5-FB72181E1A92}"/>
              </a:ext>
            </a:extLst>
          </p:cNvPr>
          <p:cNvCxnSpPr>
            <a:cxnSpLocks/>
          </p:cNvCxnSpPr>
          <p:nvPr/>
        </p:nvCxnSpPr>
        <p:spPr>
          <a:xfrm flipH="1" flipV="1">
            <a:off x="11830050" y="20296094"/>
            <a:ext cx="1114955" cy="138029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A07FB43-9C34-4CBE-9D69-032ABAFA1338}"/>
              </a:ext>
            </a:extLst>
          </p:cNvPr>
          <p:cNvSpPr/>
          <p:nvPr/>
        </p:nvSpPr>
        <p:spPr>
          <a:xfrm>
            <a:off x="8447708" y="16988507"/>
            <a:ext cx="5298117" cy="31410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FSD Manager Service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5A5B7A-7D46-4283-851D-79B36098240F}"/>
              </a:ext>
            </a:extLst>
          </p:cNvPr>
          <p:cNvCxnSpPr>
            <a:cxnSpLocks/>
          </p:cNvCxnSpPr>
          <p:nvPr/>
        </p:nvCxnSpPr>
        <p:spPr>
          <a:xfrm flipV="1">
            <a:off x="15035244" y="20684010"/>
            <a:ext cx="900890" cy="99238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B10039-8032-46B9-9F29-FF9859D54E87}"/>
              </a:ext>
            </a:extLst>
          </p:cNvPr>
          <p:cNvCxnSpPr>
            <a:cxnSpLocks/>
          </p:cNvCxnSpPr>
          <p:nvPr/>
        </p:nvCxnSpPr>
        <p:spPr>
          <a:xfrm flipV="1">
            <a:off x="15168265" y="20742660"/>
            <a:ext cx="999108" cy="10502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07EA8C5-3D42-4FC7-9023-90ACD6BA629C}"/>
              </a:ext>
            </a:extLst>
          </p:cNvPr>
          <p:cNvSpPr/>
          <p:nvPr/>
        </p:nvSpPr>
        <p:spPr>
          <a:xfrm>
            <a:off x="15010006" y="19543722"/>
            <a:ext cx="2516433" cy="10624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I/O Operations</a:t>
            </a:r>
          </a:p>
        </p:txBody>
      </p:sp>
      <p:sp>
        <p:nvSpPr>
          <p:cNvPr id="73" name="Thought Bubble: Cloud 72">
            <a:extLst>
              <a:ext uri="{FF2B5EF4-FFF2-40B4-BE49-F238E27FC236}">
                <a16:creationId xmlns:a16="http://schemas.microsoft.com/office/drawing/2014/main" id="{09C2ECD6-B565-440A-849D-A4B464A2BF1B}"/>
              </a:ext>
            </a:extLst>
          </p:cNvPr>
          <p:cNvSpPr/>
          <p:nvPr/>
        </p:nvSpPr>
        <p:spPr>
          <a:xfrm>
            <a:off x="1843742" y="19787033"/>
            <a:ext cx="3114890" cy="1515957"/>
          </a:xfrm>
          <a:prstGeom prst="cloudCallout">
            <a:avLst>
              <a:gd name="adj1" fmla="val 178578"/>
              <a:gd name="adj2" fmla="val 1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azure cloud">
            <a:extLst>
              <a:ext uri="{FF2B5EF4-FFF2-40B4-BE49-F238E27FC236}">
                <a16:creationId xmlns:a16="http://schemas.microsoft.com/office/drawing/2014/main" id="{340F6B49-AE08-4C2A-95A5-1830F722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2" y="18985411"/>
            <a:ext cx="5569125" cy="351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iles">
            <a:extLst>
              <a:ext uri="{FF2B5EF4-FFF2-40B4-BE49-F238E27FC236}">
                <a16:creationId xmlns:a16="http://schemas.microsoft.com/office/drawing/2014/main" id="{5575D5C7-8970-45BF-98F2-2095724B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786" y="17618946"/>
            <a:ext cx="3802125" cy="187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7AA86ED-ABC9-4A81-80E7-8123F5E0F319}"/>
              </a:ext>
            </a:extLst>
          </p:cNvPr>
          <p:cNvSpPr txBox="1"/>
          <p:nvPr/>
        </p:nvSpPr>
        <p:spPr>
          <a:xfrm>
            <a:off x="14918605" y="17195067"/>
            <a:ext cx="318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User private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190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Itai  Dabran</dc:creator>
  <dc:description/>
  <cp:lastModifiedBy>Randomize</cp:lastModifiedBy>
  <cp:revision>32</cp:revision>
  <dcterms:modified xsi:type="dcterms:W3CDTF">2018-06-17T19:23:08Z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