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43200638" cy="32399288"/>
  <p:notesSz cx="6858000" cy="9144000"/>
  <p:defaultTextStyle>
    <a:defPPr>
      <a:defRPr lang="en-US"/>
    </a:defPPr>
    <a:lvl1pPr marL="0" algn="l" defTabSz="1129467" rtl="0" eaLnBrk="1" latinLnBrk="0" hangingPunct="1">
      <a:defRPr sz="2223" kern="1200">
        <a:solidFill>
          <a:schemeClr val="tx1"/>
        </a:solidFill>
        <a:latin typeface="+mn-lt"/>
        <a:ea typeface="+mn-ea"/>
        <a:cs typeface="+mn-cs"/>
      </a:defRPr>
    </a:lvl1pPr>
    <a:lvl2pPr marL="564733" algn="l" defTabSz="1129467" rtl="0" eaLnBrk="1" latinLnBrk="0" hangingPunct="1">
      <a:defRPr sz="2223" kern="1200">
        <a:solidFill>
          <a:schemeClr val="tx1"/>
        </a:solidFill>
        <a:latin typeface="+mn-lt"/>
        <a:ea typeface="+mn-ea"/>
        <a:cs typeface="+mn-cs"/>
      </a:defRPr>
    </a:lvl2pPr>
    <a:lvl3pPr marL="1129467" algn="l" defTabSz="1129467" rtl="0" eaLnBrk="1" latinLnBrk="0" hangingPunct="1">
      <a:defRPr sz="2223" kern="1200">
        <a:solidFill>
          <a:schemeClr val="tx1"/>
        </a:solidFill>
        <a:latin typeface="+mn-lt"/>
        <a:ea typeface="+mn-ea"/>
        <a:cs typeface="+mn-cs"/>
      </a:defRPr>
    </a:lvl3pPr>
    <a:lvl4pPr marL="1694200" algn="l" defTabSz="1129467" rtl="0" eaLnBrk="1" latinLnBrk="0" hangingPunct="1">
      <a:defRPr sz="2223" kern="1200">
        <a:solidFill>
          <a:schemeClr val="tx1"/>
        </a:solidFill>
        <a:latin typeface="+mn-lt"/>
        <a:ea typeface="+mn-ea"/>
        <a:cs typeface="+mn-cs"/>
      </a:defRPr>
    </a:lvl4pPr>
    <a:lvl5pPr marL="2258934" algn="l" defTabSz="1129467" rtl="0" eaLnBrk="1" latinLnBrk="0" hangingPunct="1">
      <a:defRPr sz="2223" kern="1200">
        <a:solidFill>
          <a:schemeClr val="tx1"/>
        </a:solidFill>
        <a:latin typeface="+mn-lt"/>
        <a:ea typeface="+mn-ea"/>
        <a:cs typeface="+mn-cs"/>
      </a:defRPr>
    </a:lvl5pPr>
    <a:lvl6pPr marL="2823667" algn="l" defTabSz="1129467" rtl="0" eaLnBrk="1" latinLnBrk="0" hangingPunct="1">
      <a:defRPr sz="2223" kern="1200">
        <a:solidFill>
          <a:schemeClr val="tx1"/>
        </a:solidFill>
        <a:latin typeface="+mn-lt"/>
        <a:ea typeface="+mn-ea"/>
        <a:cs typeface="+mn-cs"/>
      </a:defRPr>
    </a:lvl6pPr>
    <a:lvl7pPr marL="3388401" algn="l" defTabSz="1129467" rtl="0" eaLnBrk="1" latinLnBrk="0" hangingPunct="1">
      <a:defRPr sz="2223" kern="1200">
        <a:solidFill>
          <a:schemeClr val="tx1"/>
        </a:solidFill>
        <a:latin typeface="+mn-lt"/>
        <a:ea typeface="+mn-ea"/>
        <a:cs typeface="+mn-cs"/>
      </a:defRPr>
    </a:lvl7pPr>
    <a:lvl8pPr marL="3953134" algn="l" defTabSz="1129467" rtl="0" eaLnBrk="1" latinLnBrk="0" hangingPunct="1">
      <a:defRPr sz="2223" kern="1200">
        <a:solidFill>
          <a:schemeClr val="tx1"/>
        </a:solidFill>
        <a:latin typeface="+mn-lt"/>
        <a:ea typeface="+mn-ea"/>
        <a:cs typeface="+mn-cs"/>
      </a:defRPr>
    </a:lvl8pPr>
    <a:lvl9pPr marL="4517868" algn="l" defTabSz="1129467" rtl="0" eaLnBrk="1" latinLnBrk="0" hangingPunct="1">
      <a:defRPr sz="22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1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01" autoAdjust="0"/>
  </p:normalViewPr>
  <p:slideViewPr>
    <p:cSldViewPr snapToGrid="0">
      <p:cViewPr varScale="1">
        <p:scale>
          <a:sx n="25" d="100"/>
          <a:sy n="25" d="100"/>
        </p:scale>
        <p:origin x="6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29957-D56D-469F-B3C8-C31672200E99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D46A5-C6B4-4FE8-A130-C6DF8E2F5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23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D46A5-C6B4-4FE8-A130-C6DF8E2F5E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96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240052" y="5302507"/>
            <a:ext cx="36719961" cy="1127957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160034" y="7581165"/>
            <a:ext cx="38879996" cy="896332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160034" y="17396276"/>
            <a:ext cx="38879996" cy="896332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240052" y="5302507"/>
            <a:ext cx="36719961" cy="1127957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160035" y="7581165"/>
            <a:ext cx="18973121" cy="896332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2082337" y="7581165"/>
            <a:ext cx="18973121" cy="896332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2082337" y="17396276"/>
            <a:ext cx="18973121" cy="896332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160035" y="17396276"/>
            <a:ext cx="18973121" cy="896332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240052" y="5302507"/>
            <a:ext cx="36719961" cy="1127957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160034" y="7581164"/>
            <a:ext cx="38879996" cy="18791076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160034" y="7581164"/>
            <a:ext cx="38879996" cy="18791076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159416" y="8833730"/>
            <a:ext cx="38879996" cy="16285621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159416" y="8833730"/>
            <a:ext cx="38879996" cy="1628562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240052" y="5302507"/>
            <a:ext cx="36719961" cy="1127957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160034" y="7581164"/>
            <a:ext cx="38879996" cy="1879107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688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240052" y="5302507"/>
            <a:ext cx="36719961" cy="1127957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160034" y="7581164"/>
            <a:ext cx="38879996" cy="18791076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240052" y="5302507"/>
            <a:ext cx="36719961" cy="1127957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160035" y="7581164"/>
            <a:ext cx="18973121" cy="18791076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2082337" y="7581164"/>
            <a:ext cx="18973121" cy="18791076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240052" y="5302507"/>
            <a:ext cx="36719961" cy="1127957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240052" y="5302506"/>
            <a:ext cx="36719961" cy="5228635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688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240052" y="5302507"/>
            <a:ext cx="36719961" cy="1127957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160035" y="7581165"/>
            <a:ext cx="18973121" cy="896332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160035" y="17396276"/>
            <a:ext cx="18973121" cy="896332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2082337" y="7581164"/>
            <a:ext cx="18973121" cy="18791076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240052" y="5302507"/>
            <a:ext cx="36719961" cy="1127957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160035" y="7581164"/>
            <a:ext cx="18973121" cy="18791076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2082337" y="7581165"/>
            <a:ext cx="18973121" cy="896332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2082337" y="17396276"/>
            <a:ext cx="18973121" cy="896332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240052" y="5302507"/>
            <a:ext cx="36719961" cy="1127957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160035" y="7581165"/>
            <a:ext cx="18973121" cy="896332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2082337" y="7581165"/>
            <a:ext cx="18973121" cy="896332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160034" y="17396276"/>
            <a:ext cx="38879996" cy="896332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240052" y="5302507"/>
            <a:ext cx="36719961" cy="11279570"/>
          </a:xfrm>
          <a:prstGeom prst="rect">
            <a:avLst/>
          </a:prstGeom>
        </p:spPr>
        <p:txBody>
          <a:bodyPr tIns="91440" bIns="91440" anchor="b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2969739" y="30029499"/>
            <a:ext cx="9719536" cy="1724626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201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4309918" y="30029499"/>
            <a:ext cx="14579612" cy="1724626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201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30510173" y="30029499"/>
            <a:ext cx="9719536" cy="1724626"/>
          </a:xfrm>
          <a:prstGeom prst="rect">
            <a:avLst/>
          </a:prstGeom>
        </p:spPr>
        <p:txBody>
          <a:bodyPr anchor="ctr"/>
          <a:lstStyle/>
          <a:p>
            <a:pPr algn="r" rtl="1">
              <a:lnSpc>
                <a:spcPct val="100000"/>
              </a:lnSpc>
            </a:pPr>
            <a:fld id="{5A41BB87-58BB-4E20-91E7-9C6B3D1E9831}" type="slidenum">
              <a:rPr lang="en-US" sz="2779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‹#›</a:t>
            </a:fld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2160034" y="7581164"/>
            <a:ext cx="38879996" cy="18791076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76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725760" lvl="1" indent="-27216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76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088640" lvl="2" indent="-24192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76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451520" lvl="3" indent="-18144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76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1814400" lvl="4" indent="-1814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177280" lvl="5" indent="-1814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2540160" lvl="6" indent="-1814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768096" rtl="0" eaLnBrk="1" latinLnBrk="0" hangingPunct="1">
        <a:lnSpc>
          <a:spcPct val="90000"/>
        </a:lnSpc>
        <a:spcBef>
          <a:spcPct val="0"/>
        </a:spcBef>
        <a:buNone/>
        <a:defRPr sz="36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8400" indent="-388800" algn="l" defTabSz="768096" rtl="0" eaLnBrk="1" latinLnBrk="0" hangingPunct="1">
        <a:lnSpc>
          <a:spcPct val="90000"/>
        </a:lnSpc>
        <a:spcBef>
          <a:spcPts val="840"/>
        </a:spcBef>
        <a:buClr>
          <a:srgbClr val="000000"/>
        </a:buClr>
        <a:buSzPct val="45000"/>
        <a:buFont typeface="Wingdings" charset="2"/>
        <a:buChar char=""/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2264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6312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4408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8096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20240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4288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2384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13"/>
          <p:cNvPicPr/>
          <p:nvPr/>
        </p:nvPicPr>
        <p:blipFill>
          <a:blip r:embed="rId3"/>
          <a:stretch/>
        </p:blipFill>
        <p:spPr>
          <a:xfrm>
            <a:off x="39290021" y="-43707"/>
            <a:ext cx="3316514" cy="3571446"/>
          </a:xfrm>
          <a:prstGeom prst="rect">
            <a:avLst/>
          </a:prstGeom>
          <a:ln>
            <a:noFill/>
          </a:ln>
        </p:spPr>
      </p:pic>
      <p:sp>
        <p:nvSpPr>
          <p:cNvPr id="41" name="CustomShape 2"/>
          <p:cNvSpPr/>
          <p:nvPr/>
        </p:nvSpPr>
        <p:spPr>
          <a:xfrm>
            <a:off x="5527161" y="391191"/>
            <a:ext cx="32715922" cy="340572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60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3944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FSD – File System Defender</a:t>
            </a:r>
          </a:p>
          <a:p>
            <a:pPr algn="ctr"/>
            <a:r>
              <a:rPr lang="en-US" sz="648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part of project in ransomware, Spring 2018</a:t>
            </a:r>
            <a:endParaRPr lang="en-US" sz="6480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 rtl="1">
              <a:lnSpc>
                <a:spcPct val="100000"/>
              </a:lnSpc>
            </a:pPr>
            <a:endParaRPr lang="en-US" sz="1512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512098" y="6317800"/>
            <a:ext cx="20174118" cy="8153710"/>
          </a:xfrm>
          <a:prstGeom prst="roundRect">
            <a:avLst>
              <a:gd name="adj" fmla="val 4367"/>
            </a:avLst>
          </a:prstGeom>
          <a:solidFill>
            <a:schemeClr val="lt1"/>
          </a:solidFill>
          <a:ln w="12600">
            <a:solidFill>
              <a:schemeClr val="dk1"/>
            </a:solidFill>
            <a:miter/>
          </a:ln>
          <a:effectLst>
            <a:glow rad="228600">
              <a:schemeClr val="accent2">
                <a:satMod val="175000"/>
                <a:alpha val="40000"/>
              </a:schemeClr>
            </a:glow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rtl="1">
              <a:lnSpc>
                <a:spcPct val="100000"/>
              </a:lnSpc>
            </a:pPr>
            <a:endParaRPr lang="en-US" sz="5400" b="1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rtl="1">
              <a:lnSpc>
                <a:spcPct val="100000"/>
              </a:lnSpc>
            </a:pPr>
            <a:endParaRPr lang="en-US" sz="5400" b="1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rtl="1">
              <a:lnSpc>
                <a:spcPct val="100000"/>
              </a:lnSpc>
            </a:pPr>
            <a:endParaRPr lang="en-US" sz="6000" b="1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rtl="1"/>
            <a:endParaRPr lang="en-US" sz="6000" b="1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rtl="1"/>
            <a:r>
              <a:rPr lang="en-US" sz="60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FSD protects your PC against ransomware and guaranties zero file loss even in case of successful Ransomware attack.</a:t>
            </a:r>
            <a:br>
              <a:rPr lang="en-US" sz="60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br>
              <a:rPr lang="en-US" sz="60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z="60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protect your private files and backup them to Azure Cloud Storage.</a:t>
            </a:r>
          </a:p>
          <a:p>
            <a:pPr rtl="1">
              <a:lnSpc>
                <a:spcPct val="100000"/>
              </a:lnSpc>
            </a:pPr>
            <a:endParaRPr lang="en-US" sz="6000" b="1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rtl="1">
              <a:lnSpc>
                <a:spcPct val="100000"/>
              </a:lnSpc>
            </a:pPr>
            <a:r>
              <a:rPr lang="en-US" sz="60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FSD uses kernel module to filter filesystem activities and uses heuristics to detect Ransomware like behavior.</a:t>
            </a:r>
          </a:p>
          <a:p>
            <a:pPr rtl="1">
              <a:lnSpc>
                <a:spcPct val="100000"/>
              </a:lnSpc>
            </a:pPr>
            <a:endParaRPr lang="en-US" sz="5400" b="1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rtl="1">
              <a:lnSpc>
                <a:spcPct val="100000"/>
              </a:lnSpc>
            </a:pPr>
            <a:endParaRPr lang="en-US" sz="6000" b="1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rtl="1">
              <a:lnSpc>
                <a:spcPct val="100000"/>
              </a:lnSpc>
            </a:pPr>
            <a:endParaRPr lang="en-US" sz="6000" b="1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rtl="1">
              <a:lnSpc>
                <a:spcPct val="100000"/>
              </a:lnSpc>
            </a:pPr>
            <a:r>
              <a:rPr lang="en-US" sz="60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</a:p>
        </p:txBody>
      </p:sp>
      <p:sp>
        <p:nvSpPr>
          <p:cNvPr id="44" name="CustomShape 5"/>
          <p:cNvSpPr/>
          <p:nvPr/>
        </p:nvSpPr>
        <p:spPr>
          <a:xfrm>
            <a:off x="5527161" y="4375878"/>
            <a:ext cx="15159055" cy="133271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60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04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Alexander </a:t>
            </a:r>
            <a:r>
              <a:rPr lang="en-US" sz="5040" b="1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Gurevich</a:t>
            </a:r>
            <a:r>
              <a:rPr lang="en-US" sz="504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and Denys </a:t>
            </a:r>
            <a:r>
              <a:rPr lang="en-US" sz="5040" b="1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Svyshchov</a:t>
            </a:r>
            <a:endParaRPr lang="en-US" sz="1512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Picture 3"/>
          <p:cNvPicPr/>
          <p:nvPr/>
        </p:nvPicPr>
        <p:blipFill>
          <a:blip r:embed="rId4"/>
          <a:stretch/>
        </p:blipFill>
        <p:spPr>
          <a:xfrm>
            <a:off x="7445015" y="28178647"/>
            <a:ext cx="4536734" cy="3543322"/>
          </a:xfrm>
          <a:prstGeom prst="rect">
            <a:avLst/>
          </a:prstGeom>
          <a:ln>
            <a:noFill/>
          </a:ln>
        </p:spPr>
      </p:pic>
      <p:pic>
        <p:nvPicPr>
          <p:cNvPr id="47" name="Picture 6"/>
          <p:cNvPicPr/>
          <p:nvPr/>
        </p:nvPicPr>
        <p:blipFill>
          <a:blip r:embed="rId5"/>
          <a:stretch/>
        </p:blipFill>
        <p:spPr>
          <a:xfrm>
            <a:off x="27836427" y="28640918"/>
            <a:ext cx="8448993" cy="3117227"/>
          </a:xfrm>
          <a:prstGeom prst="rect">
            <a:avLst/>
          </a:prstGeom>
          <a:ln>
            <a:noFill/>
          </a:ln>
        </p:spPr>
      </p:pic>
      <p:sp>
        <p:nvSpPr>
          <p:cNvPr id="13" name="CustomShape 5"/>
          <p:cNvSpPr/>
          <p:nvPr/>
        </p:nvSpPr>
        <p:spPr>
          <a:xfrm>
            <a:off x="21539675" y="4389170"/>
            <a:ext cx="16696079" cy="133271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60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 rtl="1">
              <a:lnSpc>
                <a:spcPct val="100000"/>
              </a:lnSpc>
            </a:pPr>
            <a:r>
              <a:rPr lang="en-US" sz="504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Prof. Eli </a:t>
            </a:r>
            <a:r>
              <a:rPr lang="en-US" sz="5040" b="1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Biham</a:t>
            </a:r>
            <a:r>
              <a:rPr lang="en-US" sz="504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Assaf Rosenbaum, Dr. Nir Levy</a:t>
            </a:r>
            <a:endParaRPr lang="en-US" sz="1512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CustomShape 4"/>
          <p:cNvSpPr/>
          <p:nvPr/>
        </p:nvSpPr>
        <p:spPr>
          <a:xfrm>
            <a:off x="472715" y="15483844"/>
            <a:ext cx="20174118" cy="12539566"/>
          </a:xfrm>
          <a:prstGeom prst="roundRect">
            <a:avLst>
              <a:gd name="adj" fmla="val 3136"/>
            </a:avLst>
          </a:prstGeom>
          <a:solidFill>
            <a:schemeClr val="lt1"/>
          </a:solidFill>
          <a:ln w="12600">
            <a:noFill/>
            <a:miter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n-US" sz="5400" b="1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60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Detection techniques:</a:t>
            </a:r>
          </a:p>
          <a:p>
            <a:pPr marL="1421983" lvl="1" indent="-857250">
              <a:buFont typeface="Wingdings" panose="05000000000000000000" pitchFamily="2" charset="2"/>
              <a:buChar char="ü"/>
            </a:pPr>
            <a:r>
              <a:rPr lang="en-US" sz="60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Measurement of writes entropy (Shannon`s entropy)</a:t>
            </a:r>
          </a:p>
          <a:p>
            <a:pPr marL="1986717" lvl="2" indent="-857250">
              <a:buFont typeface="Arial" panose="020B0604020202020204" pitchFamily="34" charset="0"/>
              <a:buChar char="•"/>
            </a:pPr>
            <a:r>
              <a:rPr lang="en-US" sz="48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Ransomware used to write encrypted data =&gt; high entropy writes</a:t>
            </a:r>
          </a:p>
          <a:p>
            <a:pPr marL="1250533" lvl="1" indent="-685800">
              <a:buFont typeface="Wingdings" panose="05000000000000000000" pitchFamily="2" charset="2"/>
              <a:buChar char="ü"/>
            </a:pPr>
            <a:r>
              <a:rPr lang="en-US" sz="60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Comparison of file modification</a:t>
            </a:r>
          </a:p>
          <a:p>
            <a:pPr marL="1815267" lvl="2" indent="-685800">
              <a:buFont typeface="Arial" panose="020B0604020202020204" pitchFamily="34" charset="0"/>
              <a:buChar char="•"/>
            </a:pPr>
            <a:r>
              <a:rPr lang="en-US" sz="48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 ransomware finishes encryption of file, the data changes significantly</a:t>
            </a:r>
          </a:p>
          <a:p>
            <a:pPr marL="1815267" lvl="2" indent="-685800">
              <a:buFont typeface="Arial" panose="020B0604020202020204" pitchFamily="34" charset="0"/>
              <a:buChar char="•"/>
            </a:pPr>
            <a:r>
              <a:rPr lang="en-US" sz="48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Bulk modifications of user data should considered suspicious</a:t>
            </a:r>
          </a:p>
          <a:p>
            <a:pPr marL="1250533" lvl="1" indent="-685800">
              <a:buFont typeface="Wingdings" panose="05000000000000000000" pitchFamily="2" charset="2"/>
              <a:buChar char="ü"/>
            </a:pPr>
            <a:r>
              <a:rPr lang="en-US" sz="60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 type changes</a:t>
            </a:r>
          </a:p>
          <a:p>
            <a:pPr marL="1815267" lvl="2" indent="-685800">
              <a:buFont typeface="Arial" panose="020B0604020202020204" pitchFamily="34" charset="0"/>
              <a:buChar char="•"/>
            </a:pPr>
            <a:r>
              <a:rPr lang="en-US" sz="48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Ransomware usually changes file types when it does the encryption</a:t>
            </a:r>
          </a:p>
          <a:p>
            <a:pPr marL="1250533" lvl="1" indent="-685800">
              <a:buFont typeface="Wingdings" panose="05000000000000000000" pitchFamily="2" charset="2"/>
              <a:buChar char="ü"/>
            </a:pPr>
            <a:r>
              <a:rPr lang="en-US" sz="60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Statistics of file access types</a:t>
            </a:r>
          </a:p>
          <a:p>
            <a:pPr marL="1815267" lvl="2" indent="-685800">
              <a:buFont typeface="Arial" panose="020B0604020202020204" pitchFamily="34" charset="0"/>
              <a:buChar char="•"/>
            </a:pPr>
            <a:r>
              <a:rPr lang="en-US" sz="48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Multiple deletion of user files may indicate malicious activity</a:t>
            </a:r>
          </a:p>
          <a:p>
            <a:pPr lvl="1"/>
            <a:endParaRPr lang="en-US" sz="6000" b="1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/>
            <a:r>
              <a:rPr lang="en-US" sz="54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Only triggering of multiple indicators will be considered malicious activity.</a:t>
            </a:r>
            <a:br>
              <a:rPr lang="en-US" sz="60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endParaRPr lang="en-US" sz="6000" b="1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A95C42-9203-47D9-A4A5-5539A8AC106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219" t="14778" r="48604" b="46254"/>
          <a:stretch/>
        </p:blipFill>
        <p:spPr>
          <a:xfrm>
            <a:off x="260589" y="414803"/>
            <a:ext cx="5154788" cy="34057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E8D834-5789-4720-BBD9-1A0327B6C8B0}"/>
              </a:ext>
            </a:extLst>
          </p:cNvPr>
          <p:cNvSpPr txBox="1"/>
          <p:nvPr/>
        </p:nvSpPr>
        <p:spPr>
          <a:xfrm>
            <a:off x="21549014" y="15244166"/>
            <a:ext cx="968615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FSD Manager: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Does periodic backup to Azure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Analyzes Operation Descriptions and decides when process considered suspicious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Sends command to FSD Driver to kill malicious process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7396489-C217-4B56-AC6A-F2A30AEFA731}"/>
              </a:ext>
            </a:extLst>
          </p:cNvPr>
          <p:cNvGrpSpPr/>
          <p:nvPr/>
        </p:nvGrpSpPr>
        <p:grpSpPr>
          <a:xfrm>
            <a:off x="21772203" y="8306578"/>
            <a:ext cx="8747476" cy="7533899"/>
            <a:chOff x="21278365" y="7708354"/>
            <a:chExt cx="5340663" cy="530861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5E4FA85-512F-4EF7-A940-6B6DC813FC04}"/>
                </a:ext>
              </a:extLst>
            </p:cNvPr>
            <p:cNvGrpSpPr/>
            <p:nvPr/>
          </p:nvGrpSpPr>
          <p:grpSpPr>
            <a:xfrm>
              <a:off x="21278365" y="7708354"/>
              <a:ext cx="5090965" cy="5308611"/>
              <a:chOff x="21539675" y="11908991"/>
              <a:chExt cx="7539408" cy="7539408"/>
            </a:xfrm>
          </p:grpSpPr>
          <p:pic>
            <p:nvPicPr>
              <p:cNvPr id="1026" name="Picture 2" descr="Image result for windows azure">
                <a:extLst>
                  <a:ext uri="{FF2B5EF4-FFF2-40B4-BE49-F238E27FC236}">
                    <a16:creationId xmlns:a16="http://schemas.microsoft.com/office/drawing/2014/main" id="{DCF98B24-46E3-44E2-82C2-6D61BBCED7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39675" y="11908991"/>
                <a:ext cx="7539408" cy="7539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10" descr="Image result for files">
                <a:extLst>
                  <a:ext uri="{FF2B5EF4-FFF2-40B4-BE49-F238E27FC236}">
                    <a16:creationId xmlns:a16="http://schemas.microsoft.com/office/drawing/2014/main" id="{76C05269-6963-444E-90A1-EA0AB01417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28891" y="13782657"/>
                <a:ext cx="3136936" cy="1549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16BF417-13BA-477E-B0D5-522D58B809CE}"/>
                </a:ext>
              </a:extLst>
            </p:cNvPr>
            <p:cNvSpPr txBox="1"/>
            <p:nvPr/>
          </p:nvSpPr>
          <p:spPr>
            <a:xfrm>
              <a:off x="22044713" y="9957725"/>
              <a:ext cx="4574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C00000"/>
                  </a:solidFill>
                </a:rPr>
                <a:t>User private files backup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445A639-4F4F-42FC-BF31-A7A5CE1352D0}"/>
              </a:ext>
            </a:extLst>
          </p:cNvPr>
          <p:cNvSpPr txBox="1"/>
          <p:nvPr/>
        </p:nvSpPr>
        <p:spPr>
          <a:xfrm>
            <a:off x="21462487" y="21438340"/>
            <a:ext cx="1243911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FSD Driver: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4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Filters incoming IRPs (I/O Request Packets)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4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Makes quick processing of 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4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Sends Operation Description and details to FSD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4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Kills malicious processes upon Manager`s request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5B8831C-1DE9-4452-AC43-67CFF7590F54}"/>
              </a:ext>
            </a:extLst>
          </p:cNvPr>
          <p:cNvGrpSpPr/>
          <p:nvPr/>
        </p:nvGrpSpPr>
        <p:grpSpPr>
          <a:xfrm>
            <a:off x="27864729" y="6845382"/>
            <a:ext cx="14866899" cy="19987528"/>
            <a:chOff x="30635823" y="10536981"/>
            <a:chExt cx="11970712" cy="16539942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CBAEAFE-42D0-4F64-852D-107FA7A262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11862" y="15723061"/>
              <a:ext cx="1072541" cy="2945743"/>
            </a:xfrm>
            <a:prstGeom prst="straightConnector1">
              <a:avLst/>
            </a:prstGeom>
            <a:ln w="139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9EF90C1-0B2C-4143-B1CA-5723712DB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82198" y="17487085"/>
              <a:ext cx="8088989" cy="40289"/>
            </a:xfrm>
            <a:prstGeom prst="line">
              <a:avLst/>
            </a:prstGeom>
            <a:ln w="762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8B5CD7-15BB-493A-B49F-681255267738}"/>
                </a:ext>
              </a:extLst>
            </p:cNvPr>
            <p:cNvSpPr txBox="1"/>
            <p:nvPr/>
          </p:nvSpPr>
          <p:spPr>
            <a:xfrm>
              <a:off x="40168135" y="17509286"/>
              <a:ext cx="2438400" cy="53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Kernel Mode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471676-E327-4906-86DD-6BE564C5781F}"/>
                </a:ext>
              </a:extLst>
            </p:cNvPr>
            <p:cNvSpPr txBox="1"/>
            <p:nvPr/>
          </p:nvSpPr>
          <p:spPr>
            <a:xfrm>
              <a:off x="40168135" y="16934232"/>
              <a:ext cx="2438400" cy="585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User Mode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FDA8584-6C7A-4F04-AB7C-09EC04FC276F}"/>
                </a:ext>
              </a:extLst>
            </p:cNvPr>
            <p:cNvSpPr/>
            <p:nvPr/>
          </p:nvSpPr>
          <p:spPr>
            <a:xfrm>
              <a:off x="33682198" y="18668800"/>
              <a:ext cx="7386183" cy="20363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FSD </a:t>
              </a:r>
              <a:r>
                <a:rPr lang="en-US" sz="5400" b="1" dirty="0" err="1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Minifilter</a:t>
              </a:r>
              <a:r>
                <a:rPr lang="en-US" sz="54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 Driver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75792288-262A-4B71-815E-2FDE13524E9C}"/>
                </a:ext>
              </a:extLst>
            </p:cNvPr>
            <p:cNvSpPr/>
            <p:nvPr/>
          </p:nvSpPr>
          <p:spPr>
            <a:xfrm>
              <a:off x="35421712" y="22081618"/>
              <a:ext cx="4005754" cy="10624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Legacy Device Driver</a:t>
              </a:r>
            </a:p>
          </p:txBody>
        </p:sp>
        <p:pic>
          <p:nvPicPr>
            <p:cNvPr id="1028" name="Picture 4" descr="Image result for hard disk picture">
              <a:extLst>
                <a:ext uri="{FF2B5EF4-FFF2-40B4-BE49-F238E27FC236}">
                  <a16:creationId xmlns:a16="http://schemas.microsoft.com/office/drawing/2014/main" id="{9367D756-56DD-4A5B-AA9F-B5CDC724F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53429" y="24867729"/>
              <a:ext cx="2651032" cy="2209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FA07FB43-9C34-4CBE-9D69-032ABAFA1338}"/>
                </a:ext>
              </a:extLst>
            </p:cNvPr>
            <p:cNvSpPr/>
            <p:nvPr/>
          </p:nvSpPr>
          <p:spPr>
            <a:xfrm>
              <a:off x="30635823" y="10536981"/>
              <a:ext cx="5371687" cy="1784132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FSD Manager Service</a:t>
              </a:r>
            </a:p>
          </p:txBody>
        </p:sp>
        <p:pic>
          <p:nvPicPr>
            <p:cNvPr id="1034" name="Picture 10" descr="Image result for files">
              <a:extLst>
                <a:ext uri="{FF2B5EF4-FFF2-40B4-BE49-F238E27FC236}">
                  <a16:creationId xmlns:a16="http://schemas.microsoft.com/office/drawing/2014/main" id="{5575D5C7-8970-45BF-98F2-2095724BBE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23679" y="13385974"/>
              <a:ext cx="3802125" cy="1878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7AA86ED-ABC9-4A81-80E7-8123F5E0F319}"/>
                </a:ext>
              </a:extLst>
            </p:cNvPr>
            <p:cNvSpPr txBox="1"/>
            <p:nvPr/>
          </p:nvSpPr>
          <p:spPr>
            <a:xfrm>
              <a:off x="36210106" y="15199841"/>
              <a:ext cx="5435278" cy="483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C00000"/>
                  </a:solidFill>
                </a:rPr>
                <a:t>User private files are protected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2DC85AB-8214-4515-BDFA-B9A737887FB3}"/>
                </a:ext>
              </a:extLst>
            </p:cNvPr>
            <p:cNvSpPr/>
            <p:nvPr/>
          </p:nvSpPr>
          <p:spPr>
            <a:xfrm>
              <a:off x="36178345" y="10674469"/>
              <a:ext cx="1290668" cy="10624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Word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0ADED67-D9C7-4230-B424-0E7652C67333}"/>
                </a:ext>
              </a:extLst>
            </p:cNvPr>
            <p:cNvSpPr/>
            <p:nvPr/>
          </p:nvSpPr>
          <p:spPr>
            <a:xfrm>
              <a:off x="39575978" y="10683685"/>
              <a:ext cx="2516433" cy="1062456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Ransomware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F35F38C5-249D-4F6B-9B3D-27CF877A1415}"/>
                </a:ext>
              </a:extLst>
            </p:cNvPr>
            <p:cNvSpPr/>
            <p:nvPr/>
          </p:nvSpPr>
          <p:spPr>
            <a:xfrm>
              <a:off x="37700404" y="10683685"/>
              <a:ext cx="1607892" cy="10624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Chrome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56C6C63-DADD-46BF-80F0-466DA12B4E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881754" y="11885751"/>
              <a:ext cx="1264512" cy="1723878"/>
            </a:xfrm>
            <a:prstGeom prst="straightConnector1">
              <a:avLst/>
            </a:prstGeom>
            <a:ln w="139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1AF9321-B62B-4E0D-8588-436E5E51CB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77778" y="11893617"/>
              <a:ext cx="213251" cy="1716013"/>
            </a:xfrm>
            <a:prstGeom prst="straightConnector1">
              <a:avLst/>
            </a:prstGeom>
            <a:ln w="139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BD7CF3B-709D-48FD-BFA7-4418EFD260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04350" y="11885751"/>
              <a:ext cx="1702395" cy="1723877"/>
            </a:xfrm>
            <a:prstGeom prst="straightConnector1">
              <a:avLst/>
            </a:prstGeom>
            <a:ln w="139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CFEE0A5F-2D31-41B7-95A3-0097B625AEE2}"/>
                </a:ext>
              </a:extLst>
            </p:cNvPr>
            <p:cNvSpPr/>
            <p:nvPr/>
          </p:nvSpPr>
          <p:spPr>
            <a:xfrm>
              <a:off x="35457546" y="12498406"/>
              <a:ext cx="6093608" cy="5087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I/O </a:t>
              </a:r>
              <a:r>
                <a:rPr lang="en-US" sz="3200" b="1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Operations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8645CA5-9419-462E-AD17-B8963797E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31808" y="20923299"/>
              <a:ext cx="0" cy="1022701"/>
            </a:xfrm>
            <a:prstGeom prst="straightConnector1">
              <a:avLst/>
            </a:prstGeom>
            <a:ln w="139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DAC1BD7-B1A7-4EB4-9E93-01CB323B68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00389" y="23266738"/>
              <a:ext cx="31419" cy="1523220"/>
            </a:xfrm>
            <a:prstGeom prst="straightConnector1">
              <a:avLst/>
            </a:prstGeom>
            <a:ln w="139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1B9F3586-1F33-467D-9584-D8FE2117F874}"/>
                </a:ext>
              </a:extLst>
            </p:cNvPr>
            <p:cNvSpPr/>
            <p:nvPr/>
          </p:nvSpPr>
          <p:spPr>
            <a:xfrm>
              <a:off x="35242330" y="16919047"/>
              <a:ext cx="4260767" cy="9992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IPR (I/O Request Packet)</a:t>
              </a:r>
              <a:endParaRPr lang="en-US" sz="32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86" name="Arrow: Curved Right 85">
            <a:extLst>
              <a:ext uri="{FF2B5EF4-FFF2-40B4-BE49-F238E27FC236}">
                <a16:creationId xmlns:a16="http://schemas.microsoft.com/office/drawing/2014/main" id="{BBFD3171-15B1-40EB-B729-5378E9DAED53}"/>
              </a:ext>
            </a:extLst>
          </p:cNvPr>
          <p:cNvSpPr/>
          <p:nvPr/>
        </p:nvSpPr>
        <p:spPr>
          <a:xfrm rot="5400000">
            <a:off x="24558978" y="6770108"/>
            <a:ext cx="765583" cy="2003060"/>
          </a:xfrm>
          <a:prstGeom prst="curvedRightArrow">
            <a:avLst>
              <a:gd name="adj1" fmla="val 10488"/>
              <a:gd name="adj2" fmla="val 44778"/>
              <a:gd name="adj3" fmla="val 286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2C6925E-3BED-4F31-A38C-135DBED59AAD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31200384" y="9001399"/>
            <a:ext cx="2385348" cy="7553674"/>
          </a:xfrm>
          <a:prstGeom prst="straightConnector1">
            <a:avLst/>
          </a:prstGeom>
          <a:ln w="139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Arrow: Curved Right 97">
            <a:extLst>
              <a:ext uri="{FF2B5EF4-FFF2-40B4-BE49-F238E27FC236}">
                <a16:creationId xmlns:a16="http://schemas.microsoft.com/office/drawing/2014/main" id="{CCD1EE1A-C2A7-428A-904E-074A6E853333}"/>
              </a:ext>
            </a:extLst>
          </p:cNvPr>
          <p:cNvSpPr/>
          <p:nvPr/>
        </p:nvSpPr>
        <p:spPr>
          <a:xfrm rot="16200000">
            <a:off x="24584602" y="7875186"/>
            <a:ext cx="765583" cy="2003060"/>
          </a:xfrm>
          <a:prstGeom prst="curvedRightArrow">
            <a:avLst>
              <a:gd name="adj1" fmla="val 10488"/>
              <a:gd name="adj2" fmla="val 44778"/>
              <a:gd name="adj3" fmla="val 286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232</Words>
  <Application>Microsoft Office PowerPoint</Application>
  <PresentationFormat>Custom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Itai  Dabran</dc:creator>
  <dc:description/>
  <cp:lastModifiedBy>Randomize</cp:lastModifiedBy>
  <cp:revision>46</cp:revision>
  <dcterms:modified xsi:type="dcterms:W3CDTF">2018-06-21T10:21:30Z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