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0" r:id="rId1"/>
    <p:sldMasterId id="2147484362" r:id="rId2"/>
  </p:sldMasterIdLst>
  <p:sldIdLst>
    <p:sldId id="258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5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908"/>
    <a:srgbClr val="950908"/>
    <a:srgbClr val="C00A09"/>
    <a:srgbClr val="B30909"/>
    <a:srgbClr val="87090A"/>
    <a:srgbClr val="B5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59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ackground for slides red">
            <a:extLst>
              <a:ext uri="{FF2B5EF4-FFF2-40B4-BE49-F238E27FC236}">
                <a16:creationId xmlns:a16="http://schemas.microsoft.com/office/drawing/2014/main" id="{D1F63C04-D50B-4AA9-A021-F617761CE7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02A1D18-E87C-4AA2-82E1-A4BF385016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21" y="5922560"/>
            <a:ext cx="1546579" cy="9580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2F4914-1F73-454A-9EDA-100557635F30}"/>
              </a:ext>
            </a:extLst>
          </p:cNvPr>
          <p:cNvSpPr txBox="1">
            <a:spLocks/>
          </p:cNvSpPr>
          <p:nvPr userDrawn="1"/>
        </p:nvSpPr>
        <p:spPr>
          <a:xfrm>
            <a:off x="1375761" y="2521027"/>
            <a:ext cx="9440477" cy="3320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FSD – File System Defender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BD8261-8242-446F-9BA7-0F3B68DB3BEC}"/>
              </a:ext>
            </a:extLst>
          </p:cNvPr>
          <p:cNvSpPr txBox="1">
            <a:spLocks/>
          </p:cNvSpPr>
          <p:nvPr userDrawn="1"/>
        </p:nvSpPr>
        <p:spPr>
          <a:xfrm>
            <a:off x="2492509" y="1863176"/>
            <a:ext cx="6392873" cy="65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236349 – Project in Ransomware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3E6165-101D-4136-AE09-EE8C80DDAD45}"/>
              </a:ext>
            </a:extLst>
          </p:cNvPr>
          <p:cNvSpPr txBox="1">
            <a:spLocks/>
          </p:cNvSpPr>
          <p:nvPr userDrawn="1"/>
        </p:nvSpPr>
        <p:spPr>
          <a:xfrm>
            <a:off x="2492509" y="3364085"/>
            <a:ext cx="6392873" cy="65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418657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background for slides red">
            <a:extLst>
              <a:ext uri="{FF2B5EF4-FFF2-40B4-BE49-F238E27FC236}">
                <a16:creationId xmlns:a16="http://schemas.microsoft.com/office/drawing/2014/main" id="{F5307E69-6056-4A0A-BBDB-7F652D6A6D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A8D6F8A-AA5F-4050-A48F-08F7171FAF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821" y="5922560"/>
            <a:ext cx="1546579" cy="9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1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4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6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8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93BE4-9001-4DFC-969D-8FA90984C3DC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67E4-3178-47A7-8DA1-0684D195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53" r:id="rId3"/>
    <p:sldLayoutId id="2147484354" r:id="rId4"/>
    <p:sldLayoutId id="2147484355" r:id="rId5"/>
    <p:sldLayoutId id="2147484356" r:id="rId6"/>
    <p:sldLayoutId id="2147484357" r:id="rId7"/>
    <p:sldLayoutId id="2147484358" r:id="rId8"/>
    <p:sldLayoutId id="2147484359" r:id="rId9"/>
    <p:sldLayoutId id="2147484360" r:id="rId10"/>
    <p:sldLayoutId id="21474843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7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omize163/FSDefender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.ufl.edu/~traynor/papers/scaife-icdcs16.pdf" TargetMode="External"/><Relationship Id="rId2" Type="http://schemas.openxmlformats.org/officeDocument/2006/relationships/hyperlink" Target="http://shieldfs.necst.it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tionary.org/wiki/Shannon_entropy" TargetMode="External"/><Relationship Id="rId5" Type="http://schemas.openxmlformats.org/officeDocument/2006/relationships/hyperlink" Target="https://github.com/EdwardRaff/LZJD" TargetMode="External"/><Relationship Id="rId4" Type="http://schemas.openxmlformats.org/officeDocument/2006/relationships/hyperlink" Target="https://www.sciencedirect.com/science/article/pii/S174228761730256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Raff/LZJD" TargetMode="External"/><Relationship Id="rId2" Type="http://schemas.openxmlformats.org/officeDocument/2006/relationships/hyperlink" Target="https://en.wiktionary.org/wiki/Shannon_entropy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05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65618-8727-46F8-BD37-7665A11C397C}"/>
              </a:ext>
            </a:extLst>
          </p:cNvPr>
          <p:cNvSpPr/>
          <p:nvPr/>
        </p:nvSpPr>
        <p:spPr>
          <a:xfrm>
            <a:off x="1355955" y="910249"/>
            <a:ext cx="102928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Implementation was done from scratch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GitHub: </a:t>
            </a:r>
            <a:r>
              <a:rPr lang="en-US" sz="2800" dirty="0">
                <a:solidFill>
                  <a:srgbClr val="BF0908"/>
                </a:solidFill>
                <a:hlinkClick r:id="rId2"/>
              </a:rPr>
              <a:t>/Randomize163/</a:t>
            </a:r>
            <a:r>
              <a:rPr lang="en-US" sz="2800" dirty="0" err="1">
                <a:solidFill>
                  <a:srgbClr val="BF0908"/>
                </a:solidFill>
                <a:hlinkClick r:id="rId2"/>
              </a:rPr>
              <a:t>FSDefender</a:t>
            </a:r>
            <a:endParaRPr lang="en-US" sz="2800" dirty="0">
              <a:solidFill>
                <a:srgbClr val="BF0908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Tested on: WannaCry, </a:t>
            </a:r>
            <a:r>
              <a:rPr lang="en-US" sz="2800" dirty="0" err="1">
                <a:solidFill>
                  <a:srgbClr val="BF0908"/>
                </a:solidFill>
              </a:rPr>
              <a:t>Cerber</a:t>
            </a:r>
            <a:r>
              <a:rPr lang="en-US" sz="2800" dirty="0">
                <a:solidFill>
                  <a:srgbClr val="BF0908"/>
                </a:solidFill>
              </a:rPr>
              <a:t>, </a:t>
            </a:r>
            <a:r>
              <a:rPr lang="en-US" sz="2800" dirty="0" err="1">
                <a:solidFill>
                  <a:srgbClr val="BF0908"/>
                </a:solidFill>
              </a:rPr>
              <a:t>TeslaCrypt</a:t>
            </a:r>
            <a:r>
              <a:rPr lang="en-US" sz="2800" dirty="0">
                <a:solidFill>
                  <a:srgbClr val="BF0908"/>
                </a:solidFill>
              </a:rPr>
              <a:t> and </a:t>
            </a:r>
            <a:r>
              <a:rPr lang="en-US" sz="2800" dirty="0" err="1">
                <a:solidFill>
                  <a:srgbClr val="BF0908"/>
                </a:solidFill>
              </a:rPr>
              <a:t>JigSaw</a:t>
            </a:r>
            <a:r>
              <a:rPr lang="en-US" sz="2800" dirty="0">
                <a:solidFill>
                  <a:srgbClr val="BF0908"/>
                </a:solidFill>
              </a:rPr>
              <a:t>, Windows zip archiver and </a:t>
            </a:r>
            <a:r>
              <a:rPr lang="en-US" sz="2800" dirty="0" err="1">
                <a:solidFill>
                  <a:srgbClr val="BF0908"/>
                </a:solidFill>
              </a:rPr>
              <a:t>AxCrypt</a:t>
            </a:r>
            <a:r>
              <a:rPr lang="en-US" sz="2800" dirty="0">
                <a:solidFill>
                  <a:srgbClr val="BF0908"/>
                </a:solidFill>
              </a:rPr>
              <a:t> (file encryption program)</a:t>
            </a:r>
          </a:p>
          <a:p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B63E6-AE38-4536-B9EB-812FDB08B9F6}"/>
              </a:ext>
            </a:extLst>
          </p:cNvPr>
          <p:cNvSpPr txBox="1"/>
          <p:nvPr/>
        </p:nvSpPr>
        <p:spPr>
          <a:xfrm>
            <a:off x="0" y="2498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About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2E086-75CC-4902-954D-8A06F13CBD60}"/>
              </a:ext>
            </a:extLst>
          </p:cNvPr>
          <p:cNvSpPr txBox="1"/>
          <p:nvPr/>
        </p:nvSpPr>
        <p:spPr>
          <a:xfrm>
            <a:off x="0" y="28791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Things to improve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739F7-00D3-42BB-95A8-9DC11C66EDBD}"/>
              </a:ext>
            </a:extLst>
          </p:cNvPr>
          <p:cNvSpPr/>
          <p:nvPr/>
        </p:nvSpPr>
        <p:spPr>
          <a:xfrm>
            <a:off x="1355955" y="3648620"/>
            <a:ext cx="102928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Add files backup to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Add multiple safe folders option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Add mode that asks user to decide what to do about the threat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BF0908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haroni" panose="02010803020104030203" pitchFamily="2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242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86F3B-DB71-4EF0-89DA-B0DC3DF0CD5C}"/>
              </a:ext>
            </a:extLst>
          </p:cNvPr>
          <p:cNvSpPr txBox="1"/>
          <p:nvPr/>
        </p:nvSpPr>
        <p:spPr>
          <a:xfrm>
            <a:off x="0" y="24988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58E80-0DF4-40E7-9678-A3F4827DCC74}"/>
              </a:ext>
            </a:extLst>
          </p:cNvPr>
          <p:cNvSpPr txBox="1"/>
          <p:nvPr/>
        </p:nvSpPr>
        <p:spPr>
          <a:xfrm>
            <a:off x="1394690" y="1019321"/>
            <a:ext cx="10797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BF0908"/>
                </a:solidFill>
              </a:rPr>
              <a:t>ShieldFS</a:t>
            </a:r>
            <a:r>
              <a:rPr lang="en-US" sz="2400" dirty="0">
                <a:solidFill>
                  <a:srgbClr val="BF0908"/>
                </a:solidFill>
              </a:rPr>
              <a:t> (</a:t>
            </a:r>
            <a:r>
              <a:rPr lang="en-US" dirty="0">
                <a:solidFill>
                  <a:srgbClr val="BF0908"/>
                </a:solidFill>
              </a:rPr>
              <a:t>A Self-healing, Ransomware-aware Filesystem</a:t>
            </a:r>
            <a:r>
              <a:rPr lang="en-US" dirty="0"/>
              <a:t> </a:t>
            </a:r>
            <a:r>
              <a:rPr lang="en-US" sz="2400" dirty="0">
                <a:solidFill>
                  <a:srgbClr val="BF0908"/>
                </a:solidFill>
                <a:hlinkClick r:id="rId2"/>
              </a:rPr>
              <a:t>http://shieldfs.necst.it/</a:t>
            </a:r>
            <a:r>
              <a:rPr lang="en-US" sz="2400" dirty="0">
                <a:solidFill>
                  <a:srgbClr val="BF0908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BF0908"/>
                </a:solidFill>
              </a:rPr>
              <a:t>CryptoLock</a:t>
            </a:r>
            <a:r>
              <a:rPr lang="en-US" sz="2400" dirty="0">
                <a:solidFill>
                  <a:srgbClr val="BF0908"/>
                </a:solidFill>
              </a:rPr>
              <a:t> article (</a:t>
            </a:r>
            <a:r>
              <a:rPr lang="en-US" sz="2400" dirty="0">
                <a:solidFill>
                  <a:srgbClr val="BF0908"/>
                </a:solidFill>
                <a:hlinkClick r:id="rId3"/>
              </a:rPr>
              <a:t>link</a:t>
            </a:r>
            <a:r>
              <a:rPr lang="en-US" sz="2400" dirty="0">
                <a:solidFill>
                  <a:srgbClr val="BF0908"/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LZJD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Article (</a:t>
            </a:r>
            <a:r>
              <a:rPr lang="en-US" sz="2400" dirty="0">
                <a:solidFill>
                  <a:srgbClr val="BF0908"/>
                </a:solidFill>
                <a:hlinkClick r:id="rId4"/>
              </a:rPr>
              <a:t>link</a:t>
            </a:r>
            <a:r>
              <a:rPr lang="en-US" sz="2400" dirty="0">
                <a:solidFill>
                  <a:srgbClr val="BF0908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Implementation (</a:t>
            </a:r>
            <a:r>
              <a:rPr lang="en-US" u="sng" dirty="0">
                <a:hlinkClick r:id="rId5"/>
              </a:rPr>
              <a:t>GitHub - </a:t>
            </a:r>
            <a:r>
              <a:rPr lang="en-US" u="sng" dirty="0" err="1">
                <a:hlinkClick r:id="rId5"/>
              </a:rPr>
              <a:t>EdwardRaff</a:t>
            </a:r>
            <a:r>
              <a:rPr lang="en-US" u="sng" dirty="0">
                <a:hlinkClick r:id="rId5"/>
              </a:rPr>
              <a:t>/LZJD: C++ implementation of LZJD algorithm</a:t>
            </a:r>
            <a:r>
              <a:rPr lang="en-US" sz="2400" dirty="0">
                <a:solidFill>
                  <a:srgbClr val="BF0908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Shannon`s entropy (</a:t>
            </a:r>
            <a:r>
              <a:rPr lang="en-US" sz="2400" dirty="0">
                <a:solidFill>
                  <a:srgbClr val="BF0908"/>
                </a:solidFill>
                <a:hlinkClick r:id="rId6"/>
              </a:rPr>
              <a:t>wiki</a:t>
            </a:r>
            <a:r>
              <a:rPr lang="en-US" sz="2400" dirty="0">
                <a:solidFill>
                  <a:srgbClr val="BF0908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CC2C2-F0CC-4111-9B86-DBDE4EC90EAD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Demo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2081F5-BB8B-40EB-B99A-C48FC96CEF12}"/>
              </a:ext>
            </a:extLst>
          </p:cNvPr>
          <p:cNvGrpSpPr/>
          <p:nvPr/>
        </p:nvGrpSpPr>
        <p:grpSpPr>
          <a:xfrm>
            <a:off x="7509452" y="1752659"/>
            <a:ext cx="3672998" cy="2187487"/>
            <a:chOff x="7946858" y="1393913"/>
            <a:chExt cx="3672998" cy="21874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4F65DE1-36D5-4908-9AF4-C77065546CCC}"/>
                </a:ext>
              </a:extLst>
            </p:cNvPr>
            <p:cNvSpPr/>
            <p:nvPr/>
          </p:nvSpPr>
          <p:spPr>
            <a:xfrm>
              <a:off x="7946858" y="1511300"/>
              <a:ext cx="3672998" cy="2070100"/>
            </a:xfrm>
            <a:prstGeom prst="roundRect">
              <a:avLst>
                <a:gd name="adj" fmla="val 4902"/>
              </a:avLst>
            </a:prstGeom>
            <a:solidFill>
              <a:srgbClr val="9509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7090A"/>
                </a:solidFill>
              </a:endParaRPr>
            </a:p>
          </p:txBody>
        </p:sp>
        <p:pic>
          <p:nvPicPr>
            <p:cNvPr id="4" name="Picture 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45281895-E9BE-4CDF-9E3F-9B21B5E92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914" y="1393913"/>
              <a:ext cx="3531376" cy="2187487"/>
            </a:xfrm>
            <a:prstGeom prst="rect">
              <a:avLst/>
            </a:prstGeom>
          </p:spPr>
        </p:pic>
      </p:grpSp>
      <p:pic>
        <p:nvPicPr>
          <p:cNvPr id="7172" name="Picture 4" descr="Image result for wannacry">
            <a:extLst>
              <a:ext uri="{FF2B5EF4-FFF2-40B4-BE49-F238E27FC236}">
                <a16:creationId xmlns:a16="http://schemas.microsoft.com/office/drawing/2014/main" id="{012BDC87-94BB-4C7A-A2DD-9944C9CE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7" y="1264920"/>
            <a:ext cx="2097603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cerber">
            <a:extLst>
              <a:ext uri="{FF2B5EF4-FFF2-40B4-BE49-F238E27FC236}">
                <a16:creationId xmlns:a16="http://schemas.microsoft.com/office/drawing/2014/main" id="{CF817D41-FD49-4F71-BEDA-BE52E956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21" y="3115530"/>
            <a:ext cx="2886592" cy="15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jigsaw ransomware">
            <a:extLst>
              <a:ext uri="{FF2B5EF4-FFF2-40B4-BE49-F238E27FC236}">
                <a16:creationId xmlns:a16="http://schemas.microsoft.com/office/drawing/2014/main" id="{3DAA08C2-9F44-4AF9-A1BD-8D82C6BE3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415905"/>
            <a:ext cx="3165495" cy="31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8" name="Picture 10" descr="Image result for jigsaw ransomware">
            <a:extLst>
              <a:ext uri="{FF2B5EF4-FFF2-40B4-BE49-F238E27FC236}">
                <a16:creationId xmlns:a16="http://schemas.microsoft.com/office/drawing/2014/main" id="{5140AEB2-2578-4FCB-A0E1-25BD40EB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36" y="1440516"/>
            <a:ext cx="2350354" cy="1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vs">
            <a:extLst>
              <a:ext uri="{FF2B5EF4-FFF2-40B4-BE49-F238E27FC236}">
                <a16:creationId xmlns:a16="http://schemas.microsoft.com/office/drawing/2014/main" id="{B458E850-3C63-43DF-B286-D1544F9B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30" y="2312601"/>
            <a:ext cx="1632844" cy="13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5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0D8015E-D281-4D17-A703-571848F30724}"/>
              </a:ext>
            </a:extLst>
          </p:cNvPr>
          <p:cNvGrpSpPr/>
          <p:nvPr/>
        </p:nvGrpSpPr>
        <p:grpSpPr>
          <a:xfrm>
            <a:off x="2993036" y="279459"/>
            <a:ext cx="6383728" cy="2187487"/>
            <a:chOff x="3187700" y="1739959"/>
            <a:chExt cx="6383728" cy="21874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1AF6638-4CCB-4B85-B238-AF094AC51E4E}"/>
                </a:ext>
              </a:extLst>
            </p:cNvPr>
            <p:cNvSpPr/>
            <p:nvPr/>
          </p:nvSpPr>
          <p:spPr>
            <a:xfrm>
              <a:off x="3187700" y="1844646"/>
              <a:ext cx="6383728" cy="2070100"/>
            </a:xfrm>
            <a:prstGeom prst="roundRect">
              <a:avLst>
                <a:gd name="adj" fmla="val 4902"/>
              </a:avLst>
            </a:prstGeom>
            <a:solidFill>
              <a:srgbClr val="9509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090A"/>
                </a:solidFill>
              </a:endParaRPr>
            </a:p>
          </p:txBody>
        </p:sp>
        <p:pic>
          <p:nvPicPr>
            <p:cNvPr id="4" name="Picture 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B0912210-7E5D-4FB3-8B07-E5F4E28F6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876" y="1739959"/>
              <a:ext cx="3531376" cy="218748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B0D668-82AC-48B1-8F85-7D15D1CBBC41}"/>
                </a:ext>
              </a:extLst>
            </p:cNvPr>
            <p:cNvSpPr/>
            <p:nvPr/>
          </p:nvSpPr>
          <p:spPr>
            <a:xfrm>
              <a:off x="6096000" y="2219921"/>
              <a:ext cx="347542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cap="none" spc="0" dirty="0">
                  <a:ln w="13462">
                    <a:solidFill>
                      <a:srgbClr val="C0000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WINS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3967E1-CE12-486C-B323-DEB7BDB46DAE}"/>
              </a:ext>
            </a:extLst>
          </p:cNvPr>
          <p:cNvSpPr txBox="1"/>
          <p:nvPr/>
        </p:nvSpPr>
        <p:spPr>
          <a:xfrm>
            <a:off x="-93064" y="3378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Questions?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0342F8-F66B-4C91-BB11-F1FDFDDA1CCE}"/>
              </a:ext>
            </a:extLst>
          </p:cNvPr>
          <p:cNvGrpSpPr/>
          <p:nvPr/>
        </p:nvGrpSpPr>
        <p:grpSpPr>
          <a:xfrm>
            <a:off x="2275268" y="2553674"/>
            <a:ext cx="1725888" cy="2187487"/>
            <a:chOff x="0" y="4214541"/>
            <a:chExt cx="1270000" cy="16726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EE3740-386C-470D-906B-8F12ACA5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14541"/>
              <a:ext cx="1270000" cy="1672683"/>
            </a:xfrm>
            <a:prstGeom prst="rect">
              <a:avLst/>
            </a:prstGeom>
          </p:spPr>
        </p:pic>
        <p:pic>
          <p:nvPicPr>
            <p:cNvPr id="13" name="Picture 4" descr="Image result for wannacry">
              <a:extLst>
                <a:ext uri="{FF2B5EF4-FFF2-40B4-BE49-F238E27FC236}">
                  <a16:creationId xmlns:a16="http://schemas.microsoft.com/office/drawing/2014/main" id="{1FD36934-F65C-4FFB-948D-16BA4D055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33" y="5071595"/>
              <a:ext cx="661333" cy="482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13428F-3B10-476D-A017-E42C1AC314E7}"/>
              </a:ext>
            </a:extLst>
          </p:cNvPr>
          <p:cNvGrpSpPr/>
          <p:nvPr/>
        </p:nvGrpSpPr>
        <p:grpSpPr>
          <a:xfrm>
            <a:off x="1241359" y="3012926"/>
            <a:ext cx="1725888" cy="2187487"/>
            <a:chOff x="1289050" y="5073456"/>
            <a:chExt cx="1270000" cy="167268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B1C644-20A9-43F5-A8DC-77CAF17D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50" y="5073456"/>
              <a:ext cx="1270000" cy="1672683"/>
            </a:xfrm>
            <a:prstGeom prst="rect">
              <a:avLst/>
            </a:prstGeom>
          </p:spPr>
        </p:pic>
        <p:pic>
          <p:nvPicPr>
            <p:cNvPr id="14" name="Picture 6" descr="Image result for cerber">
              <a:extLst>
                <a:ext uri="{FF2B5EF4-FFF2-40B4-BE49-F238E27FC236}">
                  <a16:creationId xmlns:a16="http://schemas.microsoft.com/office/drawing/2014/main" id="{0014E12D-FD08-41A7-BB24-D86D87165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868" y="5909797"/>
              <a:ext cx="808364" cy="428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11FFB5-29F4-4F7C-A3C7-08BDE5AC864B}"/>
              </a:ext>
            </a:extLst>
          </p:cNvPr>
          <p:cNvGrpSpPr/>
          <p:nvPr/>
        </p:nvGrpSpPr>
        <p:grpSpPr>
          <a:xfrm>
            <a:off x="304254" y="3464739"/>
            <a:ext cx="1725888" cy="2187487"/>
            <a:chOff x="1092200" y="2926578"/>
            <a:chExt cx="1270000" cy="16726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6040ED-D676-4E71-8F04-20B2EE00B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00" y="2926578"/>
              <a:ext cx="1270000" cy="1672683"/>
            </a:xfrm>
            <a:prstGeom prst="rect">
              <a:avLst/>
            </a:prstGeom>
          </p:spPr>
        </p:pic>
        <p:pic>
          <p:nvPicPr>
            <p:cNvPr id="15" name="Picture 10" descr="Image result for jigsaw ransomware">
              <a:extLst>
                <a:ext uri="{FF2B5EF4-FFF2-40B4-BE49-F238E27FC236}">
                  <a16:creationId xmlns:a16="http://schemas.microsoft.com/office/drawing/2014/main" id="{6513D10F-3957-4BAE-B0DF-2A93CE5DF9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150" y="3810000"/>
              <a:ext cx="754193" cy="378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835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B5028D-2E5C-4068-B37A-34F546483052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FSD Team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6BC45-B344-4F14-B816-B6D24B405AAB}"/>
              </a:ext>
            </a:extLst>
          </p:cNvPr>
          <p:cNvSpPr txBox="1"/>
          <p:nvPr/>
        </p:nvSpPr>
        <p:spPr>
          <a:xfrm>
            <a:off x="2946218" y="4785561"/>
            <a:ext cx="20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0908"/>
                </a:solidFill>
              </a:rPr>
              <a:t>Alexander Gurevich</a:t>
            </a:r>
          </a:p>
        </p:txBody>
      </p:sp>
      <p:pic>
        <p:nvPicPr>
          <p:cNvPr id="4098" name="Picture 2" descr="Ð¤Ð¾ÑÐ¾ Alexander Gurevich.">
            <a:extLst>
              <a:ext uri="{FF2B5EF4-FFF2-40B4-BE49-F238E27FC236}">
                <a16:creationId xmlns:a16="http://schemas.microsoft.com/office/drawing/2014/main" id="{80FE981B-A3CC-4384-9EAE-AA604A329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4" t="24264" r="27089"/>
          <a:stretch/>
        </p:blipFill>
        <p:spPr bwMode="auto">
          <a:xfrm>
            <a:off x="2438400" y="1459286"/>
            <a:ext cx="3214255" cy="33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¤Ð¾ÑÐ¾ ÐÐµÐ½Ð¸ÑÐ° Ð¡Ð²Ð¸ÑÑÐ²Ð°.">
            <a:extLst>
              <a:ext uri="{FF2B5EF4-FFF2-40B4-BE49-F238E27FC236}">
                <a16:creationId xmlns:a16="http://schemas.microsoft.com/office/drawing/2014/main" id="{DC4FEC36-66E1-42B2-83EC-730FBC138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9" t="41044" r="25257" b="20187"/>
          <a:stretch/>
        </p:blipFill>
        <p:spPr bwMode="auto">
          <a:xfrm>
            <a:off x="6539347" y="1468522"/>
            <a:ext cx="3394491" cy="33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0B5D2-C1BB-4CEC-A265-1E43A54D1247}"/>
              </a:ext>
            </a:extLst>
          </p:cNvPr>
          <p:cNvSpPr txBox="1"/>
          <p:nvPr/>
        </p:nvSpPr>
        <p:spPr>
          <a:xfrm>
            <a:off x="7215883" y="4785561"/>
            <a:ext cx="20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0908"/>
                </a:solidFill>
              </a:rPr>
              <a:t>Denys </a:t>
            </a:r>
            <a:r>
              <a:rPr lang="en-US" dirty="0" err="1">
                <a:solidFill>
                  <a:srgbClr val="BF0908"/>
                </a:solidFill>
              </a:rPr>
              <a:t>Svyshchov</a:t>
            </a:r>
            <a:endParaRPr lang="en-US" dirty="0">
              <a:solidFill>
                <a:srgbClr val="BF0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55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4E376-EECC-4E92-B971-E922C2891F0C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What is FSD?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364B2-DA4F-45C9-9086-9195ABD70606}"/>
              </a:ext>
            </a:extLst>
          </p:cNvPr>
          <p:cNvSpPr txBox="1"/>
          <p:nvPr/>
        </p:nvSpPr>
        <p:spPr>
          <a:xfrm>
            <a:off x="1560945" y="1191485"/>
            <a:ext cx="103724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Standalone Anti-Ransomware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Protection &amp; Backup All-in-One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Your private files are always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FSD detects Ransomware attack and neutralizes the threat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Detection is done by monitoring of system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Complex analysis detects new (unknown) Ransomware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BF0908"/>
                </a:solidFill>
              </a:rPr>
              <a:t>After successful defense FSD repairs corrupted user files</a:t>
            </a:r>
          </a:p>
        </p:txBody>
      </p:sp>
    </p:spTree>
    <p:extLst>
      <p:ext uri="{BB962C8B-B14F-4D97-AF65-F5344CB8AC3E}">
        <p14:creationId xmlns:p14="http://schemas.microsoft.com/office/powerpoint/2010/main" val="4417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7BC6E-D805-40E7-B238-53CB77956491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How it works – In general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F7EEB-1F7B-4447-8E92-1C483A31AF3F}"/>
              </a:ext>
            </a:extLst>
          </p:cNvPr>
          <p:cNvSpPr txBox="1"/>
          <p:nvPr/>
        </p:nvSpPr>
        <p:spPr>
          <a:xfrm>
            <a:off x="114301" y="990624"/>
            <a:ext cx="828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F0908"/>
                </a:solidFill>
              </a:rPr>
              <a:t>2 modules Kernel + User: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BF0908"/>
                </a:solidFill>
              </a:rPr>
              <a:t>Kernel Module works as a sniffer of current system activity: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Receives all IRPs (I/O Request packets) from OS and filters the “interesting” ones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Sends stored packets to User Module upon request</a:t>
            </a:r>
          </a:p>
          <a:p>
            <a:pPr lvl="2"/>
            <a:endParaRPr lang="en-US" sz="2000" dirty="0">
              <a:solidFill>
                <a:srgbClr val="BF0908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BF0908"/>
                </a:solidFill>
              </a:rPr>
              <a:t>User Module does processing and monitoring, backups files and kills detected threats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Stores file system state and information about running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Receives packets from Kernel Module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Analyzes activity of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Makes decisions when to kill malicious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Repairs corrupted files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</p:txBody>
      </p:sp>
      <p:pic>
        <p:nvPicPr>
          <p:cNvPr id="35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B0C658-9ED0-49E1-B930-26CFA893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53" y="1243913"/>
            <a:ext cx="4025947" cy="39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0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C20C3-8ADE-4729-9F79-43E94796BDAF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How it works – Kernel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995DC-C59C-45E1-AD22-8E2BF10F875E}"/>
              </a:ext>
            </a:extLst>
          </p:cNvPr>
          <p:cNvSpPr txBox="1"/>
          <p:nvPr/>
        </p:nvSpPr>
        <p:spPr>
          <a:xfrm>
            <a:off x="895926" y="1089891"/>
            <a:ext cx="1079731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Using </a:t>
            </a:r>
            <a:r>
              <a:rPr lang="en-US" sz="2400" b="1" dirty="0">
                <a:solidFill>
                  <a:srgbClr val="BF0908"/>
                </a:solidFill>
              </a:rPr>
              <a:t>Windows </a:t>
            </a:r>
            <a:r>
              <a:rPr lang="en-US" sz="2400" b="1" dirty="0" err="1">
                <a:solidFill>
                  <a:srgbClr val="BF0908"/>
                </a:solidFill>
              </a:rPr>
              <a:t>Minifilter</a:t>
            </a:r>
            <a:r>
              <a:rPr lang="en-US" sz="2400" b="1" dirty="0">
                <a:solidFill>
                  <a:srgbClr val="BF0908"/>
                </a:solidFill>
              </a:rPr>
              <a:t> Driver</a:t>
            </a:r>
            <a:r>
              <a:rPr lang="en-US" sz="2400" dirty="0">
                <a:solidFill>
                  <a:srgbClr val="BF0908"/>
                </a:solidFill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Driver registers callbacks for IRPs: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IRP_MJ_CREATE (Create file / Open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IRP_MJ_CLOSE &amp; IRP_MJ_CLEANUP (Close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IRP_MJ_READ (Read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IRP_MJ_WRITE (Write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IRP_MJ_SET_INFORMATION (Rename file / Delete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Filters only relevant operations, that are related to our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For each filtered IRP Driver creates </a:t>
            </a:r>
            <a:r>
              <a:rPr lang="en-US" sz="2400" b="1" dirty="0">
                <a:solidFill>
                  <a:srgbClr val="BF0908"/>
                </a:solidFill>
              </a:rPr>
              <a:t>Operation Description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Saves filename, operation type, entropy of read and write operations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Stores only relevant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30D89-7471-4A73-A7A4-D7CAE2A8541B}"/>
              </a:ext>
            </a:extLst>
          </p:cNvPr>
          <p:cNvSpPr/>
          <p:nvPr/>
        </p:nvSpPr>
        <p:spPr>
          <a:xfrm>
            <a:off x="8506692" y="1089891"/>
            <a:ext cx="2530764" cy="6188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F0908"/>
                </a:solidFill>
              </a:rPr>
              <a:t>IRP</a:t>
            </a:r>
            <a:r>
              <a:rPr lang="en-US" dirty="0">
                <a:solidFill>
                  <a:srgbClr val="BF0908"/>
                </a:solidFill>
              </a:rPr>
              <a:t> - I/O request packet</a:t>
            </a:r>
          </a:p>
        </p:txBody>
      </p:sp>
    </p:spTree>
    <p:extLst>
      <p:ext uri="{BB962C8B-B14F-4D97-AF65-F5344CB8AC3E}">
        <p14:creationId xmlns:p14="http://schemas.microsoft.com/office/powerpoint/2010/main" val="5478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C20C3-8ADE-4729-9F79-43E94796BDAF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How it works – User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9C4C1-D838-4FB9-9674-B2D7FDC2C435}"/>
              </a:ext>
            </a:extLst>
          </p:cNvPr>
          <p:cNvSpPr txBox="1"/>
          <p:nvPr/>
        </p:nvSpPr>
        <p:spPr>
          <a:xfrm>
            <a:off x="895926" y="1089891"/>
            <a:ext cx="1079731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Running as high privilege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Does a handshake with Driver Module on Initialization, scans &amp; backups User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Queries Driver for new ready IRPs to process in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Gets Operation Description Items (</a:t>
            </a:r>
            <a:r>
              <a:rPr lang="en-US" sz="2400" b="1" dirty="0">
                <a:solidFill>
                  <a:srgbClr val="BF0908"/>
                </a:solidFill>
              </a:rPr>
              <a:t>ODIs</a:t>
            </a:r>
            <a:r>
              <a:rPr lang="en-US" sz="2400" dirty="0">
                <a:solidFill>
                  <a:srgbClr val="BF0908"/>
                </a:solidFill>
              </a:rPr>
              <a:t>) in bulks using dynamic size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Parses </a:t>
            </a:r>
            <a:r>
              <a:rPr lang="en-US" sz="2400" b="1" dirty="0">
                <a:solidFill>
                  <a:srgbClr val="BF0908"/>
                </a:solidFill>
              </a:rPr>
              <a:t>ODIs</a:t>
            </a:r>
            <a:r>
              <a:rPr lang="en-US" sz="2400" dirty="0">
                <a:solidFill>
                  <a:srgbClr val="BF0908"/>
                </a:solidFill>
              </a:rPr>
              <a:t> and updates internal data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HashMap of Processes</a:t>
            </a:r>
          </a:p>
          <a:p>
            <a:pPr lvl="2"/>
            <a:r>
              <a:rPr lang="en-US" sz="2000" dirty="0">
                <a:solidFill>
                  <a:srgbClr val="BF0908"/>
                </a:solidFill>
              </a:rPr>
              <a:t>(Each process has statistics counters and sets holding read/write file extensions)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HashMap of Accessed and Protected Files</a:t>
            </a:r>
          </a:p>
          <a:p>
            <a:pPr lvl="2"/>
            <a:r>
              <a:rPr lang="en-US" sz="2000" dirty="0">
                <a:solidFill>
                  <a:srgbClr val="BF0908"/>
                </a:solidFill>
              </a:rPr>
              <a:t>(Each file has statistics counters and holds current file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F0908"/>
                </a:solidFill>
              </a:rPr>
              <a:t>Saving statistics about Process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After each processed </a:t>
            </a:r>
            <a:r>
              <a:rPr lang="en-US" sz="2400" b="1" dirty="0">
                <a:solidFill>
                  <a:srgbClr val="BF0908"/>
                </a:solidFill>
              </a:rPr>
              <a:t>ODI </a:t>
            </a:r>
            <a:r>
              <a:rPr lang="en-US" sz="2400" dirty="0">
                <a:solidFill>
                  <a:srgbClr val="BF0908"/>
                </a:solidFill>
              </a:rPr>
              <a:t>we check if process is malicious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When process marked as malicious User Module terminates process and return corrupted files back</a:t>
            </a:r>
          </a:p>
        </p:txBody>
      </p:sp>
    </p:spTree>
    <p:extLst>
      <p:ext uri="{BB962C8B-B14F-4D97-AF65-F5344CB8AC3E}">
        <p14:creationId xmlns:p14="http://schemas.microsoft.com/office/powerpoint/2010/main" val="152893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C20C3-8ADE-4729-9F79-43E94796BDAF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How it works –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5DE29-98CB-4447-AD5B-1C32AAFB33B7}"/>
              </a:ext>
            </a:extLst>
          </p:cNvPr>
          <p:cNvSpPr txBox="1"/>
          <p:nvPr/>
        </p:nvSpPr>
        <p:spPr>
          <a:xfrm>
            <a:off x="860415" y="1089891"/>
            <a:ext cx="10797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Using technique of multiple triggers (every protected file plays role of smart “</a:t>
            </a:r>
            <a:r>
              <a:rPr lang="en-US" sz="2400" dirty="0" err="1">
                <a:solidFill>
                  <a:srgbClr val="BF0908"/>
                </a:solidFill>
              </a:rPr>
              <a:t>HoneyPot</a:t>
            </a:r>
            <a:r>
              <a:rPr lang="en-US" sz="2400" dirty="0">
                <a:solidFill>
                  <a:srgbClr val="BF0908"/>
                </a:solidFill>
              </a:rPr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We check </a:t>
            </a:r>
            <a:r>
              <a:rPr lang="en-US" sz="2400" b="1" dirty="0">
                <a:solidFill>
                  <a:srgbClr val="BF0908"/>
                </a:solidFill>
              </a:rPr>
              <a:t>9</a:t>
            </a:r>
            <a:r>
              <a:rPr lang="en-US" sz="2400" dirty="0">
                <a:solidFill>
                  <a:srgbClr val="BF0908"/>
                </a:solidFill>
              </a:rPr>
              <a:t> triggers every </a:t>
            </a:r>
            <a:r>
              <a:rPr lang="en-US" sz="2400" b="1" dirty="0">
                <a:solidFill>
                  <a:srgbClr val="BF0908"/>
                </a:solidFill>
              </a:rPr>
              <a:t>ODI:</a:t>
            </a:r>
            <a:endParaRPr lang="en-US" sz="2400" dirty="0">
              <a:solidFill>
                <a:srgbClr val="BF0908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Entropy trigger (</a:t>
            </a:r>
            <a:r>
              <a:rPr lang="en-US" sz="1600" dirty="0">
                <a:solidFill>
                  <a:srgbClr val="BF0908"/>
                </a:solidFill>
                <a:hlinkClick r:id="rId2"/>
              </a:rPr>
              <a:t>Shannon`s entropy</a:t>
            </a:r>
            <a:r>
              <a:rPr lang="en-US" sz="1600" dirty="0">
                <a:solidFill>
                  <a:srgbClr val="BF0908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File Distance trigger (</a:t>
            </a:r>
            <a:r>
              <a:rPr lang="en-US" sz="1600" dirty="0" err="1">
                <a:solidFill>
                  <a:srgbClr val="BF0908"/>
                </a:solidFill>
                <a:hlinkClick r:id="rId3"/>
              </a:rPr>
              <a:t>LZJDistance</a:t>
            </a:r>
            <a:r>
              <a:rPr lang="en-US" sz="1600" dirty="0">
                <a:solidFill>
                  <a:srgbClr val="BF0908"/>
                </a:solidFill>
                <a:hlinkClick r:id="rId3"/>
              </a:rPr>
              <a:t> algorithm</a:t>
            </a:r>
            <a:r>
              <a:rPr lang="en-US" sz="1600" dirty="0">
                <a:solidFill>
                  <a:srgbClr val="BF0908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1600" dirty="0">
                <a:solidFill>
                  <a:srgbClr val="BF0908"/>
                </a:solidFill>
              </a:rPr>
              <a:t>File Extensions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Deletion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Rename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sz="1600" dirty="0">
                <a:solidFill>
                  <a:srgbClr val="BF0908"/>
                </a:solidFill>
              </a:rPr>
              <a:t>Access type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Move in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>
                <a:solidFill>
                  <a:srgbClr val="BF0908"/>
                </a:solidFill>
              </a:rPr>
              <a:t>Extensions change trigger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BF0908"/>
                </a:solidFill>
              </a:rPr>
              <a:t>High entropy replaces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Only triggering of multiple indicators will be considered malicious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Result: Low False Positive and High Detection rate</a:t>
            </a:r>
            <a:br>
              <a:rPr lang="en-US" sz="2400" dirty="0">
                <a:solidFill>
                  <a:srgbClr val="BF0908"/>
                </a:solidFill>
              </a:rPr>
            </a:br>
            <a:endParaRPr lang="en-US" sz="2400" dirty="0">
              <a:solidFill>
                <a:srgbClr val="BF0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7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C20C3-8ADE-4729-9F79-43E94796BDAF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How it works – 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BB87D-8372-40F2-AC8B-F1B446A4B440}"/>
              </a:ext>
            </a:extLst>
          </p:cNvPr>
          <p:cNvSpPr txBox="1"/>
          <p:nvPr/>
        </p:nvSpPr>
        <p:spPr>
          <a:xfrm>
            <a:off x="1295420" y="944994"/>
            <a:ext cx="106450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Using cloud storage (Azure) to backup User Private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Makes recovering after virus attack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Guarantee of zero file loss even in case of successful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Provide User reliable All-In-One solution: Cloud backup + Ransomware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Simplify life to User: backup is done automatically when system is safe and protected</a:t>
            </a:r>
          </a:p>
          <a:p>
            <a:endParaRPr lang="en-US" sz="2400" dirty="0">
              <a:solidFill>
                <a:srgbClr val="BF0908"/>
              </a:solidFill>
            </a:endParaRPr>
          </a:p>
          <a:p>
            <a:endParaRPr lang="en-US" sz="2400" dirty="0">
              <a:solidFill>
                <a:srgbClr val="BF0908"/>
              </a:solidFill>
            </a:endParaRPr>
          </a:p>
          <a:p>
            <a:r>
              <a:rPr lang="en-US" sz="2400" dirty="0">
                <a:solidFill>
                  <a:srgbClr val="BF0908"/>
                </a:solidFill>
              </a:rPr>
              <a:t>Note: this part is not implemented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  <a:p>
            <a:br>
              <a:rPr lang="en-US" sz="2400" dirty="0">
                <a:solidFill>
                  <a:srgbClr val="BF0908"/>
                </a:solidFill>
              </a:rPr>
            </a:br>
            <a:endParaRPr lang="en-US" sz="2400" dirty="0">
              <a:solidFill>
                <a:srgbClr val="BF0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C20C3-8ADE-4729-9F79-43E94796BDAF}"/>
              </a:ext>
            </a:extLst>
          </p:cNvPr>
          <p:cNvSpPr txBox="1"/>
          <p:nvPr/>
        </p:nvSpPr>
        <p:spPr>
          <a:xfrm>
            <a:off x="0" y="175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Aharoni" panose="02010803020104030203" pitchFamily="2" charset="-79"/>
              </a:rPr>
              <a:t>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0E0A1-EBC1-4C09-8EE9-05EC67AEBFF9}"/>
              </a:ext>
            </a:extLst>
          </p:cNvPr>
          <p:cNvSpPr txBox="1"/>
          <p:nvPr/>
        </p:nvSpPr>
        <p:spPr>
          <a:xfrm>
            <a:off x="1712671" y="944994"/>
            <a:ext cx="112931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Kernel Module is fully independent from User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No operations are waiting for User Module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Processing in Kernel is insignificant</a:t>
            </a:r>
            <a:r>
              <a:rPr lang="ru-RU" sz="2800" dirty="0">
                <a:solidFill>
                  <a:srgbClr val="BF0908"/>
                </a:solidFill>
              </a:rPr>
              <a:t> </a:t>
            </a:r>
            <a:endParaRPr lang="en-US" sz="2800" dirty="0">
              <a:solidFill>
                <a:srgbClr val="BF090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Lightweight sniffing of only relevant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All processing is done in User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Power and efficiency of standard libraries (STL)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Measured rate of 10K </a:t>
            </a:r>
            <a:r>
              <a:rPr lang="en-US" sz="2800" b="1" dirty="0">
                <a:solidFill>
                  <a:srgbClr val="BF0908"/>
                </a:solidFill>
              </a:rPr>
              <a:t>ODIs </a:t>
            </a:r>
            <a:r>
              <a:rPr lang="en-US" sz="2800" dirty="0">
                <a:solidFill>
                  <a:srgbClr val="BF0908"/>
                </a:solidFill>
              </a:rPr>
              <a:t>per second and it not the</a:t>
            </a:r>
            <a:r>
              <a:rPr lang="he-IL" sz="2800" dirty="0">
                <a:solidFill>
                  <a:srgbClr val="BF0908"/>
                </a:solidFill>
              </a:rPr>
              <a:t> </a:t>
            </a:r>
            <a:r>
              <a:rPr lang="en-US" sz="2800" dirty="0">
                <a:solidFill>
                  <a:srgbClr val="BF0908"/>
                </a:solidFill>
              </a:rPr>
              <a:t>limit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Using C++ in both Kernel and User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BF0908"/>
                </a:solidFill>
              </a:rPr>
              <a:t>No locks used in both Kernel and User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Efficient atomic interlocked queue with </a:t>
            </a:r>
            <a:r>
              <a:rPr lang="en-US" sz="2400" dirty="0" err="1">
                <a:solidFill>
                  <a:srgbClr val="BF0908"/>
                </a:solidFill>
              </a:rPr>
              <a:t>multipop</a:t>
            </a:r>
            <a:r>
              <a:rPr lang="en-US" sz="2400" dirty="0">
                <a:solidFill>
                  <a:srgbClr val="BF0908"/>
                </a:solidFill>
              </a:rPr>
              <a:t> in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BF0908"/>
                </a:solidFill>
              </a:rPr>
              <a:t>Single thread processing in User Mode</a:t>
            </a:r>
          </a:p>
          <a:p>
            <a:pPr lvl="1"/>
            <a:endParaRPr lang="en-US" sz="2000" dirty="0">
              <a:solidFill>
                <a:srgbClr val="BF090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BF0908"/>
              </a:solidFill>
            </a:endParaRPr>
          </a:p>
          <a:p>
            <a:br>
              <a:rPr lang="en-US" sz="2400" dirty="0">
                <a:solidFill>
                  <a:srgbClr val="BF0908"/>
                </a:solidFill>
              </a:rPr>
            </a:br>
            <a:endParaRPr lang="en-US" sz="2400" dirty="0">
              <a:solidFill>
                <a:srgbClr val="BF0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1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736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Randomize</dc:creator>
  <cp:lastModifiedBy>Alexander Gurevich</cp:lastModifiedBy>
  <cp:revision>54</cp:revision>
  <dcterms:created xsi:type="dcterms:W3CDTF">2018-06-29T11:20:11Z</dcterms:created>
  <dcterms:modified xsi:type="dcterms:W3CDTF">2018-06-29T16:04:23Z</dcterms:modified>
</cp:coreProperties>
</file>