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6" r:id="rId3"/>
    <p:sldId id="267" r:id="rId4"/>
    <p:sldId id="298" r:id="rId5"/>
    <p:sldId id="305" r:id="rId6"/>
    <p:sldId id="304" r:id="rId7"/>
    <p:sldId id="273" r:id="rId8"/>
    <p:sldId id="292" r:id="rId9"/>
    <p:sldId id="306" r:id="rId10"/>
    <p:sldId id="307" r:id="rId11"/>
    <p:sldId id="269" r:id="rId12"/>
    <p:sldId id="308" r:id="rId13"/>
    <p:sldId id="309" r:id="rId14"/>
    <p:sldId id="263" r:id="rId15"/>
    <p:sldId id="310" r:id="rId16"/>
    <p:sldId id="311" r:id="rId17"/>
    <p:sldId id="312" r:id="rId18"/>
    <p:sldId id="313" r:id="rId19"/>
    <p:sldId id="314" r:id="rId20"/>
    <p:sldId id="297" r:id="rId2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3C2A"/>
    <a:srgbClr val="CC3300"/>
    <a:srgbClr val="0C1B2E"/>
    <a:srgbClr val="D49059"/>
    <a:srgbClr val="F6F194"/>
    <a:srgbClr val="CCFF66"/>
    <a:srgbClr val="FF99FF"/>
    <a:srgbClr val="339933"/>
    <a:srgbClr val="CCFF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89971" autoAdjust="0"/>
  </p:normalViewPr>
  <p:slideViewPr>
    <p:cSldViewPr>
      <p:cViewPr>
        <p:scale>
          <a:sx n="110" d="100"/>
          <a:sy n="110" d="100"/>
        </p:scale>
        <p:origin x="-336" y="-174"/>
      </p:cViewPr>
      <p:guideLst>
        <p:guide orient="horz" pos="1620"/>
        <p:guide pos="2880"/>
      </p:guideLst>
    </p:cSldViewPr>
  </p:slideViewPr>
  <p:outlineViewPr>
    <p:cViewPr>
      <p:scale>
        <a:sx n="33" d="100"/>
        <a:sy n="33" d="100"/>
      </p:scale>
      <p:origin x="0" y="-25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E0B32-774E-4DC3-BEBA-5D1BEE715E62}" type="datetimeFigureOut">
              <a:rPr lang="zh-CN" altLang="en-US" smtClean="0"/>
              <a:t>2016/4/7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50C36-F96B-4397-A44A-C189C547A144}" type="slidenum">
              <a:rPr lang="zh-CN" altLang="en-US" smtClean="0"/>
              <a:t>‹#›</a:t>
            </a:fld>
            <a:endParaRPr lang="zh-CN" altLang="en-US"/>
          </a:p>
        </p:txBody>
      </p:sp>
    </p:spTree>
    <p:extLst>
      <p:ext uri="{BB962C8B-B14F-4D97-AF65-F5344CB8AC3E}">
        <p14:creationId xmlns:p14="http://schemas.microsoft.com/office/powerpoint/2010/main" val="700826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基于前面的背景，</a:t>
            </a:r>
            <a:r>
              <a:rPr lang="zh-CN" altLang="zh-CN" sz="1200" kern="1200" dirty="0" smtClean="0">
                <a:solidFill>
                  <a:schemeClr val="tx1"/>
                </a:solidFill>
                <a:effectLst/>
                <a:latin typeface="+mn-lt"/>
                <a:ea typeface="+mn-ea"/>
                <a:cs typeface="+mn-cs"/>
              </a:rPr>
              <a:t>本文介绍了</a:t>
            </a:r>
            <a:r>
              <a:rPr lang="zh-CN" altLang="en-US" sz="1200" kern="1200" dirty="0" smtClean="0">
                <a:solidFill>
                  <a:schemeClr val="tx1"/>
                </a:solidFill>
                <a:effectLst/>
                <a:latin typeface="+mn-lt"/>
                <a:ea typeface="+mn-ea"/>
                <a:cs typeface="+mn-cs"/>
              </a:rPr>
              <a:t>一种威胁情报模型。该模型</a:t>
            </a:r>
            <a:r>
              <a:rPr lang="zh-CN" altLang="zh-CN" sz="1200" kern="1200" dirty="0" smtClean="0">
                <a:solidFill>
                  <a:schemeClr val="tx1"/>
                </a:solidFill>
                <a:effectLst/>
                <a:latin typeface="+mn-lt"/>
                <a:ea typeface="+mn-ea"/>
                <a:cs typeface="+mn-cs"/>
              </a:rPr>
              <a:t>由威胁情报</a:t>
            </a:r>
            <a:r>
              <a:rPr lang="en-US" altLang="zh-CN" sz="1200" kern="1200" dirty="0" smtClean="0">
                <a:solidFill>
                  <a:schemeClr val="tx1"/>
                </a:solidFill>
                <a:effectLst/>
                <a:latin typeface="+mn-lt"/>
                <a:ea typeface="+mn-ea"/>
                <a:cs typeface="+mn-cs"/>
              </a:rPr>
              <a:t> (TI) </a:t>
            </a:r>
            <a:r>
              <a:rPr lang="zh-CN" altLang="zh-CN" sz="1200" kern="1200" dirty="0" smtClean="0">
                <a:solidFill>
                  <a:schemeClr val="tx1"/>
                </a:solidFill>
                <a:effectLst/>
                <a:latin typeface="+mn-lt"/>
                <a:ea typeface="+mn-ea"/>
                <a:cs typeface="+mn-cs"/>
              </a:rPr>
              <a:t>提供程序、威胁响应管理</a:t>
            </a:r>
            <a:r>
              <a:rPr lang="en-US" altLang="zh-CN" sz="1200" kern="1200" dirty="0" smtClean="0">
                <a:solidFill>
                  <a:schemeClr val="tx1"/>
                </a:solidFill>
                <a:effectLst/>
                <a:latin typeface="+mn-lt"/>
                <a:ea typeface="+mn-ea"/>
                <a:cs typeface="+mn-cs"/>
              </a:rPr>
              <a:t> (TRM) </a:t>
            </a:r>
            <a:r>
              <a:rPr lang="zh-CN" altLang="zh-CN" sz="1200" kern="1200" dirty="0" smtClean="0">
                <a:solidFill>
                  <a:schemeClr val="tx1"/>
                </a:solidFill>
                <a:effectLst/>
                <a:latin typeface="+mn-lt"/>
                <a:ea typeface="+mn-ea"/>
                <a:cs typeface="+mn-cs"/>
              </a:rPr>
              <a:t>生态系统两部分组成</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a:t>
            </a:r>
            <a:r>
              <a:rPr lang="zh-CN" altLang="en-US" sz="1200" kern="1200" dirty="0" smtClean="0">
                <a:solidFill>
                  <a:schemeClr val="tx1"/>
                </a:solidFill>
                <a:effectLst/>
                <a:latin typeface="+mn-lt"/>
                <a:ea typeface="+mn-ea"/>
                <a:cs typeface="+mn-cs"/>
              </a:rPr>
              <a:t>该</a:t>
            </a:r>
            <a:r>
              <a:rPr lang="zh-CN" altLang="zh-CN" sz="1200" kern="1200" dirty="0" smtClean="0">
                <a:solidFill>
                  <a:schemeClr val="tx1"/>
                </a:solidFill>
                <a:effectLst/>
                <a:latin typeface="+mn-lt"/>
                <a:ea typeface="+mn-ea"/>
                <a:cs typeface="+mn-cs"/>
              </a:rPr>
              <a:t>威胁情报系统中</a:t>
            </a:r>
            <a:r>
              <a:rPr lang="zh-CN" altLang="en-US"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STIX</a:t>
            </a:r>
            <a:r>
              <a:rPr lang="zh-CN" altLang="zh-CN" sz="1200" kern="1200" dirty="0" smtClean="0">
                <a:solidFill>
                  <a:schemeClr val="tx1"/>
                </a:solidFill>
                <a:effectLst/>
                <a:latin typeface="+mn-lt"/>
                <a:ea typeface="+mn-ea"/>
                <a:cs typeface="+mn-cs"/>
              </a:rPr>
              <a:t>（结构化威胁信息表达）这种正式的标准语言帮助</a:t>
            </a:r>
            <a:r>
              <a:rPr lang="en-US" altLang="zh-CN" sz="1200" kern="1200" dirty="0" smtClean="0">
                <a:solidFill>
                  <a:schemeClr val="tx1"/>
                </a:solidFill>
                <a:effectLst/>
                <a:latin typeface="+mn-lt"/>
                <a:ea typeface="+mn-ea"/>
                <a:cs typeface="+mn-cs"/>
              </a:rPr>
              <a:t>TI(</a:t>
            </a:r>
            <a:r>
              <a:rPr lang="zh-CN" altLang="zh-CN" sz="1200" kern="1200" dirty="0" smtClean="0">
                <a:solidFill>
                  <a:schemeClr val="tx1"/>
                </a:solidFill>
                <a:effectLst/>
                <a:latin typeface="+mn-lt"/>
                <a:ea typeface="+mn-ea"/>
                <a:cs typeface="+mn-cs"/>
              </a:rPr>
              <a:t>威胁信息提供商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来将威胁信息反馈给</a:t>
            </a:r>
            <a:r>
              <a:rPr lang="en-US" altLang="zh-CN" sz="1200" kern="1200" dirty="0" smtClean="0">
                <a:solidFill>
                  <a:schemeClr val="tx1"/>
                </a:solidFill>
                <a:effectLst/>
                <a:latin typeface="+mn-lt"/>
                <a:ea typeface="+mn-ea"/>
                <a:cs typeface="+mn-cs"/>
              </a:rPr>
              <a:t>TRM</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TRM</a:t>
            </a:r>
            <a:r>
              <a:rPr lang="zh-CN" altLang="en-US" sz="1200" kern="1200" dirty="0" smtClean="0">
                <a:solidFill>
                  <a:schemeClr val="tx1"/>
                </a:solidFill>
                <a:effectLst/>
                <a:latin typeface="+mn-lt"/>
                <a:ea typeface="+mn-ea"/>
                <a:cs typeface="+mn-cs"/>
              </a:rPr>
              <a:t>接收到</a:t>
            </a:r>
            <a:r>
              <a:rPr lang="en-US" altLang="zh-CN" sz="1200" kern="1200" dirty="0" smtClean="0">
                <a:solidFill>
                  <a:schemeClr val="tx1"/>
                </a:solidFill>
                <a:effectLst/>
                <a:latin typeface="+mn-lt"/>
                <a:ea typeface="+mn-ea"/>
                <a:cs typeface="+mn-cs"/>
              </a:rPr>
              <a:t>TI</a:t>
            </a:r>
            <a:r>
              <a:rPr lang="zh-CN" altLang="zh-CN" sz="1200" kern="1200" dirty="0" smtClean="0">
                <a:solidFill>
                  <a:schemeClr val="tx1"/>
                </a:solidFill>
                <a:effectLst/>
                <a:latin typeface="+mn-lt"/>
                <a:ea typeface="+mn-ea"/>
                <a:cs typeface="+mn-cs"/>
              </a:rPr>
              <a:t>提供</a:t>
            </a:r>
            <a:r>
              <a:rPr lang="zh-CN" altLang="en-US" sz="1200" kern="1200" dirty="0" smtClean="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威胁情报</a:t>
            </a:r>
            <a:r>
              <a:rPr lang="zh-CN" altLang="en-US" sz="1200" kern="1200" dirty="0" smtClean="0">
                <a:solidFill>
                  <a:schemeClr val="tx1"/>
                </a:solidFill>
                <a:effectLst/>
                <a:latin typeface="+mn-lt"/>
                <a:ea typeface="+mn-ea"/>
                <a:cs typeface="+mn-cs"/>
              </a:rPr>
              <a:t>后，就可</a:t>
            </a:r>
            <a:r>
              <a:rPr lang="zh-CN" altLang="zh-CN" sz="1200" kern="1200" dirty="0" smtClean="0">
                <a:solidFill>
                  <a:schemeClr val="tx1"/>
                </a:solidFill>
                <a:effectLst/>
                <a:latin typeface="+mn-lt"/>
                <a:ea typeface="+mn-ea"/>
                <a:cs typeface="+mn-cs"/>
              </a:rPr>
              <a:t>以利用响应系统来采取行动</a:t>
            </a:r>
            <a:r>
              <a:rPr lang="zh-CN" altLang="en-US" sz="1200" kern="1200" dirty="0" smtClean="0">
                <a:solidFill>
                  <a:schemeClr val="tx1"/>
                </a:solidFill>
                <a:effectLst/>
                <a:latin typeface="+mn-lt"/>
                <a:ea typeface="+mn-ea"/>
                <a:cs typeface="+mn-cs"/>
              </a:rPr>
              <a:t>，从而帮助威胁情报系统</a:t>
            </a:r>
            <a:r>
              <a:rPr lang="zh-CN" altLang="zh-CN" sz="1200" kern="1200" dirty="0" smtClean="0">
                <a:solidFill>
                  <a:schemeClr val="tx1"/>
                </a:solidFill>
                <a:effectLst/>
                <a:latin typeface="+mn-lt"/>
                <a:ea typeface="+mn-ea"/>
                <a:cs typeface="+mn-cs"/>
              </a:rPr>
              <a:t>加强防御，打击已知威胁或持续威胁</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该系统还能确保机密性、完整性和真实性，也就是说</a:t>
            </a:r>
            <a:r>
              <a:rPr lang="en-US" altLang="zh-CN" sz="1200" kern="1200" dirty="0" smtClean="0">
                <a:solidFill>
                  <a:schemeClr val="tx1"/>
                </a:solidFill>
                <a:effectLst/>
                <a:latin typeface="+mn-lt"/>
                <a:ea typeface="+mn-ea"/>
                <a:cs typeface="+mn-cs"/>
              </a:rPr>
              <a:t>TI</a:t>
            </a:r>
            <a:r>
              <a:rPr lang="zh-CN" altLang="en-US" sz="1200" kern="1200" dirty="0" smtClean="0">
                <a:solidFill>
                  <a:schemeClr val="tx1"/>
                </a:solidFill>
                <a:effectLst/>
                <a:latin typeface="+mn-lt"/>
                <a:ea typeface="+mn-ea"/>
                <a:cs typeface="+mn-cs"/>
              </a:rPr>
              <a:t>要验证和它通信的</a:t>
            </a:r>
            <a:r>
              <a:rPr lang="en-US" altLang="zh-CN" sz="1200" kern="1200" dirty="0" smtClean="0">
                <a:solidFill>
                  <a:schemeClr val="tx1"/>
                </a:solidFill>
                <a:effectLst/>
                <a:latin typeface="+mn-lt"/>
                <a:ea typeface="+mn-ea"/>
                <a:cs typeface="+mn-cs"/>
              </a:rPr>
              <a:t>TRM</a:t>
            </a:r>
            <a:r>
              <a:rPr lang="zh-CN" altLang="en-US" sz="1200" kern="1200" dirty="0" smtClean="0">
                <a:solidFill>
                  <a:schemeClr val="tx1"/>
                </a:solidFill>
                <a:effectLst/>
                <a:latin typeface="+mn-lt"/>
                <a:ea typeface="+mn-ea"/>
                <a:cs typeface="+mn-cs"/>
              </a:rPr>
              <a:t>的身份，并且拥有能够有权利发送和接受信息。同时，</a:t>
            </a:r>
            <a:r>
              <a:rPr lang="en-US" altLang="zh-CN" sz="1200" kern="1200" dirty="0" smtClean="0">
                <a:solidFill>
                  <a:schemeClr val="tx1"/>
                </a:solidFill>
                <a:effectLst/>
                <a:latin typeface="+mn-lt"/>
                <a:ea typeface="+mn-ea"/>
                <a:cs typeface="+mn-cs"/>
              </a:rPr>
              <a:t>TRM</a:t>
            </a:r>
            <a:r>
              <a:rPr lang="zh-CN" altLang="en-US" sz="1200" kern="1200" dirty="0" smtClean="0">
                <a:solidFill>
                  <a:schemeClr val="tx1"/>
                </a:solidFill>
                <a:effectLst/>
                <a:latin typeface="+mn-lt"/>
                <a:ea typeface="+mn-ea"/>
                <a:cs typeface="+mn-cs"/>
              </a:rPr>
              <a:t>要验证</a:t>
            </a:r>
            <a:r>
              <a:rPr lang="en-US" altLang="zh-CN" sz="1200" kern="1200" dirty="0" smtClean="0">
                <a:solidFill>
                  <a:schemeClr val="tx1"/>
                </a:solidFill>
                <a:effectLst/>
                <a:latin typeface="+mn-lt"/>
                <a:ea typeface="+mn-ea"/>
                <a:cs typeface="+mn-cs"/>
              </a:rPr>
              <a:t>TI</a:t>
            </a:r>
            <a:r>
              <a:rPr lang="zh-CN" altLang="en-US" sz="1200" kern="1200" dirty="0" smtClean="0">
                <a:solidFill>
                  <a:schemeClr val="tx1"/>
                </a:solidFill>
                <a:effectLst/>
                <a:latin typeface="+mn-lt"/>
                <a:ea typeface="+mn-ea"/>
                <a:cs typeface="+mn-cs"/>
              </a:rPr>
              <a:t>的身份，并且授予</a:t>
            </a:r>
            <a:r>
              <a:rPr lang="en-US" altLang="zh-CN" sz="1200" kern="1200" dirty="0" smtClean="0">
                <a:solidFill>
                  <a:schemeClr val="tx1"/>
                </a:solidFill>
                <a:effectLst/>
                <a:latin typeface="+mn-lt"/>
                <a:ea typeface="+mn-ea"/>
                <a:cs typeface="+mn-cs"/>
              </a:rPr>
              <a:t>TI</a:t>
            </a:r>
            <a:r>
              <a:rPr lang="zh-CN" altLang="en-US" sz="1200" kern="1200" dirty="0" smtClean="0">
                <a:solidFill>
                  <a:schemeClr val="tx1"/>
                </a:solidFill>
                <a:effectLst/>
                <a:latin typeface="+mn-lt"/>
                <a:ea typeface="+mn-ea"/>
                <a:cs typeface="+mn-cs"/>
              </a:rPr>
              <a:t>一定的权限。例如：未经</a:t>
            </a:r>
            <a:r>
              <a:rPr lang="en-US" altLang="zh-CN" sz="1200" kern="1200" dirty="0" smtClean="0">
                <a:solidFill>
                  <a:schemeClr val="tx1"/>
                </a:solidFill>
                <a:effectLst/>
                <a:latin typeface="+mn-lt"/>
                <a:ea typeface="+mn-ea"/>
                <a:cs typeface="+mn-cs"/>
              </a:rPr>
              <a:t>TRM</a:t>
            </a:r>
            <a:r>
              <a:rPr lang="zh-CN" altLang="en-US" sz="1200" kern="1200" dirty="0" smtClean="0">
                <a:solidFill>
                  <a:schemeClr val="tx1"/>
                </a:solidFill>
                <a:effectLst/>
                <a:latin typeface="+mn-lt"/>
                <a:ea typeface="+mn-ea"/>
                <a:cs typeface="+mn-cs"/>
              </a:rPr>
              <a:t>验证和授权的</a:t>
            </a:r>
            <a:r>
              <a:rPr lang="en-US" altLang="zh-CN" sz="1200" kern="1200" dirty="0" smtClean="0">
                <a:solidFill>
                  <a:schemeClr val="tx1"/>
                </a:solidFill>
                <a:effectLst/>
                <a:latin typeface="+mn-lt"/>
                <a:ea typeface="+mn-ea"/>
                <a:cs typeface="+mn-cs"/>
              </a:rPr>
              <a:t>TI</a:t>
            </a:r>
            <a:r>
              <a:rPr lang="zh-CN" altLang="en-US" sz="1200" kern="1200" dirty="0" smtClean="0">
                <a:solidFill>
                  <a:schemeClr val="tx1"/>
                </a:solidFill>
                <a:effectLst/>
                <a:latin typeface="+mn-lt"/>
                <a:ea typeface="+mn-ea"/>
                <a:cs typeface="+mn-cs"/>
              </a:rPr>
              <a:t>提供的威胁信息可能导致</a:t>
            </a:r>
            <a:r>
              <a:rPr lang="en-US" altLang="zh-CN" sz="1200" kern="1200" dirty="0" smtClean="0">
                <a:solidFill>
                  <a:schemeClr val="tx1"/>
                </a:solidFill>
                <a:effectLst/>
                <a:latin typeface="+mn-lt"/>
                <a:ea typeface="+mn-ea"/>
                <a:cs typeface="+mn-cs"/>
              </a:rPr>
              <a:t>TRM</a:t>
            </a:r>
            <a:r>
              <a:rPr lang="zh-CN" altLang="en-US" sz="1200" kern="1200" dirty="0" smtClean="0">
                <a:solidFill>
                  <a:schemeClr val="tx1"/>
                </a:solidFill>
                <a:effectLst/>
                <a:latin typeface="+mn-lt"/>
                <a:ea typeface="+mn-ea"/>
                <a:cs typeface="+mn-cs"/>
              </a:rPr>
              <a:t>遭受拒绝服务攻击。而未经身份验证的</a:t>
            </a:r>
            <a:r>
              <a:rPr lang="en-US" altLang="zh-CN" sz="1200" kern="1200" dirty="0" smtClean="0">
                <a:solidFill>
                  <a:schemeClr val="tx1"/>
                </a:solidFill>
                <a:effectLst/>
                <a:latin typeface="+mn-lt"/>
                <a:ea typeface="+mn-ea"/>
                <a:cs typeface="+mn-cs"/>
              </a:rPr>
              <a:t>TRM</a:t>
            </a:r>
            <a:r>
              <a:rPr lang="zh-CN" altLang="en-US" sz="1200" kern="1200" dirty="0" smtClean="0">
                <a:solidFill>
                  <a:schemeClr val="tx1"/>
                </a:solidFill>
                <a:effectLst/>
                <a:latin typeface="+mn-lt"/>
                <a:ea typeface="+mn-ea"/>
                <a:cs typeface="+mn-cs"/>
              </a:rPr>
              <a:t>则可能导致将敏感信息泄露给未将授权的实体。所以，我们的这个威胁情报系统可以提供身份验证、 授权、 密钥管理和安全通信的安全生命周期管理等。</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3550C36-F96B-4397-A44A-C189C547A144}" type="slidenum">
              <a:rPr lang="zh-CN" altLang="en-US" smtClean="0"/>
              <a:t>6</a:t>
            </a:fld>
            <a:endParaRPr lang="zh-CN" altLang="en-US"/>
          </a:p>
        </p:txBody>
      </p:sp>
    </p:spTree>
    <p:extLst>
      <p:ext uri="{BB962C8B-B14F-4D97-AF65-F5344CB8AC3E}">
        <p14:creationId xmlns:p14="http://schemas.microsoft.com/office/powerpoint/2010/main" val="2418805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该系统还能确保机密性、完整性和真实性，也就是说</a:t>
            </a:r>
            <a:r>
              <a:rPr lang="en-US" altLang="zh-CN" sz="1200" kern="1200" dirty="0" smtClean="0">
                <a:solidFill>
                  <a:schemeClr val="tx1"/>
                </a:solidFill>
                <a:effectLst/>
                <a:latin typeface="+mn-lt"/>
                <a:ea typeface="+mn-ea"/>
                <a:cs typeface="+mn-cs"/>
              </a:rPr>
              <a:t>TI</a:t>
            </a:r>
            <a:r>
              <a:rPr lang="zh-CN" altLang="en-US" sz="1200" kern="1200" dirty="0" smtClean="0">
                <a:solidFill>
                  <a:schemeClr val="tx1"/>
                </a:solidFill>
                <a:effectLst/>
                <a:latin typeface="+mn-lt"/>
                <a:ea typeface="+mn-ea"/>
                <a:cs typeface="+mn-cs"/>
              </a:rPr>
              <a:t>要验证和它通信的</a:t>
            </a:r>
            <a:r>
              <a:rPr lang="en-US" altLang="zh-CN" sz="1200" kern="1200" dirty="0" smtClean="0">
                <a:solidFill>
                  <a:schemeClr val="tx1"/>
                </a:solidFill>
                <a:effectLst/>
                <a:latin typeface="+mn-lt"/>
                <a:ea typeface="+mn-ea"/>
                <a:cs typeface="+mn-cs"/>
              </a:rPr>
              <a:t>TRM</a:t>
            </a:r>
            <a:r>
              <a:rPr lang="zh-CN" altLang="en-US" sz="1200" kern="1200" dirty="0" smtClean="0">
                <a:solidFill>
                  <a:schemeClr val="tx1"/>
                </a:solidFill>
                <a:effectLst/>
                <a:latin typeface="+mn-lt"/>
                <a:ea typeface="+mn-ea"/>
                <a:cs typeface="+mn-cs"/>
              </a:rPr>
              <a:t>的身份，并且拥有能够有权利发送和接受信息。同时，</a:t>
            </a:r>
            <a:r>
              <a:rPr lang="en-US" altLang="zh-CN" sz="1200" kern="1200" dirty="0" smtClean="0">
                <a:solidFill>
                  <a:schemeClr val="tx1"/>
                </a:solidFill>
                <a:effectLst/>
                <a:latin typeface="+mn-lt"/>
                <a:ea typeface="+mn-ea"/>
                <a:cs typeface="+mn-cs"/>
              </a:rPr>
              <a:t>TRM</a:t>
            </a:r>
            <a:r>
              <a:rPr lang="zh-CN" altLang="en-US" sz="1200" kern="1200" dirty="0" smtClean="0">
                <a:solidFill>
                  <a:schemeClr val="tx1"/>
                </a:solidFill>
                <a:effectLst/>
                <a:latin typeface="+mn-lt"/>
                <a:ea typeface="+mn-ea"/>
                <a:cs typeface="+mn-cs"/>
              </a:rPr>
              <a:t>要验证</a:t>
            </a:r>
            <a:r>
              <a:rPr lang="en-US" altLang="zh-CN" sz="1200" kern="1200" dirty="0" smtClean="0">
                <a:solidFill>
                  <a:schemeClr val="tx1"/>
                </a:solidFill>
                <a:effectLst/>
                <a:latin typeface="+mn-lt"/>
                <a:ea typeface="+mn-ea"/>
                <a:cs typeface="+mn-cs"/>
              </a:rPr>
              <a:t>TI</a:t>
            </a:r>
            <a:r>
              <a:rPr lang="zh-CN" altLang="en-US" sz="1200" kern="1200" dirty="0" smtClean="0">
                <a:solidFill>
                  <a:schemeClr val="tx1"/>
                </a:solidFill>
                <a:effectLst/>
                <a:latin typeface="+mn-lt"/>
                <a:ea typeface="+mn-ea"/>
                <a:cs typeface="+mn-cs"/>
              </a:rPr>
              <a:t>的身份，并且授予</a:t>
            </a:r>
            <a:r>
              <a:rPr lang="en-US" altLang="zh-CN" sz="1200" kern="1200" dirty="0" smtClean="0">
                <a:solidFill>
                  <a:schemeClr val="tx1"/>
                </a:solidFill>
                <a:effectLst/>
                <a:latin typeface="+mn-lt"/>
                <a:ea typeface="+mn-ea"/>
                <a:cs typeface="+mn-cs"/>
              </a:rPr>
              <a:t>TI</a:t>
            </a:r>
            <a:r>
              <a:rPr lang="zh-CN" altLang="en-US" sz="1200" kern="1200" dirty="0" smtClean="0">
                <a:solidFill>
                  <a:schemeClr val="tx1"/>
                </a:solidFill>
                <a:effectLst/>
                <a:latin typeface="+mn-lt"/>
                <a:ea typeface="+mn-ea"/>
                <a:cs typeface="+mn-cs"/>
              </a:rPr>
              <a:t>一定的权限。例如：未经</a:t>
            </a:r>
            <a:r>
              <a:rPr lang="en-US" altLang="zh-CN" sz="1200" kern="1200" dirty="0" smtClean="0">
                <a:solidFill>
                  <a:schemeClr val="tx1"/>
                </a:solidFill>
                <a:effectLst/>
                <a:latin typeface="+mn-lt"/>
                <a:ea typeface="+mn-ea"/>
                <a:cs typeface="+mn-cs"/>
              </a:rPr>
              <a:t>TRM</a:t>
            </a:r>
            <a:r>
              <a:rPr lang="zh-CN" altLang="en-US" sz="1200" kern="1200" dirty="0" smtClean="0">
                <a:solidFill>
                  <a:schemeClr val="tx1"/>
                </a:solidFill>
                <a:effectLst/>
                <a:latin typeface="+mn-lt"/>
                <a:ea typeface="+mn-ea"/>
                <a:cs typeface="+mn-cs"/>
              </a:rPr>
              <a:t>验证和授权的</a:t>
            </a:r>
            <a:r>
              <a:rPr lang="en-US" altLang="zh-CN" sz="1200" kern="1200" dirty="0" smtClean="0">
                <a:solidFill>
                  <a:schemeClr val="tx1"/>
                </a:solidFill>
                <a:effectLst/>
                <a:latin typeface="+mn-lt"/>
                <a:ea typeface="+mn-ea"/>
                <a:cs typeface="+mn-cs"/>
              </a:rPr>
              <a:t>TI</a:t>
            </a:r>
            <a:r>
              <a:rPr lang="zh-CN" altLang="en-US" sz="1200" kern="1200" dirty="0" smtClean="0">
                <a:solidFill>
                  <a:schemeClr val="tx1"/>
                </a:solidFill>
                <a:effectLst/>
                <a:latin typeface="+mn-lt"/>
                <a:ea typeface="+mn-ea"/>
                <a:cs typeface="+mn-cs"/>
              </a:rPr>
              <a:t>提供的威胁信息可能导致</a:t>
            </a:r>
            <a:r>
              <a:rPr lang="en-US" altLang="zh-CN" sz="1200" kern="1200" dirty="0" smtClean="0">
                <a:solidFill>
                  <a:schemeClr val="tx1"/>
                </a:solidFill>
                <a:effectLst/>
                <a:latin typeface="+mn-lt"/>
                <a:ea typeface="+mn-ea"/>
                <a:cs typeface="+mn-cs"/>
              </a:rPr>
              <a:t>TRM</a:t>
            </a:r>
            <a:r>
              <a:rPr lang="zh-CN" altLang="en-US" sz="1200" kern="1200" dirty="0" smtClean="0">
                <a:solidFill>
                  <a:schemeClr val="tx1"/>
                </a:solidFill>
                <a:effectLst/>
                <a:latin typeface="+mn-lt"/>
                <a:ea typeface="+mn-ea"/>
                <a:cs typeface="+mn-cs"/>
              </a:rPr>
              <a:t>遭受拒绝服务攻击。而未经身份验证的</a:t>
            </a:r>
            <a:r>
              <a:rPr lang="en-US" altLang="zh-CN" sz="1200" kern="1200" dirty="0" smtClean="0">
                <a:solidFill>
                  <a:schemeClr val="tx1"/>
                </a:solidFill>
                <a:effectLst/>
                <a:latin typeface="+mn-lt"/>
                <a:ea typeface="+mn-ea"/>
                <a:cs typeface="+mn-cs"/>
              </a:rPr>
              <a:t>TRM</a:t>
            </a:r>
            <a:r>
              <a:rPr lang="zh-CN" altLang="en-US" sz="1200" kern="1200" dirty="0" smtClean="0">
                <a:solidFill>
                  <a:schemeClr val="tx1"/>
                </a:solidFill>
                <a:effectLst/>
                <a:latin typeface="+mn-lt"/>
                <a:ea typeface="+mn-ea"/>
                <a:cs typeface="+mn-cs"/>
              </a:rPr>
              <a:t>则可能导致将敏感信息泄露给未将授权的实体。所以，我们的这个威胁情报系统可以提供身份验证、 授权、 密钥管理和安全通信的安全生命周期管理等。</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3550C36-F96B-4397-A44A-C189C547A144}" type="slidenum">
              <a:rPr lang="zh-CN" altLang="en-US" smtClean="0"/>
              <a:t>7</a:t>
            </a:fld>
            <a:endParaRPr lang="zh-CN" altLang="en-US"/>
          </a:p>
        </p:txBody>
      </p:sp>
    </p:spTree>
    <p:extLst>
      <p:ext uri="{BB962C8B-B14F-4D97-AF65-F5344CB8AC3E}">
        <p14:creationId xmlns:p14="http://schemas.microsoft.com/office/powerpoint/2010/main" val="1280664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STIX</a:t>
            </a:r>
            <a:r>
              <a:rPr lang="zh-CN" altLang="en-US" sz="1200" kern="1200" dirty="0" smtClean="0">
                <a:solidFill>
                  <a:schemeClr val="tx1"/>
                </a:solidFill>
                <a:effectLst/>
                <a:latin typeface="+mn-lt"/>
                <a:ea typeface="+mn-ea"/>
                <a:cs typeface="+mn-cs"/>
              </a:rPr>
              <a:t>用来表示各种各样的网络威胁信息以及可操作的详细信息，可以帮助管理网络中的网络威胁响应活动</a:t>
            </a:r>
            <a:endParaRPr lang="en-US" altLang="zh-CN" sz="1200" kern="1200" dirty="0" smtClean="0">
              <a:solidFill>
                <a:schemeClr val="tx1"/>
              </a:solidFill>
              <a:effectLst/>
              <a:latin typeface="+mn-lt"/>
              <a:ea typeface="+mn-ea"/>
              <a:cs typeface="+mn-cs"/>
            </a:endParaRPr>
          </a:p>
          <a:p>
            <a:pPr lvl="0"/>
            <a:r>
              <a:rPr lang="en-US" altLang="zh-CN" sz="1200" kern="1200" dirty="0" err="1" smtClean="0">
                <a:solidFill>
                  <a:schemeClr val="tx1"/>
                </a:solidFill>
                <a:effectLst/>
                <a:latin typeface="+mn-lt"/>
                <a:ea typeface="+mn-ea"/>
                <a:cs typeface="+mn-cs"/>
              </a:rPr>
              <a:t>Obsverable</a:t>
            </a:r>
            <a:r>
              <a:rPr lang="zh-CN" altLang="en-US" sz="1200" kern="1200" dirty="0" smtClean="0">
                <a:solidFill>
                  <a:schemeClr val="tx1"/>
                </a:solidFill>
                <a:effectLst/>
                <a:latin typeface="+mn-lt"/>
                <a:ea typeface="+mn-ea"/>
                <a:cs typeface="+mn-cs"/>
              </a:rPr>
              <a:t>（事件观察者）</a:t>
            </a:r>
            <a:r>
              <a:rPr lang="zh-CN" altLang="zh-CN" sz="1200" kern="1200" dirty="0" smtClean="0">
                <a:solidFill>
                  <a:schemeClr val="tx1"/>
                </a:solidFill>
                <a:effectLst/>
                <a:latin typeface="+mn-lt"/>
                <a:ea typeface="+mn-ea"/>
                <a:cs typeface="+mn-cs"/>
              </a:rPr>
              <a:t>：我们能够观察到的行为。是威胁情报中最基本的信息。比如网络堵塞、系统遭受到的破坏等等现象。</a:t>
            </a:r>
          </a:p>
          <a:p>
            <a:r>
              <a:rPr lang="zh-CN" altLang="zh-CN" sz="1200" kern="1200" dirty="0" smtClean="0">
                <a:solidFill>
                  <a:schemeClr val="tx1"/>
                </a:solidFill>
                <a:effectLst/>
                <a:latin typeface="+mn-lt"/>
                <a:ea typeface="+mn-ea"/>
                <a:cs typeface="+mn-cs"/>
              </a:rPr>
              <a:t>例子（帮助回答的问题）：什么动作已经或可能被看见</a:t>
            </a:r>
          </a:p>
          <a:p>
            <a:pPr lvl="0"/>
            <a:r>
              <a:rPr lang="en-US" altLang="zh-CN" sz="1200" kern="1200" dirty="0" smtClean="0">
                <a:solidFill>
                  <a:schemeClr val="tx1"/>
                </a:solidFill>
                <a:effectLst/>
                <a:latin typeface="+mn-lt"/>
                <a:ea typeface="+mn-ea"/>
                <a:cs typeface="+mn-cs"/>
              </a:rPr>
              <a:t>Indicators</a:t>
            </a:r>
            <a:r>
              <a:rPr lang="zh-CN" altLang="zh-CN" sz="1200" kern="1200" dirty="0" smtClean="0">
                <a:solidFill>
                  <a:schemeClr val="tx1"/>
                </a:solidFill>
                <a:effectLst/>
                <a:latin typeface="+mn-lt"/>
                <a:ea typeface="+mn-ea"/>
                <a:cs typeface="+mn-cs"/>
              </a:rPr>
              <a:t>（威胁指标）：表征这个威胁的特征指标。也就是威胁外在表象的内在特征。通过查看这些特征可以判定是否真的遭受了这个威胁的攻击。包括威胁处理的条件</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可能的影响，有效时间</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建议的处理方法，检测或测试方法</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指标来源。</a:t>
            </a:r>
          </a:p>
          <a:p>
            <a:r>
              <a:rPr lang="zh-CN" altLang="zh-CN" sz="1200" kern="1200" dirty="0" smtClean="0">
                <a:solidFill>
                  <a:schemeClr val="tx1"/>
                </a:solidFill>
                <a:effectLst/>
                <a:latin typeface="+mn-lt"/>
                <a:ea typeface="+mn-ea"/>
                <a:cs typeface="+mn-cs"/>
              </a:rPr>
              <a:t>例子：在我的网络系统中，我们应该寻找什么样的威胁，为什么？</a:t>
            </a:r>
          </a:p>
          <a:p>
            <a:pPr lvl="0"/>
            <a:r>
              <a:rPr lang="en-US" altLang="zh-CN" sz="1200" kern="1200" dirty="0" smtClean="0">
                <a:solidFill>
                  <a:schemeClr val="tx1"/>
                </a:solidFill>
                <a:effectLst/>
                <a:latin typeface="+mn-lt"/>
                <a:ea typeface="+mn-ea"/>
                <a:cs typeface="+mn-cs"/>
              </a:rPr>
              <a:t>Incident</a:t>
            </a:r>
            <a:r>
              <a:rPr lang="zh-CN" altLang="zh-CN" sz="1200" kern="1200" dirty="0" smtClean="0">
                <a:solidFill>
                  <a:schemeClr val="tx1"/>
                </a:solidFill>
                <a:effectLst/>
                <a:latin typeface="+mn-lt"/>
                <a:ea typeface="+mn-ea"/>
                <a:cs typeface="+mn-cs"/>
              </a:rPr>
              <a:t>（突发事件）：对事件的描述，包括时间、位置、影响、相关的指标、利用</a:t>
            </a:r>
            <a:r>
              <a:rPr lang="en-US" altLang="zh-CN" sz="1200" kern="1200" dirty="0" smtClean="0">
                <a:solidFill>
                  <a:schemeClr val="tx1"/>
                </a:solidFill>
                <a:effectLst/>
                <a:latin typeface="+mn-lt"/>
                <a:ea typeface="+mn-ea"/>
                <a:cs typeface="+mn-cs"/>
              </a:rPr>
              <a:t>TTP</a:t>
            </a:r>
            <a:r>
              <a:rPr lang="zh-CN" altLang="zh-CN" sz="1200" kern="1200" dirty="0" smtClean="0">
                <a:solidFill>
                  <a:schemeClr val="tx1"/>
                </a:solidFill>
                <a:effectLst/>
                <a:latin typeface="+mn-lt"/>
                <a:ea typeface="+mn-ea"/>
                <a:cs typeface="+mn-cs"/>
              </a:rPr>
              <a:t>，攻击意图，影响评估，响应行动的要求，采取的行动响应过程，事件的日志信息源等。</a:t>
            </a:r>
          </a:p>
          <a:p>
            <a:r>
              <a:rPr lang="zh-CN" altLang="zh-CN" sz="1200" kern="1200" dirty="0" smtClean="0">
                <a:solidFill>
                  <a:schemeClr val="tx1"/>
                </a:solidFill>
                <a:effectLst/>
                <a:latin typeface="+mn-lt"/>
                <a:ea typeface="+mn-ea"/>
                <a:cs typeface="+mn-cs"/>
              </a:rPr>
              <a:t>例子：这些威胁在哪儿被看到？</a:t>
            </a:r>
          </a:p>
          <a:p>
            <a:pPr lvl="0"/>
            <a:r>
              <a:rPr lang="en-US" altLang="zh-CN" sz="1200" kern="1200" dirty="0" smtClean="0">
                <a:solidFill>
                  <a:schemeClr val="tx1"/>
                </a:solidFill>
                <a:effectLst/>
                <a:latin typeface="+mn-lt"/>
                <a:ea typeface="+mn-ea"/>
                <a:cs typeface="+mn-cs"/>
              </a:rPr>
              <a:t>TTP</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Tactics, Techniques, and Procedures</a:t>
            </a:r>
            <a:r>
              <a:rPr lang="zh-CN" altLang="zh-CN" sz="1200" kern="1200" dirty="0" smtClean="0">
                <a:solidFill>
                  <a:schemeClr val="tx1"/>
                </a:solidFill>
                <a:effectLst/>
                <a:latin typeface="+mn-lt"/>
                <a:ea typeface="+mn-ea"/>
                <a:cs typeface="+mn-cs"/>
              </a:rPr>
              <a:t>战术、技术、程序）描述对方的行为，包括了恶意攻击的行为、采用了什么工具、受害目标、利用了什么弱点、影响及后果、</a:t>
            </a:r>
            <a:r>
              <a:rPr lang="en-US" altLang="zh-CN" sz="1200" kern="1200" dirty="0" smtClean="0">
                <a:solidFill>
                  <a:schemeClr val="tx1"/>
                </a:solidFill>
                <a:effectLst/>
                <a:latin typeface="+mn-lt"/>
                <a:ea typeface="+mn-ea"/>
                <a:cs typeface="+mn-cs"/>
              </a:rPr>
              <a:t>kill chain </a:t>
            </a:r>
            <a:r>
              <a:rPr lang="zh-CN" altLang="zh-CN" sz="1200" kern="1200" dirty="0" smtClean="0">
                <a:solidFill>
                  <a:schemeClr val="tx1"/>
                </a:solidFill>
                <a:effectLst/>
                <a:latin typeface="+mn-lt"/>
                <a:ea typeface="+mn-ea"/>
                <a:cs typeface="+mn-cs"/>
              </a:rPr>
              <a:t>等等。</a:t>
            </a:r>
          </a:p>
          <a:p>
            <a:r>
              <a:rPr lang="zh-CN" altLang="zh-CN" sz="1200" kern="1200" dirty="0" smtClean="0">
                <a:solidFill>
                  <a:schemeClr val="tx1"/>
                </a:solidFill>
                <a:effectLst/>
                <a:latin typeface="+mn-lt"/>
                <a:ea typeface="+mn-ea"/>
                <a:cs typeface="+mn-cs"/>
              </a:rPr>
              <a:t>回答问题：利用这些威胁能够做什么 </a:t>
            </a:r>
          </a:p>
          <a:p>
            <a:pPr lvl="0"/>
            <a:r>
              <a:rPr lang="en-US" altLang="zh-CN" sz="1200" kern="1200" dirty="0" smtClean="0">
                <a:solidFill>
                  <a:schemeClr val="tx1"/>
                </a:solidFill>
                <a:effectLst/>
                <a:latin typeface="+mn-lt"/>
                <a:ea typeface="+mn-ea"/>
                <a:cs typeface="+mn-cs"/>
              </a:rPr>
              <a:t>Campaign</a:t>
            </a:r>
            <a:r>
              <a:rPr lang="zh-CN" altLang="zh-CN" sz="1200" kern="1200" dirty="0" smtClean="0">
                <a:solidFill>
                  <a:schemeClr val="tx1"/>
                </a:solidFill>
                <a:effectLst/>
                <a:latin typeface="+mn-lt"/>
                <a:ea typeface="+mn-ea"/>
                <a:cs typeface="+mn-cs"/>
              </a:rPr>
              <a:t>（活动）：描述了攻击者的动机</a:t>
            </a:r>
          </a:p>
          <a:p>
            <a:r>
              <a:rPr lang="zh-CN" altLang="zh-CN" sz="1200" kern="1200" dirty="0" smtClean="0">
                <a:solidFill>
                  <a:schemeClr val="tx1"/>
                </a:solidFill>
                <a:effectLst/>
                <a:latin typeface="+mn-lt"/>
                <a:ea typeface="+mn-ea"/>
                <a:cs typeface="+mn-cs"/>
              </a:rPr>
              <a:t>回答了问题：为什么要发起这次攻击。</a:t>
            </a:r>
          </a:p>
          <a:p>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ExploitTarget</a:t>
            </a:r>
            <a:r>
              <a:rPr lang="zh-CN" altLang="zh-CN" sz="1200" kern="1200" dirty="0" smtClean="0">
                <a:solidFill>
                  <a:schemeClr val="tx1"/>
                </a:solidFill>
                <a:effectLst/>
                <a:latin typeface="+mn-lt"/>
                <a:ea typeface="+mn-ea"/>
                <a:cs typeface="+mn-cs"/>
              </a:rPr>
              <a:t>（利用目标）：描述被攻击系统的漏洞、薄弱环节，能够被</a:t>
            </a:r>
            <a:r>
              <a:rPr lang="en-US" altLang="zh-CN" sz="1200" kern="1200" dirty="0" smtClean="0">
                <a:solidFill>
                  <a:schemeClr val="tx1"/>
                </a:solidFill>
                <a:effectLst/>
                <a:latin typeface="+mn-lt"/>
                <a:ea typeface="+mn-ea"/>
                <a:cs typeface="+mn-cs"/>
              </a:rPr>
              <a:t>TTP</a:t>
            </a:r>
            <a:r>
              <a:rPr lang="zh-CN" altLang="zh-CN" sz="1200" kern="1200" dirty="0" smtClean="0">
                <a:solidFill>
                  <a:schemeClr val="tx1"/>
                </a:solidFill>
                <a:effectLst/>
                <a:latin typeface="+mn-lt"/>
                <a:ea typeface="+mn-ea"/>
                <a:cs typeface="+mn-cs"/>
              </a:rPr>
              <a:t>利用的系统漏洞等信息。</a:t>
            </a:r>
          </a:p>
          <a:p>
            <a:r>
              <a:rPr lang="zh-CN" altLang="zh-CN" sz="1200" kern="1200" dirty="0" smtClean="0">
                <a:solidFill>
                  <a:schemeClr val="tx1"/>
                </a:solidFill>
                <a:effectLst/>
                <a:latin typeface="+mn-lt"/>
                <a:ea typeface="+mn-ea"/>
                <a:cs typeface="+mn-cs"/>
              </a:rPr>
              <a:t>例子：威胁利用的脆弱点有哪些</a:t>
            </a:r>
          </a:p>
          <a:p>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Course of Action</a:t>
            </a:r>
            <a:r>
              <a:rPr lang="zh-CN" altLang="zh-CN" sz="1200" kern="1200" dirty="0" smtClean="0">
                <a:solidFill>
                  <a:schemeClr val="tx1"/>
                </a:solidFill>
                <a:effectLst/>
                <a:latin typeface="+mn-lt"/>
                <a:ea typeface="+mn-ea"/>
                <a:cs typeface="+mn-cs"/>
              </a:rPr>
              <a:t>（行动路线）：描述了在网络中部署的预防措施或在终端对已知威胁采取的防御措施，以降低威胁的影响范围。</a:t>
            </a:r>
          </a:p>
          <a:p>
            <a:r>
              <a:rPr lang="zh-CN" altLang="zh-CN" sz="1200" kern="1200" dirty="0" smtClean="0">
                <a:solidFill>
                  <a:schemeClr val="tx1"/>
                </a:solidFill>
                <a:effectLst/>
                <a:latin typeface="+mn-lt"/>
                <a:ea typeface="+mn-ea"/>
                <a:cs typeface="+mn-cs"/>
              </a:rPr>
              <a:t>回答问题：关于威胁，我们能够做什么</a:t>
            </a:r>
          </a:p>
          <a:p>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ThreatActor</a:t>
            </a:r>
            <a:r>
              <a:rPr lang="zh-CN" altLang="zh-CN" sz="1200" kern="1200" dirty="0" smtClean="0">
                <a:solidFill>
                  <a:schemeClr val="tx1"/>
                </a:solidFill>
                <a:effectLst/>
                <a:latin typeface="+mn-lt"/>
                <a:ea typeface="+mn-ea"/>
                <a:cs typeface="+mn-cs"/>
              </a:rPr>
              <a:t>：（威胁源），识别网络攻击的来源、身份、动机、行为、影响</a:t>
            </a:r>
          </a:p>
          <a:p>
            <a:r>
              <a:rPr lang="zh-CN" altLang="zh-CN" sz="1200" kern="1200" dirty="0" smtClean="0">
                <a:solidFill>
                  <a:schemeClr val="tx1"/>
                </a:solidFill>
                <a:effectLst/>
                <a:latin typeface="+mn-lt"/>
                <a:ea typeface="+mn-ea"/>
                <a:cs typeface="+mn-cs"/>
              </a:rPr>
              <a:t>回答问题：谁是这次威胁的发起方？</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3550C36-F96B-4397-A44A-C189C547A144}" type="slidenum">
              <a:rPr lang="zh-CN" altLang="en-US" smtClean="0"/>
              <a:t>10</a:t>
            </a:fld>
            <a:endParaRPr lang="zh-CN" altLang="en-US"/>
          </a:p>
        </p:txBody>
      </p:sp>
    </p:spTree>
    <p:extLst>
      <p:ext uri="{BB962C8B-B14F-4D97-AF65-F5344CB8AC3E}">
        <p14:creationId xmlns:p14="http://schemas.microsoft.com/office/powerpoint/2010/main" val="110925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发布</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订阅模型，就是所谓的威胁情报组件的注册模型，它是基于</a:t>
            </a:r>
            <a:r>
              <a:rPr lang="en-US" altLang="zh-CN" sz="1200" kern="1200" dirty="0" smtClean="0">
                <a:solidFill>
                  <a:schemeClr val="tx1"/>
                </a:solidFill>
                <a:effectLst/>
                <a:latin typeface="+mn-lt"/>
                <a:ea typeface="+mn-ea"/>
                <a:cs typeface="+mn-cs"/>
              </a:rPr>
              <a:t>XMPP</a:t>
            </a:r>
            <a:r>
              <a:rPr lang="zh-CN" altLang="en-US" sz="1200" kern="1200" dirty="0" smtClean="0">
                <a:solidFill>
                  <a:schemeClr val="tx1"/>
                </a:solidFill>
                <a:effectLst/>
                <a:latin typeface="+mn-lt"/>
                <a:ea typeface="+mn-ea"/>
                <a:cs typeface="+mn-cs"/>
              </a:rPr>
              <a:t>协议的，因为</a:t>
            </a:r>
            <a:r>
              <a:rPr lang="zh-CN" altLang="zh-CN" sz="1200" kern="1200" dirty="0" smtClean="0">
                <a:solidFill>
                  <a:schemeClr val="tx1"/>
                </a:solidFill>
                <a:effectLst/>
                <a:latin typeface="+mn-lt"/>
                <a:ea typeface="+mn-ea"/>
                <a:cs typeface="+mn-cs"/>
              </a:rPr>
              <a:t>威胁情报组件必须首先进行身份验证并获得授权</a:t>
            </a:r>
            <a:r>
              <a:rPr lang="zh-CN" altLang="en-US" sz="1200" kern="1200" dirty="0" smtClean="0">
                <a:solidFill>
                  <a:schemeClr val="tx1"/>
                </a:solidFill>
                <a:effectLst/>
                <a:latin typeface="+mn-lt"/>
                <a:ea typeface="+mn-ea"/>
                <a:cs typeface="+mn-cs"/>
              </a:rPr>
              <a:t>才能作为</a:t>
            </a:r>
            <a:r>
              <a:rPr lang="zh-CN" altLang="zh-CN" sz="1200" kern="1200" dirty="0" smtClean="0">
                <a:solidFill>
                  <a:schemeClr val="tx1"/>
                </a:solidFill>
                <a:effectLst/>
                <a:latin typeface="+mn-lt"/>
                <a:ea typeface="+mn-ea"/>
                <a:cs typeface="+mn-cs"/>
              </a:rPr>
              <a:t>威胁情报系统的一部分</a:t>
            </a:r>
            <a:r>
              <a:rPr lang="zh-CN" altLang="en-US" sz="1200" kern="1200" dirty="0" smtClean="0">
                <a:solidFill>
                  <a:schemeClr val="tx1"/>
                </a:solidFill>
                <a:effectLst/>
                <a:latin typeface="+mn-lt"/>
                <a:ea typeface="+mn-ea"/>
                <a:cs typeface="+mn-cs"/>
              </a:rPr>
              <a:t>。所以只有将一个组件通过该模型注册后成为一个</a:t>
            </a:r>
            <a:r>
              <a:rPr lang="en-US" altLang="zh-CN" sz="1200" kern="1200" dirty="0" smtClean="0">
                <a:solidFill>
                  <a:schemeClr val="tx1"/>
                </a:solidFill>
                <a:effectLst/>
                <a:latin typeface="+mn-lt"/>
                <a:ea typeface="+mn-ea"/>
                <a:cs typeface="+mn-cs"/>
              </a:rPr>
              <a:t>TI</a:t>
            </a:r>
            <a:r>
              <a:rPr lang="zh-CN" altLang="en-US" sz="1200" kern="1200" dirty="0" smtClean="0">
                <a:solidFill>
                  <a:schemeClr val="tx1"/>
                </a:solidFill>
                <a:effectLst/>
                <a:latin typeface="+mn-lt"/>
                <a:ea typeface="+mn-ea"/>
                <a:cs typeface="+mn-cs"/>
              </a:rPr>
              <a:t>或者</a:t>
            </a:r>
            <a:r>
              <a:rPr lang="en-US" altLang="zh-CN" sz="1200" kern="1200" dirty="0" smtClean="0">
                <a:solidFill>
                  <a:schemeClr val="tx1"/>
                </a:solidFill>
                <a:effectLst/>
                <a:latin typeface="+mn-lt"/>
                <a:ea typeface="+mn-ea"/>
                <a:cs typeface="+mn-cs"/>
              </a:rPr>
              <a:t>TRM</a:t>
            </a:r>
            <a:r>
              <a:rPr lang="zh-CN" altLang="en-US" sz="1200" kern="1200" dirty="0" smtClean="0">
                <a:solidFill>
                  <a:schemeClr val="tx1"/>
                </a:solidFill>
                <a:effectLst/>
                <a:latin typeface="+mn-lt"/>
                <a:ea typeface="+mn-ea"/>
                <a:cs typeface="+mn-cs"/>
              </a:rPr>
              <a:t>，才能实时的交换数据进行通信。这个图就是注册过程。</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TI</a:t>
            </a:r>
            <a:r>
              <a:rPr lang="zh-CN" altLang="en-US" sz="1200" kern="1200" dirty="0" smtClean="0">
                <a:solidFill>
                  <a:schemeClr val="tx1"/>
                </a:solidFill>
                <a:effectLst/>
                <a:latin typeface="+mn-lt"/>
                <a:ea typeface="+mn-ea"/>
                <a:cs typeface="+mn-cs"/>
              </a:rPr>
              <a:t>或者</a:t>
            </a:r>
            <a:r>
              <a:rPr lang="en-US" altLang="zh-CN" sz="1200" kern="1200" dirty="0" smtClean="0">
                <a:solidFill>
                  <a:schemeClr val="tx1"/>
                </a:solidFill>
                <a:effectLst/>
                <a:latin typeface="+mn-lt"/>
                <a:ea typeface="+mn-ea"/>
                <a:cs typeface="+mn-cs"/>
              </a:rPr>
              <a:t>TRM</a:t>
            </a:r>
            <a:r>
              <a:rPr lang="zh-CN" altLang="en-US" sz="1200" kern="1200" dirty="0" smtClean="0">
                <a:solidFill>
                  <a:schemeClr val="tx1"/>
                </a:solidFill>
                <a:effectLst/>
                <a:latin typeface="+mn-lt"/>
                <a:ea typeface="+mn-ea"/>
                <a:cs typeface="+mn-cs"/>
              </a:rPr>
              <a:t>连接到</a:t>
            </a:r>
            <a:r>
              <a:rPr lang="en-US" altLang="zh-CN" sz="1200" kern="1200" dirty="0" smtClean="0">
                <a:solidFill>
                  <a:schemeClr val="tx1"/>
                </a:solidFill>
                <a:effectLst/>
                <a:latin typeface="+mn-lt"/>
                <a:ea typeface="+mn-ea"/>
                <a:cs typeface="+mn-cs"/>
              </a:rPr>
              <a:t>XMPP</a:t>
            </a:r>
            <a:r>
              <a:rPr lang="zh-CN" altLang="en-US" sz="1200" kern="1200" dirty="0" smtClean="0">
                <a:solidFill>
                  <a:schemeClr val="tx1"/>
                </a:solidFill>
                <a:effectLst/>
                <a:latin typeface="+mn-lt"/>
                <a:ea typeface="+mn-ea"/>
                <a:cs typeface="+mn-cs"/>
              </a:rPr>
              <a:t>服务器完成身份认证和授权，成为订阅方或者发布方。然后发布方发送一个发布成功的消息给</a:t>
            </a:r>
            <a:r>
              <a:rPr lang="en-US" altLang="zh-CN" sz="1200" kern="1200" dirty="0" smtClean="0">
                <a:solidFill>
                  <a:schemeClr val="tx1"/>
                </a:solidFill>
                <a:effectLst/>
                <a:latin typeface="+mn-lt"/>
                <a:ea typeface="+mn-ea"/>
                <a:cs typeface="+mn-cs"/>
              </a:rPr>
              <a:t>XMPP</a:t>
            </a:r>
            <a:r>
              <a:rPr lang="zh-CN" altLang="en-US" sz="1200" kern="1200" dirty="0" smtClean="0">
                <a:solidFill>
                  <a:schemeClr val="tx1"/>
                </a:solidFill>
                <a:effectLst/>
                <a:latin typeface="+mn-lt"/>
                <a:ea typeface="+mn-ea"/>
                <a:cs typeface="+mn-cs"/>
              </a:rPr>
              <a:t>服务器，</a:t>
            </a:r>
            <a:r>
              <a:rPr lang="en-US" altLang="zh-CN" sz="1200" kern="1200" dirty="0" smtClean="0">
                <a:solidFill>
                  <a:schemeClr val="tx1"/>
                </a:solidFill>
                <a:effectLst/>
                <a:latin typeface="+mn-lt"/>
                <a:ea typeface="+mn-ea"/>
                <a:cs typeface="+mn-cs"/>
              </a:rPr>
              <a:t>XMPP</a:t>
            </a:r>
            <a:r>
              <a:rPr lang="zh-CN" altLang="en-US" sz="1200" kern="1200" dirty="0" smtClean="0">
                <a:solidFill>
                  <a:schemeClr val="tx1"/>
                </a:solidFill>
                <a:effectLst/>
                <a:latin typeface="+mn-lt"/>
                <a:ea typeface="+mn-ea"/>
                <a:cs typeface="+mn-cs"/>
              </a:rPr>
              <a:t>服务器收到后回复一个消息给发布方，然后</a:t>
            </a:r>
            <a:r>
              <a:rPr lang="en-US" altLang="zh-CN" sz="1200" kern="1200" dirty="0" smtClean="0">
                <a:solidFill>
                  <a:schemeClr val="tx1"/>
                </a:solidFill>
                <a:effectLst/>
                <a:latin typeface="+mn-lt"/>
                <a:ea typeface="+mn-ea"/>
                <a:cs typeface="+mn-cs"/>
              </a:rPr>
              <a:t>XMPP</a:t>
            </a:r>
            <a:r>
              <a:rPr lang="zh-CN" altLang="en-US" sz="1200" kern="1200" dirty="0" smtClean="0">
                <a:solidFill>
                  <a:schemeClr val="tx1"/>
                </a:solidFill>
                <a:effectLst/>
                <a:latin typeface="+mn-lt"/>
                <a:ea typeface="+mn-ea"/>
                <a:cs typeface="+mn-cs"/>
              </a:rPr>
              <a:t>服务器发送发布的信息给订阅方，订阅方收到后回复订阅成功的消息，并询问发布方分</a:t>
            </a:r>
            <a:r>
              <a:rPr lang="en-US" altLang="zh-CN" sz="1200" kern="1200" dirty="0" smtClean="0">
                <a:solidFill>
                  <a:schemeClr val="tx1"/>
                </a:solidFill>
                <a:effectLst/>
                <a:latin typeface="+mn-lt"/>
                <a:ea typeface="+mn-ea"/>
                <a:cs typeface="+mn-cs"/>
              </a:rPr>
              <a:t>IP</a:t>
            </a:r>
            <a:r>
              <a:rPr lang="zh-CN" altLang="en-US" sz="1200" kern="1200" dirty="0" smtClean="0">
                <a:solidFill>
                  <a:schemeClr val="tx1"/>
                </a:solidFill>
                <a:effectLst/>
                <a:latin typeface="+mn-lt"/>
                <a:ea typeface="+mn-ea"/>
                <a:cs typeface="+mn-cs"/>
              </a:rPr>
              <a:t>、能力等信息，</a:t>
            </a:r>
            <a:r>
              <a:rPr lang="en-US" altLang="zh-CN" sz="1200" kern="1200" dirty="0" err="1" smtClean="0">
                <a:solidFill>
                  <a:schemeClr val="tx1"/>
                </a:solidFill>
                <a:effectLst/>
                <a:latin typeface="+mn-lt"/>
                <a:ea typeface="+mn-ea"/>
                <a:cs typeface="+mn-cs"/>
              </a:rPr>
              <a:t>xmpp</a:t>
            </a:r>
            <a:r>
              <a:rPr lang="zh-CN" altLang="en-US" sz="1200" kern="1200" dirty="0" smtClean="0">
                <a:solidFill>
                  <a:schemeClr val="tx1"/>
                </a:solidFill>
                <a:effectLst/>
                <a:latin typeface="+mn-lt"/>
                <a:ea typeface="+mn-ea"/>
                <a:cs typeface="+mn-cs"/>
              </a:rPr>
              <a:t>服务器直接将发布方</a:t>
            </a:r>
            <a:r>
              <a:rPr lang="en-US" altLang="zh-CN" sz="1200" kern="1200" dirty="0" smtClean="0">
                <a:solidFill>
                  <a:schemeClr val="tx1"/>
                </a:solidFill>
                <a:effectLst/>
                <a:latin typeface="+mn-lt"/>
                <a:ea typeface="+mn-ea"/>
                <a:cs typeface="+mn-cs"/>
              </a:rPr>
              <a:t>d</a:t>
            </a:r>
            <a:r>
              <a:rPr lang="zh-CN" altLang="en-US" sz="1200" kern="1200" baseline="0" dirty="0" smtClean="0">
                <a:solidFill>
                  <a:schemeClr val="tx1"/>
                </a:solidFill>
                <a:effectLst/>
                <a:latin typeface="+mn-lt"/>
                <a:ea typeface="+mn-ea"/>
                <a:cs typeface="+mn-cs"/>
              </a:rPr>
              <a:t>的</a:t>
            </a:r>
            <a:r>
              <a:rPr lang="en-US" altLang="zh-CN" sz="1200" kern="1200" baseline="0" dirty="0" err="1" smtClean="0">
                <a:solidFill>
                  <a:schemeClr val="tx1"/>
                </a:solidFill>
                <a:effectLst/>
                <a:latin typeface="+mn-lt"/>
                <a:ea typeface="+mn-ea"/>
                <a:cs typeface="+mn-cs"/>
              </a:rPr>
              <a:t>ip</a:t>
            </a:r>
            <a:r>
              <a:rPr lang="zh-CN" altLang="en-US" sz="1200" kern="1200" baseline="0" dirty="0" smtClean="0">
                <a:solidFill>
                  <a:schemeClr val="tx1"/>
                </a:solidFill>
                <a:effectLst/>
                <a:latin typeface="+mn-lt"/>
                <a:ea typeface="+mn-ea"/>
                <a:cs typeface="+mn-cs"/>
              </a:rPr>
              <a:t>回复给订阅方，至此，订阅方和发布方就可以直接进行点对点的直接通信了。</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3550C36-F96B-4397-A44A-C189C547A144}" type="slidenum">
              <a:rPr lang="zh-CN" altLang="en-US" smtClean="0"/>
              <a:t>12</a:t>
            </a:fld>
            <a:endParaRPr lang="zh-CN" altLang="en-US"/>
          </a:p>
        </p:txBody>
      </p:sp>
    </p:spTree>
    <p:extLst>
      <p:ext uri="{BB962C8B-B14F-4D97-AF65-F5344CB8AC3E}">
        <p14:creationId xmlns:p14="http://schemas.microsoft.com/office/powerpoint/2010/main" val="3469532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第一步：通过发布</a:t>
            </a:r>
            <a:r>
              <a:rPr lang="en-US" altLang="zh-CN" dirty="0" smtClean="0"/>
              <a:t>-</a:t>
            </a:r>
            <a:r>
              <a:rPr lang="zh-CN" altLang="en-US" dirty="0" smtClean="0"/>
              <a:t>订阅模型注册一个</a:t>
            </a:r>
            <a:r>
              <a:rPr lang="en-US" altLang="zh-CN" dirty="0" smtClean="0"/>
              <a:t>TI</a:t>
            </a:r>
            <a:r>
              <a:rPr lang="zh-CN" altLang="en-US" dirty="0" smtClean="0"/>
              <a:t>提供者，并被授权了发布</a:t>
            </a:r>
            <a:r>
              <a:rPr lang="en-US" altLang="zh-CN" dirty="0" smtClean="0"/>
              <a:t>STIX</a:t>
            </a:r>
            <a:r>
              <a:rPr lang="zh-CN" altLang="en-US" dirty="0" smtClean="0"/>
              <a:t>报告的权利。第二步：通过发布</a:t>
            </a:r>
            <a:r>
              <a:rPr lang="en-US" altLang="zh-CN" dirty="0" smtClean="0"/>
              <a:t>-</a:t>
            </a:r>
            <a:r>
              <a:rPr lang="zh-CN" altLang="en-US" dirty="0" smtClean="0"/>
              <a:t>订阅模型注册一个</a:t>
            </a:r>
            <a:r>
              <a:rPr lang="en-US" altLang="zh-CN" dirty="0" smtClean="0"/>
              <a:t>TRM</a:t>
            </a:r>
            <a:r>
              <a:rPr lang="zh-CN" altLang="en-US" dirty="0" smtClean="0"/>
              <a:t>，并被授权了使用</a:t>
            </a:r>
            <a:r>
              <a:rPr lang="en-US" altLang="zh-CN" dirty="0" smtClean="0"/>
              <a:t>STIX</a:t>
            </a:r>
            <a:r>
              <a:rPr lang="zh-CN" altLang="en-US" dirty="0" smtClean="0"/>
              <a:t>和</a:t>
            </a:r>
            <a:r>
              <a:rPr lang="en-US" altLang="zh-CN" dirty="0" smtClean="0"/>
              <a:t>COA</a:t>
            </a:r>
            <a:r>
              <a:rPr lang="zh-CN" altLang="en-US" dirty="0" smtClean="0"/>
              <a:t>的权利</a:t>
            </a:r>
            <a:endParaRPr lang="en-US" altLang="zh-CN" dirty="0" smtClean="0"/>
          </a:p>
          <a:p>
            <a:r>
              <a:rPr lang="zh-CN" altLang="en-US" dirty="0" smtClean="0"/>
              <a:t>第三步：：通过发布</a:t>
            </a:r>
            <a:r>
              <a:rPr lang="en-US" altLang="zh-CN" dirty="0" smtClean="0"/>
              <a:t>-</a:t>
            </a:r>
            <a:r>
              <a:rPr lang="zh-CN" altLang="en-US" dirty="0" smtClean="0"/>
              <a:t>订阅模型注册一个响应系统，并授权了消费</a:t>
            </a:r>
            <a:r>
              <a:rPr lang="en-US" altLang="zh-CN" dirty="0" smtClean="0"/>
              <a:t>COA</a:t>
            </a:r>
            <a:r>
              <a:rPr lang="zh-CN" altLang="en-US" dirty="0" smtClean="0"/>
              <a:t>的权利。通过这</a:t>
            </a:r>
            <a:r>
              <a:rPr lang="en-US" altLang="zh-CN" dirty="0" smtClean="0"/>
              <a:t>3</a:t>
            </a:r>
            <a:r>
              <a:rPr lang="zh-CN" altLang="en-US" dirty="0" smtClean="0"/>
              <a:t>步，威胁情报系统的三个部分就产生了。所以当</a:t>
            </a:r>
            <a:r>
              <a:rPr lang="en-US" altLang="zh-CN" dirty="0" smtClean="0"/>
              <a:t>TI</a:t>
            </a:r>
            <a:r>
              <a:rPr lang="zh-CN" altLang="en-US" dirty="0" smtClean="0"/>
              <a:t>察觉到了新的威胁指标时，就会发布出这个</a:t>
            </a:r>
            <a:r>
              <a:rPr lang="en-US" altLang="zh-CN" dirty="0" smtClean="0"/>
              <a:t>C2C</a:t>
            </a:r>
            <a:r>
              <a:rPr lang="zh-CN" altLang="en-US" dirty="0" smtClean="0"/>
              <a:t>恶意指令，</a:t>
            </a:r>
            <a:r>
              <a:rPr lang="en-US" altLang="zh-CN" dirty="0" smtClean="0"/>
              <a:t>TRM</a:t>
            </a:r>
            <a:r>
              <a:rPr lang="zh-CN" altLang="en-US" dirty="0" smtClean="0"/>
              <a:t>收到后就会使用</a:t>
            </a:r>
            <a:r>
              <a:rPr lang="en-US" altLang="zh-CN" dirty="0" smtClean="0"/>
              <a:t>STIX</a:t>
            </a:r>
            <a:r>
              <a:rPr lang="zh-CN" altLang="en-US" dirty="0" smtClean="0"/>
              <a:t>和</a:t>
            </a:r>
            <a:r>
              <a:rPr lang="en-US" altLang="zh-CN" dirty="0" smtClean="0"/>
              <a:t>COA</a:t>
            </a:r>
            <a:r>
              <a:rPr lang="zh-CN" altLang="en-US" dirty="0" smtClean="0"/>
              <a:t>去解析指令，然后发布出相应的阻止行动措施，响应系统订阅该发布消息，实施相应的行动措施，然后将行动结果发布出来供</a:t>
            </a:r>
            <a:r>
              <a:rPr lang="en-US" altLang="zh-CN" dirty="0" smtClean="0"/>
              <a:t>TRM</a:t>
            </a:r>
            <a:r>
              <a:rPr lang="zh-CN" altLang="en-US" dirty="0" smtClean="0"/>
              <a:t>订阅。</a:t>
            </a:r>
          </a:p>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3550C36-F96B-4397-A44A-C189C547A144}" type="slidenum">
              <a:rPr lang="zh-CN" altLang="en-US" smtClean="0"/>
              <a:t>15</a:t>
            </a:fld>
            <a:endParaRPr lang="zh-CN" altLang="en-US"/>
          </a:p>
        </p:txBody>
      </p:sp>
    </p:spTree>
    <p:extLst>
      <p:ext uri="{BB962C8B-B14F-4D97-AF65-F5344CB8AC3E}">
        <p14:creationId xmlns:p14="http://schemas.microsoft.com/office/powerpoint/2010/main" val="1052832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前三步和威胁预防一样，</a:t>
            </a:r>
            <a:r>
              <a:rPr lang="en-US" altLang="zh-CN" dirty="0" smtClean="0"/>
              <a:t>TI</a:t>
            </a:r>
            <a:r>
              <a:rPr lang="zh-CN" altLang="en-US" dirty="0" smtClean="0"/>
              <a:t>、</a:t>
            </a:r>
            <a:r>
              <a:rPr lang="en-US" altLang="zh-CN" dirty="0" smtClean="0"/>
              <a:t>TRM</a:t>
            </a:r>
            <a:r>
              <a:rPr lang="zh-CN" altLang="en-US" dirty="0" smtClean="0"/>
              <a:t>、响应系统的注册和授权，完成之后，</a:t>
            </a:r>
            <a:r>
              <a:rPr lang="en-US" altLang="zh-CN" dirty="0" smtClean="0"/>
              <a:t>TI</a:t>
            </a:r>
            <a:r>
              <a:rPr lang="zh-CN" altLang="en-US" dirty="0" smtClean="0"/>
              <a:t>根据以观测的指标，使用</a:t>
            </a:r>
            <a:r>
              <a:rPr lang="en-US" altLang="zh-CN" dirty="0" smtClean="0"/>
              <a:t>STIX</a:t>
            </a:r>
            <a:r>
              <a:rPr lang="zh-CN" altLang="en-US" dirty="0" smtClean="0"/>
              <a:t>语言生成事件报告，</a:t>
            </a:r>
            <a:r>
              <a:rPr lang="zh-CN" altLang="zh-CN" sz="1200" kern="1200" dirty="0" smtClean="0">
                <a:solidFill>
                  <a:schemeClr val="tx1"/>
                </a:solidFill>
                <a:effectLst/>
                <a:latin typeface="+mn-lt"/>
                <a:ea typeface="+mn-ea"/>
                <a:cs typeface="+mn-cs"/>
              </a:rPr>
              <a:t>如果确定一项</a:t>
            </a:r>
            <a:r>
              <a:rPr lang="zh-CN" altLang="en-US" sz="1200" kern="1200" dirty="0" smtClean="0">
                <a:solidFill>
                  <a:schemeClr val="tx1"/>
                </a:solidFill>
                <a:effectLst/>
                <a:latin typeface="+mn-lt"/>
                <a:ea typeface="+mn-ea"/>
                <a:cs typeface="+mn-cs"/>
              </a:rPr>
              <a:t>威胁</a:t>
            </a:r>
            <a:r>
              <a:rPr lang="zh-CN" altLang="zh-CN" sz="1200" kern="1200" dirty="0" smtClean="0">
                <a:solidFill>
                  <a:schemeClr val="tx1"/>
                </a:solidFill>
                <a:effectLst/>
                <a:latin typeface="+mn-lt"/>
                <a:ea typeface="+mn-ea"/>
                <a:cs typeface="+mn-cs"/>
              </a:rPr>
              <a:t>活动</a:t>
            </a:r>
            <a:r>
              <a:rPr lang="zh-CN" altLang="en-US" sz="1200" kern="1200" dirty="0" smtClean="0">
                <a:solidFill>
                  <a:schemeClr val="tx1"/>
                </a:solidFill>
                <a:effectLst/>
                <a:latin typeface="+mn-lt"/>
                <a:ea typeface="+mn-ea"/>
                <a:cs typeface="+mn-cs"/>
              </a:rPr>
              <a:t>的确来自外部的某个</a:t>
            </a:r>
            <a:r>
              <a:rPr lang="en-US" altLang="zh-CN" sz="1200" kern="1200" dirty="0" err="1"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。然后</a:t>
            </a:r>
            <a:r>
              <a:rPr lang="zh-CN" altLang="en-US" dirty="0" smtClean="0"/>
              <a:t>发布这个</a:t>
            </a:r>
            <a:r>
              <a:rPr lang="en-US" altLang="zh-CN" dirty="0" smtClean="0"/>
              <a:t>STIX</a:t>
            </a:r>
            <a:r>
              <a:rPr lang="zh-CN" altLang="en-US" dirty="0" smtClean="0"/>
              <a:t>公告，等待</a:t>
            </a:r>
            <a:r>
              <a:rPr lang="en-US" altLang="zh-CN" dirty="0" smtClean="0"/>
              <a:t>TRM</a:t>
            </a:r>
            <a:r>
              <a:rPr lang="zh-CN" altLang="en-US" dirty="0" smtClean="0"/>
              <a:t>来订阅</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3550C36-F96B-4397-A44A-C189C547A144}" type="slidenum">
              <a:rPr lang="zh-CN" altLang="en-US" smtClean="0"/>
              <a:t>17</a:t>
            </a:fld>
            <a:endParaRPr lang="zh-CN" altLang="en-US"/>
          </a:p>
        </p:txBody>
      </p:sp>
    </p:spTree>
    <p:extLst>
      <p:ext uri="{BB962C8B-B14F-4D97-AF65-F5344CB8AC3E}">
        <p14:creationId xmlns:p14="http://schemas.microsoft.com/office/powerpoint/2010/main" val="13833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在一个攻击中，</a:t>
            </a:r>
            <a:r>
              <a:rPr lang="en-US" altLang="zh-CN" dirty="0" smtClean="0"/>
              <a:t>TI</a:t>
            </a:r>
            <a:r>
              <a:rPr lang="zh-CN" altLang="en-US" dirty="0" smtClean="0"/>
              <a:t>确定了某个攻击行为，例如：确定这是一个网络钓鱼攻击，并且成功利用率某个漏洞、感染了某个</a:t>
            </a:r>
            <a:r>
              <a:rPr lang="en-US" altLang="zh-CN" dirty="0" err="1" smtClean="0"/>
              <a:t>ip</a:t>
            </a:r>
            <a:r>
              <a:rPr lang="zh-CN" altLang="en-US" dirty="0" smtClean="0"/>
              <a:t>。然后使用</a:t>
            </a:r>
            <a:r>
              <a:rPr lang="en-US" altLang="zh-CN" dirty="0" smtClean="0"/>
              <a:t>STIX</a:t>
            </a:r>
            <a:r>
              <a:rPr lang="zh-CN" altLang="en-US" dirty="0" smtClean="0"/>
              <a:t>生成了事件报告，发布出来，</a:t>
            </a:r>
            <a:r>
              <a:rPr lang="en-US" altLang="zh-CN" dirty="0" smtClean="0"/>
              <a:t>TRM</a:t>
            </a:r>
            <a:r>
              <a:rPr lang="zh-CN" altLang="en-US" dirty="0" smtClean="0"/>
              <a:t>订阅该报告，然后使用</a:t>
            </a:r>
            <a:r>
              <a:rPr lang="en-US" altLang="zh-CN" dirty="0" smtClean="0"/>
              <a:t>COA</a:t>
            </a:r>
            <a:r>
              <a:rPr lang="zh-CN" altLang="en-US" dirty="0" smtClean="0"/>
              <a:t>详细描述这些行为，并确定相应的防护措施</a:t>
            </a:r>
            <a:r>
              <a:rPr lang="en-US" altLang="zh-CN" dirty="0" smtClean="0"/>
              <a:t>,</a:t>
            </a:r>
            <a:r>
              <a:rPr lang="zh-CN" altLang="en-US" dirty="0" smtClean="0"/>
              <a:t>生成</a:t>
            </a:r>
            <a:r>
              <a:rPr lang="en-US" altLang="zh-CN" dirty="0" smtClean="0"/>
              <a:t>COA</a:t>
            </a:r>
            <a:r>
              <a:rPr lang="zh-CN" altLang="en-US" dirty="0" smtClean="0"/>
              <a:t>报告，发布出来。响应系统订阅该报告后，执行行为，然后收集行为的效果，将这些效果发布出来供</a:t>
            </a:r>
            <a:r>
              <a:rPr lang="en-US" altLang="zh-CN" dirty="0" smtClean="0"/>
              <a:t>TRM</a:t>
            </a:r>
            <a:r>
              <a:rPr lang="zh-CN" altLang="en-US" dirty="0" smtClean="0"/>
              <a:t>订阅。</a:t>
            </a:r>
            <a:endParaRPr lang="zh-CN" altLang="en-US" dirty="0"/>
          </a:p>
        </p:txBody>
      </p:sp>
      <p:sp>
        <p:nvSpPr>
          <p:cNvPr id="4" name="灯片编号占位符 3"/>
          <p:cNvSpPr>
            <a:spLocks noGrp="1"/>
          </p:cNvSpPr>
          <p:nvPr>
            <p:ph type="sldNum" sz="quarter" idx="10"/>
          </p:nvPr>
        </p:nvSpPr>
        <p:spPr/>
        <p:txBody>
          <a:bodyPr/>
          <a:lstStyle/>
          <a:p>
            <a:fld id="{33550C36-F96B-4397-A44A-C189C547A144}" type="slidenum">
              <a:rPr lang="zh-CN" altLang="en-US" smtClean="0"/>
              <a:t>19</a:t>
            </a:fld>
            <a:endParaRPr lang="zh-CN" altLang="en-US"/>
          </a:p>
        </p:txBody>
      </p:sp>
    </p:spTree>
    <p:extLst>
      <p:ext uri="{BB962C8B-B14F-4D97-AF65-F5344CB8AC3E}">
        <p14:creationId xmlns:p14="http://schemas.microsoft.com/office/powerpoint/2010/main" val="497430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2016/4/7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1B2E"/>
        </a:solidFill>
        <a:effectLst/>
      </p:bgPr>
    </p:bg>
    <p:spTree>
      <p:nvGrpSpPr>
        <p:cNvPr id="1" name=""/>
        <p:cNvGrpSpPr/>
        <p:nvPr/>
      </p:nvGrpSpPr>
      <p:grpSpPr>
        <a:xfrm>
          <a:off x="0" y="0"/>
          <a:ext cx="0" cy="0"/>
          <a:chOff x="0" y="0"/>
          <a:chExt cx="0" cy="0"/>
        </a:xfrm>
      </p:grpSpPr>
      <p:sp>
        <p:nvSpPr>
          <p:cNvPr id="5" name="等腰三角形 4"/>
          <p:cNvSpPr/>
          <p:nvPr/>
        </p:nvSpPr>
        <p:spPr>
          <a:xfrm rot="10800000">
            <a:off x="107504" y="5699"/>
            <a:ext cx="4896544" cy="1248315"/>
          </a:xfrm>
          <a:prstGeom prst="triangle">
            <a:avLst>
              <a:gd name="adj" fmla="val 89104"/>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等腰三角形 3"/>
          <p:cNvSpPr/>
          <p:nvPr/>
        </p:nvSpPr>
        <p:spPr>
          <a:xfrm rot="10800000">
            <a:off x="7956376" y="938897"/>
            <a:ext cx="139852" cy="192246"/>
          </a:xfrm>
          <a:prstGeom prst="triangle">
            <a:avLst>
              <a:gd name="adj" fmla="val 25783"/>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20607685">
            <a:off x="6728281" y="1926180"/>
            <a:ext cx="1864566" cy="749095"/>
          </a:xfrm>
          <a:prstGeom prst="triangle">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5"/>
          <p:cNvSpPr txBox="1"/>
          <p:nvPr/>
        </p:nvSpPr>
        <p:spPr>
          <a:xfrm>
            <a:off x="3534696" y="3147814"/>
            <a:ext cx="2415691" cy="523220"/>
          </a:xfrm>
          <a:prstGeom prst="rect">
            <a:avLst/>
          </a:prstGeom>
          <a:noFill/>
        </p:spPr>
        <p:txBody>
          <a:bodyPr wrap="square" rtlCol="0">
            <a:spAutoFit/>
          </a:bodyPr>
          <a:lstStyle/>
          <a:p>
            <a:r>
              <a:rPr lang="zh-CN" altLang="en-US" sz="2800" dirty="0" smtClean="0">
                <a:solidFill>
                  <a:srgbClr val="A83C2A"/>
                </a:solidFill>
                <a:latin typeface="微软雅黑" pitchFamily="34" charset="-122"/>
                <a:ea typeface="微软雅黑" pitchFamily="34" charset="-122"/>
              </a:rPr>
              <a:t>主讲：</a:t>
            </a:r>
            <a:r>
              <a:rPr lang="zh-CN" altLang="en-US" sz="2800" dirty="0">
                <a:solidFill>
                  <a:srgbClr val="A83C2A"/>
                </a:solidFill>
                <a:latin typeface="微软雅黑" pitchFamily="34" charset="-122"/>
                <a:ea typeface="微软雅黑" pitchFamily="34" charset="-122"/>
              </a:rPr>
              <a:t>周敏</a:t>
            </a:r>
          </a:p>
        </p:txBody>
      </p:sp>
      <p:sp>
        <p:nvSpPr>
          <p:cNvPr id="3" name="文本框 2"/>
          <p:cNvSpPr txBox="1"/>
          <p:nvPr/>
        </p:nvSpPr>
        <p:spPr>
          <a:xfrm>
            <a:off x="238031" y="1909501"/>
            <a:ext cx="8517075" cy="584775"/>
          </a:xfrm>
          <a:prstGeom prst="rect">
            <a:avLst/>
          </a:prstGeom>
          <a:noFill/>
        </p:spPr>
        <p:txBody>
          <a:bodyPr wrap="none" rtlCol="0">
            <a:spAutoFit/>
          </a:bodyPr>
          <a:lstStyle/>
          <a:p>
            <a:pPr algn="ctr"/>
            <a:r>
              <a:rPr lang="zh-CN" altLang="en-US" sz="3200" dirty="0">
                <a:solidFill>
                  <a:srgbClr val="CC3300"/>
                </a:solidFill>
              </a:rPr>
              <a:t>基于发布</a:t>
            </a:r>
            <a:r>
              <a:rPr lang="en-US" altLang="zh-CN" sz="3200" dirty="0">
                <a:solidFill>
                  <a:srgbClr val="CC3300"/>
                </a:solidFill>
              </a:rPr>
              <a:t>-</a:t>
            </a:r>
            <a:r>
              <a:rPr lang="zh-CN" altLang="en-US" sz="3200" dirty="0">
                <a:solidFill>
                  <a:srgbClr val="CC3300"/>
                </a:solidFill>
              </a:rPr>
              <a:t>订阅通信模型的可行的威胁情报系统</a:t>
            </a:r>
            <a:endParaRPr lang="zh-CN" altLang="en-US" sz="3200" dirty="0">
              <a:solidFill>
                <a:srgbClr val="CC3300"/>
              </a:solidFill>
              <a:latin typeface="微软雅黑" panose="020B0503020204020204" pitchFamily="34" charset="-122"/>
              <a:ea typeface="微软雅黑" panose="020B0503020204020204" pitchFamily="34" charset="-122"/>
            </a:endParaRPr>
          </a:p>
        </p:txBody>
      </p:sp>
      <p:sp>
        <p:nvSpPr>
          <p:cNvPr id="12" name="等腰三角形 11"/>
          <p:cNvSpPr/>
          <p:nvPr/>
        </p:nvSpPr>
        <p:spPr>
          <a:xfrm rot="10800000">
            <a:off x="6588224" y="261534"/>
            <a:ext cx="707091" cy="446624"/>
          </a:xfrm>
          <a:prstGeom prst="triangle">
            <a:avLst>
              <a:gd name="adj" fmla="val 25783"/>
            </a:avLst>
          </a:prstGeom>
          <a:solidFill>
            <a:srgbClr val="A83C2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0800000">
            <a:off x="7812360" y="245709"/>
            <a:ext cx="898965" cy="148040"/>
          </a:xfrm>
          <a:prstGeom prst="triangle">
            <a:avLst>
              <a:gd name="adj" fmla="val 25783"/>
            </a:avLst>
          </a:prstGeom>
          <a:solidFill>
            <a:srgbClr val="D4905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0800000">
            <a:off x="5514350" y="123478"/>
            <a:ext cx="211860" cy="171818"/>
          </a:xfrm>
          <a:prstGeom prst="triangle">
            <a:avLst>
              <a:gd name="adj" fmla="val 25783"/>
            </a:avLst>
          </a:prstGeom>
          <a:solidFill>
            <a:srgbClr val="CC33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2865353" y="831415"/>
            <a:ext cx="266322" cy="140900"/>
          </a:xfrm>
          <a:prstGeom prst="triangle">
            <a:avLst>
              <a:gd name="adj" fmla="val 25783"/>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0800000">
            <a:off x="4104223" y="555837"/>
            <a:ext cx="258674" cy="74019"/>
          </a:xfrm>
          <a:prstGeom prst="triangle">
            <a:avLst>
              <a:gd name="adj" fmla="val 25783"/>
            </a:avLst>
          </a:prstGeom>
          <a:solidFill>
            <a:srgbClr val="A83C2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0" flipV="1">
            <a:off x="1259632" y="1231155"/>
            <a:ext cx="186665" cy="45719"/>
          </a:xfrm>
          <a:prstGeom prst="triangle">
            <a:avLst>
              <a:gd name="adj" fmla="val 25783"/>
            </a:avLst>
          </a:prstGeom>
          <a:solidFill>
            <a:srgbClr val="A83C2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32937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39" presetClass="path" presetSubtype="0" accel="50000" decel="50000" fill="hold" grpId="1" nodeType="withEffect">
                                  <p:stCondLst>
                                    <p:cond delay="0"/>
                                  </p:stCondLst>
                                  <p:childTnLst>
                                    <p:animMotion origin="layout" path="M -0.01198 -0.00617 C -0.02448 -0.01389 -0.05555 0.07747 -0.08125 0.19753 C -0.10851 0.32222 -0.11962 0.42685 -0.10764 0.43704 C -0.09462 0.44537 -0.10607 0.55123 -0.13298 0.675 C -0.15903 0.79537 -0.19028 0.88858 -0.20295 0.8787 " pathEditMode="relative" rAng="6660000" ptsTypes="AAAAA">
                                      <p:cBhvr>
                                        <p:cTn id="16" dur="2000" fill="hold"/>
                                        <p:tgtEl>
                                          <p:spTgt spid="15"/>
                                        </p:tgtEl>
                                        <p:attrNameLst>
                                          <p:attrName>ppt_x</p:attrName>
                                          <p:attrName>ppt_y</p:attrName>
                                        </p:attrNameLst>
                                      </p:cBhvr>
                                      <p:rCtr x="-9497" y="44259"/>
                                    </p:animMotion>
                                  </p:childTnLst>
                                </p:cTn>
                              </p:par>
                              <p:par>
                                <p:cTn id="17" presetID="39" presetClass="path" presetSubtype="0" accel="50000" decel="50000" fill="hold" grpId="1" nodeType="withEffect">
                                  <p:stCondLst>
                                    <p:cond delay="0"/>
                                  </p:stCondLst>
                                  <p:childTnLst>
                                    <p:animMotion origin="layout" path="M -0.04341 -0.00957 C -0.03854 -0.00864 -0.04115 0.08179 -0.04861 0.19074 C -0.05643 0.30247 -0.06615 0.39105 -0.07101 0.39012 C -0.0757 0.38919 -0.08559 0.47777 -0.09341 0.58981 C -0.10087 0.69876 -0.1033 0.78919 -0.09861 0.79012 " pathEditMode="relative" rAng="5820000" ptsTypes="AAAAA">
                                      <p:cBhvr>
                                        <p:cTn id="18" dur="2000" fill="hold"/>
                                        <p:tgtEl>
                                          <p:spTgt spid="17"/>
                                        </p:tgtEl>
                                        <p:attrNameLst>
                                          <p:attrName>ppt_x</p:attrName>
                                          <p:attrName>ppt_y</p:attrName>
                                        </p:attrNameLst>
                                      </p:cBhvr>
                                      <p:rCtr x="-2760" y="39969"/>
                                    </p:animMotion>
                                  </p:childTnLst>
                                </p:cTn>
                              </p:par>
                              <p:par>
                                <p:cTn id="19" presetID="39" presetClass="path" presetSubtype="0" accel="50000" decel="50000" fill="hold" grpId="1" nodeType="withEffect">
                                  <p:stCondLst>
                                    <p:cond delay="0"/>
                                  </p:stCondLst>
                                  <p:childTnLst>
                                    <p:animMotion origin="layout" path="M -0.00295 -0.00031 C -0.00868 0.00031 -0.01025 0.11389 -0.00608 0.25216 C -0.00191 0.39476 0.00625 0.50803 0.01198 0.50741 C 0.01788 0.50679 0.02534 0.61976 0.02951 0.76266 C 0.03368 0.90062 0.03281 1.01513 0.02691 1.01574 " pathEditMode="relative" rAng="5220000" ptsTypes="AAAAA">
                                      <p:cBhvr>
                                        <p:cTn id="20" dur="2000" fill="hold"/>
                                        <p:tgtEl>
                                          <p:spTgt spid="16"/>
                                        </p:tgtEl>
                                        <p:attrNameLst>
                                          <p:attrName>ppt_x</p:attrName>
                                          <p:attrName>ppt_y</p:attrName>
                                        </p:attrNameLst>
                                      </p:cBhvr>
                                      <p:rCtr x="1476" y="50802"/>
                                    </p:animMotion>
                                  </p:childTnLst>
                                </p:cTn>
                              </p:par>
                              <p:par>
                                <p:cTn id="21" presetID="39" presetClass="path" presetSubtype="0" accel="50000" decel="50000" fill="hold" grpId="1" nodeType="withEffect">
                                  <p:stCondLst>
                                    <p:cond delay="0"/>
                                  </p:stCondLst>
                                  <p:childTnLst>
                                    <p:animMotion origin="layout" path="M 0.00191 0.00062 C -0.02309 -0.01049 -0.05989 0.09661 -0.07968 0.23827 C -0.10017 0.38395 -0.09652 0.50957 -0.071 0.52068 C -0.04496 0.53241 -0.04236 0.65679 -0.06284 0.80278 C -0.08264 0.94445 -0.11875 1.05247 -0.14392 1.04136 " pathEditMode="relative" rAng="6240000" ptsTypes="AAAAA">
                                      <p:cBhvr>
                                        <p:cTn id="22" dur="2000" fill="hold"/>
                                        <p:tgtEl>
                                          <p:spTgt spid="14"/>
                                        </p:tgtEl>
                                        <p:attrNameLst>
                                          <p:attrName>ppt_x</p:attrName>
                                          <p:attrName>ppt_y</p:attrName>
                                        </p:attrNameLst>
                                      </p:cBhvr>
                                      <p:rCtr x="-7309" y="52006"/>
                                    </p:animMotion>
                                  </p:childTnLst>
                                </p:cTn>
                              </p:par>
                              <p:par>
                                <p:cTn id="23" presetID="39" presetClass="path" presetSubtype="0" accel="50000" decel="50000" fill="hold" grpId="0" nodeType="withEffect">
                                  <p:stCondLst>
                                    <p:cond delay="0"/>
                                  </p:stCondLst>
                                  <p:childTnLst>
                                    <p:animMotion origin="layout" path="M -0.02222 4.19753E-6 C -0.02934 4.19753E-6 -0.0349 0.11111 -0.0349 0.24629 C -0.0349 0.38549 -0.02934 0.49691 -0.02222 0.49691 C -0.01493 0.49691 -0.00955 0.60802 -0.00955 0.74722 C -0.00955 0.8824 -0.01493 0.99382 -0.02222 0.99382 " pathEditMode="relative" rAng="5400000" ptsTypes="AAAAA">
                                      <p:cBhvr>
                                        <p:cTn id="24" dur="2000" fill="hold"/>
                                        <p:tgtEl>
                                          <p:spTgt spid="12"/>
                                        </p:tgtEl>
                                        <p:attrNameLst>
                                          <p:attrName>ppt_x</p:attrName>
                                          <p:attrName>ppt_y</p:attrName>
                                        </p:attrNameLst>
                                      </p:cBhvr>
                                      <p:rCtr x="0" y="49691"/>
                                    </p:animMotion>
                                  </p:childTnLst>
                                </p:cTn>
                              </p:par>
                              <p:par>
                                <p:cTn id="25" presetID="39" presetClass="path" presetSubtype="0" accel="50000" decel="50000" fill="hold" grpId="0" nodeType="withEffect">
                                  <p:stCondLst>
                                    <p:cond delay="0"/>
                                  </p:stCondLst>
                                  <p:childTnLst>
                                    <p:animMotion origin="layout" path="M 1.11111E-6 6.17284E-7 C -0.03507 -0.01698 -0.07344 0.04414 -0.08715 0.13518 C -0.10122 0.22747 -0.08542 0.31728 -0.05017 0.33333 C -0.01476 0.34938 0.00104 0.43827 -0.0132 0.53148 C -0.02691 0.62253 -0.06511 0.68364 -0.10052 0.66667 " pathEditMode="relative" rAng="6300000" ptsTypes="AAAAA">
                                      <p:cBhvr>
                                        <p:cTn id="26" dur="2000" fill="hold"/>
                                        <p:tgtEl>
                                          <p:spTgt spid="8"/>
                                        </p:tgtEl>
                                        <p:attrNameLst>
                                          <p:attrName>ppt_x</p:attrName>
                                          <p:attrName>ppt_y</p:attrName>
                                        </p:attrNameLst>
                                      </p:cBhvr>
                                      <p:rCtr x="-5000" y="33302"/>
                                    </p:animMotion>
                                  </p:childTnLst>
                                </p:cTn>
                              </p:par>
                              <p:par>
                                <p:cTn id="27" presetID="39" presetClass="path" presetSubtype="0" accel="50000" decel="50000" fill="hold" grpId="1" nodeType="withEffect">
                                  <p:stCondLst>
                                    <p:cond delay="0"/>
                                  </p:stCondLst>
                                  <p:childTnLst>
                                    <p:animMotion origin="layout" path="M 0.00434 -4.5679E-6 C -0.01771 -4.5679E-6 -0.0349 0.10525 -0.0349 0.23365 C -0.0349 0.36575 -0.01771 0.4713 0.00434 0.4713 C 0.02656 0.4713 0.04357 0.57655 0.04357 0.70865 C 0.04357 0.83704 0.02656 0.9426 0.00434 0.9426 " pathEditMode="relative" rAng="5400000" ptsTypes="AAAAA">
                                      <p:cBhvr>
                                        <p:cTn id="28" dur="2000" fill="hold"/>
                                        <p:tgtEl>
                                          <p:spTgt spid="4"/>
                                        </p:tgtEl>
                                        <p:attrNameLst>
                                          <p:attrName>ppt_x</p:attrName>
                                          <p:attrName>ppt_y</p:attrName>
                                        </p:attrNameLst>
                                      </p:cBhvr>
                                      <p:rCtr x="0" y="47130"/>
                                    </p:animMotion>
                                  </p:childTnLst>
                                </p:cTn>
                              </p:par>
                              <p:par>
                                <p:cTn id="29" presetID="39" presetClass="path" presetSubtype="0" accel="50000" decel="50000" fill="hold" grpId="0" nodeType="withEffect">
                                  <p:stCondLst>
                                    <p:cond delay="0"/>
                                  </p:stCondLst>
                                  <p:childTnLst>
                                    <p:animMotion origin="layout" path="M -2.77778E-6 -2.46914E-7 C -0.01389 -0.00185 -0.03142 0.10895 -0.03958 0.24661 C -0.04774 0.38704 -0.04357 0.50185 -0.02986 0.50586 C -0.01597 0.50833 -0.01163 0.62284 -0.02014 0.76296 C -0.0283 0.90123 -0.04548 1.01265 -0.05972 1.01019 " pathEditMode="relative" rAng="5760000" ptsTypes="AAAAA">
                                      <p:cBhvr>
                                        <p:cTn id="30" dur="2000" fill="hold"/>
                                        <p:tgtEl>
                                          <p:spTgt spid="13"/>
                                        </p:tgtEl>
                                        <p:attrNameLst>
                                          <p:attrName>ppt_x</p:attrName>
                                          <p:attrName>ppt_y</p:attrName>
                                        </p:attrNameLst>
                                      </p:cBhvr>
                                      <p:rCtr x="-2969" y="504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8" grpId="0" animBg="1"/>
      <p:bldP spid="12" grpId="0" animBg="1"/>
      <p:bldP spid="13" grpId="0"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740352" y="1491865"/>
            <a:ext cx="1293250" cy="2074350"/>
            <a:chOff x="6444208" y="1563638"/>
            <a:chExt cx="1293250" cy="2074350"/>
          </a:xfrm>
        </p:grpSpPr>
        <p:sp>
          <p:nvSpPr>
            <p:cNvPr id="8" name="矩形 7"/>
            <p:cNvSpPr/>
            <p:nvPr/>
          </p:nvSpPr>
          <p:spPr>
            <a:xfrm>
              <a:off x="6660232" y="1563638"/>
              <a:ext cx="648072" cy="504056"/>
            </a:xfrm>
            <a:prstGeom prst="rect">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7302551" y="1563638"/>
              <a:ext cx="434907" cy="864096"/>
              <a:chOff x="5148064" y="1419622"/>
              <a:chExt cx="434907" cy="864096"/>
            </a:xfrm>
          </p:grpSpPr>
          <p:sp>
            <p:nvSpPr>
              <p:cNvPr id="16" name="直角三角形 15"/>
              <p:cNvSpPr/>
              <p:nvPr/>
            </p:nvSpPr>
            <p:spPr>
              <a:xfrm>
                <a:off x="5148064" y="1419622"/>
                <a:ext cx="432048" cy="504056"/>
              </a:xfrm>
              <a:prstGeom prst="rtTriangle">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50923" y="1923678"/>
                <a:ext cx="432048" cy="360040"/>
              </a:xfrm>
              <a:prstGeom prst="rect">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rot="5400000">
              <a:off x="7087954" y="2211712"/>
              <a:ext cx="432051" cy="864096"/>
              <a:chOff x="5148064" y="1419622"/>
              <a:chExt cx="432051" cy="864096"/>
            </a:xfrm>
            <a:solidFill>
              <a:srgbClr val="0C1B2E"/>
            </a:solidFill>
          </p:grpSpPr>
          <p:sp>
            <p:nvSpPr>
              <p:cNvPr id="14" name="直角三角形 13"/>
              <p:cNvSpPr/>
              <p:nvPr/>
            </p:nvSpPr>
            <p:spPr>
              <a:xfrm>
                <a:off x="5148064" y="1419622"/>
                <a:ext cx="432048" cy="50405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5148064" y="1923678"/>
                <a:ext cx="432051"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直角三角形 10"/>
            <p:cNvSpPr/>
            <p:nvPr/>
          </p:nvSpPr>
          <p:spPr>
            <a:xfrm rot="16200000">
              <a:off x="6444208" y="2427734"/>
              <a:ext cx="432049" cy="432049"/>
            </a:xfrm>
            <a:prstGeom prst="rtTriangle">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6444208" y="2859783"/>
              <a:ext cx="432048" cy="360040"/>
            </a:xfrm>
            <a:prstGeom prst="rect">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rot="19403552">
              <a:off x="6619902" y="3155636"/>
              <a:ext cx="504056" cy="482352"/>
            </a:xfrm>
            <a:prstGeom prst="rect">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p:cNvPicPr>
            <a:picLocks noChangeAspect="1"/>
          </p:cNvPicPr>
          <p:nvPr/>
        </p:nvPicPr>
        <p:blipFill>
          <a:blip r:embed="rId3"/>
          <a:stretch>
            <a:fillRect/>
          </a:stretch>
        </p:blipFill>
        <p:spPr>
          <a:xfrm>
            <a:off x="233202" y="339502"/>
            <a:ext cx="7092092" cy="4693293"/>
          </a:xfrm>
          <a:prstGeom prst="rect">
            <a:avLst/>
          </a:prstGeom>
        </p:spPr>
      </p:pic>
    </p:spTree>
    <p:extLst>
      <p:ext uri="{BB962C8B-B14F-4D97-AF65-F5344CB8AC3E}">
        <p14:creationId xmlns:p14="http://schemas.microsoft.com/office/powerpoint/2010/main" val="45817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2" presetClass="emph" presetSubtype="0" fill="hold" nodeType="afterEffect">
                                  <p:stCondLst>
                                    <p:cond delay="0"/>
                                  </p:stCondLst>
                                  <p:childTnLst>
                                    <p:animRot by="120000">
                                      <p:cBhvr>
                                        <p:cTn id="12" dur="100" fill="hold">
                                          <p:stCondLst>
                                            <p:cond delay="0"/>
                                          </p:stCondLst>
                                        </p:cTn>
                                        <p:tgtEl>
                                          <p:spTgt spid="6"/>
                                        </p:tgtEl>
                                        <p:attrNameLst>
                                          <p:attrName>r</p:attrName>
                                        </p:attrNameLst>
                                      </p:cBhvr>
                                    </p:animRot>
                                    <p:animRot by="-240000">
                                      <p:cBhvr>
                                        <p:cTn id="13" dur="200" fill="hold">
                                          <p:stCondLst>
                                            <p:cond delay="200"/>
                                          </p:stCondLst>
                                        </p:cTn>
                                        <p:tgtEl>
                                          <p:spTgt spid="6"/>
                                        </p:tgtEl>
                                        <p:attrNameLst>
                                          <p:attrName>r</p:attrName>
                                        </p:attrNameLst>
                                      </p:cBhvr>
                                    </p:animRot>
                                    <p:animRot by="240000">
                                      <p:cBhvr>
                                        <p:cTn id="14" dur="200" fill="hold">
                                          <p:stCondLst>
                                            <p:cond delay="400"/>
                                          </p:stCondLst>
                                        </p:cTn>
                                        <p:tgtEl>
                                          <p:spTgt spid="6"/>
                                        </p:tgtEl>
                                        <p:attrNameLst>
                                          <p:attrName>r</p:attrName>
                                        </p:attrNameLst>
                                      </p:cBhvr>
                                    </p:animRot>
                                    <p:animRot by="-240000">
                                      <p:cBhvr>
                                        <p:cTn id="15" dur="200" fill="hold">
                                          <p:stCondLst>
                                            <p:cond delay="600"/>
                                          </p:stCondLst>
                                        </p:cTn>
                                        <p:tgtEl>
                                          <p:spTgt spid="6"/>
                                        </p:tgtEl>
                                        <p:attrNameLst>
                                          <p:attrName>r</p:attrName>
                                        </p:attrNameLst>
                                      </p:cBhvr>
                                    </p:animRot>
                                    <p:animRot by="120000">
                                      <p:cBhvr>
                                        <p:cTn id="16"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7506" y="0"/>
            <a:ext cx="9251506" cy="5143500"/>
            <a:chOff x="-107506" y="0"/>
            <a:chExt cx="9251506" cy="5143500"/>
          </a:xfrm>
        </p:grpSpPr>
        <p:grpSp>
          <p:nvGrpSpPr>
            <p:cNvPr id="7" name="组合 6"/>
            <p:cNvGrpSpPr/>
            <p:nvPr/>
          </p:nvGrpSpPr>
          <p:grpSpPr>
            <a:xfrm>
              <a:off x="0" y="0"/>
              <a:ext cx="9144000" cy="5143500"/>
              <a:chOff x="0" y="0"/>
              <a:chExt cx="9144000" cy="5143500"/>
            </a:xfrm>
            <a:solidFill>
              <a:srgbClr val="0C1B2E"/>
            </a:solidFill>
          </p:grpSpPr>
          <p:sp>
            <p:nvSpPr>
              <p:cNvPr id="5" name="矩形 4"/>
              <p:cNvSpPr/>
              <p:nvPr/>
            </p:nvSpPr>
            <p:spPr>
              <a:xfrm>
                <a:off x="0" y="3219823"/>
                <a:ext cx="9144000" cy="19236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直角三角形 5"/>
              <p:cNvSpPr/>
              <p:nvPr/>
            </p:nvSpPr>
            <p:spPr>
              <a:xfrm rot="16200000">
                <a:off x="2962089" y="-2962089"/>
                <a:ext cx="3219822" cy="914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平行四边形 23"/>
            <p:cNvSpPr/>
            <p:nvPr/>
          </p:nvSpPr>
          <p:spPr>
            <a:xfrm rot="20416978">
              <a:off x="1176354" y="1628401"/>
              <a:ext cx="5404839" cy="342695"/>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rot="20416978">
              <a:off x="-107506" y="3393599"/>
              <a:ext cx="3980323" cy="748801"/>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rot="20416978">
              <a:off x="1519041" y="1765165"/>
              <a:ext cx="2405463" cy="146931"/>
            </a:xfrm>
            <a:prstGeom prst="parallelogram">
              <a:avLst>
                <a:gd name="adj" fmla="val 40105"/>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rot="20416978">
              <a:off x="1239967" y="1823652"/>
              <a:ext cx="1816850" cy="71501"/>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平行四边形 27"/>
            <p:cNvSpPr/>
            <p:nvPr/>
          </p:nvSpPr>
          <p:spPr>
            <a:xfrm rot="20416978">
              <a:off x="4886426" y="818005"/>
              <a:ext cx="2395484" cy="145885"/>
            </a:xfrm>
            <a:prstGeom prst="parallelogram">
              <a:avLst>
                <a:gd name="adj" fmla="val 40105"/>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rot="20416978">
              <a:off x="4190251" y="824419"/>
              <a:ext cx="2342042" cy="148565"/>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p:cNvSpPr/>
            <p:nvPr/>
          </p:nvSpPr>
          <p:spPr>
            <a:xfrm rot="20416978" flipV="1">
              <a:off x="2349278" y="2660785"/>
              <a:ext cx="1046987" cy="45719"/>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rot="20416978">
              <a:off x="75780" y="4621647"/>
              <a:ext cx="1816850" cy="160712"/>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平行四边形 32"/>
            <p:cNvSpPr/>
            <p:nvPr/>
          </p:nvSpPr>
          <p:spPr>
            <a:xfrm rot="20416978">
              <a:off x="1250970" y="4671522"/>
              <a:ext cx="1115653" cy="45719"/>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rot="20416978">
              <a:off x="1597635" y="3073994"/>
              <a:ext cx="1816850" cy="71501"/>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平行四边形 34"/>
            <p:cNvSpPr/>
            <p:nvPr/>
          </p:nvSpPr>
          <p:spPr>
            <a:xfrm rot="20416978">
              <a:off x="1629897" y="2615602"/>
              <a:ext cx="1816850" cy="71501"/>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3735133" y="2699099"/>
            <a:ext cx="5172826" cy="584775"/>
          </a:xfrm>
          <a:prstGeom prst="rect">
            <a:avLst/>
          </a:prstGeom>
          <a:noFill/>
        </p:spPr>
        <p:txBody>
          <a:bodyPr wrap="none" rtlCol="0">
            <a:spAutoFit/>
          </a:bodyPr>
          <a:lstStyle/>
          <a:p>
            <a:r>
              <a:rPr lang="zh-CN" altLang="en-US" sz="3200" dirty="0" smtClean="0">
                <a:solidFill>
                  <a:srgbClr val="A83C2A"/>
                </a:solidFill>
              </a:rPr>
              <a:t>四、</a:t>
            </a:r>
            <a:r>
              <a:rPr lang="arn-CL" altLang="zh-CN" sz="3200" dirty="0"/>
              <a:t> </a:t>
            </a:r>
            <a:r>
              <a:rPr lang="arn-CL" altLang="zh-CN" sz="3200" dirty="0">
                <a:solidFill>
                  <a:srgbClr val="A83C2A"/>
                </a:solidFill>
              </a:rPr>
              <a:t>publish-subscribe model</a:t>
            </a:r>
            <a:endParaRPr lang="zh-CN" altLang="en-US" sz="3200" dirty="0">
              <a:solidFill>
                <a:srgbClr val="A83C2A"/>
              </a:solidFill>
            </a:endParaRPr>
          </a:p>
        </p:txBody>
      </p:sp>
    </p:spTree>
    <p:extLst>
      <p:ext uri="{BB962C8B-B14F-4D97-AF65-F5344CB8AC3E}">
        <p14:creationId xmlns:p14="http://schemas.microsoft.com/office/powerpoint/2010/main" val="3049740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740352" y="1491865"/>
            <a:ext cx="1293250" cy="2074350"/>
            <a:chOff x="6444208" y="1563638"/>
            <a:chExt cx="1293250" cy="2074350"/>
          </a:xfrm>
        </p:grpSpPr>
        <p:sp>
          <p:nvSpPr>
            <p:cNvPr id="8" name="矩形 7"/>
            <p:cNvSpPr/>
            <p:nvPr/>
          </p:nvSpPr>
          <p:spPr>
            <a:xfrm>
              <a:off x="6660232" y="1563638"/>
              <a:ext cx="648072" cy="504056"/>
            </a:xfrm>
            <a:prstGeom prst="rect">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7302551" y="1563638"/>
              <a:ext cx="434907" cy="864096"/>
              <a:chOff x="5148064" y="1419622"/>
              <a:chExt cx="434907" cy="864096"/>
            </a:xfrm>
          </p:grpSpPr>
          <p:sp>
            <p:nvSpPr>
              <p:cNvPr id="16" name="直角三角形 15"/>
              <p:cNvSpPr/>
              <p:nvPr/>
            </p:nvSpPr>
            <p:spPr>
              <a:xfrm>
                <a:off x="5148064" y="1419622"/>
                <a:ext cx="432048" cy="504056"/>
              </a:xfrm>
              <a:prstGeom prst="rtTriangle">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50923" y="1923678"/>
                <a:ext cx="432048" cy="360040"/>
              </a:xfrm>
              <a:prstGeom prst="rect">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rot="5400000">
              <a:off x="7087954" y="2211712"/>
              <a:ext cx="432051" cy="864096"/>
              <a:chOff x="5148064" y="1419622"/>
              <a:chExt cx="432051" cy="864096"/>
            </a:xfrm>
            <a:solidFill>
              <a:srgbClr val="0C1B2E"/>
            </a:solidFill>
          </p:grpSpPr>
          <p:sp>
            <p:nvSpPr>
              <p:cNvPr id="14" name="直角三角形 13"/>
              <p:cNvSpPr/>
              <p:nvPr/>
            </p:nvSpPr>
            <p:spPr>
              <a:xfrm>
                <a:off x="5148064" y="1419622"/>
                <a:ext cx="432048" cy="50405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5148064" y="1923678"/>
                <a:ext cx="432051"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直角三角形 10"/>
            <p:cNvSpPr/>
            <p:nvPr/>
          </p:nvSpPr>
          <p:spPr>
            <a:xfrm rot="16200000">
              <a:off x="6444208" y="2427734"/>
              <a:ext cx="432049" cy="432049"/>
            </a:xfrm>
            <a:prstGeom prst="rtTriangle">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6444208" y="2859783"/>
              <a:ext cx="432048" cy="360040"/>
            </a:xfrm>
            <a:prstGeom prst="rect">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rot="19403552">
              <a:off x="6619902" y="3155636"/>
              <a:ext cx="504056" cy="482352"/>
            </a:xfrm>
            <a:prstGeom prst="rect">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p:cNvPicPr>
            <a:picLocks noChangeAspect="1"/>
          </p:cNvPicPr>
          <p:nvPr/>
        </p:nvPicPr>
        <p:blipFill>
          <a:blip r:embed="rId3"/>
          <a:stretch>
            <a:fillRect/>
          </a:stretch>
        </p:blipFill>
        <p:spPr>
          <a:xfrm>
            <a:off x="744802" y="555526"/>
            <a:ext cx="7040419" cy="4256980"/>
          </a:xfrm>
          <a:prstGeom prst="rect">
            <a:avLst/>
          </a:prstGeom>
        </p:spPr>
      </p:pic>
    </p:spTree>
    <p:extLst>
      <p:ext uri="{BB962C8B-B14F-4D97-AF65-F5344CB8AC3E}">
        <p14:creationId xmlns:p14="http://schemas.microsoft.com/office/powerpoint/2010/main" val="8123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2" presetClass="emph" presetSubtype="0" fill="hold" nodeType="afterEffect">
                                  <p:stCondLst>
                                    <p:cond delay="0"/>
                                  </p:stCondLst>
                                  <p:childTnLst>
                                    <p:animRot by="120000">
                                      <p:cBhvr>
                                        <p:cTn id="12" dur="100" fill="hold">
                                          <p:stCondLst>
                                            <p:cond delay="0"/>
                                          </p:stCondLst>
                                        </p:cTn>
                                        <p:tgtEl>
                                          <p:spTgt spid="6"/>
                                        </p:tgtEl>
                                        <p:attrNameLst>
                                          <p:attrName>r</p:attrName>
                                        </p:attrNameLst>
                                      </p:cBhvr>
                                    </p:animRot>
                                    <p:animRot by="-240000">
                                      <p:cBhvr>
                                        <p:cTn id="13" dur="200" fill="hold">
                                          <p:stCondLst>
                                            <p:cond delay="200"/>
                                          </p:stCondLst>
                                        </p:cTn>
                                        <p:tgtEl>
                                          <p:spTgt spid="6"/>
                                        </p:tgtEl>
                                        <p:attrNameLst>
                                          <p:attrName>r</p:attrName>
                                        </p:attrNameLst>
                                      </p:cBhvr>
                                    </p:animRot>
                                    <p:animRot by="240000">
                                      <p:cBhvr>
                                        <p:cTn id="14" dur="200" fill="hold">
                                          <p:stCondLst>
                                            <p:cond delay="400"/>
                                          </p:stCondLst>
                                        </p:cTn>
                                        <p:tgtEl>
                                          <p:spTgt spid="6"/>
                                        </p:tgtEl>
                                        <p:attrNameLst>
                                          <p:attrName>r</p:attrName>
                                        </p:attrNameLst>
                                      </p:cBhvr>
                                    </p:animRot>
                                    <p:animRot by="-240000">
                                      <p:cBhvr>
                                        <p:cTn id="15" dur="200" fill="hold">
                                          <p:stCondLst>
                                            <p:cond delay="600"/>
                                          </p:stCondLst>
                                        </p:cTn>
                                        <p:tgtEl>
                                          <p:spTgt spid="6"/>
                                        </p:tgtEl>
                                        <p:attrNameLst>
                                          <p:attrName>r</p:attrName>
                                        </p:attrNameLst>
                                      </p:cBhvr>
                                    </p:animRot>
                                    <p:animRot by="120000">
                                      <p:cBhvr>
                                        <p:cTn id="16"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7506" y="0"/>
            <a:ext cx="9251506" cy="5143500"/>
            <a:chOff x="-107506" y="0"/>
            <a:chExt cx="9251506" cy="5143500"/>
          </a:xfrm>
        </p:grpSpPr>
        <p:grpSp>
          <p:nvGrpSpPr>
            <p:cNvPr id="7" name="组合 6"/>
            <p:cNvGrpSpPr/>
            <p:nvPr/>
          </p:nvGrpSpPr>
          <p:grpSpPr>
            <a:xfrm>
              <a:off x="0" y="0"/>
              <a:ext cx="9144000" cy="5143500"/>
              <a:chOff x="0" y="0"/>
              <a:chExt cx="9144000" cy="5143500"/>
            </a:xfrm>
            <a:solidFill>
              <a:srgbClr val="0C1B2E"/>
            </a:solidFill>
          </p:grpSpPr>
          <p:sp>
            <p:nvSpPr>
              <p:cNvPr id="5" name="矩形 4"/>
              <p:cNvSpPr/>
              <p:nvPr/>
            </p:nvSpPr>
            <p:spPr>
              <a:xfrm>
                <a:off x="0" y="3219823"/>
                <a:ext cx="9144000" cy="19236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直角三角形 5"/>
              <p:cNvSpPr/>
              <p:nvPr/>
            </p:nvSpPr>
            <p:spPr>
              <a:xfrm rot="16200000">
                <a:off x="2962089" y="-2962089"/>
                <a:ext cx="3219822" cy="914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平行四边形 23"/>
            <p:cNvSpPr/>
            <p:nvPr/>
          </p:nvSpPr>
          <p:spPr>
            <a:xfrm rot="20416978">
              <a:off x="1176354" y="1628401"/>
              <a:ext cx="5404839" cy="342695"/>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rot="20416978">
              <a:off x="-107506" y="3393599"/>
              <a:ext cx="3980323" cy="748801"/>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rot="20416978">
              <a:off x="1519041" y="1765165"/>
              <a:ext cx="2405463" cy="146931"/>
            </a:xfrm>
            <a:prstGeom prst="parallelogram">
              <a:avLst>
                <a:gd name="adj" fmla="val 40105"/>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rot="20416978">
              <a:off x="1239967" y="1823652"/>
              <a:ext cx="1816850" cy="71501"/>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平行四边形 27"/>
            <p:cNvSpPr/>
            <p:nvPr/>
          </p:nvSpPr>
          <p:spPr>
            <a:xfrm rot="20416978">
              <a:off x="4886426" y="818005"/>
              <a:ext cx="2395484" cy="145885"/>
            </a:xfrm>
            <a:prstGeom prst="parallelogram">
              <a:avLst>
                <a:gd name="adj" fmla="val 40105"/>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rot="20416978">
              <a:off x="4190251" y="824419"/>
              <a:ext cx="2342042" cy="148565"/>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p:cNvSpPr/>
            <p:nvPr/>
          </p:nvSpPr>
          <p:spPr>
            <a:xfrm rot="20416978" flipV="1">
              <a:off x="2349278" y="2660785"/>
              <a:ext cx="1046987" cy="45719"/>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rot="20416978">
              <a:off x="75780" y="4621647"/>
              <a:ext cx="1816850" cy="160712"/>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平行四边形 32"/>
            <p:cNvSpPr/>
            <p:nvPr/>
          </p:nvSpPr>
          <p:spPr>
            <a:xfrm rot="20416978">
              <a:off x="1250970" y="4671522"/>
              <a:ext cx="1115653" cy="45719"/>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rot="20416978">
              <a:off x="1597635" y="3073994"/>
              <a:ext cx="1816850" cy="71501"/>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平行四边形 34"/>
            <p:cNvSpPr/>
            <p:nvPr/>
          </p:nvSpPr>
          <p:spPr>
            <a:xfrm rot="20416978">
              <a:off x="1629897" y="2615602"/>
              <a:ext cx="1816850" cy="71501"/>
            </a:xfrm>
            <a:prstGeom prst="parallelogram">
              <a:avLst>
                <a:gd name="adj" fmla="val 40105"/>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3511873" y="2676362"/>
            <a:ext cx="6015236" cy="2062103"/>
          </a:xfrm>
          <a:prstGeom prst="rect">
            <a:avLst/>
          </a:prstGeom>
          <a:noFill/>
        </p:spPr>
        <p:txBody>
          <a:bodyPr wrap="none" rtlCol="0">
            <a:spAutoFit/>
          </a:bodyPr>
          <a:lstStyle/>
          <a:p>
            <a:r>
              <a:rPr lang="zh-CN" altLang="en-US" sz="3200" dirty="0">
                <a:solidFill>
                  <a:srgbClr val="A83C2A"/>
                </a:solidFill>
              </a:rPr>
              <a:t>五</a:t>
            </a:r>
            <a:r>
              <a:rPr lang="zh-CN" altLang="en-US" sz="3200" dirty="0" smtClean="0">
                <a:solidFill>
                  <a:srgbClr val="A83C2A"/>
                </a:solidFill>
              </a:rPr>
              <a:t>、</a:t>
            </a:r>
            <a:r>
              <a:rPr lang="arn-CL" altLang="zh-CN" sz="3200" dirty="0" smtClean="0"/>
              <a:t> </a:t>
            </a:r>
            <a:r>
              <a:rPr lang="zh-CN" altLang="en-US" sz="3200" dirty="0">
                <a:solidFill>
                  <a:srgbClr val="A83C2A"/>
                </a:solidFill>
              </a:rPr>
              <a:t>案例</a:t>
            </a:r>
            <a:r>
              <a:rPr lang="zh-CN" altLang="en-US" sz="3200" dirty="0" smtClean="0">
                <a:solidFill>
                  <a:srgbClr val="A83C2A"/>
                </a:solidFill>
              </a:rPr>
              <a:t>介绍</a:t>
            </a:r>
            <a:r>
              <a:rPr lang="en-US" altLang="zh-CN" sz="3200" dirty="0" smtClean="0">
                <a:solidFill>
                  <a:srgbClr val="A83C2A"/>
                </a:solidFill>
              </a:rPr>
              <a:t>--threat </a:t>
            </a:r>
            <a:r>
              <a:rPr lang="en-US" altLang="zh-CN" sz="3200" dirty="0">
                <a:solidFill>
                  <a:srgbClr val="A83C2A"/>
                </a:solidFill>
              </a:rPr>
              <a:t>detection</a:t>
            </a:r>
            <a:r>
              <a:rPr lang="en-US" altLang="zh-CN" sz="3200" dirty="0" smtClean="0">
                <a:solidFill>
                  <a:srgbClr val="A83C2A"/>
                </a:solidFill>
              </a:rPr>
              <a:t>,</a:t>
            </a:r>
          </a:p>
          <a:p>
            <a:r>
              <a:rPr lang="en-US" altLang="zh-CN" sz="3200" dirty="0" smtClean="0">
                <a:solidFill>
                  <a:srgbClr val="A83C2A"/>
                </a:solidFill>
              </a:rPr>
              <a:t> 		threat </a:t>
            </a:r>
            <a:r>
              <a:rPr lang="en-US" altLang="zh-CN" sz="3200" dirty="0">
                <a:solidFill>
                  <a:srgbClr val="A83C2A"/>
                </a:solidFill>
              </a:rPr>
              <a:t>prevention and </a:t>
            </a:r>
            <a:endParaRPr lang="en-US" altLang="zh-CN" sz="3200" dirty="0" smtClean="0">
              <a:solidFill>
                <a:srgbClr val="A83C2A"/>
              </a:solidFill>
            </a:endParaRPr>
          </a:p>
          <a:p>
            <a:r>
              <a:rPr lang="en-US" altLang="zh-CN" sz="3200" dirty="0" smtClean="0">
                <a:solidFill>
                  <a:srgbClr val="A83C2A"/>
                </a:solidFill>
              </a:rPr>
              <a:t>			incident </a:t>
            </a:r>
            <a:r>
              <a:rPr lang="en-US" altLang="zh-CN" sz="3200" dirty="0">
                <a:solidFill>
                  <a:srgbClr val="A83C2A"/>
                </a:solidFill>
              </a:rPr>
              <a:t>response</a:t>
            </a:r>
            <a:r>
              <a:rPr lang="en-US" altLang="zh-CN" sz="3200" dirty="0"/>
              <a:t>.</a:t>
            </a:r>
            <a:br>
              <a:rPr lang="en-US" altLang="zh-CN" sz="3200" dirty="0"/>
            </a:br>
            <a:endParaRPr lang="zh-CN" altLang="en-US" sz="3200" dirty="0">
              <a:solidFill>
                <a:srgbClr val="A83C2A"/>
              </a:solidFill>
            </a:endParaRPr>
          </a:p>
        </p:txBody>
      </p:sp>
    </p:spTree>
    <p:extLst>
      <p:ext uri="{BB962C8B-B14F-4D97-AF65-F5344CB8AC3E}">
        <p14:creationId xmlns:p14="http://schemas.microsoft.com/office/powerpoint/2010/main" val="538664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07504" y="1203598"/>
            <a:ext cx="8928992" cy="3384376"/>
          </a:xfrm>
          <a:prstGeom prst="rect">
            <a:avLst/>
          </a:prstGeom>
          <a:noFill/>
          <a:ln w="34925">
            <a:solidFill>
              <a:srgbClr val="0C1B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619672" y="782219"/>
            <a:ext cx="1656184" cy="842758"/>
          </a:xfrm>
          <a:prstGeom prst="rect">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A83C2A"/>
                </a:solidFill>
                <a:latin typeface="微软雅黑" panose="020B0503020204020204" pitchFamily="34" charset="-122"/>
                <a:ea typeface="微软雅黑" panose="020B0503020204020204" pitchFamily="34" charset="-122"/>
              </a:rPr>
              <a:t>例如</a:t>
            </a:r>
            <a:endParaRPr lang="zh-CN" altLang="en-US" sz="2800" b="1" dirty="0">
              <a:solidFill>
                <a:srgbClr val="A83C2A"/>
              </a:solidFill>
              <a:latin typeface="微软雅黑" panose="020B0503020204020204" pitchFamily="34" charset="-122"/>
              <a:ea typeface="微软雅黑" panose="020B0503020204020204" pitchFamily="34" charset="-122"/>
            </a:endParaRPr>
          </a:p>
        </p:txBody>
      </p:sp>
      <p:sp>
        <p:nvSpPr>
          <p:cNvPr id="2" name="矩形 1"/>
          <p:cNvSpPr/>
          <p:nvPr/>
        </p:nvSpPr>
        <p:spPr>
          <a:xfrm>
            <a:off x="1475656" y="1923678"/>
            <a:ext cx="6480720" cy="2308324"/>
          </a:xfrm>
          <a:prstGeom prst="rect">
            <a:avLst/>
          </a:prstGeom>
        </p:spPr>
        <p:txBody>
          <a:bodyPr wrap="square">
            <a:spAutoFit/>
          </a:bodyPr>
          <a:lstStyle/>
          <a:p>
            <a:r>
              <a:rPr lang="en-US" altLang="zh-CN" dirty="0">
                <a:solidFill>
                  <a:srgbClr val="A83C2A"/>
                </a:solidFill>
              </a:rPr>
              <a:t>threat </a:t>
            </a:r>
            <a:r>
              <a:rPr lang="en-US" altLang="zh-CN" dirty="0" smtClean="0">
                <a:solidFill>
                  <a:srgbClr val="A83C2A"/>
                </a:solidFill>
              </a:rPr>
              <a:t>prevention-----</a:t>
            </a:r>
            <a:r>
              <a:rPr lang="zh-CN" altLang="en-US" dirty="0" smtClean="0">
                <a:solidFill>
                  <a:srgbClr val="A83C2A"/>
                </a:solidFill>
              </a:rPr>
              <a:t>应用场景</a:t>
            </a:r>
            <a:endParaRPr lang="en-US" altLang="zh-CN" dirty="0" smtClean="0">
              <a:solidFill>
                <a:srgbClr val="A83C2A"/>
              </a:solidFill>
            </a:endParaRPr>
          </a:p>
          <a:p>
            <a:r>
              <a:rPr lang="zh-CN" altLang="en-US" dirty="0">
                <a:solidFill>
                  <a:srgbClr val="A83C2A"/>
                </a:solidFill>
              </a:rPr>
              <a:t>安全管理</a:t>
            </a:r>
            <a:r>
              <a:rPr lang="zh-CN" altLang="en-US" dirty="0" smtClean="0">
                <a:solidFill>
                  <a:srgbClr val="A83C2A"/>
                </a:solidFill>
              </a:rPr>
              <a:t>员评估潜在的相关威胁，然后准备适当的行动以应对这些威胁。</a:t>
            </a:r>
            <a:endParaRPr lang="en-US" altLang="zh-CN" dirty="0" smtClean="0">
              <a:solidFill>
                <a:srgbClr val="A83C2A"/>
              </a:solidFill>
            </a:endParaRPr>
          </a:p>
          <a:p>
            <a:r>
              <a:rPr lang="zh-CN" altLang="en-US" dirty="0" smtClean="0">
                <a:solidFill>
                  <a:srgbClr val="A83C2A"/>
                </a:solidFill>
              </a:rPr>
              <a:t>场景：在</a:t>
            </a:r>
            <a:r>
              <a:rPr lang="zh-CN" altLang="en-US" dirty="0">
                <a:solidFill>
                  <a:srgbClr val="A83C2A"/>
                </a:solidFill>
              </a:rPr>
              <a:t>确认网络钓鱼攻击的情况</a:t>
            </a:r>
            <a:r>
              <a:rPr lang="zh-CN" altLang="en-US" dirty="0" smtClean="0">
                <a:solidFill>
                  <a:srgbClr val="A83C2A"/>
                </a:solidFill>
              </a:rPr>
              <a:t>下，可以</a:t>
            </a:r>
            <a:r>
              <a:rPr lang="zh-CN" altLang="en-US" dirty="0">
                <a:solidFill>
                  <a:srgbClr val="A83C2A"/>
                </a:solidFill>
              </a:rPr>
              <a:t>生成网络钓鱼攻击 </a:t>
            </a:r>
            <a:r>
              <a:rPr lang="en-US" altLang="zh-CN" dirty="0">
                <a:solidFill>
                  <a:srgbClr val="A83C2A"/>
                </a:solidFill>
              </a:rPr>
              <a:t>STIX </a:t>
            </a:r>
            <a:r>
              <a:rPr lang="zh-CN" altLang="en-US" dirty="0" smtClean="0">
                <a:solidFill>
                  <a:srgbClr val="A83C2A"/>
                </a:solidFill>
              </a:rPr>
              <a:t>指标来形成一个建议性的，</a:t>
            </a:r>
            <a:r>
              <a:rPr lang="zh-CN" altLang="en-US" dirty="0">
                <a:solidFill>
                  <a:srgbClr val="A83C2A"/>
                </a:solidFill>
              </a:rPr>
              <a:t>以实现在电子邮件网关</a:t>
            </a:r>
            <a:r>
              <a:rPr lang="zh-CN" altLang="en-US" dirty="0" smtClean="0">
                <a:solidFill>
                  <a:srgbClr val="A83C2A"/>
                </a:solidFill>
              </a:rPr>
              <a:t>阻止该攻击。</a:t>
            </a:r>
            <a:r>
              <a:rPr lang="zh-CN" altLang="en-US" dirty="0">
                <a:solidFill>
                  <a:srgbClr val="A83C2A"/>
                </a:solidFill>
              </a:rPr>
              <a:t>在另一种情况如果</a:t>
            </a:r>
            <a:r>
              <a:rPr lang="zh-CN" altLang="en-US" dirty="0" smtClean="0">
                <a:solidFill>
                  <a:srgbClr val="A83C2A"/>
                </a:solidFill>
              </a:rPr>
              <a:t>管理员发现了一个新</a:t>
            </a:r>
            <a:r>
              <a:rPr lang="zh-CN" altLang="en-US" dirty="0">
                <a:solidFill>
                  <a:srgbClr val="A83C2A"/>
                </a:solidFill>
              </a:rPr>
              <a:t>的僵尸网络攻击</a:t>
            </a:r>
            <a:r>
              <a:rPr lang="zh-CN" altLang="en-US" dirty="0" smtClean="0">
                <a:solidFill>
                  <a:srgbClr val="A83C2A"/>
                </a:solidFill>
              </a:rPr>
              <a:t>，</a:t>
            </a:r>
            <a:endParaRPr lang="en-US" altLang="zh-CN" dirty="0" smtClean="0">
              <a:solidFill>
                <a:srgbClr val="A83C2A"/>
              </a:solidFill>
            </a:endParaRPr>
          </a:p>
          <a:p>
            <a:r>
              <a:rPr lang="zh-CN" altLang="en-US" dirty="0" smtClean="0">
                <a:solidFill>
                  <a:srgbClr val="A83C2A"/>
                </a:solidFill>
              </a:rPr>
              <a:t>就生成</a:t>
            </a:r>
            <a:r>
              <a:rPr lang="en-US" altLang="zh-CN" dirty="0" smtClean="0">
                <a:solidFill>
                  <a:srgbClr val="A83C2A"/>
                </a:solidFill>
              </a:rPr>
              <a:t>STIX</a:t>
            </a:r>
            <a:r>
              <a:rPr lang="zh-CN" altLang="en-US" dirty="0" smtClean="0">
                <a:solidFill>
                  <a:srgbClr val="A83C2A"/>
                </a:solidFill>
              </a:rPr>
              <a:t>指标形成</a:t>
            </a:r>
            <a:r>
              <a:rPr lang="zh-CN" altLang="en-US" dirty="0">
                <a:solidFill>
                  <a:srgbClr val="A83C2A"/>
                </a:solidFill>
              </a:rPr>
              <a:t>攻击的详细</a:t>
            </a:r>
            <a:r>
              <a:rPr lang="zh-CN" altLang="en-US" dirty="0" smtClean="0">
                <a:solidFill>
                  <a:srgbClr val="A83C2A"/>
                </a:solidFill>
              </a:rPr>
              <a:t>信息，以</a:t>
            </a:r>
            <a:r>
              <a:rPr lang="zh-CN" altLang="en-US" dirty="0">
                <a:solidFill>
                  <a:srgbClr val="A83C2A"/>
                </a:solidFill>
              </a:rPr>
              <a:t>行动来实现在 </a:t>
            </a:r>
            <a:r>
              <a:rPr lang="en-US" altLang="zh-CN" dirty="0">
                <a:solidFill>
                  <a:srgbClr val="A83C2A"/>
                </a:solidFill>
              </a:rPr>
              <a:t>web </a:t>
            </a:r>
            <a:r>
              <a:rPr lang="zh-CN" altLang="en-US" dirty="0">
                <a:solidFill>
                  <a:srgbClr val="A83C2A"/>
                </a:solidFill>
              </a:rPr>
              <a:t>安全网关的</a:t>
            </a:r>
            <a:r>
              <a:rPr lang="zh-CN" altLang="en-US" dirty="0" smtClean="0">
                <a:solidFill>
                  <a:srgbClr val="A83C2A"/>
                </a:solidFill>
              </a:rPr>
              <a:t>阻止。</a:t>
            </a:r>
            <a:endParaRPr lang="zh-CN" altLang="en-US" dirty="0">
              <a:solidFill>
                <a:srgbClr val="A83C2A"/>
              </a:solidFill>
            </a:endParaRPr>
          </a:p>
        </p:txBody>
      </p:sp>
    </p:spTree>
    <p:extLst>
      <p:ext uri="{BB962C8B-B14F-4D97-AF65-F5344CB8AC3E}">
        <p14:creationId xmlns:p14="http://schemas.microsoft.com/office/powerpoint/2010/main" val="304974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815756" y="1419622"/>
            <a:ext cx="1293250" cy="2074350"/>
            <a:chOff x="6444208" y="1563638"/>
            <a:chExt cx="1293250" cy="2074350"/>
          </a:xfrm>
        </p:grpSpPr>
        <p:sp>
          <p:nvSpPr>
            <p:cNvPr id="8" name="矩形 7"/>
            <p:cNvSpPr/>
            <p:nvPr/>
          </p:nvSpPr>
          <p:spPr>
            <a:xfrm>
              <a:off x="6660232" y="1563638"/>
              <a:ext cx="648072" cy="504056"/>
            </a:xfrm>
            <a:prstGeom prst="rect">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7302551" y="1563638"/>
              <a:ext cx="434907" cy="864096"/>
              <a:chOff x="5148064" y="1419622"/>
              <a:chExt cx="434907" cy="864096"/>
            </a:xfrm>
          </p:grpSpPr>
          <p:sp>
            <p:nvSpPr>
              <p:cNvPr id="16" name="直角三角形 15"/>
              <p:cNvSpPr/>
              <p:nvPr/>
            </p:nvSpPr>
            <p:spPr>
              <a:xfrm>
                <a:off x="5148064" y="1419622"/>
                <a:ext cx="432048" cy="504056"/>
              </a:xfrm>
              <a:prstGeom prst="rtTriangle">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50923" y="1923678"/>
                <a:ext cx="432048" cy="360040"/>
              </a:xfrm>
              <a:prstGeom prst="rect">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rot="5400000">
              <a:off x="7087954" y="2211712"/>
              <a:ext cx="432051" cy="864096"/>
              <a:chOff x="5148064" y="1419622"/>
              <a:chExt cx="432051" cy="864096"/>
            </a:xfrm>
            <a:solidFill>
              <a:srgbClr val="0C1B2E"/>
            </a:solidFill>
          </p:grpSpPr>
          <p:sp>
            <p:nvSpPr>
              <p:cNvPr id="14" name="直角三角形 13"/>
              <p:cNvSpPr/>
              <p:nvPr/>
            </p:nvSpPr>
            <p:spPr>
              <a:xfrm>
                <a:off x="5148064" y="1419622"/>
                <a:ext cx="432048" cy="50405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5148064" y="1923678"/>
                <a:ext cx="432051"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直角三角形 10"/>
            <p:cNvSpPr/>
            <p:nvPr/>
          </p:nvSpPr>
          <p:spPr>
            <a:xfrm rot="16200000">
              <a:off x="6444208" y="2427734"/>
              <a:ext cx="432049" cy="432049"/>
            </a:xfrm>
            <a:prstGeom prst="rtTriangle">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6444208" y="2859783"/>
              <a:ext cx="432048" cy="360040"/>
            </a:xfrm>
            <a:prstGeom prst="rect">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rot="19403552">
              <a:off x="6619902" y="3155636"/>
              <a:ext cx="504056" cy="482352"/>
            </a:xfrm>
            <a:prstGeom prst="rect">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内容占位符 3"/>
          <p:cNvPicPr>
            <a:picLocks noChangeAspect="1"/>
          </p:cNvPicPr>
          <p:nvPr/>
        </p:nvPicPr>
        <p:blipFill>
          <a:blip r:embed="rId3"/>
          <a:stretch>
            <a:fillRect/>
          </a:stretch>
        </p:blipFill>
        <p:spPr>
          <a:xfrm>
            <a:off x="525105" y="1061072"/>
            <a:ext cx="7260116" cy="4527933"/>
          </a:xfrm>
          <a:prstGeom prst="rect">
            <a:avLst/>
          </a:prstGeom>
        </p:spPr>
      </p:pic>
    </p:spTree>
    <p:extLst>
      <p:ext uri="{BB962C8B-B14F-4D97-AF65-F5344CB8AC3E}">
        <p14:creationId xmlns:p14="http://schemas.microsoft.com/office/powerpoint/2010/main" val="409365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2" presetClass="emph" presetSubtype="0" fill="hold" nodeType="afterEffect">
                                  <p:stCondLst>
                                    <p:cond delay="0"/>
                                  </p:stCondLst>
                                  <p:childTnLst>
                                    <p:animRot by="120000">
                                      <p:cBhvr>
                                        <p:cTn id="12" dur="100" fill="hold">
                                          <p:stCondLst>
                                            <p:cond delay="0"/>
                                          </p:stCondLst>
                                        </p:cTn>
                                        <p:tgtEl>
                                          <p:spTgt spid="6"/>
                                        </p:tgtEl>
                                        <p:attrNameLst>
                                          <p:attrName>r</p:attrName>
                                        </p:attrNameLst>
                                      </p:cBhvr>
                                    </p:animRot>
                                    <p:animRot by="-240000">
                                      <p:cBhvr>
                                        <p:cTn id="13" dur="200" fill="hold">
                                          <p:stCondLst>
                                            <p:cond delay="200"/>
                                          </p:stCondLst>
                                        </p:cTn>
                                        <p:tgtEl>
                                          <p:spTgt spid="6"/>
                                        </p:tgtEl>
                                        <p:attrNameLst>
                                          <p:attrName>r</p:attrName>
                                        </p:attrNameLst>
                                      </p:cBhvr>
                                    </p:animRot>
                                    <p:animRot by="240000">
                                      <p:cBhvr>
                                        <p:cTn id="14" dur="200" fill="hold">
                                          <p:stCondLst>
                                            <p:cond delay="400"/>
                                          </p:stCondLst>
                                        </p:cTn>
                                        <p:tgtEl>
                                          <p:spTgt spid="6"/>
                                        </p:tgtEl>
                                        <p:attrNameLst>
                                          <p:attrName>r</p:attrName>
                                        </p:attrNameLst>
                                      </p:cBhvr>
                                    </p:animRot>
                                    <p:animRot by="-240000">
                                      <p:cBhvr>
                                        <p:cTn id="15" dur="200" fill="hold">
                                          <p:stCondLst>
                                            <p:cond delay="600"/>
                                          </p:stCondLst>
                                        </p:cTn>
                                        <p:tgtEl>
                                          <p:spTgt spid="6"/>
                                        </p:tgtEl>
                                        <p:attrNameLst>
                                          <p:attrName>r</p:attrName>
                                        </p:attrNameLst>
                                      </p:cBhvr>
                                    </p:animRot>
                                    <p:animRot by="120000">
                                      <p:cBhvr>
                                        <p:cTn id="16"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07504" y="1203598"/>
            <a:ext cx="8928992" cy="3384376"/>
          </a:xfrm>
          <a:prstGeom prst="rect">
            <a:avLst/>
          </a:prstGeom>
          <a:noFill/>
          <a:ln w="34925">
            <a:solidFill>
              <a:srgbClr val="0C1B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619672" y="782219"/>
            <a:ext cx="1656184" cy="842758"/>
          </a:xfrm>
          <a:prstGeom prst="rect">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A83C2A"/>
                </a:solidFill>
                <a:latin typeface="微软雅黑" panose="020B0503020204020204" pitchFamily="34" charset="-122"/>
                <a:ea typeface="微软雅黑" panose="020B0503020204020204" pitchFamily="34" charset="-122"/>
              </a:rPr>
              <a:t>例如</a:t>
            </a:r>
            <a:endParaRPr lang="zh-CN" altLang="en-US" sz="2800" b="1" dirty="0">
              <a:solidFill>
                <a:srgbClr val="A83C2A"/>
              </a:solidFill>
              <a:latin typeface="微软雅黑" panose="020B0503020204020204" pitchFamily="34" charset="-122"/>
              <a:ea typeface="微软雅黑" panose="020B0503020204020204" pitchFamily="34" charset="-122"/>
            </a:endParaRPr>
          </a:p>
        </p:txBody>
      </p:sp>
      <p:sp>
        <p:nvSpPr>
          <p:cNvPr id="2" name="矩形 1"/>
          <p:cNvSpPr/>
          <p:nvPr/>
        </p:nvSpPr>
        <p:spPr>
          <a:xfrm>
            <a:off x="1475656" y="1923678"/>
            <a:ext cx="6480720" cy="2585323"/>
          </a:xfrm>
          <a:prstGeom prst="rect">
            <a:avLst/>
          </a:prstGeom>
        </p:spPr>
        <p:txBody>
          <a:bodyPr wrap="square">
            <a:spAutoFit/>
          </a:bodyPr>
          <a:lstStyle/>
          <a:p>
            <a:r>
              <a:rPr lang="arn-CL" altLang="zh-CN" b="1" dirty="0">
                <a:solidFill>
                  <a:srgbClr val="A83C2A"/>
                </a:solidFill>
              </a:rPr>
              <a:t>Threat </a:t>
            </a:r>
            <a:r>
              <a:rPr lang="arn-CL" altLang="zh-CN" b="1" dirty="0" smtClean="0">
                <a:solidFill>
                  <a:srgbClr val="A83C2A"/>
                </a:solidFill>
              </a:rPr>
              <a:t>Detectio</a:t>
            </a:r>
            <a:r>
              <a:rPr lang="en-US" altLang="zh-CN" dirty="0" smtClean="0">
                <a:solidFill>
                  <a:srgbClr val="A83C2A"/>
                </a:solidFill>
              </a:rPr>
              <a:t>----</a:t>
            </a:r>
            <a:r>
              <a:rPr lang="zh-CN" altLang="en-US" dirty="0" smtClean="0">
                <a:solidFill>
                  <a:srgbClr val="A83C2A"/>
                </a:solidFill>
              </a:rPr>
              <a:t>应用场景</a:t>
            </a:r>
            <a:endParaRPr lang="en-US" altLang="zh-CN" dirty="0" smtClean="0">
              <a:solidFill>
                <a:srgbClr val="A83C2A"/>
              </a:solidFill>
            </a:endParaRPr>
          </a:p>
          <a:p>
            <a:r>
              <a:rPr lang="zh-CN" altLang="en-US" dirty="0">
                <a:solidFill>
                  <a:srgbClr val="A83C2A"/>
                </a:solidFill>
              </a:rPr>
              <a:t>安全管理员应用手动、 自动或半自动的手段</a:t>
            </a:r>
            <a:r>
              <a:rPr lang="zh-CN" altLang="en-US" dirty="0" smtClean="0">
                <a:solidFill>
                  <a:srgbClr val="A83C2A"/>
                </a:solidFill>
              </a:rPr>
              <a:t>，来监测</a:t>
            </a:r>
            <a:r>
              <a:rPr lang="zh-CN" altLang="en-US" dirty="0">
                <a:solidFill>
                  <a:srgbClr val="A83C2A"/>
                </a:solidFill>
              </a:rPr>
              <a:t>和评估网络</a:t>
            </a:r>
            <a:r>
              <a:rPr lang="zh-CN" altLang="en-US" dirty="0" smtClean="0">
                <a:solidFill>
                  <a:srgbClr val="A83C2A"/>
                </a:solidFill>
              </a:rPr>
              <a:t>和</a:t>
            </a:r>
            <a:r>
              <a:rPr lang="zh-CN" altLang="en-US" dirty="0">
                <a:solidFill>
                  <a:srgbClr val="A83C2A"/>
                </a:solidFill>
              </a:rPr>
              <a:t>终端</a:t>
            </a:r>
            <a:r>
              <a:rPr lang="zh-CN" altLang="en-US" dirty="0" smtClean="0">
                <a:solidFill>
                  <a:srgbClr val="A83C2A"/>
                </a:solidFill>
              </a:rPr>
              <a:t>的</a:t>
            </a:r>
            <a:r>
              <a:rPr lang="zh-CN" altLang="en-US" dirty="0">
                <a:solidFill>
                  <a:srgbClr val="A83C2A"/>
                </a:solidFill>
              </a:rPr>
              <a:t>活动</a:t>
            </a:r>
            <a:r>
              <a:rPr lang="zh-CN" altLang="en-US" dirty="0" smtClean="0">
                <a:solidFill>
                  <a:srgbClr val="A83C2A"/>
                </a:solidFill>
              </a:rPr>
              <a:t>，通过</a:t>
            </a:r>
            <a:r>
              <a:rPr lang="zh-CN" altLang="en-US" dirty="0">
                <a:solidFill>
                  <a:srgbClr val="A83C2A"/>
                </a:solidFill>
              </a:rPr>
              <a:t>历史证据 </a:t>
            </a:r>
            <a:r>
              <a:rPr lang="en-US" altLang="zh-CN" dirty="0">
                <a:solidFill>
                  <a:srgbClr val="A83C2A"/>
                </a:solidFill>
              </a:rPr>
              <a:t>(</a:t>
            </a:r>
            <a:r>
              <a:rPr lang="zh-CN" altLang="en-US" dirty="0">
                <a:solidFill>
                  <a:srgbClr val="A83C2A"/>
                </a:solidFill>
              </a:rPr>
              <a:t>从存储日志，数据包捕获等</a:t>
            </a:r>
            <a:r>
              <a:rPr lang="en-US" altLang="zh-CN" dirty="0">
                <a:solidFill>
                  <a:srgbClr val="A83C2A"/>
                </a:solidFill>
              </a:rPr>
              <a:t>) </a:t>
            </a:r>
            <a:r>
              <a:rPr lang="zh-CN" altLang="en-US" dirty="0">
                <a:solidFill>
                  <a:srgbClr val="A83C2A"/>
                </a:solidFill>
              </a:rPr>
              <a:t>或目前正在通过动态的态势</a:t>
            </a:r>
            <a:r>
              <a:rPr lang="zh-CN" altLang="en-US" dirty="0" smtClean="0">
                <a:solidFill>
                  <a:srgbClr val="A83C2A"/>
                </a:solidFill>
              </a:rPr>
              <a:t>感知来检测</a:t>
            </a:r>
            <a:r>
              <a:rPr lang="zh-CN" altLang="en-US" dirty="0">
                <a:solidFill>
                  <a:srgbClr val="A83C2A"/>
                </a:solidFill>
              </a:rPr>
              <a:t>特定威胁的发生是否在</a:t>
            </a:r>
            <a:r>
              <a:rPr lang="zh-CN" altLang="en-US" dirty="0" smtClean="0">
                <a:solidFill>
                  <a:srgbClr val="A83C2A"/>
                </a:solidFill>
              </a:rPr>
              <a:t>过去。</a:t>
            </a:r>
            <a:endParaRPr lang="en-US" altLang="zh-CN" dirty="0" smtClean="0">
              <a:solidFill>
                <a:srgbClr val="A83C2A"/>
              </a:solidFill>
            </a:endParaRPr>
          </a:p>
          <a:p>
            <a:r>
              <a:rPr lang="zh-CN" altLang="en-US" dirty="0">
                <a:solidFill>
                  <a:srgbClr val="A83C2A"/>
                </a:solidFill>
              </a:rPr>
              <a:t>场景：在界定的</a:t>
            </a:r>
            <a:r>
              <a:rPr lang="zh-CN" altLang="en-US" dirty="0" smtClean="0">
                <a:solidFill>
                  <a:srgbClr val="A83C2A"/>
                </a:solidFill>
              </a:rPr>
              <a:t>指标下确认</a:t>
            </a:r>
            <a:r>
              <a:rPr lang="zh-CN" altLang="en-US" dirty="0">
                <a:solidFill>
                  <a:srgbClr val="A83C2A"/>
                </a:solidFill>
              </a:rPr>
              <a:t>网络钓鱼攻击，网络操作人员</a:t>
            </a:r>
            <a:r>
              <a:rPr lang="zh-CN" altLang="en-US" dirty="0" smtClean="0">
                <a:solidFill>
                  <a:srgbClr val="A83C2A"/>
                </a:solidFill>
              </a:rPr>
              <a:t>可能</a:t>
            </a:r>
            <a:r>
              <a:rPr lang="zh-CN" altLang="en-US" dirty="0">
                <a:solidFill>
                  <a:srgbClr val="A83C2A"/>
                </a:solidFill>
              </a:rPr>
              <a:t>从界定的指标的攻击</a:t>
            </a:r>
            <a:r>
              <a:rPr lang="zh-CN" altLang="en-US" dirty="0" smtClean="0">
                <a:solidFill>
                  <a:srgbClr val="A83C2A"/>
                </a:solidFill>
              </a:rPr>
              <a:t>收获</a:t>
            </a:r>
            <a:r>
              <a:rPr lang="zh-CN" altLang="en-US" dirty="0">
                <a:solidFill>
                  <a:srgbClr val="A83C2A"/>
                </a:solidFill>
              </a:rPr>
              <a:t>任何指定的可观测</a:t>
            </a:r>
            <a:r>
              <a:rPr lang="zh-CN" altLang="en-US" dirty="0" smtClean="0">
                <a:solidFill>
                  <a:srgbClr val="A83C2A"/>
                </a:solidFill>
              </a:rPr>
              <a:t>模式，然后适当</a:t>
            </a:r>
            <a:r>
              <a:rPr lang="zh-CN" altLang="en-US" dirty="0">
                <a:solidFill>
                  <a:srgbClr val="A83C2A"/>
                </a:solidFill>
              </a:rPr>
              <a:t>地运用</a:t>
            </a:r>
            <a:r>
              <a:rPr lang="zh-CN" altLang="en-US" dirty="0" smtClean="0">
                <a:solidFill>
                  <a:srgbClr val="A83C2A"/>
                </a:solidFill>
              </a:rPr>
              <a:t>内部操作环境检测发生的网络</a:t>
            </a:r>
            <a:r>
              <a:rPr lang="zh-CN" altLang="en-US" dirty="0">
                <a:solidFill>
                  <a:srgbClr val="A83C2A"/>
                </a:solidFill>
              </a:rPr>
              <a:t>钓鱼</a:t>
            </a:r>
            <a:r>
              <a:rPr lang="zh-CN" altLang="en-US" dirty="0" smtClean="0">
                <a:solidFill>
                  <a:srgbClr val="A83C2A"/>
                </a:solidFill>
              </a:rPr>
              <a:t>攻击和</a:t>
            </a:r>
            <a:r>
              <a:rPr lang="zh-CN" altLang="en-US" dirty="0">
                <a:solidFill>
                  <a:srgbClr val="A83C2A"/>
                </a:solidFill>
              </a:rPr>
              <a:t>参与袭击事件的内部 </a:t>
            </a:r>
            <a:r>
              <a:rPr lang="en-US" altLang="zh-CN" dirty="0">
                <a:solidFill>
                  <a:srgbClr val="A83C2A"/>
                </a:solidFill>
              </a:rPr>
              <a:t>IP </a:t>
            </a:r>
            <a:r>
              <a:rPr lang="zh-CN" altLang="en-US" dirty="0">
                <a:solidFill>
                  <a:srgbClr val="A83C2A"/>
                </a:solidFill>
              </a:rPr>
              <a:t>任何的地址证据。</a:t>
            </a:r>
            <a:endParaRPr lang="zh-CN" altLang="en-US" dirty="0">
              <a:solidFill>
                <a:srgbClr val="A83C2A"/>
              </a:solidFill>
            </a:endParaRPr>
          </a:p>
        </p:txBody>
      </p:sp>
    </p:spTree>
    <p:extLst>
      <p:ext uri="{BB962C8B-B14F-4D97-AF65-F5344CB8AC3E}">
        <p14:creationId xmlns:p14="http://schemas.microsoft.com/office/powerpoint/2010/main" val="376555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815756" y="1419622"/>
            <a:ext cx="1293250" cy="2074350"/>
            <a:chOff x="6444208" y="1563638"/>
            <a:chExt cx="1293250" cy="2074350"/>
          </a:xfrm>
        </p:grpSpPr>
        <p:sp>
          <p:nvSpPr>
            <p:cNvPr id="8" name="矩形 7"/>
            <p:cNvSpPr/>
            <p:nvPr/>
          </p:nvSpPr>
          <p:spPr>
            <a:xfrm>
              <a:off x="6660232" y="1563638"/>
              <a:ext cx="648072" cy="504056"/>
            </a:xfrm>
            <a:prstGeom prst="rect">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7302551" y="1563638"/>
              <a:ext cx="434907" cy="864096"/>
              <a:chOff x="5148064" y="1419622"/>
              <a:chExt cx="434907" cy="864096"/>
            </a:xfrm>
          </p:grpSpPr>
          <p:sp>
            <p:nvSpPr>
              <p:cNvPr id="16" name="直角三角形 15"/>
              <p:cNvSpPr/>
              <p:nvPr/>
            </p:nvSpPr>
            <p:spPr>
              <a:xfrm>
                <a:off x="5148064" y="1419622"/>
                <a:ext cx="432048" cy="504056"/>
              </a:xfrm>
              <a:prstGeom prst="rtTriangle">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50923" y="1923678"/>
                <a:ext cx="432048" cy="360040"/>
              </a:xfrm>
              <a:prstGeom prst="rect">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rot="5400000">
              <a:off x="7087954" y="2211712"/>
              <a:ext cx="432051" cy="864096"/>
              <a:chOff x="5148064" y="1419622"/>
              <a:chExt cx="432051" cy="864096"/>
            </a:xfrm>
            <a:solidFill>
              <a:srgbClr val="0C1B2E"/>
            </a:solidFill>
          </p:grpSpPr>
          <p:sp>
            <p:nvSpPr>
              <p:cNvPr id="14" name="直角三角形 13"/>
              <p:cNvSpPr/>
              <p:nvPr/>
            </p:nvSpPr>
            <p:spPr>
              <a:xfrm>
                <a:off x="5148064" y="1419622"/>
                <a:ext cx="432048" cy="50405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5148064" y="1923678"/>
                <a:ext cx="432051"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直角三角形 10"/>
            <p:cNvSpPr/>
            <p:nvPr/>
          </p:nvSpPr>
          <p:spPr>
            <a:xfrm rot="16200000">
              <a:off x="6444208" y="2427734"/>
              <a:ext cx="432049" cy="432049"/>
            </a:xfrm>
            <a:prstGeom prst="rtTriangle">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6444208" y="2859783"/>
              <a:ext cx="432048" cy="360040"/>
            </a:xfrm>
            <a:prstGeom prst="rect">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rot="19403552">
              <a:off x="6619902" y="3155636"/>
              <a:ext cx="504056" cy="482352"/>
            </a:xfrm>
            <a:prstGeom prst="rect">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p:cNvPicPr>
            <a:picLocks noChangeAspect="1"/>
          </p:cNvPicPr>
          <p:nvPr/>
        </p:nvPicPr>
        <p:blipFill>
          <a:blip r:embed="rId3"/>
          <a:stretch>
            <a:fillRect/>
          </a:stretch>
        </p:blipFill>
        <p:spPr>
          <a:xfrm>
            <a:off x="376933" y="699542"/>
            <a:ext cx="7398029" cy="4197427"/>
          </a:xfrm>
          <a:prstGeom prst="rect">
            <a:avLst/>
          </a:prstGeom>
        </p:spPr>
      </p:pic>
    </p:spTree>
    <p:extLst>
      <p:ext uri="{BB962C8B-B14F-4D97-AF65-F5344CB8AC3E}">
        <p14:creationId xmlns:p14="http://schemas.microsoft.com/office/powerpoint/2010/main" val="384061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2" presetClass="emph" presetSubtype="0" fill="hold" nodeType="afterEffect">
                                  <p:stCondLst>
                                    <p:cond delay="0"/>
                                  </p:stCondLst>
                                  <p:childTnLst>
                                    <p:animRot by="120000">
                                      <p:cBhvr>
                                        <p:cTn id="12" dur="100" fill="hold">
                                          <p:stCondLst>
                                            <p:cond delay="0"/>
                                          </p:stCondLst>
                                        </p:cTn>
                                        <p:tgtEl>
                                          <p:spTgt spid="6"/>
                                        </p:tgtEl>
                                        <p:attrNameLst>
                                          <p:attrName>r</p:attrName>
                                        </p:attrNameLst>
                                      </p:cBhvr>
                                    </p:animRot>
                                    <p:animRot by="-240000">
                                      <p:cBhvr>
                                        <p:cTn id="13" dur="200" fill="hold">
                                          <p:stCondLst>
                                            <p:cond delay="200"/>
                                          </p:stCondLst>
                                        </p:cTn>
                                        <p:tgtEl>
                                          <p:spTgt spid="6"/>
                                        </p:tgtEl>
                                        <p:attrNameLst>
                                          <p:attrName>r</p:attrName>
                                        </p:attrNameLst>
                                      </p:cBhvr>
                                    </p:animRot>
                                    <p:animRot by="240000">
                                      <p:cBhvr>
                                        <p:cTn id="14" dur="200" fill="hold">
                                          <p:stCondLst>
                                            <p:cond delay="400"/>
                                          </p:stCondLst>
                                        </p:cTn>
                                        <p:tgtEl>
                                          <p:spTgt spid="6"/>
                                        </p:tgtEl>
                                        <p:attrNameLst>
                                          <p:attrName>r</p:attrName>
                                        </p:attrNameLst>
                                      </p:cBhvr>
                                    </p:animRot>
                                    <p:animRot by="-240000">
                                      <p:cBhvr>
                                        <p:cTn id="15" dur="200" fill="hold">
                                          <p:stCondLst>
                                            <p:cond delay="600"/>
                                          </p:stCondLst>
                                        </p:cTn>
                                        <p:tgtEl>
                                          <p:spTgt spid="6"/>
                                        </p:tgtEl>
                                        <p:attrNameLst>
                                          <p:attrName>r</p:attrName>
                                        </p:attrNameLst>
                                      </p:cBhvr>
                                    </p:animRot>
                                    <p:animRot by="120000">
                                      <p:cBhvr>
                                        <p:cTn id="16"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07504" y="1203598"/>
            <a:ext cx="8928992" cy="3384376"/>
          </a:xfrm>
          <a:prstGeom prst="rect">
            <a:avLst/>
          </a:prstGeom>
          <a:noFill/>
          <a:ln w="34925">
            <a:solidFill>
              <a:srgbClr val="0C1B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619672" y="782219"/>
            <a:ext cx="1656184" cy="842758"/>
          </a:xfrm>
          <a:prstGeom prst="rect">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A83C2A"/>
                </a:solidFill>
                <a:latin typeface="微软雅黑" panose="020B0503020204020204" pitchFamily="34" charset="-122"/>
                <a:ea typeface="微软雅黑" panose="020B0503020204020204" pitchFamily="34" charset="-122"/>
              </a:rPr>
              <a:t>例如</a:t>
            </a:r>
            <a:endParaRPr lang="zh-CN" altLang="en-US" sz="2800" b="1" dirty="0">
              <a:solidFill>
                <a:srgbClr val="A83C2A"/>
              </a:solidFill>
              <a:latin typeface="微软雅黑" panose="020B0503020204020204" pitchFamily="34" charset="-122"/>
              <a:ea typeface="微软雅黑" panose="020B0503020204020204" pitchFamily="34" charset="-122"/>
            </a:endParaRPr>
          </a:p>
        </p:txBody>
      </p:sp>
      <p:sp>
        <p:nvSpPr>
          <p:cNvPr id="2" name="矩形 1"/>
          <p:cNvSpPr/>
          <p:nvPr/>
        </p:nvSpPr>
        <p:spPr>
          <a:xfrm>
            <a:off x="1475656" y="1742153"/>
            <a:ext cx="6480720" cy="2862322"/>
          </a:xfrm>
          <a:prstGeom prst="rect">
            <a:avLst/>
          </a:prstGeom>
        </p:spPr>
        <p:txBody>
          <a:bodyPr wrap="square">
            <a:spAutoFit/>
          </a:bodyPr>
          <a:lstStyle/>
          <a:p>
            <a:r>
              <a:rPr lang="arn-CL" altLang="zh-CN" b="1" dirty="0">
                <a:solidFill>
                  <a:srgbClr val="A83C2A"/>
                </a:solidFill>
              </a:rPr>
              <a:t>Incident </a:t>
            </a:r>
            <a:r>
              <a:rPr lang="arn-CL" altLang="zh-CN" b="1" dirty="0" smtClean="0">
                <a:solidFill>
                  <a:srgbClr val="A83C2A"/>
                </a:solidFill>
              </a:rPr>
              <a:t>Response</a:t>
            </a:r>
            <a:r>
              <a:rPr lang="en-US" altLang="zh-CN" dirty="0" smtClean="0">
                <a:solidFill>
                  <a:srgbClr val="A83C2A"/>
                </a:solidFill>
              </a:rPr>
              <a:t>----</a:t>
            </a:r>
            <a:r>
              <a:rPr lang="zh-CN" altLang="en-US" dirty="0" smtClean="0">
                <a:solidFill>
                  <a:srgbClr val="A83C2A"/>
                </a:solidFill>
              </a:rPr>
              <a:t>应用场景</a:t>
            </a:r>
            <a:endParaRPr lang="en-US" altLang="zh-CN" dirty="0" smtClean="0">
              <a:solidFill>
                <a:srgbClr val="A83C2A"/>
              </a:solidFill>
            </a:endParaRPr>
          </a:p>
          <a:p>
            <a:r>
              <a:rPr lang="zh-CN" altLang="en-US" dirty="0">
                <a:solidFill>
                  <a:srgbClr val="A83C2A"/>
                </a:solidFill>
              </a:rPr>
              <a:t>安全管理</a:t>
            </a:r>
            <a:r>
              <a:rPr lang="zh-CN" altLang="en-US" dirty="0" smtClean="0">
                <a:solidFill>
                  <a:srgbClr val="A83C2A"/>
                </a:solidFill>
              </a:rPr>
              <a:t>员</a:t>
            </a:r>
            <a:r>
              <a:rPr lang="zh-CN" altLang="en-US" dirty="0">
                <a:solidFill>
                  <a:srgbClr val="A83C2A"/>
                </a:solidFill>
              </a:rPr>
              <a:t>通过调查已经发生或正在发生的实际威胁的</a:t>
            </a:r>
            <a:r>
              <a:rPr lang="zh-CN" altLang="en-US" dirty="0" smtClean="0">
                <a:solidFill>
                  <a:srgbClr val="A83C2A"/>
                </a:solidFill>
              </a:rPr>
              <a:t>性质，对检测到的潜在</a:t>
            </a:r>
            <a:r>
              <a:rPr lang="zh-CN" altLang="en-US" dirty="0">
                <a:solidFill>
                  <a:srgbClr val="A83C2A"/>
                </a:solidFill>
              </a:rPr>
              <a:t>的网络</a:t>
            </a:r>
            <a:r>
              <a:rPr lang="zh-CN" altLang="en-US" dirty="0" smtClean="0">
                <a:solidFill>
                  <a:srgbClr val="A83C2A"/>
                </a:solidFill>
              </a:rPr>
              <a:t>威胁作出响应，然后执行</a:t>
            </a:r>
            <a:r>
              <a:rPr lang="zh-CN" altLang="en-US" dirty="0">
                <a:solidFill>
                  <a:srgbClr val="A83C2A"/>
                </a:solidFill>
              </a:rPr>
              <a:t>缓解措施来阻止</a:t>
            </a:r>
            <a:r>
              <a:rPr lang="zh-CN" altLang="en-US" dirty="0" smtClean="0">
                <a:solidFill>
                  <a:srgbClr val="A83C2A"/>
                </a:solidFill>
              </a:rPr>
              <a:t>感染和修复。</a:t>
            </a:r>
            <a:endParaRPr lang="en-US" altLang="zh-CN" dirty="0" smtClean="0">
              <a:solidFill>
                <a:srgbClr val="A83C2A"/>
              </a:solidFill>
            </a:endParaRPr>
          </a:p>
          <a:p>
            <a:r>
              <a:rPr lang="zh-CN" altLang="en-US" dirty="0">
                <a:solidFill>
                  <a:srgbClr val="A83C2A"/>
                </a:solidFill>
              </a:rPr>
              <a:t>场景： </a:t>
            </a:r>
            <a:r>
              <a:rPr lang="zh-CN" altLang="en-US" dirty="0" smtClean="0">
                <a:solidFill>
                  <a:srgbClr val="A83C2A"/>
                </a:solidFill>
              </a:rPr>
              <a:t>在</a:t>
            </a:r>
            <a:r>
              <a:rPr lang="zh-CN" altLang="en-US" dirty="0">
                <a:solidFill>
                  <a:srgbClr val="A83C2A"/>
                </a:solidFill>
              </a:rPr>
              <a:t>确认网络钓鱼</a:t>
            </a:r>
            <a:r>
              <a:rPr lang="zh-CN" altLang="en-US" dirty="0" smtClean="0">
                <a:solidFill>
                  <a:srgbClr val="A83C2A"/>
                </a:solidFill>
              </a:rPr>
              <a:t>攻击时，</a:t>
            </a:r>
            <a:r>
              <a:rPr lang="zh-CN" altLang="en-US" dirty="0">
                <a:solidFill>
                  <a:srgbClr val="A83C2A"/>
                </a:solidFill>
              </a:rPr>
              <a:t>网络操作人员可能进行调查活动，以确定网络钓鱼攻击是否成功利用此</a:t>
            </a:r>
            <a:r>
              <a:rPr lang="zh-CN" altLang="en-US" dirty="0" smtClean="0">
                <a:solidFill>
                  <a:srgbClr val="A83C2A"/>
                </a:solidFill>
              </a:rPr>
              <a:t>漏洞 </a:t>
            </a:r>
            <a:r>
              <a:rPr lang="zh-CN" altLang="en-US" dirty="0">
                <a:solidFill>
                  <a:srgbClr val="A83C2A"/>
                </a:solidFill>
              </a:rPr>
              <a:t>（例如</a:t>
            </a:r>
            <a:r>
              <a:rPr lang="zh-CN" altLang="en-US" dirty="0" smtClean="0">
                <a:solidFill>
                  <a:srgbClr val="A83C2A"/>
                </a:solidFill>
              </a:rPr>
              <a:t>，恶意软件是否安装</a:t>
            </a:r>
            <a:r>
              <a:rPr lang="zh-CN" altLang="en-US" dirty="0">
                <a:solidFill>
                  <a:srgbClr val="A83C2A"/>
                </a:solidFill>
              </a:rPr>
              <a:t>或运行），如果是这样，试图详细描述了这些影响 （例如，哪些系统受到恶意软件，哪些数据是前过滤等）。一旦了解影响，网络操作人员将会实施适当的减轻或纠正的行动 （</a:t>
            </a:r>
            <a:r>
              <a:rPr lang="zh-CN" altLang="en-US" dirty="0" smtClean="0">
                <a:solidFill>
                  <a:srgbClr val="A83C2A"/>
                </a:solidFill>
              </a:rPr>
              <a:t>例如</a:t>
            </a:r>
            <a:r>
              <a:rPr lang="zh-CN" altLang="en-US" dirty="0">
                <a:solidFill>
                  <a:srgbClr val="A83C2A"/>
                </a:solidFill>
              </a:rPr>
              <a:t>修补</a:t>
            </a:r>
            <a:r>
              <a:rPr lang="zh-CN" altLang="en-US" dirty="0" smtClean="0">
                <a:solidFill>
                  <a:srgbClr val="A83C2A"/>
                </a:solidFill>
              </a:rPr>
              <a:t>和</a:t>
            </a:r>
            <a:r>
              <a:rPr lang="zh-CN" altLang="en-US" dirty="0">
                <a:solidFill>
                  <a:srgbClr val="A83C2A"/>
                </a:solidFill>
              </a:rPr>
              <a:t>还原系统、 </a:t>
            </a:r>
            <a:r>
              <a:rPr lang="zh-CN" altLang="en-US" dirty="0" smtClean="0">
                <a:solidFill>
                  <a:srgbClr val="A83C2A"/>
                </a:solidFill>
              </a:rPr>
              <a:t>渗透追踪等</a:t>
            </a:r>
            <a:r>
              <a:rPr lang="zh-CN" altLang="en-US" dirty="0">
                <a:solidFill>
                  <a:srgbClr val="A83C2A"/>
                </a:solidFill>
              </a:rPr>
              <a:t>） </a:t>
            </a:r>
            <a:r>
              <a:rPr lang="zh-CN" altLang="en-US" dirty="0" smtClean="0">
                <a:solidFill>
                  <a:srgbClr val="A83C2A"/>
                </a:solidFill>
              </a:rPr>
              <a:t>。</a:t>
            </a:r>
            <a:endParaRPr lang="zh-CN" altLang="en-US" dirty="0">
              <a:solidFill>
                <a:srgbClr val="A83C2A"/>
              </a:solidFill>
            </a:endParaRPr>
          </a:p>
        </p:txBody>
      </p:sp>
    </p:spTree>
    <p:extLst>
      <p:ext uri="{BB962C8B-B14F-4D97-AF65-F5344CB8AC3E}">
        <p14:creationId xmlns:p14="http://schemas.microsoft.com/office/powerpoint/2010/main" val="410928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850750" y="1419622"/>
            <a:ext cx="1293250" cy="2074350"/>
            <a:chOff x="6444208" y="1563638"/>
            <a:chExt cx="1293250" cy="2074350"/>
          </a:xfrm>
        </p:grpSpPr>
        <p:sp>
          <p:nvSpPr>
            <p:cNvPr id="8" name="矩形 7"/>
            <p:cNvSpPr/>
            <p:nvPr/>
          </p:nvSpPr>
          <p:spPr>
            <a:xfrm>
              <a:off x="6660232" y="1563638"/>
              <a:ext cx="648072" cy="504056"/>
            </a:xfrm>
            <a:prstGeom prst="rect">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7302551" y="1563638"/>
              <a:ext cx="434907" cy="864096"/>
              <a:chOff x="5148064" y="1419622"/>
              <a:chExt cx="434907" cy="864096"/>
            </a:xfrm>
          </p:grpSpPr>
          <p:sp>
            <p:nvSpPr>
              <p:cNvPr id="16" name="直角三角形 15"/>
              <p:cNvSpPr/>
              <p:nvPr/>
            </p:nvSpPr>
            <p:spPr>
              <a:xfrm>
                <a:off x="5148064" y="1419622"/>
                <a:ext cx="432048" cy="504056"/>
              </a:xfrm>
              <a:prstGeom prst="rtTriangle">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50923" y="1923678"/>
                <a:ext cx="432048" cy="360040"/>
              </a:xfrm>
              <a:prstGeom prst="rect">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rot="5400000">
              <a:off x="7087954" y="2211712"/>
              <a:ext cx="432051" cy="864096"/>
              <a:chOff x="5148064" y="1419622"/>
              <a:chExt cx="432051" cy="864096"/>
            </a:xfrm>
            <a:solidFill>
              <a:srgbClr val="0C1B2E"/>
            </a:solidFill>
          </p:grpSpPr>
          <p:sp>
            <p:nvSpPr>
              <p:cNvPr id="14" name="直角三角形 13"/>
              <p:cNvSpPr/>
              <p:nvPr/>
            </p:nvSpPr>
            <p:spPr>
              <a:xfrm>
                <a:off x="5148064" y="1419622"/>
                <a:ext cx="432048" cy="50405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5148064" y="1923678"/>
                <a:ext cx="432051"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直角三角形 10"/>
            <p:cNvSpPr/>
            <p:nvPr/>
          </p:nvSpPr>
          <p:spPr>
            <a:xfrm rot="16200000">
              <a:off x="6444208" y="2427734"/>
              <a:ext cx="432049" cy="432049"/>
            </a:xfrm>
            <a:prstGeom prst="rtTriangle">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6444208" y="2859783"/>
              <a:ext cx="432048" cy="360040"/>
            </a:xfrm>
            <a:prstGeom prst="rect">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rot="19403552">
              <a:off x="6619902" y="3155636"/>
              <a:ext cx="504056" cy="482352"/>
            </a:xfrm>
            <a:prstGeom prst="rect">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内容占位符 3"/>
          <p:cNvPicPr>
            <a:picLocks noChangeAspect="1"/>
          </p:cNvPicPr>
          <p:nvPr/>
        </p:nvPicPr>
        <p:blipFill>
          <a:blip r:embed="rId3"/>
          <a:stretch>
            <a:fillRect/>
          </a:stretch>
        </p:blipFill>
        <p:spPr>
          <a:xfrm>
            <a:off x="507553" y="465935"/>
            <a:ext cx="7353072" cy="4499664"/>
          </a:xfrm>
          <a:prstGeom prst="rect">
            <a:avLst/>
          </a:prstGeom>
        </p:spPr>
      </p:pic>
    </p:spTree>
    <p:extLst>
      <p:ext uri="{BB962C8B-B14F-4D97-AF65-F5344CB8AC3E}">
        <p14:creationId xmlns:p14="http://schemas.microsoft.com/office/powerpoint/2010/main" val="178007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2" presetClass="emph" presetSubtype="0" fill="hold" nodeType="afterEffect">
                                  <p:stCondLst>
                                    <p:cond delay="0"/>
                                  </p:stCondLst>
                                  <p:childTnLst>
                                    <p:animRot by="120000">
                                      <p:cBhvr>
                                        <p:cTn id="12" dur="100" fill="hold">
                                          <p:stCondLst>
                                            <p:cond delay="0"/>
                                          </p:stCondLst>
                                        </p:cTn>
                                        <p:tgtEl>
                                          <p:spTgt spid="6"/>
                                        </p:tgtEl>
                                        <p:attrNameLst>
                                          <p:attrName>r</p:attrName>
                                        </p:attrNameLst>
                                      </p:cBhvr>
                                    </p:animRot>
                                    <p:animRot by="-240000">
                                      <p:cBhvr>
                                        <p:cTn id="13" dur="200" fill="hold">
                                          <p:stCondLst>
                                            <p:cond delay="200"/>
                                          </p:stCondLst>
                                        </p:cTn>
                                        <p:tgtEl>
                                          <p:spTgt spid="6"/>
                                        </p:tgtEl>
                                        <p:attrNameLst>
                                          <p:attrName>r</p:attrName>
                                        </p:attrNameLst>
                                      </p:cBhvr>
                                    </p:animRot>
                                    <p:animRot by="240000">
                                      <p:cBhvr>
                                        <p:cTn id="14" dur="200" fill="hold">
                                          <p:stCondLst>
                                            <p:cond delay="400"/>
                                          </p:stCondLst>
                                        </p:cTn>
                                        <p:tgtEl>
                                          <p:spTgt spid="6"/>
                                        </p:tgtEl>
                                        <p:attrNameLst>
                                          <p:attrName>r</p:attrName>
                                        </p:attrNameLst>
                                      </p:cBhvr>
                                    </p:animRot>
                                    <p:animRot by="-240000">
                                      <p:cBhvr>
                                        <p:cTn id="15" dur="200" fill="hold">
                                          <p:stCondLst>
                                            <p:cond delay="600"/>
                                          </p:stCondLst>
                                        </p:cTn>
                                        <p:tgtEl>
                                          <p:spTgt spid="6"/>
                                        </p:tgtEl>
                                        <p:attrNameLst>
                                          <p:attrName>r</p:attrName>
                                        </p:attrNameLst>
                                      </p:cBhvr>
                                    </p:animRot>
                                    <p:animRot by="120000">
                                      <p:cBhvr>
                                        <p:cTn id="16"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p:cNvSpPr txBox="1"/>
          <p:nvPr/>
        </p:nvSpPr>
        <p:spPr>
          <a:xfrm>
            <a:off x="2059295" y="1235240"/>
            <a:ext cx="5518987" cy="584775"/>
          </a:xfrm>
          <a:prstGeom prst="rect">
            <a:avLst/>
          </a:prstGeom>
          <a:solidFill>
            <a:srgbClr val="0C1B2E"/>
          </a:solidFill>
        </p:spPr>
        <p:txBody>
          <a:bodyPr wrap="square" rtlCol="0">
            <a:spAutoFit/>
          </a:bodyPr>
          <a:lstStyle/>
          <a:p>
            <a:r>
              <a:rPr lang="zh-CN" altLang="en-US" sz="3200" b="1" dirty="0" smtClean="0">
                <a:solidFill>
                  <a:schemeClr val="bg1"/>
                </a:solidFill>
                <a:latin typeface="微软雅黑" pitchFamily="34" charset="-122"/>
                <a:ea typeface="微软雅黑" pitchFamily="34" charset="-122"/>
              </a:rPr>
              <a:t>一</a:t>
            </a:r>
            <a:r>
              <a:rPr lang="zh-CN" altLang="en-US" sz="3200" b="1" dirty="0" smtClean="0">
                <a:solidFill>
                  <a:schemeClr val="bg1"/>
                </a:solidFill>
                <a:latin typeface="微软雅黑" pitchFamily="34" charset="-122"/>
                <a:ea typeface="微软雅黑" pitchFamily="34" charset="-122"/>
              </a:rPr>
              <a:t>、</a:t>
            </a:r>
            <a:r>
              <a:rPr lang="zh-CN" altLang="en-US" sz="3200" b="1" dirty="0" smtClean="0">
                <a:solidFill>
                  <a:schemeClr val="bg1"/>
                </a:solidFill>
                <a:latin typeface="微软雅黑" pitchFamily="34" charset="-122"/>
                <a:ea typeface="微软雅黑" pitchFamily="34" charset="-122"/>
              </a:rPr>
              <a:t>背景介绍</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041769" y="2031697"/>
            <a:ext cx="5519460" cy="584775"/>
          </a:xfrm>
          <a:prstGeom prst="rect">
            <a:avLst/>
          </a:prstGeom>
          <a:solidFill>
            <a:srgbClr val="0C1B2E"/>
          </a:solid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二</a:t>
            </a:r>
            <a:r>
              <a:rPr lang="zh-CN" altLang="en-US" sz="3200" b="1" dirty="0" smtClean="0">
                <a:solidFill>
                  <a:schemeClr val="bg1"/>
                </a:solidFill>
                <a:latin typeface="微软雅黑" panose="020B0503020204020204" pitchFamily="34" charset="-122"/>
                <a:ea typeface="微软雅黑" panose="020B0503020204020204" pitchFamily="34" charset="-122"/>
              </a:rPr>
              <a:t>、</a:t>
            </a:r>
            <a:r>
              <a:rPr lang="zh-CN" altLang="en-US" sz="3200" b="1" dirty="0">
                <a:solidFill>
                  <a:schemeClr val="bg1"/>
                </a:solidFill>
                <a:latin typeface="微软雅黑" panose="020B0503020204020204" pitchFamily="34" charset="-122"/>
                <a:ea typeface="微软雅黑" panose="020B0503020204020204" pitchFamily="34" charset="-122"/>
              </a:rPr>
              <a:t>整体模型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2013804" y="2828154"/>
            <a:ext cx="5525477" cy="584775"/>
          </a:xfrm>
          <a:prstGeom prst="rect">
            <a:avLst/>
          </a:prstGeom>
          <a:solidFill>
            <a:srgbClr val="0C1B2E"/>
          </a:solid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三</a:t>
            </a:r>
            <a:r>
              <a:rPr lang="zh-CN" altLang="en-US" sz="3200" b="1" dirty="0" smtClean="0">
                <a:solidFill>
                  <a:schemeClr val="bg1"/>
                </a:solidFill>
                <a:latin typeface="微软雅黑" panose="020B0503020204020204" pitchFamily="34" charset="-122"/>
                <a:ea typeface="微软雅黑" panose="020B0503020204020204" pitchFamily="34" charset="-122"/>
              </a:rPr>
              <a:t>、</a:t>
            </a:r>
            <a:r>
              <a:rPr lang="en-US" altLang="zh-CN" sz="3200" b="1" dirty="0" smtClean="0">
                <a:solidFill>
                  <a:schemeClr val="bg1"/>
                </a:solidFill>
                <a:latin typeface="微软雅黑" panose="020B0503020204020204" pitchFamily="34" charset="-122"/>
                <a:ea typeface="微软雅黑" panose="020B0503020204020204" pitchFamily="34" charset="-122"/>
              </a:rPr>
              <a:t>STIX</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 name="梯形 1"/>
          <p:cNvSpPr/>
          <p:nvPr/>
        </p:nvSpPr>
        <p:spPr>
          <a:xfrm rot="10800000">
            <a:off x="3563888" y="0"/>
            <a:ext cx="2090862" cy="987574"/>
          </a:xfrm>
          <a:prstGeom prst="trapezoid">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55321" y="170621"/>
            <a:ext cx="1107996" cy="646331"/>
          </a:xfrm>
          <a:prstGeom prst="rect">
            <a:avLst/>
          </a:prstGeom>
          <a:noFill/>
        </p:spPr>
        <p:txBody>
          <a:bodyPr wrap="none" rtlCol="0">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目录</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7" name="TextBox 14"/>
          <p:cNvSpPr txBox="1"/>
          <p:nvPr/>
        </p:nvSpPr>
        <p:spPr>
          <a:xfrm>
            <a:off x="1989809" y="3624611"/>
            <a:ext cx="5525477" cy="584775"/>
          </a:xfrm>
          <a:prstGeom prst="rect">
            <a:avLst/>
          </a:prstGeom>
          <a:solidFill>
            <a:srgbClr val="0C1B2E"/>
          </a:solid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四</a:t>
            </a:r>
            <a:r>
              <a:rPr lang="zh-CN" altLang="en-US" sz="3200" b="1" dirty="0" smtClean="0">
                <a:solidFill>
                  <a:schemeClr val="bg1"/>
                </a:solidFill>
                <a:latin typeface="微软雅黑" panose="020B0503020204020204" pitchFamily="34" charset="-122"/>
                <a:ea typeface="微软雅黑" panose="020B0503020204020204" pitchFamily="34" charset="-122"/>
              </a:rPr>
              <a:t>、</a:t>
            </a:r>
            <a:r>
              <a:rPr lang="arn-CL" altLang="zh-CN" sz="3200" dirty="0"/>
              <a:t> </a:t>
            </a:r>
            <a:r>
              <a:rPr lang="zh-CN" altLang="en-US" sz="3200" b="1" dirty="0" smtClean="0">
                <a:solidFill>
                  <a:schemeClr val="bg1"/>
                </a:solidFill>
                <a:latin typeface="微软雅黑" panose="020B0503020204020204" pitchFamily="34" charset="-122"/>
                <a:ea typeface="微软雅黑" panose="020B0503020204020204" pitchFamily="34" charset="-122"/>
              </a:rPr>
              <a:t>发布</a:t>
            </a:r>
            <a:r>
              <a:rPr lang="en-US" altLang="zh-CN" sz="3200" b="1" dirty="0" smtClean="0">
                <a:solidFill>
                  <a:schemeClr val="bg1"/>
                </a:solidFill>
                <a:latin typeface="微软雅黑" panose="020B0503020204020204" pitchFamily="34" charset="-122"/>
                <a:ea typeface="微软雅黑" panose="020B0503020204020204" pitchFamily="34" charset="-122"/>
              </a:rPr>
              <a:t>-</a:t>
            </a:r>
            <a:r>
              <a:rPr lang="zh-CN" altLang="en-US" sz="3200" b="1" dirty="0" smtClean="0">
                <a:solidFill>
                  <a:schemeClr val="bg1"/>
                </a:solidFill>
                <a:latin typeface="微软雅黑" panose="020B0503020204020204" pitchFamily="34" charset="-122"/>
                <a:ea typeface="微软雅黑" panose="020B0503020204020204" pitchFamily="34" charset="-122"/>
              </a:rPr>
              <a:t>订阅模型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8" name="TextBox 14"/>
          <p:cNvSpPr txBox="1"/>
          <p:nvPr/>
        </p:nvSpPr>
        <p:spPr>
          <a:xfrm>
            <a:off x="1978308" y="4421068"/>
            <a:ext cx="5525477" cy="584775"/>
          </a:xfrm>
          <a:prstGeom prst="rect">
            <a:avLst/>
          </a:prstGeom>
          <a:solidFill>
            <a:srgbClr val="0C1B2E"/>
          </a:solid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五</a:t>
            </a:r>
            <a:r>
              <a:rPr lang="zh-CN" altLang="en-US" sz="3200" b="1" dirty="0" smtClean="0">
                <a:solidFill>
                  <a:schemeClr val="bg1"/>
                </a:solidFill>
                <a:latin typeface="微软雅黑" panose="020B0503020204020204" pitchFamily="34" charset="-122"/>
                <a:ea typeface="微软雅黑" panose="020B0503020204020204" pitchFamily="34" charset="-122"/>
              </a:rPr>
              <a:t>、</a:t>
            </a:r>
            <a:r>
              <a:rPr lang="arn-CL" altLang="zh-CN" sz="3200" dirty="0" smtClean="0"/>
              <a:t> </a:t>
            </a:r>
            <a:r>
              <a:rPr lang="zh-CN" altLang="en-US" sz="3200" b="1" dirty="0">
                <a:solidFill>
                  <a:schemeClr val="bg1"/>
                </a:solidFill>
                <a:latin typeface="微软雅黑" panose="020B0503020204020204" pitchFamily="34" charset="-122"/>
                <a:ea typeface="微软雅黑" panose="020B0503020204020204" pitchFamily="34" charset="-122"/>
              </a:rPr>
              <a:t>案例介绍</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395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C1B2E"/>
        </a:solidFill>
        <a:effectLst/>
      </p:bgPr>
    </p:bg>
    <p:spTree>
      <p:nvGrpSpPr>
        <p:cNvPr id="1" name=""/>
        <p:cNvGrpSpPr/>
        <p:nvPr/>
      </p:nvGrpSpPr>
      <p:grpSpPr>
        <a:xfrm>
          <a:off x="0" y="0"/>
          <a:ext cx="0" cy="0"/>
          <a:chOff x="0" y="0"/>
          <a:chExt cx="0" cy="0"/>
        </a:xfrm>
      </p:grpSpPr>
      <p:sp>
        <p:nvSpPr>
          <p:cNvPr id="4" name="文本框 3"/>
          <p:cNvSpPr txBox="1"/>
          <p:nvPr/>
        </p:nvSpPr>
        <p:spPr>
          <a:xfrm>
            <a:off x="2915816" y="2139702"/>
            <a:ext cx="3888432" cy="769441"/>
          </a:xfrm>
          <a:prstGeom prst="rect">
            <a:avLst/>
          </a:prstGeom>
          <a:noFill/>
        </p:spPr>
        <p:txBody>
          <a:bodyPr wrap="square" rtlCol="0">
            <a:spAutoFit/>
          </a:bodyPr>
          <a:lstStyle/>
          <a:p>
            <a:r>
              <a:rPr lang="zh-CN" altLang="en-US" sz="4400" dirty="0" smtClean="0">
                <a:solidFill>
                  <a:srgbClr val="A83C2A"/>
                </a:solidFill>
              </a:rPr>
              <a:t>感谢您的倾听</a:t>
            </a:r>
            <a:endParaRPr lang="zh-CN" altLang="en-US" sz="4400" dirty="0">
              <a:solidFill>
                <a:srgbClr val="A83C2A"/>
              </a:solidFill>
            </a:endParaRPr>
          </a:p>
        </p:txBody>
      </p:sp>
      <p:sp>
        <p:nvSpPr>
          <p:cNvPr id="5" name="等腰三角形 4"/>
          <p:cNvSpPr/>
          <p:nvPr/>
        </p:nvSpPr>
        <p:spPr>
          <a:xfrm rot="10800000">
            <a:off x="2339752" y="2186737"/>
            <a:ext cx="139852" cy="192246"/>
          </a:xfrm>
          <a:prstGeom prst="triangle">
            <a:avLst>
              <a:gd name="adj" fmla="val 25783"/>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20607685">
            <a:off x="6118175" y="2436626"/>
            <a:ext cx="1864566" cy="749095"/>
          </a:xfrm>
          <a:prstGeom prst="triangle">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6108153" y="1346274"/>
            <a:ext cx="707091" cy="446624"/>
          </a:xfrm>
          <a:prstGeom prst="triangle">
            <a:avLst>
              <a:gd name="adj" fmla="val 25783"/>
            </a:avLst>
          </a:prstGeom>
          <a:solidFill>
            <a:srgbClr val="A83C2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0800000">
            <a:off x="2297565" y="3579862"/>
            <a:ext cx="898965" cy="148040"/>
          </a:xfrm>
          <a:prstGeom prst="triangle">
            <a:avLst>
              <a:gd name="adj" fmla="val 25783"/>
            </a:avLst>
          </a:prstGeom>
          <a:solidFill>
            <a:srgbClr val="D4905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0800000">
            <a:off x="7524328" y="4515966"/>
            <a:ext cx="211860" cy="171818"/>
          </a:xfrm>
          <a:prstGeom prst="triangle">
            <a:avLst>
              <a:gd name="adj" fmla="val 25783"/>
            </a:avLst>
          </a:prstGeom>
          <a:solidFill>
            <a:srgbClr val="CC33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0800000">
            <a:off x="2865353" y="831415"/>
            <a:ext cx="266322" cy="140900"/>
          </a:xfrm>
          <a:prstGeom prst="triangle">
            <a:avLst>
              <a:gd name="adj" fmla="val 25783"/>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0800000">
            <a:off x="4592527" y="3280156"/>
            <a:ext cx="258674" cy="74019"/>
          </a:xfrm>
          <a:prstGeom prst="triangle">
            <a:avLst>
              <a:gd name="adj" fmla="val 25783"/>
            </a:avLst>
          </a:prstGeom>
          <a:solidFill>
            <a:srgbClr val="A83C2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0800000" flipV="1">
            <a:off x="1259632" y="1231155"/>
            <a:ext cx="186665" cy="45719"/>
          </a:xfrm>
          <a:prstGeom prst="triangle">
            <a:avLst>
              <a:gd name="adj" fmla="val 25783"/>
            </a:avLst>
          </a:prstGeom>
          <a:solidFill>
            <a:srgbClr val="A83C2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398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39" presetClass="path" presetSubtype="0" accel="50000" decel="50000" fill="hold" grpId="1" nodeType="withEffect">
                                  <p:stCondLst>
                                    <p:cond delay="0"/>
                                  </p:stCondLst>
                                  <p:childTnLst>
                                    <p:animMotion origin="layout" path="M -0.01198 -0.00617 C -0.02448 -0.01389 -0.05555 0.07747 -0.08125 0.19753 C -0.10851 0.32222 -0.11962 0.42685 -0.10764 0.43704 C -0.09462 0.44537 -0.10607 0.55123 -0.13298 0.675 C -0.15903 0.79537 -0.19028 0.88858 -0.20295 0.8787 " pathEditMode="relative" rAng="6660000" ptsTypes="AAAAA">
                                      <p:cBhvr>
                                        <p:cTn id="16" dur="2000" fill="hold"/>
                                        <p:tgtEl>
                                          <p:spTgt spid="10"/>
                                        </p:tgtEl>
                                        <p:attrNameLst>
                                          <p:attrName>ppt_x</p:attrName>
                                          <p:attrName>ppt_y</p:attrName>
                                        </p:attrNameLst>
                                      </p:cBhvr>
                                      <p:rCtr x="-9497" y="44259"/>
                                    </p:animMotion>
                                  </p:childTnLst>
                                </p:cTn>
                              </p:par>
                              <p:par>
                                <p:cTn id="17" presetID="39" presetClass="path" presetSubtype="0" accel="50000" decel="50000" fill="hold" grpId="1" nodeType="withEffect">
                                  <p:stCondLst>
                                    <p:cond delay="0"/>
                                  </p:stCondLst>
                                  <p:childTnLst>
                                    <p:animMotion origin="layout" path="M -0.04341 -0.00957 C -0.03854 -0.00864 -0.04115 0.08179 -0.04861 0.19074 C -0.05643 0.30247 -0.06615 0.39105 -0.07101 0.39012 C -0.0757 0.38919 -0.08559 0.47777 -0.09341 0.58981 C -0.10087 0.69876 -0.1033 0.78919 -0.09861 0.79012 " pathEditMode="relative" rAng="5820000" ptsTypes="AAAAA">
                                      <p:cBhvr>
                                        <p:cTn id="18" dur="2000" fill="hold"/>
                                        <p:tgtEl>
                                          <p:spTgt spid="12"/>
                                        </p:tgtEl>
                                        <p:attrNameLst>
                                          <p:attrName>ppt_x</p:attrName>
                                          <p:attrName>ppt_y</p:attrName>
                                        </p:attrNameLst>
                                      </p:cBhvr>
                                      <p:rCtr x="-2760" y="39969"/>
                                    </p:animMotion>
                                  </p:childTnLst>
                                </p:cTn>
                              </p:par>
                              <p:par>
                                <p:cTn id="19" presetID="39" presetClass="path" presetSubtype="0" accel="50000" decel="50000" fill="hold" grpId="1" nodeType="withEffect">
                                  <p:stCondLst>
                                    <p:cond delay="0"/>
                                  </p:stCondLst>
                                  <p:childTnLst>
                                    <p:animMotion origin="layout" path="M -0.00313 -0.00061 C -0.00885 -3.08642E-6 -0.01042 0.11358 -0.00625 0.25185 C -0.00208 0.39445 0.00608 0.50772 0.01181 0.5071 C 0.01771 0.50648 0.02517 0.61945 0.02934 0.76204 C 0.03351 0.90031 0.03264 1.01482 0.02674 1.01544 " pathEditMode="relative" rAng="5220000" ptsTypes="AAAAA">
                                      <p:cBhvr>
                                        <p:cTn id="20" dur="2000" fill="hold"/>
                                        <p:tgtEl>
                                          <p:spTgt spid="11"/>
                                        </p:tgtEl>
                                        <p:attrNameLst>
                                          <p:attrName>ppt_x</p:attrName>
                                          <p:attrName>ppt_y</p:attrName>
                                        </p:attrNameLst>
                                      </p:cBhvr>
                                      <p:rCtr x="1476" y="50802"/>
                                    </p:animMotion>
                                  </p:childTnLst>
                                </p:cTn>
                              </p:par>
                              <p:par>
                                <p:cTn id="21" presetID="39" presetClass="path" presetSubtype="0" accel="50000" decel="50000" fill="hold" grpId="1" nodeType="withEffect">
                                  <p:stCondLst>
                                    <p:cond delay="0"/>
                                  </p:stCondLst>
                                  <p:childTnLst>
                                    <p:animMotion origin="layout" path="M 0.00191 0.00062 C -0.0231 -0.01049 -0.0599 0.09661 -0.07968 0.23827 C -0.10018 0.38395 -0.09652 0.50957 -0.071 0.52068 C -0.04497 0.53241 -0.04237 0.65679 -0.06285 0.80278 C -0.08263 0.94445 -0.11875 1.05247 -0.14393 1.04136 " pathEditMode="relative" rAng="6240000" ptsTypes="AAAAA">
                                      <p:cBhvr>
                                        <p:cTn id="22" dur="2000" fill="hold"/>
                                        <p:tgtEl>
                                          <p:spTgt spid="9"/>
                                        </p:tgtEl>
                                        <p:attrNameLst>
                                          <p:attrName>ppt_x</p:attrName>
                                          <p:attrName>ppt_y</p:attrName>
                                        </p:attrNameLst>
                                      </p:cBhvr>
                                      <p:rCtr x="-7309" y="52006"/>
                                    </p:animMotion>
                                  </p:childTnLst>
                                </p:cTn>
                              </p:par>
                              <p:par>
                                <p:cTn id="23" presetID="39" presetClass="path" presetSubtype="0" accel="50000" decel="50000" fill="hold" grpId="0" nodeType="withEffect">
                                  <p:stCondLst>
                                    <p:cond delay="0"/>
                                  </p:stCondLst>
                                  <p:childTnLst>
                                    <p:animMotion origin="layout" path="M -0.02222 1.7284E-6 C -0.02934 1.7284E-6 -0.0349 0.11111 -0.0349 0.24629 C -0.0349 0.38549 -0.02934 0.49691 -0.02222 0.49691 C -0.01493 0.49691 -0.00955 0.60802 -0.00955 0.74722 C -0.00955 0.88241 -0.01493 0.99383 -0.02222 0.99383 " pathEditMode="relative" rAng="5400000" ptsTypes="AAAAA">
                                      <p:cBhvr>
                                        <p:cTn id="24" dur="2000" fill="hold"/>
                                        <p:tgtEl>
                                          <p:spTgt spid="7"/>
                                        </p:tgtEl>
                                        <p:attrNameLst>
                                          <p:attrName>ppt_x</p:attrName>
                                          <p:attrName>ppt_y</p:attrName>
                                        </p:attrNameLst>
                                      </p:cBhvr>
                                      <p:rCtr x="0" y="49691"/>
                                    </p:animMotion>
                                  </p:childTnLst>
                                </p:cTn>
                              </p:par>
                              <p:par>
                                <p:cTn id="25" presetID="39" presetClass="path" presetSubtype="0" accel="50000" decel="50000" fill="hold" grpId="0" nodeType="withEffect">
                                  <p:stCondLst>
                                    <p:cond delay="0"/>
                                  </p:stCondLst>
                                  <p:childTnLst>
                                    <p:animMotion origin="layout" path="M 3.05556E-6 -0.00061 C -0.03507 -0.01759 -0.07327 0.04352 -0.08698 0.13457 C -0.10122 0.22686 -0.08542 0.31667 -0.05 0.33272 C -0.01476 0.34846 0.00104 0.43766 -0.0132 0.53087 C -0.02691 0.62161 -0.06511 0.68272 -0.10052 0.66605 " pathEditMode="relative" rAng="6300000" ptsTypes="AAAAA">
                                      <p:cBhvr>
                                        <p:cTn id="26" dur="2000" fill="hold"/>
                                        <p:tgtEl>
                                          <p:spTgt spid="6"/>
                                        </p:tgtEl>
                                        <p:attrNameLst>
                                          <p:attrName>ppt_x</p:attrName>
                                          <p:attrName>ppt_y</p:attrName>
                                        </p:attrNameLst>
                                      </p:cBhvr>
                                      <p:rCtr x="-5000" y="33302"/>
                                    </p:animMotion>
                                  </p:childTnLst>
                                </p:cTn>
                              </p:par>
                              <p:par>
                                <p:cTn id="27" presetID="39" presetClass="path" presetSubtype="0" accel="50000" decel="50000" fill="hold" grpId="1" nodeType="withEffect">
                                  <p:stCondLst>
                                    <p:cond delay="0"/>
                                  </p:stCondLst>
                                  <p:childTnLst>
                                    <p:animMotion origin="layout" path="M 0.00434 2.83951E-6 C -0.01771 2.83951E-6 -0.03489 0.10524 -0.03489 0.23364 C -0.03489 0.36574 -0.01771 0.47129 0.00434 0.47129 C 0.02656 0.47129 0.04358 0.57654 0.04358 0.70864 C 0.04358 0.83703 0.02656 0.94259 0.00434 0.94259 " pathEditMode="relative" rAng="5400000" ptsTypes="AAAAA">
                                      <p:cBhvr>
                                        <p:cTn id="28" dur="2000" fill="hold"/>
                                        <p:tgtEl>
                                          <p:spTgt spid="5"/>
                                        </p:tgtEl>
                                        <p:attrNameLst>
                                          <p:attrName>ppt_x</p:attrName>
                                          <p:attrName>ppt_y</p:attrName>
                                        </p:attrNameLst>
                                      </p:cBhvr>
                                      <p:rCtr x="0" y="47130"/>
                                    </p:animMotion>
                                  </p:childTnLst>
                                </p:cTn>
                              </p:par>
                              <p:par>
                                <p:cTn id="29" presetID="39" presetClass="path" presetSubtype="0" accel="50000" decel="50000" fill="hold" grpId="0" nodeType="withEffect">
                                  <p:stCondLst>
                                    <p:cond delay="0"/>
                                  </p:stCondLst>
                                  <p:childTnLst>
                                    <p:animMotion origin="layout" path="M 0.00017 -0.00031 C -0.01372 -0.00186 -0.03125 0.10864 -0.03941 0.24598 C -0.04757 0.38672 -0.04341 0.50123 -0.02969 0.50555 C -0.0158 0.50802 -0.01146 0.62222 -0.01997 0.76234 C -0.02813 0.90092 -0.04514 1.01203 -0.05955 1.00956 " pathEditMode="relative" rAng="5760000" ptsTypes="AAAAA">
                                      <p:cBhvr>
                                        <p:cTn id="30" dur="2000" fill="hold"/>
                                        <p:tgtEl>
                                          <p:spTgt spid="8"/>
                                        </p:tgtEl>
                                        <p:attrNameLst>
                                          <p:attrName>ppt_x</p:attrName>
                                          <p:attrName>ppt_y</p:attrName>
                                        </p:attrNameLst>
                                      </p:cBhvr>
                                      <p:rCtr x="-2969" y="504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6416668" cy="5158113"/>
            <a:chOff x="23540" y="0"/>
            <a:chExt cx="5484564" cy="5143500"/>
          </a:xfrm>
          <a:solidFill>
            <a:srgbClr val="0C1B2E"/>
          </a:solidFill>
        </p:grpSpPr>
        <p:sp>
          <p:nvSpPr>
            <p:cNvPr id="21" name="矩形 20"/>
            <p:cNvSpPr/>
            <p:nvPr/>
          </p:nvSpPr>
          <p:spPr>
            <a:xfrm>
              <a:off x="23540" y="0"/>
              <a:ext cx="1979712" cy="5143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直角三角形 19"/>
            <p:cNvSpPr/>
            <p:nvPr/>
          </p:nvSpPr>
          <p:spPr>
            <a:xfrm>
              <a:off x="1979712" y="0"/>
              <a:ext cx="3528392" cy="51435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1490716" y="1495868"/>
            <a:ext cx="4022861" cy="3031132"/>
            <a:chOff x="5407251" y="947123"/>
            <a:chExt cx="2448272" cy="2034971"/>
          </a:xfrm>
          <a:blipFill>
            <a:blip r:embed="rId2"/>
            <a:stretch>
              <a:fillRect/>
            </a:stretch>
          </a:blipFill>
        </p:grpSpPr>
        <p:grpSp>
          <p:nvGrpSpPr>
            <p:cNvPr id="29" name="组合 28"/>
            <p:cNvGrpSpPr/>
            <p:nvPr/>
          </p:nvGrpSpPr>
          <p:grpSpPr>
            <a:xfrm>
              <a:off x="5407251" y="947123"/>
              <a:ext cx="2448272" cy="1719565"/>
              <a:chOff x="2937520" y="915566"/>
              <a:chExt cx="1828800" cy="921407"/>
            </a:xfrm>
            <a:grpFill/>
          </p:grpSpPr>
          <p:sp>
            <p:nvSpPr>
              <p:cNvPr id="27" name="直角三角形 26"/>
              <p:cNvSpPr/>
              <p:nvPr/>
            </p:nvSpPr>
            <p:spPr>
              <a:xfrm>
                <a:off x="3851920" y="915566"/>
                <a:ext cx="914400" cy="92140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直角三角形 27"/>
              <p:cNvSpPr/>
              <p:nvPr/>
            </p:nvSpPr>
            <p:spPr>
              <a:xfrm rot="10800000">
                <a:off x="2937520" y="915566"/>
                <a:ext cx="914400" cy="9144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5580112" y="2211710"/>
              <a:ext cx="1080120" cy="770384"/>
              <a:chOff x="2937520" y="915566"/>
              <a:chExt cx="1828800" cy="914400"/>
            </a:xfrm>
            <a:grpFill/>
          </p:grpSpPr>
          <p:sp>
            <p:nvSpPr>
              <p:cNvPr id="35" name="直角三角形 34"/>
              <p:cNvSpPr/>
              <p:nvPr/>
            </p:nvSpPr>
            <p:spPr>
              <a:xfrm>
                <a:off x="3851920" y="915566"/>
                <a:ext cx="914400" cy="9144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直角三角形 35"/>
              <p:cNvSpPr/>
              <p:nvPr/>
            </p:nvSpPr>
            <p:spPr>
              <a:xfrm rot="10800000">
                <a:off x="2937520" y="915566"/>
                <a:ext cx="914400" cy="9144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0" name="矩形 39"/>
          <p:cNvSpPr/>
          <p:nvPr/>
        </p:nvSpPr>
        <p:spPr>
          <a:xfrm>
            <a:off x="3806880" y="1566464"/>
            <a:ext cx="5491376" cy="830997"/>
          </a:xfrm>
          <a:prstGeom prst="rect">
            <a:avLst/>
          </a:prstGeom>
        </p:spPr>
        <p:txBody>
          <a:bodyPr wrap="square">
            <a:spAutoFit/>
          </a:bodyPr>
          <a:lstStyle/>
          <a:p>
            <a:r>
              <a:rPr lang="en-US" altLang="zh-CN" sz="2000" b="1" dirty="0" smtClean="0">
                <a:solidFill>
                  <a:srgbClr val="A83C2A"/>
                </a:solidFill>
                <a:latin typeface="微软雅黑" pitchFamily="34" charset="-122"/>
                <a:ea typeface="微软雅黑" pitchFamily="34" charset="-122"/>
              </a:rPr>
              <a:t>      </a:t>
            </a:r>
            <a:r>
              <a:rPr lang="zh-CN" altLang="en-US" sz="4800" b="1" dirty="0">
                <a:solidFill>
                  <a:srgbClr val="0C1B2E"/>
                </a:solidFill>
                <a:latin typeface="微软雅黑" pitchFamily="34" charset="-122"/>
                <a:ea typeface="微软雅黑" pitchFamily="34" charset="-122"/>
              </a:rPr>
              <a:t>一</a:t>
            </a:r>
            <a:r>
              <a:rPr lang="zh-CN" altLang="en-US" sz="4800" b="1" dirty="0" smtClean="0">
                <a:solidFill>
                  <a:srgbClr val="0C1B2E"/>
                </a:solidFill>
                <a:latin typeface="微软雅黑" pitchFamily="34" charset="-122"/>
                <a:ea typeface="微软雅黑" pitchFamily="34" charset="-122"/>
              </a:rPr>
              <a:t>、背景介绍</a:t>
            </a:r>
            <a:endParaRPr lang="zh-CN" altLang="zh-CN" sz="6000" b="1" dirty="0">
              <a:solidFill>
                <a:srgbClr val="A83C2A"/>
              </a:solidFill>
              <a:latin typeface="微软雅黑" pitchFamily="34" charset="-122"/>
              <a:ea typeface="微软雅黑" pitchFamily="34" charset="-122"/>
            </a:endParaRPr>
          </a:p>
        </p:txBody>
      </p:sp>
    </p:spTree>
    <p:extLst>
      <p:ext uri="{BB962C8B-B14F-4D97-AF65-F5344CB8AC3E}">
        <p14:creationId xmlns:p14="http://schemas.microsoft.com/office/powerpoint/2010/main" val="304974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edge">
                                      <p:cBhvr>
                                        <p:cTn id="7"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394877" y="1300940"/>
            <a:ext cx="5598443" cy="932431"/>
            <a:chOff x="520568" y="1231025"/>
            <a:chExt cx="5238403" cy="932431"/>
          </a:xfrm>
        </p:grpSpPr>
        <p:sp>
          <p:nvSpPr>
            <p:cNvPr id="27" name="圆角矩形 26"/>
            <p:cNvSpPr/>
            <p:nvPr/>
          </p:nvSpPr>
          <p:spPr>
            <a:xfrm>
              <a:off x="539552" y="1231025"/>
              <a:ext cx="5094386" cy="914400"/>
            </a:xfrm>
            <a:prstGeom prst="roundRect">
              <a:avLst>
                <a:gd name="adj" fmla="val 33721"/>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20568" y="1332459"/>
              <a:ext cx="5238403" cy="830997"/>
            </a:xfrm>
            <a:prstGeom prst="rect">
              <a:avLst/>
            </a:prstGeom>
          </p:spPr>
          <p:txBody>
            <a:bodyPr wrap="square">
              <a:spAutoFit/>
            </a:bodyPr>
            <a:lstStyle/>
            <a:p>
              <a:r>
                <a:rPr lang="zh-CN" altLang="en-US" sz="2400" dirty="0">
                  <a:solidFill>
                    <a:schemeClr val="bg1"/>
                  </a:solidFill>
                </a:rPr>
                <a:t>安全威胁事件的数目增多，人们的安全意识的加强</a:t>
              </a:r>
              <a:endParaRPr lang="en-US" altLang="zh-CN" sz="2400" dirty="0">
                <a:solidFill>
                  <a:schemeClr val="bg1"/>
                </a:solidFill>
              </a:endParaRPr>
            </a:p>
          </p:txBody>
        </p:sp>
      </p:grpSp>
      <p:grpSp>
        <p:nvGrpSpPr>
          <p:cNvPr id="49" name="组合 48"/>
          <p:cNvGrpSpPr/>
          <p:nvPr/>
        </p:nvGrpSpPr>
        <p:grpSpPr>
          <a:xfrm>
            <a:off x="2051720" y="2367801"/>
            <a:ext cx="5357950" cy="980515"/>
            <a:chOff x="2195736" y="2346897"/>
            <a:chExt cx="5094386" cy="980515"/>
          </a:xfrm>
        </p:grpSpPr>
        <p:sp>
          <p:nvSpPr>
            <p:cNvPr id="89" name="圆角矩形 88"/>
            <p:cNvSpPr/>
            <p:nvPr/>
          </p:nvSpPr>
          <p:spPr>
            <a:xfrm>
              <a:off x="2195736" y="2346897"/>
              <a:ext cx="5094386" cy="914400"/>
            </a:xfrm>
            <a:prstGeom prst="roundRect">
              <a:avLst>
                <a:gd name="adj" fmla="val 33721"/>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302704" y="2390232"/>
              <a:ext cx="4464496" cy="937180"/>
            </a:xfrm>
            <a:prstGeom prst="rect">
              <a:avLst/>
            </a:prstGeom>
          </p:spPr>
          <p:txBody>
            <a:bodyPr wrap="square">
              <a:spAutoFit/>
            </a:bodyPr>
            <a:lstStyle/>
            <a:p>
              <a:pPr marL="288000" indent="-252000">
                <a:lnSpc>
                  <a:spcPct val="120000"/>
                </a:lnSpc>
              </a:pPr>
              <a:r>
                <a:rPr lang="zh-CN" altLang="en-US" sz="2400" dirty="0" smtClean="0">
                  <a:solidFill>
                    <a:schemeClr val="bg1"/>
                  </a:solidFill>
                </a:rPr>
                <a:t>对威胁检检测</a:t>
              </a:r>
              <a:r>
                <a:rPr lang="zh-CN" altLang="en-US" sz="2400" dirty="0">
                  <a:solidFill>
                    <a:schemeClr val="bg1"/>
                  </a:solidFill>
                </a:rPr>
                <a:t>和响应</a:t>
              </a:r>
              <a:r>
                <a:rPr lang="zh-CN" altLang="en-US" sz="2400" dirty="0" smtClean="0">
                  <a:solidFill>
                    <a:schemeClr val="bg1"/>
                  </a:solidFill>
                </a:rPr>
                <a:t>效率提高的迫切需求</a:t>
              </a:r>
              <a:endParaRPr lang="zh-CN" altLang="zh-CN" sz="2400" dirty="0">
                <a:solidFill>
                  <a:schemeClr val="bg1"/>
                </a:solidFill>
                <a:latin typeface="微软雅黑" pitchFamily="34" charset="-122"/>
                <a:ea typeface="微软雅黑" pitchFamily="34" charset="-122"/>
              </a:endParaRPr>
            </a:p>
          </p:txBody>
        </p:sp>
      </p:grpSp>
      <p:grpSp>
        <p:nvGrpSpPr>
          <p:cNvPr id="47" name="组合 46"/>
          <p:cNvGrpSpPr/>
          <p:nvPr/>
        </p:nvGrpSpPr>
        <p:grpSpPr>
          <a:xfrm>
            <a:off x="2483768" y="3466826"/>
            <a:ext cx="5454426" cy="999921"/>
            <a:chOff x="3563888" y="3352034"/>
            <a:chExt cx="5094386" cy="999921"/>
          </a:xfrm>
        </p:grpSpPr>
        <p:sp>
          <p:nvSpPr>
            <p:cNvPr id="90" name="圆角矩形 89"/>
            <p:cNvSpPr/>
            <p:nvPr/>
          </p:nvSpPr>
          <p:spPr>
            <a:xfrm>
              <a:off x="3563888" y="3352034"/>
              <a:ext cx="5094386" cy="914400"/>
            </a:xfrm>
            <a:prstGeom prst="roundRect">
              <a:avLst>
                <a:gd name="adj" fmla="val 33721"/>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727265" y="3373226"/>
              <a:ext cx="4213679" cy="978729"/>
            </a:xfrm>
            <a:prstGeom prst="rect">
              <a:avLst/>
            </a:prstGeom>
          </p:spPr>
          <p:txBody>
            <a:bodyPr wrap="square">
              <a:spAutoFit/>
            </a:bodyPr>
            <a:lstStyle/>
            <a:p>
              <a:pPr marL="288000" indent="-252000">
                <a:lnSpc>
                  <a:spcPct val="120000"/>
                </a:lnSpc>
              </a:pPr>
              <a:r>
                <a:rPr lang="zh-CN" altLang="en-US" sz="2400" dirty="0" smtClean="0">
                  <a:solidFill>
                    <a:schemeClr val="bg2"/>
                  </a:solidFill>
                  <a:latin typeface="+mn-ea"/>
                </a:rPr>
                <a:t>将检测系统与响应系统结合在一起的需求</a:t>
              </a:r>
              <a:endParaRPr lang="zh-CN" altLang="zh-CN" sz="2400" dirty="0">
                <a:solidFill>
                  <a:schemeClr val="bg2"/>
                </a:solidFill>
                <a:latin typeface="+mn-ea"/>
              </a:endParaRPr>
            </a:p>
          </p:txBody>
        </p:sp>
      </p:grpSp>
      <p:sp>
        <p:nvSpPr>
          <p:cNvPr id="48" name="下箭头 47"/>
          <p:cNvSpPr/>
          <p:nvPr/>
        </p:nvSpPr>
        <p:spPr>
          <a:xfrm>
            <a:off x="6464683" y="1896541"/>
            <a:ext cx="832700" cy="798560"/>
          </a:xfrm>
          <a:prstGeom prst="downArrow">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下箭头 93"/>
          <p:cNvSpPr/>
          <p:nvPr/>
        </p:nvSpPr>
        <p:spPr>
          <a:xfrm>
            <a:off x="6993320" y="3088738"/>
            <a:ext cx="832700" cy="798560"/>
          </a:xfrm>
          <a:prstGeom prst="downArrow">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26444" y="362470"/>
            <a:ext cx="2232248" cy="497957"/>
          </a:xfrm>
          <a:prstGeom prst="rect">
            <a:avLst/>
          </a:prstGeom>
        </p:spPr>
        <p:txBody>
          <a:bodyPr wrap="square">
            <a:spAutoFit/>
          </a:bodyPr>
          <a:lstStyle/>
          <a:p>
            <a:pPr marL="288000" indent="-252000">
              <a:lnSpc>
                <a:spcPct val="120000"/>
              </a:lnSpc>
            </a:pPr>
            <a:r>
              <a:rPr lang="zh-CN" altLang="en-US" sz="2400" dirty="0">
                <a:solidFill>
                  <a:schemeClr val="bg2"/>
                </a:solidFill>
                <a:latin typeface="微软雅黑" pitchFamily="34" charset="-122"/>
                <a:ea typeface="微软雅黑" pitchFamily="34" charset="-122"/>
              </a:rPr>
              <a:t>背景介绍</a:t>
            </a:r>
            <a:endParaRPr lang="zh-CN" altLang="zh-CN" sz="2400" dirty="0">
              <a:solidFill>
                <a:schemeClr val="bg2"/>
              </a:solidFill>
              <a:latin typeface="微软雅黑" pitchFamily="34" charset="-122"/>
              <a:ea typeface="微软雅黑" pitchFamily="34" charset="-122"/>
            </a:endParaRPr>
          </a:p>
        </p:txBody>
      </p:sp>
    </p:spTree>
    <p:extLst>
      <p:ext uri="{BB962C8B-B14F-4D97-AF65-F5344CB8AC3E}">
        <p14:creationId xmlns:p14="http://schemas.microsoft.com/office/powerpoint/2010/main" val="414883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anim calcmode="lin" valueType="num">
                                      <p:cBhvr>
                                        <p:cTn id="14" dur="1000" fill="hold"/>
                                        <p:tgtEl>
                                          <p:spTgt spid="48"/>
                                        </p:tgtEl>
                                        <p:attrNameLst>
                                          <p:attrName>ppt_x</p:attrName>
                                        </p:attrNameLst>
                                      </p:cBhvr>
                                      <p:tavLst>
                                        <p:tav tm="0">
                                          <p:val>
                                            <p:strVal val="#ppt_x"/>
                                          </p:val>
                                        </p:tav>
                                        <p:tav tm="100000">
                                          <p:val>
                                            <p:strVal val="#ppt_x"/>
                                          </p:val>
                                        </p:tav>
                                      </p:tavLst>
                                    </p:anim>
                                    <p:anim calcmode="lin" valueType="num">
                                      <p:cBhvr>
                                        <p:cTn id="15"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1000"/>
                                        <p:tgtEl>
                                          <p:spTgt spid="49"/>
                                        </p:tgtEl>
                                      </p:cBhvr>
                                    </p:animEffect>
                                    <p:anim calcmode="lin" valueType="num">
                                      <p:cBhvr>
                                        <p:cTn id="21" dur="1000" fill="hold"/>
                                        <p:tgtEl>
                                          <p:spTgt spid="49"/>
                                        </p:tgtEl>
                                        <p:attrNameLst>
                                          <p:attrName>ppt_x</p:attrName>
                                        </p:attrNameLst>
                                      </p:cBhvr>
                                      <p:tavLst>
                                        <p:tav tm="0">
                                          <p:val>
                                            <p:strVal val="#ppt_x"/>
                                          </p:val>
                                        </p:tav>
                                        <p:tav tm="100000">
                                          <p:val>
                                            <p:strVal val="#ppt_x"/>
                                          </p:val>
                                        </p:tav>
                                      </p:tavLst>
                                    </p:anim>
                                    <p:anim calcmode="lin" valueType="num">
                                      <p:cBhvr>
                                        <p:cTn id="22" dur="1000" fill="hold"/>
                                        <p:tgtEl>
                                          <p:spTgt spid="4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7" presetClass="entr" presetSubtype="0" fill="hold" grpId="0" nodeType="after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1000"/>
                                        <p:tgtEl>
                                          <p:spTgt spid="94"/>
                                        </p:tgtEl>
                                      </p:cBhvr>
                                    </p:animEffect>
                                    <p:anim calcmode="lin" valueType="num">
                                      <p:cBhvr>
                                        <p:cTn id="27" dur="1000" fill="hold"/>
                                        <p:tgtEl>
                                          <p:spTgt spid="94"/>
                                        </p:tgtEl>
                                        <p:attrNameLst>
                                          <p:attrName>ppt_x</p:attrName>
                                        </p:attrNameLst>
                                      </p:cBhvr>
                                      <p:tavLst>
                                        <p:tav tm="0">
                                          <p:val>
                                            <p:strVal val="#ppt_x"/>
                                          </p:val>
                                        </p:tav>
                                        <p:tav tm="100000">
                                          <p:val>
                                            <p:strVal val="#ppt_x"/>
                                          </p:val>
                                        </p:tav>
                                      </p:tavLst>
                                    </p:anim>
                                    <p:anim calcmode="lin" valueType="num">
                                      <p:cBhvr>
                                        <p:cTn id="28"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1000"/>
                                        <p:tgtEl>
                                          <p:spTgt spid="47"/>
                                        </p:tgtEl>
                                      </p:cBhvr>
                                    </p:animEffect>
                                    <p:anim calcmode="lin" valueType="num">
                                      <p:cBhvr>
                                        <p:cTn id="34" dur="1000" fill="hold"/>
                                        <p:tgtEl>
                                          <p:spTgt spid="47"/>
                                        </p:tgtEl>
                                        <p:attrNameLst>
                                          <p:attrName>ppt_x</p:attrName>
                                        </p:attrNameLst>
                                      </p:cBhvr>
                                      <p:tavLst>
                                        <p:tav tm="0">
                                          <p:val>
                                            <p:strVal val="#ppt_x"/>
                                          </p:val>
                                        </p:tav>
                                        <p:tav tm="100000">
                                          <p:val>
                                            <p:strVal val="#ppt_x"/>
                                          </p:val>
                                        </p:tav>
                                      </p:tavLst>
                                    </p:anim>
                                    <p:anim calcmode="lin" valueType="num">
                                      <p:cBhvr>
                                        <p:cTn id="35"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9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6416668" cy="5158113"/>
            <a:chOff x="23540" y="0"/>
            <a:chExt cx="5484564" cy="5143500"/>
          </a:xfrm>
          <a:solidFill>
            <a:srgbClr val="0C1B2E"/>
          </a:solidFill>
        </p:grpSpPr>
        <p:sp>
          <p:nvSpPr>
            <p:cNvPr id="21" name="矩形 20"/>
            <p:cNvSpPr/>
            <p:nvPr/>
          </p:nvSpPr>
          <p:spPr>
            <a:xfrm>
              <a:off x="23540" y="0"/>
              <a:ext cx="1979712" cy="5143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直角三角形 19"/>
            <p:cNvSpPr/>
            <p:nvPr/>
          </p:nvSpPr>
          <p:spPr>
            <a:xfrm>
              <a:off x="1979712" y="0"/>
              <a:ext cx="3528392" cy="51435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1490716" y="1495868"/>
            <a:ext cx="4022861" cy="3031132"/>
            <a:chOff x="5407251" y="947123"/>
            <a:chExt cx="2448272" cy="2034971"/>
          </a:xfrm>
          <a:blipFill>
            <a:blip r:embed="rId2"/>
            <a:stretch>
              <a:fillRect/>
            </a:stretch>
          </a:blipFill>
        </p:grpSpPr>
        <p:grpSp>
          <p:nvGrpSpPr>
            <p:cNvPr id="29" name="组合 28"/>
            <p:cNvGrpSpPr/>
            <p:nvPr/>
          </p:nvGrpSpPr>
          <p:grpSpPr>
            <a:xfrm>
              <a:off x="5407251" y="947123"/>
              <a:ext cx="2448272" cy="1719565"/>
              <a:chOff x="2937520" y="915566"/>
              <a:chExt cx="1828800" cy="921407"/>
            </a:xfrm>
            <a:grpFill/>
          </p:grpSpPr>
          <p:sp>
            <p:nvSpPr>
              <p:cNvPr id="27" name="直角三角形 26"/>
              <p:cNvSpPr/>
              <p:nvPr/>
            </p:nvSpPr>
            <p:spPr>
              <a:xfrm>
                <a:off x="3851920" y="915566"/>
                <a:ext cx="914400" cy="92140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直角三角形 27"/>
              <p:cNvSpPr/>
              <p:nvPr/>
            </p:nvSpPr>
            <p:spPr>
              <a:xfrm rot="10800000">
                <a:off x="2937520" y="915566"/>
                <a:ext cx="914400" cy="9144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5580112" y="2211710"/>
              <a:ext cx="1080120" cy="770384"/>
              <a:chOff x="2937520" y="915566"/>
              <a:chExt cx="1828800" cy="914400"/>
            </a:xfrm>
            <a:grpFill/>
          </p:grpSpPr>
          <p:sp>
            <p:nvSpPr>
              <p:cNvPr id="35" name="直角三角形 34"/>
              <p:cNvSpPr/>
              <p:nvPr/>
            </p:nvSpPr>
            <p:spPr>
              <a:xfrm>
                <a:off x="3851920" y="915566"/>
                <a:ext cx="914400" cy="9144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直角三角形 35"/>
              <p:cNvSpPr/>
              <p:nvPr/>
            </p:nvSpPr>
            <p:spPr>
              <a:xfrm rot="10800000">
                <a:off x="2937520" y="915566"/>
                <a:ext cx="914400" cy="9144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0" name="矩形 39"/>
          <p:cNvSpPr/>
          <p:nvPr/>
        </p:nvSpPr>
        <p:spPr>
          <a:xfrm>
            <a:off x="3806880" y="1566464"/>
            <a:ext cx="5491376" cy="830997"/>
          </a:xfrm>
          <a:prstGeom prst="rect">
            <a:avLst/>
          </a:prstGeom>
        </p:spPr>
        <p:txBody>
          <a:bodyPr wrap="square">
            <a:spAutoFit/>
          </a:bodyPr>
          <a:lstStyle/>
          <a:p>
            <a:r>
              <a:rPr lang="en-US" altLang="zh-CN" sz="2000" b="1" dirty="0" smtClean="0">
                <a:solidFill>
                  <a:srgbClr val="A83C2A"/>
                </a:solidFill>
                <a:latin typeface="微软雅黑" pitchFamily="34" charset="-122"/>
                <a:ea typeface="微软雅黑" pitchFamily="34" charset="-122"/>
              </a:rPr>
              <a:t>      </a:t>
            </a:r>
            <a:r>
              <a:rPr lang="zh-CN" altLang="en-US" sz="4800" b="1" dirty="0" smtClean="0">
                <a:solidFill>
                  <a:srgbClr val="0C1B2E"/>
                </a:solidFill>
                <a:latin typeface="微软雅黑" pitchFamily="34" charset="-122"/>
                <a:ea typeface="微软雅黑" pitchFamily="34" charset="-122"/>
              </a:rPr>
              <a:t>二、整体模型</a:t>
            </a:r>
            <a:endParaRPr lang="zh-CN" altLang="zh-CN" sz="6000" b="1" dirty="0">
              <a:solidFill>
                <a:srgbClr val="A83C2A"/>
              </a:solidFill>
              <a:latin typeface="微软雅黑" pitchFamily="34" charset="-122"/>
              <a:ea typeface="微软雅黑" pitchFamily="34" charset="-122"/>
            </a:endParaRPr>
          </a:p>
        </p:txBody>
      </p:sp>
    </p:spTree>
    <p:extLst>
      <p:ext uri="{BB962C8B-B14F-4D97-AF65-F5344CB8AC3E}">
        <p14:creationId xmlns:p14="http://schemas.microsoft.com/office/powerpoint/2010/main" val="137653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edge">
                                      <p:cBhvr>
                                        <p:cTn id="7"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740352" y="1491865"/>
            <a:ext cx="1293250" cy="2074350"/>
            <a:chOff x="6444208" y="1563638"/>
            <a:chExt cx="1293250" cy="2074350"/>
          </a:xfrm>
        </p:grpSpPr>
        <p:sp>
          <p:nvSpPr>
            <p:cNvPr id="8" name="矩形 7"/>
            <p:cNvSpPr/>
            <p:nvPr/>
          </p:nvSpPr>
          <p:spPr>
            <a:xfrm>
              <a:off x="6660232" y="1563638"/>
              <a:ext cx="648072" cy="504056"/>
            </a:xfrm>
            <a:prstGeom prst="rect">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7302551" y="1563638"/>
              <a:ext cx="434907" cy="864096"/>
              <a:chOff x="5148064" y="1419622"/>
              <a:chExt cx="434907" cy="864096"/>
            </a:xfrm>
          </p:grpSpPr>
          <p:sp>
            <p:nvSpPr>
              <p:cNvPr id="16" name="直角三角形 15"/>
              <p:cNvSpPr/>
              <p:nvPr/>
            </p:nvSpPr>
            <p:spPr>
              <a:xfrm>
                <a:off x="5148064" y="1419622"/>
                <a:ext cx="432048" cy="504056"/>
              </a:xfrm>
              <a:prstGeom prst="rtTriangle">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50923" y="1923678"/>
                <a:ext cx="432048" cy="360040"/>
              </a:xfrm>
              <a:prstGeom prst="rect">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rot="5400000">
              <a:off x="7087954" y="2211712"/>
              <a:ext cx="432051" cy="864096"/>
              <a:chOff x="5148064" y="1419622"/>
              <a:chExt cx="432051" cy="864096"/>
            </a:xfrm>
            <a:solidFill>
              <a:srgbClr val="0C1B2E"/>
            </a:solidFill>
          </p:grpSpPr>
          <p:sp>
            <p:nvSpPr>
              <p:cNvPr id="14" name="直角三角形 13"/>
              <p:cNvSpPr/>
              <p:nvPr/>
            </p:nvSpPr>
            <p:spPr>
              <a:xfrm>
                <a:off x="5148064" y="1419622"/>
                <a:ext cx="432048" cy="50405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5148064" y="1923678"/>
                <a:ext cx="432051"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直角三角形 10"/>
            <p:cNvSpPr/>
            <p:nvPr/>
          </p:nvSpPr>
          <p:spPr>
            <a:xfrm rot="16200000">
              <a:off x="6444208" y="2427734"/>
              <a:ext cx="432049" cy="432049"/>
            </a:xfrm>
            <a:prstGeom prst="rtTriangle">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6444208" y="2859783"/>
              <a:ext cx="432048" cy="360040"/>
            </a:xfrm>
            <a:prstGeom prst="rect">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rot="19403552">
              <a:off x="6619902" y="3155636"/>
              <a:ext cx="504056" cy="482352"/>
            </a:xfrm>
            <a:prstGeom prst="rect">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p:cNvPicPr>
            <a:picLocks noChangeAspect="1"/>
          </p:cNvPicPr>
          <p:nvPr/>
        </p:nvPicPr>
        <p:blipFill>
          <a:blip r:embed="rId3"/>
          <a:stretch>
            <a:fillRect/>
          </a:stretch>
        </p:blipFill>
        <p:spPr>
          <a:xfrm>
            <a:off x="179512" y="792522"/>
            <a:ext cx="6886289" cy="3990975"/>
          </a:xfrm>
          <a:prstGeom prst="rect">
            <a:avLst/>
          </a:prstGeom>
        </p:spPr>
      </p:pic>
      <p:sp>
        <p:nvSpPr>
          <p:cNvPr id="2" name="椭圆形标注 1"/>
          <p:cNvSpPr/>
          <p:nvPr/>
        </p:nvSpPr>
        <p:spPr>
          <a:xfrm>
            <a:off x="4355976" y="51470"/>
            <a:ext cx="1728192" cy="684656"/>
          </a:xfrm>
          <a:prstGeom prst="wedgeEllipse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威胁情报提供者</a:t>
            </a:r>
            <a:endParaRPr lang="zh-CN" altLang="en-US" dirty="0"/>
          </a:p>
        </p:txBody>
      </p:sp>
      <p:sp>
        <p:nvSpPr>
          <p:cNvPr id="4" name="椭圆形标注 3"/>
          <p:cNvSpPr/>
          <p:nvPr/>
        </p:nvSpPr>
        <p:spPr>
          <a:xfrm>
            <a:off x="4499992" y="1109962"/>
            <a:ext cx="1296144" cy="900680"/>
          </a:xfrm>
          <a:prstGeom prst="wedgeEllipse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威胁响应管理</a:t>
            </a:r>
            <a:endParaRPr lang="zh-CN" altLang="en-US" dirty="0"/>
          </a:p>
        </p:txBody>
      </p:sp>
      <p:sp>
        <p:nvSpPr>
          <p:cNvPr id="5" name="椭圆形标注 4"/>
          <p:cNvSpPr/>
          <p:nvPr/>
        </p:nvSpPr>
        <p:spPr>
          <a:xfrm>
            <a:off x="5975672" y="2571696"/>
            <a:ext cx="1274440" cy="792668"/>
          </a:xfrm>
          <a:prstGeom prst="wedgeEllipse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响应系统</a:t>
            </a:r>
            <a:endParaRPr lang="zh-CN" altLang="en-US" dirty="0"/>
          </a:p>
        </p:txBody>
      </p:sp>
    </p:spTree>
    <p:extLst>
      <p:ext uri="{BB962C8B-B14F-4D97-AF65-F5344CB8AC3E}">
        <p14:creationId xmlns:p14="http://schemas.microsoft.com/office/powerpoint/2010/main" val="313603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2" presetClass="emph" presetSubtype="0" fill="hold" nodeType="afterEffect">
                                  <p:stCondLst>
                                    <p:cond delay="0"/>
                                  </p:stCondLst>
                                  <p:childTnLst>
                                    <p:animRot by="120000">
                                      <p:cBhvr>
                                        <p:cTn id="12" dur="100" fill="hold">
                                          <p:stCondLst>
                                            <p:cond delay="0"/>
                                          </p:stCondLst>
                                        </p:cTn>
                                        <p:tgtEl>
                                          <p:spTgt spid="6"/>
                                        </p:tgtEl>
                                        <p:attrNameLst>
                                          <p:attrName>r</p:attrName>
                                        </p:attrNameLst>
                                      </p:cBhvr>
                                    </p:animRot>
                                    <p:animRot by="-240000">
                                      <p:cBhvr>
                                        <p:cTn id="13" dur="200" fill="hold">
                                          <p:stCondLst>
                                            <p:cond delay="200"/>
                                          </p:stCondLst>
                                        </p:cTn>
                                        <p:tgtEl>
                                          <p:spTgt spid="6"/>
                                        </p:tgtEl>
                                        <p:attrNameLst>
                                          <p:attrName>r</p:attrName>
                                        </p:attrNameLst>
                                      </p:cBhvr>
                                    </p:animRot>
                                    <p:animRot by="240000">
                                      <p:cBhvr>
                                        <p:cTn id="14" dur="200" fill="hold">
                                          <p:stCondLst>
                                            <p:cond delay="400"/>
                                          </p:stCondLst>
                                        </p:cTn>
                                        <p:tgtEl>
                                          <p:spTgt spid="6"/>
                                        </p:tgtEl>
                                        <p:attrNameLst>
                                          <p:attrName>r</p:attrName>
                                        </p:attrNameLst>
                                      </p:cBhvr>
                                    </p:animRot>
                                    <p:animRot by="-240000">
                                      <p:cBhvr>
                                        <p:cTn id="15" dur="200" fill="hold">
                                          <p:stCondLst>
                                            <p:cond delay="600"/>
                                          </p:stCondLst>
                                        </p:cTn>
                                        <p:tgtEl>
                                          <p:spTgt spid="6"/>
                                        </p:tgtEl>
                                        <p:attrNameLst>
                                          <p:attrName>r</p:attrName>
                                        </p:attrNameLst>
                                      </p:cBhvr>
                                    </p:animRot>
                                    <p:animRot by="120000">
                                      <p:cBhvr>
                                        <p:cTn id="16" dur="200" fill="hold">
                                          <p:stCondLst>
                                            <p:cond delay="800"/>
                                          </p:stCondLst>
                                        </p:cTn>
                                        <p:tgtEl>
                                          <p:spTgt spid="6"/>
                                        </p:tgtEl>
                                        <p:attrNameLst>
                                          <p:attrName>r</p:attrName>
                                        </p:attrNameLst>
                                      </p:cBhvr>
                                    </p:animRo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250"/>
                                        <p:tgtEl>
                                          <p:spTgt spid="2"/>
                                        </p:tgtEl>
                                      </p:cBhvr>
                                    </p:animEffect>
                                    <p:anim calcmode="lin" valueType="num">
                                      <p:cBhvr>
                                        <p:cTn id="24" dur="250" fill="hold"/>
                                        <p:tgtEl>
                                          <p:spTgt spid="2"/>
                                        </p:tgtEl>
                                        <p:attrNameLst>
                                          <p:attrName>ppt_x</p:attrName>
                                        </p:attrNameLst>
                                      </p:cBhvr>
                                      <p:tavLst>
                                        <p:tav tm="0">
                                          <p:val>
                                            <p:strVal val="#ppt_x"/>
                                          </p:val>
                                        </p:tav>
                                        <p:tav tm="100000">
                                          <p:val>
                                            <p:strVal val="#ppt_x"/>
                                          </p:val>
                                        </p:tav>
                                      </p:tavLst>
                                    </p:anim>
                                    <p:anim calcmode="lin" valueType="num">
                                      <p:cBhvr>
                                        <p:cTn id="25"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250" fill="hold"/>
                                        <p:tgtEl>
                                          <p:spTgt spid="4"/>
                                        </p:tgtEl>
                                        <p:attrNameLst>
                                          <p:attrName>ppt_x</p:attrName>
                                        </p:attrNameLst>
                                      </p:cBhvr>
                                      <p:tavLst>
                                        <p:tav tm="0">
                                          <p:val>
                                            <p:strVal val="#ppt_x"/>
                                          </p:val>
                                        </p:tav>
                                        <p:tav tm="100000">
                                          <p:val>
                                            <p:strVal val="#ppt_x"/>
                                          </p:val>
                                        </p:tav>
                                      </p:tavLst>
                                    </p:anim>
                                    <p:anim calcmode="lin" valueType="num">
                                      <p:cBhvr additive="base">
                                        <p:cTn id="31"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250" fill="hold"/>
                                        <p:tgtEl>
                                          <p:spTgt spid="5"/>
                                        </p:tgtEl>
                                        <p:attrNameLst>
                                          <p:attrName>ppt_x</p:attrName>
                                        </p:attrNameLst>
                                      </p:cBhvr>
                                      <p:tavLst>
                                        <p:tav tm="0">
                                          <p:val>
                                            <p:strVal val="#ppt_x"/>
                                          </p:val>
                                        </p:tav>
                                        <p:tav tm="100000">
                                          <p:val>
                                            <p:strVal val="#ppt_x"/>
                                          </p:val>
                                        </p:tav>
                                      </p:tavLst>
                                    </p:anim>
                                    <p:anim calcmode="lin" valueType="num">
                                      <p:cBhvr additive="base">
                                        <p:cTn id="37"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nvSpPr>
        <p:spPr>
          <a:xfrm>
            <a:off x="2759765" y="2118656"/>
            <a:ext cx="1060704" cy="914400"/>
          </a:xfrm>
          <a:prstGeom prst="triangle">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a:off x="4332230" y="2118656"/>
            <a:ext cx="1060704" cy="914400"/>
          </a:xfrm>
          <a:prstGeom prst="triangle">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0800000">
            <a:off x="5282569" y="2137429"/>
            <a:ext cx="1060704" cy="914400"/>
          </a:xfrm>
          <a:prstGeom prst="triangle">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0800000">
            <a:off x="3488994" y="2111405"/>
            <a:ext cx="1060704" cy="914400"/>
          </a:xfrm>
          <a:prstGeom prst="triangle">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3" idx="0"/>
          </p:cNvCxnSpPr>
          <p:nvPr/>
        </p:nvCxnSpPr>
        <p:spPr>
          <a:xfrm flipH="1" flipV="1">
            <a:off x="3275856" y="1491630"/>
            <a:ext cx="14261" cy="627026"/>
          </a:xfrm>
          <a:prstGeom prst="line">
            <a:avLst/>
          </a:prstGeom>
          <a:ln>
            <a:solidFill>
              <a:srgbClr val="0C1B2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5812991" y="2997653"/>
            <a:ext cx="14261" cy="627026"/>
          </a:xfrm>
          <a:prstGeom prst="line">
            <a:avLst/>
          </a:prstGeom>
          <a:ln>
            <a:solidFill>
              <a:srgbClr val="0C1B2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855451" y="1510402"/>
            <a:ext cx="14261" cy="627026"/>
          </a:xfrm>
          <a:prstGeom prst="line">
            <a:avLst/>
          </a:prstGeom>
          <a:ln>
            <a:solidFill>
              <a:srgbClr val="0C1B2E"/>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4005085" y="3010833"/>
            <a:ext cx="14261" cy="627026"/>
          </a:xfrm>
          <a:prstGeom prst="line">
            <a:avLst/>
          </a:prstGeom>
          <a:ln>
            <a:solidFill>
              <a:srgbClr val="0C1B2E"/>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225673" y="69357"/>
            <a:ext cx="3106556" cy="1477328"/>
          </a:xfrm>
          <a:prstGeom prst="rect">
            <a:avLst/>
          </a:prstGeom>
          <a:noFill/>
        </p:spPr>
        <p:txBody>
          <a:bodyPr wrap="square" rtlCol="0">
            <a:spAutoFit/>
          </a:bodyPr>
          <a:lstStyle/>
          <a:p>
            <a:r>
              <a:rPr lang="zh-CN" altLang="en-US" dirty="0"/>
              <a:t>联合</a:t>
            </a:r>
            <a:r>
              <a:rPr lang="zh-CN" altLang="en-US" dirty="0" smtClean="0"/>
              <a:t>通信</a:t>
            </a:r>
            <a:r>
              <a:rPr lang="en-US" altLang="zh-CN" dirty="0" smtClean="0"/>
              <a:t>--</a:t>
            </a:r>
            <a:r>
              <a:rPr lang="zh-CN" altLang="en-US" dirty="0"/>
              <a:t> </a:t>
            </a:r>
            <a:r>
              <a:rPr lang="en-US" altLang="zh-CN" dirty="0"/>
              <a:t>TI </a:t>
            </a:r>
            <a:r>
              <a:rPr lang="zh-CN" altLang="en-US" dirty="0"/>
              <a:t>提供商</a:t>
            </a:r>
            <a:r>
              <a:rPr lang="zh-CN" altLang="en-US" dirty="0" smtClean="0"/>
              <a:t>可能是外包</a:t>
            </a:r>
            <a:r>
              <a:rPr lang="zh-CN" altLang="en-US" dirty="0"/>
              <a:t>的应用程序</a:t>
            </a:r>
            <a:r>
              <a:rPr lang="zh-CN" altLang="en-US" dirty="0" smtClean="0"/>
              <a:t>或第三方供应商，</a:t>
            </a:r>
            <a:r>
              <a:rPr lang="zh-CN" altLang="en-US" dirty="0"/>
              <a:t>通信信道必须允许企业域之外的 （网络） 传输</a:t>
            </a:r>
            <a:endParaRPr lang="zh-CN" altLang="en-US" dirty="0"/>
          </a:p>
          <a:p>
            <a:endParaRPr lang="zh-CN" altLang="en-US" dirty="0"/>
          </a:p>
        </p:txBody>
      </p:sp>
      <p:sp>
        <p:nvSpPr>
          <p:cNvPr id="30" name="文本框 29"/>
          <p:cNvSpPr txBox="1"/>
          <p:nvPr/>
        </p:nvSpPr>
        <p:spPr>
          <a:xfrm>
            <a:off x="4549698" y="207856"/>
            <a:ext cx="2736304" cy="1200329"/>
          </a:xfrm>
          <a:prstGeom prst="rect">
            <a:avLst/>
          </a:prstGeom>
          <a:noFill/>
        </p:spPr>
        <p:txBody>
          <a:bodyPr wrap="square" rtlCol="0">
            <a:spAutoFit/>
          </a:bodyPr>
          <a:lstStyle/>
          <a:p>
            <a:r>
              <a:rPr lang="zh-CN" altLang="en-US" dirty="0" smtClean="0">
                <a:solidFill>
                  <a:srgbClr val="A83C2A"/>
                </a:solidFill>
              </a:rPr>
              <a:t>安全通信</a:t>
            </a:r>
            <a:r>
              <a:rPr lang="en-US" altLang="zh-CN" dirty="0" smtClean="0"/>
              <a:t>-- </a:t>
            </a:r>
            <a:r>
              <a:rPr lang="en-US" altLang="zh-CN" dirty="0"/>
              <a:t>TI </a:t>
            </a:r>
            <a:r>
              <a:rPr lang="zh-CN" altLang="en-US" dirty="0" smtClean="0"/>
              <a:t>和 </a:t>
            </a:r>
            <a:r>
              <a:rPr lang="en-US" altLang="zh-CN" dirty="0"/>
              <a:t>TRM </a:t>
            </a:r>
            <a:r>
              <a:rPr lang="zh-CN" altLang="en-US" dirty="0" smtClean="0"/>
              <a:t>之间的信息的必须</a:t>
            </a:r>
            <a:r>
              <a:rPr lang="zh-CN" altLang="en-US" dirty="0"/>
              <a:t>提供真实性和完整性。一些部署可能还需要保密</a:t>
            </a:r>
            <a:endParaRPr lang="zh-CN" altLang="en-US" dirty="0"/>
          </a:p>
        </p:txBody>
      </p:sp>
      <p:sp>
        <p:nvSpPr>
          <p:cNvPr id="31" name="文本框 30"/>
          <p:cNvSpPr txBox="1"/>
          <p:nvPr/>
        </p:nvSpPr>
        <p:spPr>
          <a:xfrm>
            <a:off x="5508104" y="3399796"/>
            <a:ext cx="3331079" cy="1754326"/>
          </a:xfrm>
          <a:prstGeom prst="rect">
            <a:avLst/>
          </a:prstGeom>
          <a:noFill/>
        </p:spPr>
        <p:txBody>
          <a:bodyPr wrap="square" rtlCol="0">
            <a:spAutoFit/>
          </a:bodyPr>
          <a:lstStyle/>
          <a:p>
            <a:r>
              <a:rPr lang="zh-CN" altLang="en-US" dirty="0"/>
              <a:t>数据模型不可知论：虽然 </a:t>
            </a:r>
            <a:r>
              <a:rPr lang="en-US" altLang="zh-CN" dirty="0"/>
              <a:t>TI </a:t>
            </a:r>
            <a:r>
              <a:rPr lang="zh-CN" altLang="en-US" dirty="0" smtClean="0"/>
              <a:t>使用</a:t>
            </a:r>
            <a:r>
              <a:rPr lang="en-US" altLang="zh-CN" dirty="0" smtClean="0"/>
              <a:t>STIX</a:t>
            </a:r>
            <a:r>
              <a:rPr lang="zh-CN" altLang="en-US" dirty="0" smtClean="0"/>
              <a:t>规范和共享</a:t>
            </a:r>
            <a:r>
              <a:rPr lang="zh-CN" altLang="en-US" dirty="0"/>
              <a:t>信息 </a:t>
            </a:r>
            <a:r>
              <a:rPr lang="zh-CN" altLang="en-US" dirty="0" smtClean="0"/>
              <a:t>。但若要允许多种</a:t>
            </a:r>
            <a:r>
              <a:rPr lang="zh-CN" altLang="en-US" dirty="0"/>
              <a:t>类型的信息流经威胁情报系统，通信模型必须允许不同的数据模型和数据操作。</a:t>
            </a:r>
            <a:endParaRPr lang="zh-CN" altLang="en-US" dirty="0"/>
          </a:p>
          <a:p>
            <a:endParaRPr lang="zh-CN" altLang="en-US" dirty="0"/>
          </a:p>
        </p:txBody>
      </p:sp>
      <p:sp>
        <p:nvSpPr>
          <p:cNvPr id="32" name="文本框 31"/>
          <p:cNvSpPr txBox="1"/>
          <p:nvPr/>
        </p:nvSpPr>
        <p:spPr>
          <a:xfrm>
            <a:off x="1331640" y="3624679"/>
            <a:ext cx="2916324" cy="1200329"/>
          </a:xfrm>
          <a:prstGeom prst="rect">
            <a:avLst/>
          </a:prstGeom>
          <a:noFill/>
        </p:spPr>
        <p:txBody>
          <a:bodyPr wrap="square" rtlCol="0">
            <a:spAutoFit/>
          </a:bodyPr>
          <a:lstStyle/>
          <a:p>
            <a:r>
              <a:rPr lang="zh-CN" altLang="en-US" dirty="0"/>
              <a:t> 可扩展的接口 </a:t>
            </a:r>
            <a:r>
              <a:rPr lang="en-US" altLang="zh-CN" dirty="0"/>
              <a:t>︰ </a:t>
            </a:r>
            <a:r>
              <a:rPr lang="zh-CN" altLang="en-US" dirty="0"/>
              <a:t>威胁情报系统必须适应新的威胁和解析算法，界面还需要适应和进化</a:t>
            </a:r>
            <a:endParaRPr lang="zh-CN" altLang="en-US" dirty="0"/>
          </a:p>
        </p:txBody>
      </p:sp>
    </p:spTree>
    <p:extLst>
      <p:ext uri="{BB962C8B-B14F-4D97-AF65-F5344CB8AC3E}">
        <p14:creationId xmlns:p14="http://schemas.microsoft.com/office/powerpoint/2010/main" val="3021559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rot="19952910">
            <a:off x="937936" y="2241578"/>
            <a:ext cx="2632390" cy="892552"/>
          </a:xfrm>
          <a:prstGeom prst="rect">
            <a:avLst/>
          </a:prstGeom>
        </p:spPr>
        <p:txBody>
          <a:bodyPr wrap="square">
            <a:spAutoFit/>
          </a:bodyPr>
          <a:lstStyle/>
          <a:p>
            <a:pPr marL="342900" lvl="0" indent="-342900" algn="just">
              <a:spcAft>
                <a:spcPts val="0"/>
              </a:spcAft>
              <a:buFont typeface="+mj-ea"/>
              <a:buAutoNum type="circleNumDbPlain"/>
              <a:tabLst>
                <a:tab pos="400050" algn="l"/>
              </a:tabLst>
            </a:pPr>
            <a:r>
              <a:rPr lang="zh-CN" altLang="en-US" sz="2600" b="1" kern="100" dirty="0" smtClean="0">
                <a:latin typeface="微软雅黑" panose="020B0503020204020204" pitchFamily="34" charset="-122"/>
                <a:ea typeface="微软雅黑" panose="020B0503020204020204" pitchFamily="34" charset="-122"/>
                <a:cs typeface="Times New Roman" panose="02020603050405020304" pitchFamily="18" charset="0"/>
              </a:rPr>
              <a:t>灵活的内容检索机制</a:t>
            </a:r>
            <a:endParaRPr lang="zh-CN" altLang="zh-CN" sz="2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rot="20024159">
            <a:off x="5787943" y="1877000"/>
            <a:ext cx="2523209" cy="892552"/>
          </a:xfrm>
          <a:prstGeom prst="rect">
            <a:avLst/>
          </a:prstGeom>
        </p:spPr>
        <p:txBody>
          <a:bodyPr wrap="square">
            <a:spAutoFit/>
          </a:bodyPr>
          <a:lstStyle/>
          <a:p>
            <a:pPr lvl="0" algn="just">
              <a:spcAft>
                <a:spcPts val="0"/>
              </a:spcAft>
              <a:tabLst>
                <a:tab pos="400050" algn="l"/>
              </a:tabLst>
            </a:pPr>
            <a:r>
              <a:rPr lang="zh-CN" altLang="en-US" sz="2400" b="1" kern="100" dirty="0" smtClean="0">
                <a:latin typeface="微软雅黑" panose="020B0503020204020204" pitchFamily="34" charset="-122"/>
                <a:ea typeface="微软雅黑" panose="020B0503020204020204" pitchFamily="34" charset="-122"/>
                <a:cs typeface="Times New Roman" panose="02020603050405020304" pitchFamily="18" charset="0"/>
              </a:rPr>
              <a:t>②</a:t>
            </a:r>
            <a:r>
              <a:rPr lang="zh-CN" altLang="en-US" sz="2600" b="1" kern="100" dirty="0">
                <a:latin typeface="微软雅黑" panose="020B0503020204020204" pitchFamily="34" charset="-122"/>
                <a:ea typeface="微软雅黑" panose="020B0503020204020204" pitchFamily="34" charset="-122"/>
                <a:cs typeface="Times New Roman" panose="02020603050405020304" pitchFamily="18" charset="0"/>
              </a:rPr>
              <a:t>独特的控制</a:t>
            </a:r>
            <a:r>
              <a:rPr lang="en-US" altLang="zh-CN" sz="26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600" b="1" kern="100" dirty="0">
                <a:latin typeface="微软雅黑" panose="020B0503020204020204" pitchFamily="34" charset="-122"/>
                <a:ea typeface="微软雅黑" panose="020B0503020204020204" pitchFamily="34" charset="-122"/>
                <a:cs typeface="Times New Roman" panose="02020603050405020304" pitchFamily="18" charset="0"/>
              </a:rPr>
              <a:t>管理和数据平面</a:t>
            </a:r>
            <a:endParaRPr lang="zh-CN" altLang="zh-CN" sz="2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9" name="组合 38"/>
          <p:cNvGrpSpPr/>
          <p:nvPr/>
        </p:nvGrpSpPr>
        <p:grpSpPr>
          <a:xfrm>
            <a:off x="1269360" y="1436840"/>
            <a:ext cx="1226418" cy="2055220"/>
            <a:chOff x="1406282" y="1720999"/>
            <a:chExt cx="1226418" cy="2055220"/>
          </a:xfrm>
        </p:grpSpPr>
        <p:grpSp>
          <p:nvGrpSpPr>
            <p:cNvPr id="27" name="组合 26"/>
            <p:cNvGrpSpPr/>
            <p:nvPr/>
          </p:nvGrpSpPr>
          <p:grpSpPr>
            <a:xfrm rot="1483623">
              <a:off x="1406282" y="1720999"/>
              <a:ext cx="1226418" cy="2055220"/>
              <a:chOff x="3547635" y="1368329"/>
              <a:chExt cx="1226418" cy="2055220"/>
            </a:xfrm>
          </p:grpSpPr>
          <p:grpSp>
            <p:nvGrpSpPr>
              <p:cNvPr id="25" name="组合 24"/>
              <p:cNvGrpSpPr/>
              <p:nvPr/>
            </p:nvGrpSpPr>
            <p:grpSpPr>
              <a:xfrm>
                <a:off x="3547635" y="1368329"/>
                <a:ext cx="1226418" cy="2055220"/>
                <a:chOff x="3561606" y="1419622"/>
                <a:chExt cx="1226418" cy="2055220"/>
              </a:xfrm>
            </p:grpSpPr>
            <p:sp>
              <p:nvSpPr>
                <p:cNvPr id="16" name="椭圆 15"/>
                <p:cNvSpPr/>
                <p:nvPr/>
              </p:nvSpPr>
              <p:spPr>
                <a:xfrm>
                  <a:off x="3923928" y="1419622"/>
                  <a:ext cx="576064" cy="576064"/>
                </a:xfrm>
                <a:prstGeom prst="ellipse">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H="1">
                  <a:off x="3608697" y="1995685"/>
                  <a:ext cx="825169" cy="1061796"/>
                </a:xfrm>
                <a:prstGeom prst="line">
                  <a:avLst/>
                </a:prstGeom>
                <a:ln w="19050">
                  <a:solidFill>
                    <a:srgbClr val="A83C2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0"/>
                </p:cNvCxnSpPr>
                <p:nvPr/>
              </p:nvCxnSpPr>
              <p:spPr>
                <a:xfrm flipH="1">
                  <a:off x="3842657" y="1668330"/>
                  <a:ext cx="199236" cy="236670"/>
                </a:xfrm>
                <a:prstGeom prst="line">
                  <a:avLst/>
                </a:prstGeom>
                <a:ln w="19050">
                  <a:solidFill>
                    <a:srgbClr val="A83C2A"/>
                  </a:solidFill>
                </a:ln>
              </p:spPr>
              <p:style>
                <a:lnRef idx="1">
                  <a:schemeClr val="accent1"/>
                </a:lnRef>
                <a:fillRef idx="0">
                  <a:schemeClr val="accent1"/>
                </a:fillRef>
                <a:effectRef idx="0">
                  <a:schemeClr val="accent1"/>
                </a:effectRef>
                <a:fontRef idx="minor">
                  <a:schemeClr val="tx1"/>
                </a:fontRef>
              </p:style>
            </p:cxnSp>
            <p:sp>
              <p:nvSpPr>
                <p:cNvPr id="22" name="弧形 21"/>
                <p:cNvSpPr/>
                <p:nvPr/>
              </p:nvSpPr>
              <p:spPr>
                <a:xfrm rot="2260552">
                  <a:off x="3561606" y="2927283"/>
                  <a:ext cx="516113" cy="547559"/>
                </a:xfrm>
                <a:prstGeom prst="arc">
                  <a:avLst>
                    <a:gd name="adj1" fmla="val 1320450"/>
                    <a:gd name="adj2" fmla="val 10965560"/>
                  </a:avLst>
                </a:prstGeom>
                <a:ln w="19050">
                  <a:solidFill>
                    <a:srgbClr val="A83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3" name="直接连接符 22"/>
                <p:cNvCxnSpPr/>
                <p:nvPr/>
              </p:nvCxnSpPr>
              <p:spPr>
                <a:xfrm flipH="1">
                  <a:off x="3942276" y="2391107"/>
                  <a:ext cx="845748" cy="1032442"/>
                </a:xfrm>
                <a:prstGeom prst="line">
                  <a:avLst/>
                </a:prstGeom>
                <a:ln w="19050">
                  <a:solidFill>
                    <a:srgbClr val="A83C2A"/>
                  </a:solidFill>
                </a:ln>
              </p:spPr>
              <p:style>
                <a:lnRef idx="1">
                  <a:schemeClr val="accent1"/>
                </a:lnRef>
                <a:fillRef idx="0">
                  <a:schemeClr val="accent1"/>
                </a:fillRef>
                <a:effectRef idx="0">
                  <a:schemeClr val="accent1"/>
                </a:effectRef>
                <a:fontRef idx="minor">
                  <a:schemeClr val="tx1"/>
                </a:fontRef>
              </p:style>
            </p:cxnSp>
          </p:grpSp>
          <p:sp>
            <p:nvSpPr>
              <p:cNvPr id="14" name="弧形 13"/>
              <p:cNvSpPr/>
              <p:nvPr/>
            </p:nvSpPr>
            <p:spPr>
              <a:xfrm rot="12429606">
                <a:off x="3939933" y="1540057"/>
                <a:ext cx="516113" cy="547559"/>
              </a:xfrm>
              <a:prstGeom prst="arc">
                <a:avLst>
                  <a:gd name="adj1" fmla="val 1320450"/>
                  <a:gd name="adj2" fmla="val 10965560"/>
                </a:avLst>
              </a:prstGeom>
              <a:ln w="19050">
                <a:solidFill>
                  <a:srgbClr val="A83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7" name="等腰三角形 36"/>
            <p:cNvSpPr/>
            <p:nvPr/>
          </p:nvSpPr>
          <p:spPr>
            <a:xfrm>
              <a:off x="2221490" y="2003328"/>
              <a:ext cx="266718" cy="191700"/>
            </a:xfrm>
            <a:prstGeom prst="triangle">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6012160" y="965788"/>
            <a:ext cx="1226418" cy="2055220"/>
            <a:chOff x="4195368" y="1572750"/>
            <a:chExt cx="1226418" cy="2055220"/>
          </a:xfrm>
        </p:grpSpPr>
        <p:grpSp>
          <p:nvGrpSpPr>
            <p:cNvPr id="30" name="组合 29"/>
            <p:cNvGrpSpPr/>
            <p:nvPr/>
          </p:nvGrpSpPr>
          <p:grpSpPr>
            <a:xfrm rot="1483623">
              <a:off x="4195368" y="1572750"/>
              <a:ext cx="1226418" cy="2055220"/>
              <a:chOff x="3561606" y="1419622"/>
              <a:chExt cx="1226418" cy="2055220"/>
            </a:xfrm>
          </p:grpSpPr>
          <p:sp>
            <p:nvSpPr>
              <p:cNvPr id="32" name="椭圆 31"/>
              <p:cNvSpPr/>
              <p:nvPr/>
            </p:nvSpPr>
            <p:spPr>
              <a:xfrm>
                <a:off x="3923928" y="1419622"/>
                <a:ext cx="576064" cy="576064"/>
              </a:xfrm>
              <a:prstGeom prst="ellipse">
                <a:avLst/>
              </a:prstGeom>
              <a:solidFill>
                <a:srgbClr val="A83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3" name="直接连接符 32"/>
              <p:cNvCxnSpPr/>
              <p:nvPr/>
            </p:nvCxnSpPr>
            <p:spPr>
              <a:xfrm flipH="1">
                <a:off x="3608697" y="1995685"/>
                <a:ext cx="825169" cy="1061796"/>
              </a:xfrm>
              <a:prstGeom prst="line">
                <a:avLst/>
              </a:prstGeom>
              <a:ln w="19050">
                <a:solidFill>
                  <a:srgbClr val="0C1B2E"/>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1" idx="0"/>
              </p:cNvCxnSpPr>
              <p:nvPr/>
            </p:nvCxnSpPr>
            <p:spPr>
              <a:xfrm flipH="1">
                <a:off x="3842657" y="1668330"/>
                <a:ext cx="199236" cy="236670"/>
              </a:xfrm>
              <a:prstGeom prst="line">
                <a:avLst/>
              </a:prstGeom>
              <a:ln w="19050">
                <a:solidFill>
                  <a:srgbClr val="0C1B2E"/>
                </a:solidFill>
              </a:ln>
            </p:spPr>
            <p:style>
              <a:lnRef idx="1">
                <a:schemeClr val="accent1"/>
              </a:lnRef>
              <a:fillRef idx="0">
                <a:schemeClr val="accent1"/>
              </a:fillRef>
              <a:effectRef idx="0">
                <a:schemeClr val="accent1"/>
              </a:effectRef>
              <a:fontRef idx="minor">
                <a:schemeClr val="tx1"/>
              </a:fontRef>
            </p:style>
          </p:cxnSp>
          <p:sp>
            <p:nvSpPr>
              <p:cNvPr id="35" name="弧形 34"/>
              <p:cNvSpPr/>
              <p:nvPr/>
            </p:nvSpPr>
            <p:spPr>
              <a:xfrm rot="2260552">
                <a:off x="3561606" y="2927283"/>
                <a:ext cx="516113" cy="547559"/>
              </a:xfrm>
              <a:prstGeom prst="arc">
                <a:avLst>
                  <a:gd name="adj1" fmla="val 1320450"/>
                  <a:gd name="adj2" fmla="val 10965560"/>
                </a:avLst>
              </a:prstGeom>
              <a:ln w="19050">
                <a:solidFill>
                  <a:srgbClr val="0C1B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连接符 35"/>
              <p:cNvCxnSpPr/>
              <p:nvPr/>
            </p:nvCxnSpPr>
            <p:spPr>
              <a:xfrm flipH="1">
                <a:off x="3942276" y="2391107"/>
                <a:ext cx="845748" cy="1032442"/>
              </a:xfrm>
              <a:prstGeom prst="line">
                <a:avLst/>
              </a:prstGeom>
              <a:ln w="19050">
                <a:solidFill>
                  <a:srgbClr val="0C1B2E"/>
                </a:solidFill>
              </a:ln>
            </p:spPr>
            <p:style>
              <a:lnRef idx="1">
                <a:schemeClr val="accent1"/>
              </a:lnRef>
              <a:fillRef idx="0">
                <a:schemeClr val="accent1"/>
              </a:fillRef>
              <a:effectRef idx="0">
                <a:schemeClr val="accent1"/>
              </a:effectRef>
              <a:fontRef idx="minor">
                <a:schemeClr val="tx1"/>
              </a:fontRef>
            </p:style>
          </p:cxnSp>
        </p:grpSp>
        <p:sp>
          <p:nvSpPr>
            <p:cNvPr id="31" name="弧形 30"/>
            <p:cNvSpPr/>
            <p:nvPr/>
          </p:nvSpPr>
          <p:spPr>
            <a:xfrm rot="13913229">
              <a:off x="4827751" y="1813388"/>
              <a:ext cx="516113" cy="547559"/>
            </a:xfrm>
            <a:prstGeom prst="arc">
              <a:avLst>
                <a:gd name="adj1" fmla="val 1320450"/>
                <a:gd name="adj2" fmla="val 10965560"/>
              </a:avLst>
            </a:prstGeom>
            <a:ln w="19050">
              <a:solidFill>
                <a:srgbClr val="0C1B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等腰三角形 37"/>
            <p:cNvSpPr/>
            <p:nvPr/>
          </p:nvSpPr>
          <p:spPr>
            <a:xfrm>
              <a:off x="5018320" y="1871130"/>
              <a:ext cx="266718" cy="191700"/>
            </a:xfrm>
            <a:prstGeom prst="triangle">
              <a:avLst/>
            </a:prstGeom>
            <a:solidFill>
              <a:srgbClr val="0C1B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9509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p:cTn id="13" dur="1000" fill="hold"/>
                                        <p:tgtEl>
                                          <p:spTgt spid="39"/>
                                        </p:tgtEl>
                                        <p:attrNameLst>
                                          <p:attrName>ppt_w</p:attrName>
                                        </p:attrNameLst>
                                      </p:cBhvr>
                                      <p:tavLst>
                                        <p:tav tm="0">
                                          <p:val>
                                            <p:fltVal val="0"/>
                                          </p:val>
                                        </p:tav>
                                        <p:tav tm="100000">
                                          <p:val>
                                            <p:strVal val="#ppt_w"/>
                                          </p:val>
                                        </p:tav>
                                      </p:tavLst>
                                    </p:anim>
                                    <p:anim calcmode="lin" valueType="num">
                                      <p:cBhvr>
                                        <p:cTn id="14" dur="1000" fill="hold"/>
                                        <p:tgtEl>
                                          <p:spTgt spid="39"/>
                                        </p:tgtEl>
                                        <p:attrNameLst>
                                          <p:attrName>ppt_h</p:attrName>
                                        </p:attrNameLst>
                                      </p:cBhvr>
                                      <p:tavLst>
                                        <p:tav tm="0">
                                          <p:val>
                                            <p:fltVal val="0"/>
                                          </p:val>
                                        </p:tav>
                                        <p:tav tm="100000">
                                          <p:val>
                                            <p:strVal val="#ppt_h"/>
                                          </p:val>
                                        </p:tav>
                                      </p:tavLst>
                                    </p:anim>
                                    <p:anim calcmode="lin" valueType="num">
                                      <p:cBhvr>
                                        <p:cTn id="15" dur="1000" fill="hold"/>
                                        <p:tgtEl>
                                          <p:spTgt spid="39"/>
                                        </p:tgtEl>
                                        <p:attrNameLst>
                                          <p:attrName>style.rotation</p:attrName>
                                        </p:attrNameLst>
                                      </p:cBhvr>
                                      <p:tavLst>
                                        <p:tav tm="0">
                                          <p:val>
                                            <p:fltVal val="90"/>
                                          </p:val>
                                        </p:tav>
                                        <p:tav tm="100000">
                                          <p:val>
                                            <p:fltVal val="0"/>
                                          </p:val>
                                        </p:tav>
                                      </p:tavLst>
                                    </p:anim>
                                    <p:animEffect transition="in" filter="fade">
                                      <p:cBhvr>
                                        <p:cTn id="16" dur="10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1000" fill="hold"/>
                                        <p:tgtEl>
                                          <p:spTgt spid="51"/>
                                        </p:tgtEl>
                                        <p:attrNameLst>
                                          <p:attrName>ppt_w</p:attrName>
                                        </p:attrNameLst>
                                      </p:cBhvr>
                                      <p:tavLst>
                                        <p:tav tm="0">
                                          <p:val>
                                            <p:fltVal val="0"/>
                                          </p:val>
                                        </p:tav>
                                        <p:tav tm="100000">
                                          <p:val>
                                            <p:strVal val="#ppt_w"/>
                                          </p:val>
                                        </p:tav>
                                      </p:tavLst>
                                    </p:anim>
                                    <p:anim calcmode="lin" valueType="num">
                                      <p:cBhvr>
                                        <p:cTn id="22" dur="1000" fill="hold"/>
                                        <p:tgtEl>
                                          <p:spTgt spid="51"/>
                                        </p:tgtEl>
                                        <p:attrNameLst>
                                          <p:attrName>ppt_h</p:attrName>
                                        </p:attrNameLst>
                                      </p:cBhvr>
                                      <p:tavLst>
                                        <p:tav tm="0">
                                          <p:val>
                                            <p:fltVal val="0"/>
                                          </p:val>
                                        </p:tav>
                                        <p:tav tm="100000">
                                          <p:val>
                                            <p:strVal val="#ppt_h"/>
                                          </p:val>
                                        </p:tav>
                                      </p:tavLst>
                                    </p:anim>
                                    <p:anim calcmode="lin" valueType="num">
                                      <p:cBhvr>
                                        <p:cTn id="23" dur="1000" fill="hold"/>
                                        <p:tgtEl>
                                          <p:spTgt spid="51"/>
                                        </p:tgtEl>
                                        <p:attrNameLst>
                                          <p:attrName>style.rotation</p:attrName>
                                        </p:attrNameLst>
                                      </p:cBhvr>
                                      <p:tavLst>
                                        <p:tav tm="0">
                                          <p:val>
                                            <p:fltVal val="90"/>
                                          </p:val>
                                        </p:tav>
                                        <p:tav tm="100000">
                                          <p:val>
                                            <p:fltVal val="0"/>
                                          </p:val>
                                        </p:tav>
                                      </p:tavLst>
                                    </p:anim>
                                    <p:animEffect transition="in" filter="fade">
                                      <p:cBhvr>
                                        <p:cTn id="24" dur="1000"/>
                                        <p:tgtEl>
                                          <p:spTgt spid="51"/>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 calcmode="lin" valueType="num">
                                      <p:cBhvr>
                                        <p:cTn id="29" dur="1000" fill="hold"/>
                                        <p:tgtEl>
                                          <p:spTgt spid="11"/>
                                        </p:tgtEl>
                                        <p:attrNameLst>
                                          <p:attrName>style.rotation</p:attrName>
                                        </p:attrNameLst>
                                      </p:cBhvr>
                                      <p:tavLst>
                                        <p:tav tm="0">
                                          <p:val>
                                            <p:fltVal val="90"/>
                                          </p:val>
                                        </p:tav>
                                        <p:tav tm="100000">
                                          <p:val>
                                            <p:fltVal val="0"/>
                                          </p:val>
                                        </p:tav>
                                      </p:tavLst>
                                    </p:anim>
                                    <p:animEffect transition="in" filter="fade">
                                      <p:cBhvr>
                                        <p:cTn id="3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6416668" cy="5158113"/>
            <a:chOff x="23540" y="0"/>
            <a:chExt cx="5484564" cy="5143500"/>
          </a:xfrm>
          <a:solidFill>
            <a:srgbClr val="0C1B2E"/>
          </a:solidFill>
        </p:grpSpPr>
        <p:sp>
          <p:nvSpPr>
            <p:cNvPr id="21" name="矩形 20"/>
            <p:cNvSpPr/>
            <p:nvPr/>
          </p:nvSpPr>
          <p:spPr>
            <a:xfrm>
              <a:off x="23540" y="0"/>
              <a:ext cx="1979712" cy="5143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直角三角形 19"/>
            <p:cNvSpPr/>
            <p:nvPr/>
          </p:nvSpPr>
          <p:spPr>
            <a:xfrm>
              <a:off x="1979712" y="0"/>
              <a:ext cx="3528392" cy="51435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1490716" y="1495868"/>
            <a:ext cx="4022861" cy="3031132"/>
            <a:chOff x="5407251" y="947123"/>
            <a:chExt cx="2448272" cy="2034971"/>
          </a:xfrm>
          <a:blipFill>
            <a:blip r:embed="rId2"/>
            <a:stretch>
              <a:fillRect/>
            </a:stretch>
          </a:blipFill>
        </p:grpSpPr>
        <p:grpSp>
          <p:nvGrpSpPr>
            <p:cNvPr id="29" name="组合 28"/>
            <p:cNvGrpSpPr/>
            <p:nvPr/>
          </p:nvGrpSpPr>
          <p:grpSpPr>
            <a:xfrm>
              <a:off x="5407251" y="947123"/>
              <a:ext cx="2448272" cy="1719565"/>
              <a:chOff x="2937520" y="915566"/>
              <a:chExt cx="1828800" cy="921407"/>
            </a:xfrm>
            <a:grpFill/>
          </p:grpSpPr>
          <p:sp>
            <p:nvSpPr>
              <p:cNvPr id="27" name="直角三角形 26"/>
              <p:cNvSpPr/>
              <p:nvPr/>
            </p:nvSpPr>
            <p:spPr>
              <a:xfrm>
                <a:off x="3851920" y="915566"/>
                <a:ext cx="914400" cy="92140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直角三角形 27"/>
              <p:cNvSpPr/>
              <p:nvPr/>
            </p:nvSpPr>
            <p:spPr>
              <a:xfrm rot="10800000">
                <a:off x="2937520" y="915566"/>
                <a:ext cx="914400" cy="9144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5580112" y="2211710"/>
              <a:ext cx="1080120" cy="770384"/>
              <a:chOff x="2937520" y="915566"/>
              <a:chExt cx="1828800" cy="914400"/>
            </a:xfrm>
            <a:grpFill/>
          </p:grpSpPr>
          <p:sp>
            <p:nvSpPr>
              <p:cNvPr id="35" name="直角三角形 34"/>
              <p:cNvSpPr/>
              <p:nvPr/>
            </p:nvSpPr>
            <p:spPr>
              <a:xfrm>
                <a:off x="3851920" y="915566"/>
                <a:ext cx="914400" cy="9144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直角三角形 35"/>
              <p:cNvSpPr/>
              <p:nvPr/>
            </p:nvSpPr>
            <p:spPr>
              <a:xfrm rot="10800000">
                <a:off x="2937520" y="915566"/>
                <a:ext cx="914400" cy="9144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0" name="矩形 39"/>
          <p:cNvSpPr/>
          <p:nvPr/>
        </p:nvSpPr>
        <p:spPr>
          <a:xfrm>
            <a:off x="3806880" y="1566464"/>
            <a:ext cx="5491376" cy="830997"/>
          </a:xfrm>
          <a:prstGeom prst="rect">
            <a:avLst/>
          </a:prstGeom>
        </p:spPr>
        <p:txBody>
          <a:bodyPr wrap="square">
            <a:spAutoFit/>
          </a:bodyPr>
          <a:lstStyle/>
          <a:p>
            <a:r>
              <a:rPr lang="en-US" altLang="zh-CN" sz="2000" b="1" dirty="0" smtClean="0">
                <a:solidFill>
                  <a:srgbClr val="A83C2A"/>
                </a:solidFill>
                <a:latin typeface="微软雅黑" pitchFamily="34" charset="-122"/>
                <a:ea typeface="微软雅黑" pitchFamily="34" charset="-122"/>
              </a:rPr>
              <a:t>      </a:t>
            </a:r>
            <a:r>
              <a:rPr lang="zh-CN" altLang="en-US" sz="4800" b="1" dirty="0">
                <a:solidFill>
                  <a:srgbClr val="0C1B2E"/>
                </a:solidFill>
                <a:latin typeface="微软雅黑" pitchFamily="34" charset="-122"/>
                <a:ea typeface="微软雅黑" pitchFamily="34" charset="-122"/>
              </a:rPr>
              <a:t>三</a:t>
            </a:r>
            <a:r>
              <a:rPr lang="zh-CN" altLang="en-US" sz="4800" b="1" dirty="0" smtClean="0">
                <a:solidFill>
                  <a:srgbClr val="0C1B2E"/>
                </a:solidFill>
                <a:latin typeface="微软雅黑" pitchFamily="34" charset="-122"/>
                <a:ea typeface="微软雅黑" pitchFamily="34" charset="-122"/>
              </a:rPr>
              <a:t>、</a:t>
            </a:r>
            <a:r>
              <a:rPr lang="en-US" altLang="zh-CN" sz="4800" b="1" dirty="0" smtClean="0">
                <a:solidFill>
                  <a:srgbClr val="0C1B2E"/>
                </a:solidFill>
                <a:latin typeface="微软雅黑" pitchFamily="34" charset="-122"/>
                <a:ea typeface="微软雅黑" pitchFamily="34" charset="-122"/>
              </a:rPr>
              <a:t>STIX</a:t>
            </a:r>
            <a:endParaRPr lang="zh-CN" altLang="zh-CN" sz="6000" b="1" dirty="0">
              <a:solidFill>
                <a:srgbClr val="A83C2A"/>
              </a:solidFill>
              <a:latin typeface="微软雅黑" pitchFamily="34" charset="-122"/>
              <a:ea typeface="微软雅黑" pitchFamily="34" charset="-122"/>
            </a:endParaRPr>
          </a:p>
        </p:txBody>
      </p:sp>
    </p:spTree>
    <p:extLst>
      <p:ext uri="{BB962C8B-B14F-4D97-AF65-F5344CB8AC3E}">
        <p14:creationId xmlns:p14="http://schemas.microsoft.com/office/powerpoint/2010/main" val="41590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edge">
                                      <p:cBhvr>
                                        <p:cTn id="7"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2986</TotalTime>
  <Words>1819</Words>
  <Application>Microsoft Office PowerPoint</Application>
  <PresentationFormat>全屏显示(16:9)</PresentationFormat>
  <Paragraphs>78</Paragraphs>
  <Slides>20</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zhoumin</cp:lastModifiedBy>
  <cp:revision>205</cp:revision>
  <dcterms:created xsi:type="dcterms:W3CDTF">2015-12-06T01:02:03Z</dcterms:created>
  <dcterms:modified xsi:type="dcterms:W3CDTF">2016-04-07T07:51:13Z</dcterms:modified>
</cp:coreProperties>
</file>