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9"/>
  </p:notesMasterIdLst>
  <p:handoutMasterIdLst>
    <p:handoutMasterId r:id="rId30"/>
  </p:handoutMasterIdLst>
  <p:sldIdLst>
    <p:sldId id="265" r:id="rId5"/>
    <p:sldId id="344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8" r:id="rId14"/>
    <p:sldId id="359" r:id="rId15"/>
    <p:sldId id="357" r:id="rId16"/>
    <p:sldId id="360" r:id="rId17"/>
    <p:sldId id="361" r:id="rId18"/>
    <p:sldId id="362" r:id="rId19"/>
    <p:sldId id="363" r:id="rId20"/>
    <p:sldId id="364" r:id="rId21"/>
    <p:sldId id="365" r:id="rId22"/>
    <p:sldId id="368" r:id="rId23"/>
    <p:sldId id="366" r:id="rId24"/>
    <p:sldId id="369" r:id="rId25"/>
    <p:sldId id="367" r:id="rId26"/>
    <p:sldId id="370" r:id="rId27"/>
    <p:sldId id="35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hapovalov" initials="I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0"/>
    <a:srgbClr val="4DFF00"/>
    <a:srgbClr val="111111"/>
    <a:srgbClr val="363333"/>
    <a:srgbClr val="262626"/>
    <a:srgbClr val="404040"/>
    <a:srgbClr val="00A88E"/>
    <a:srgbClr val="1C1C1C"/>
    <a:srgbClr val="006C5A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78481" autoAdjust="0"/>
  </p:normalViewPr>
  <p:slideViewPr>
    <p:cSldViewPr snapToGrid="0">
      <p:cViewPr varScale="1">
        <p:scale>
          <a:sx n="90" d="100"/>
          <a:sy n="90" d="100"/>
        </p:scale>
        <p:origin x="10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FF5B-D755-4AF9-9FD2-48E2F65817B4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E39F-1111-4D3B-94C1-738D94D75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140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8886-F9A2-4E2C-9826-FE2B4743919C}" type="datetimeFigureOut">
              <a:rPr lang="ru-RU" smtClean="0"/>
              <a:t>26.10.2017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D81BB-E5EE-448A-AE7E-5F7AF09FA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988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3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56" y="6289650"/>
            <a:ext cx="1210676" cy="335633"/>
          </a:xfrm>
          <a:prstGeom prst="rect">
            <a:avLst/>
          </a:prstGeom>
        </p:spPr>
      </p:pic>
      <p:sp>
        <p:nvSpPr>
          <p:cNvPr id="3" name="Текст 23"/>
          <p:cNvSpPr>
            <a:spLocks noGrp="1"/>
          </p:cNvSpPr>
          <p:nvPr>
            <p:ph type="body" sz="quarter" idx="36" hasCustomPrompt="1"/>
          </p:nvPr>
        </p:nvSpPr>
        <p:spPr>
          <a:xfrm>
            <a:off x="434977" y="4329436"/>
            <a:ext cx="5137002" cy="221599"/>
          </a:xfrm>
        </p:spPr>
        <p:txBody>
          <a:bodyPr lIns="0" tIns="0" rIns="0" bIns="0" anchor="t" anchorCtr="0">
            <a:spAutoFit/>
          </a:bodyPr>
          <a:lstStyle>
            <a:lvl1pPr marL="0" indent="0">
              <a:buFontTx/>
              <a:buNone/>
              <a:defRPr sz="1600" i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Secondary text area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4976" y="2624407"/>
            <a:ext cx="5790337" cy="1491177"/>
          </a:xfrm>
        </p:spPr>
        <p:txBody>
          <a:bodyPr anchor="t" anchorCtr="0">
            <a:spAutoFit/>
          </a:bodyPr>
          <a:lstStyle>
            <a:lvl1pPr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WHO WE ARE,</a:t>
            </a:r>
            <a:br>
              <a:rPr lang="en-US" dirty="0" smtClean="0"/>
            </a:br>
            <a:r>
              <a:rPr lang="en-US" dirty="0" smtClean="0"/>
              <a:t>WHAT WE DO,</a:t>
            </a:r>
            <a:br>
              <a:rPr lang="en-US" dirty="0" smtClean="0"/>
            </a:br>
            <a:r>
              <a:rPr lang="en-US" dirty="0" smtClean="0"/>
              <a:t>WHAT MATTERS TO US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9"/>
          <a:stretch/>
        </p:blipFill>
        <p:spPr>
          <a:xfrm>
            <a:off x="6225313" y="1316759"/>
            <a:ext cx="4494753" cy="44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72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 (Big img with 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3"/>
          <p:cNvSpPr>
            <a:spLocks noGrp="1"/>
          </p:cNvSpPr>
          <p:nvPr>
            <p:ph type="body" sz="quarter" idx="36"/>
          </p:nvPr>
        </p:nvSpPr>
        <p:spPr>
          <a:xfrm>
            <a:off x="434976" y="1275907"/>
            <a:ext cx="5137002" cy="4316819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62" y="6289650"/>
            <a:ext cx="1208351" cy="3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427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4975" y="2931941"/>
            <a:ext cx="5790337" cy="994118"/>
          </a:xfrm>
        </p:spPr>
        <p:txBody>
          <a:bodyPr anchor="t" anchorCtr="0">
            <a:spAutoFit/>
          </a:bodyPr>
          <a:lstStyle>
            <a:lvl1pPr>
              <a:lnSpc>
                <a:spcPct val="85000"/>
              </a:lnSpc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THREAT</a:t>
            </a:r>
            <a:br>
              <a:rPr lang="en-US" dirty="0" smtClean="0"/>
            </a:br>
            <a:r>
              <a:rPr lang="en-US" dirty="0" smtClean="0"/>
              <a:t>LANDSCAPE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56" y="6289650"/>
            <a:ext cx="1210676" cy="3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02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We_prot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689892" y="3122091"/>
            <a:ext cx="6793742" cy="387798"/>
          </a:xfrm>
        </p:spPr>
        <p:txBody>
          <a:bodyPr wrap="square" lIns="0" tIns="0" rIns="0" bIns="0" anchor="t" anchorCtr="0">
            <a:noAutofit/>
          </a:bodyPr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WE PROTECT WHAT MATTERS MOST</a:t>
            </a:r>
            <a:endParaRPr lang="ru-RU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16073" y="4523360"/>
            <a:ext cx="3759854" cy="550497"/>
            <a:chOff x="3517435" y="4523360"/>
            <a:chExt cx="3759854" cy="550497"/>
          </a:xfrm>
        </p:grpSpPr>
        <p:pic>
          <p:nvPicPr>
            <p:cNvPr id="3" name="Рисунок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435" y="4538909"/>
              <a:ext cx="1929630" cy="53494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420" y="4523360"/>
              <a:ext cx="1506869" cy="550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18005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Let's_talk?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35707" y="3122091"/>
            <a:ext cx="4182938" cy="387798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LET’S TALK?</a:t>
            </a:r>
            <a:endParaRPr lang="ru-RU" dirty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52" hasCustomPrompt="1"/>
          </p:nvPr>
        </p:nvSpPr>
        <p:spPr>
          <a:xfrm>
            <a:off x="434976" y="3940954"/>
            <a:ext cx="4183669" cy="1128514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Kaspersky Lab HQ</a:t>
            </a:r>
          </a:p>
          <a:p>
            <a:pPr lvl="0"/>
            <a:r>
              <a:rPr lang="en-US" dirty="0" smtClean="0"/>
              <a:t>39A/3 </a:t>
            </a:r>
            <a:r>
              <a:rPr lang="en-US" dirty="0" err="1" smtClean="0"/>
              <a:t>Leningradskoe</a:t>
            </a:r>
            <a:r>
              <a:rPr lang="en-US" dirty="0" smtClean="0"/>
              <a:t> </a:t>
            </a:r>
            <a:r>
              <a:rPr lang="en-US" dirty="0" err="1" smtClean="0"/>
              <a:t>Shosse</a:t>
            </a:r>
            <a:endParaRPr lang="en-US" dirty="0" smtClean="0"/>
          </a:p>
          <a:p>
            <a:pPr lvl="0"/>
            <a:r>
              <a:rPr lang="en-US" dirty="0" smtClean="0"/>
              <a:t>Moscow, 125212, Russian Federation</a:t>
            </a:r>
          </a:p>
          <a:p>
            <a:pPr lvl="0"/>
            <a:r>
              <a:rPr lang="en-US" dirty="0" smtClean="0"/>
              <a:t>Tel: +7 (495) 797-8700</a:t>
            </a:r>
          </a:p>
          <a:p>
            <a:pPr lvl="0"/>
            <a:r>
              <a:rPr lang="en-US" dirty="0" smtClean="0"/>
              <a:t>www.kaspersky.com</a:t>
            </a:r>
            <a:endParaRPr lang="ru-R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90154" y="5484993"/>
            <a:ext cx="2934072" cy="429591"/>
            <a:chOff x="3517435" y="4523360"/>
            <a:chExt cx="3759854" cy="550497"/>
          </a:xfrm>
        </p:grpSpPr>
        <p:pic>
          <p:nvPicPr>
            <p:cNvPr id="10" name="Рисунок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435" y="4538909"/>
              <a:ext cx="1929630" cy="5349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420" y="4523360"/>
              <a:ext cx="1506869" cy="550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7365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2003" y="6557815"/>
            <a:ext cx="365755" cy="195050"/>
          </a:xfrm>
          <a:prstGeom prst="rect">
            <a:avLst/>
          </a:prstGeom>
        </p:spPr>
        <p:txBody>
          <a:bodyPr/>
          <a:lstStyle/>
          <a:p>
            <a:fld id="{917E2C73-0731-435F-990F-57C27915D7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653" y="6557815"/>
            <a:ext cx="3860800" cy="1950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624417" y="1315840"/>
            <a:ext cx="10943167" cy="573534"/>
          </a:xfrm>
        </p:spPr>
        <p:txBody>
          <a:bodyPr/>
          <a:lstStyle>
            <a:lvl1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1133" y="1889126"/>
            <a:ext cx="10966451" cy="4276725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13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4976" y="1296404"/>
            <a:ext cx="11318874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0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75" r:id="rId4"/>
    <p:sldLayoutId id="2147483679" r:id="rId5"/>
    <p:sldLayoutId id="214748368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36"/>
          </p:nvPr>
        </p:nvSpPr>
        <p:spPr>
          <a:xfrm>
            <a:off x="434977" y="4329436"/>
            <a:ext cx="5137002" cy="221599"/>
          </a:xfrm>
        </p:spPr>
        <p:txBody>
          <a:bodyPr/>
          <a:lstStyle/>
          <a:p>
            <a:r>
              <a:rPr lang="ru-RU" b="1" i="0" smtClean="0"/>
              <a:t>Дмитрий Ходырев</a:t>
            </a:r>
            <a:endParaRPr lang="en-US" b="1" i="0" dirty="0" smtClean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34976" y="2624407"/>
            <a:ext cx="7281668" cy="994118"/>
          </a:xfrm>
        </p:spPr>
        <p:txBody>
          <a:bodyPr/>
          <a:lstStyle/>
          <a:p>
            <a:r>
              <a:rPr lang="ru-RU" dirty="0" smtClean="0"/>
              <a:t>Хакатон </a:t>
            </a:r>
            <a:r>
              <a:rPr lang="en-US" dirty="0" smtClean="0"/>
              <a:t>SafeBoard</a:t>
            </a:r>
            <a:br>
              <a:rPr lang="en-US" dirty="0" smtClean="0"/>
            </a:br>
            <a:r>
              <a:rPr lang="ru-RU" dirty="0" smtClean="0"/>
              <a:t>Разбор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8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 smtClean="0"/>
              <a:t>8. Подстрока строки чисел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324293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Наблюдение: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числа от </a:t>
            </a:r>
            <a:r>
              <a:rPr lang="en-US" sz="3600" dirty="0" smtClean="0"/>
              <a:t>10</a:t>
            </a:r>
            <a:r>
              <a:rPr lang="en-US" sz="3600" baseline="30000" dirty="0"/>
              <a:t>Z</a:t>
            </a:r>
            <a:r>
              <a:rPr lang="en-US" sz="3600" baseline="30000" dirty="0" smtClean="0"/>
              <a:t>-1</a:t>
            </a:r>
            <a:r>
              <a:rPr lang="ru-RU" sz="3600" dirty="0" smtClean="0"/>
              <a:t> до </a:t>
            </a:r>
            <a:r>
              <a:rPr lang="en-US" sz="3600" dirty="0" smtClean="0"/>
              <a:t>10</a:t>
            </a:r>
            <a:r>
              <a:rPr lang="en-US" sz="3600" baseline="30000" dirty="0"/>
              <a:t>Z</a:t>
            </a:r>
            <a:r>
              <a:rPr lang="en-US" sz="3600" dirty="0" smtClean="0"/>
              <a:t>-1</a:t>
            </a:r>
            <a:r>
              <a:rPr lang="ru-RU" sz="3600" dirty="0" smtClean="0"/>
              <a:t> имеют длину</a:t>
            </a:r>
            <a:r>
              <a:rPr lang="en-US" sz="3600" dirty="0" smtClean="0"/>
              <a:t> Z</a:t>
            </a:r>
            <a:endParaRPr lang="ru-RU" sz="3600" dirty="0" smtClean="0"/>
          </a:p>
          <a:p>
            <a:pPr marL="0" indent="0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1) </a:t>
            </a:r>
            <a:r>
              <a:rPr lang="ru-RU" sz="3600" dirty="0" smtClean="0"/>
              <a:t>Найдем длину числа в </a:t>
            </a:r>
            <a:r>
              <a:rPr lang="en-US" sz="3600" dirty="0" smtClean="0"/>
              <a:t>K-</a:t>
            </a:r>
            <a:r>
              <a:rPr lang="ru-RU" sz="3600" dirty="0" smtClean="0"/>
              <a:t>й позиции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3600" dirty="0" smtClean="0"/>
              <a:t> 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marL="0" indent="0">
              <a:buNone/>
            </a:pPr>
            <a:r>
              <a:rPr lang="ru-RU" sz="3600" dirty="0" smtClean="0"/>
              <a:t>2) Вычислим первое число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3600" dirty="0" smtClean="0"/>
              <a:t>  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842592592592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3) </a:t>
            </a:r>
            <a:r>
              <a:rPr lang="ru-RU" sz="3600" dirty="0" smtClean="0"/>
              <a:t>Допишем следующие числа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842592592592842592592593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742403" y="5762581"/>
            <a:ext cx="2509283" cy="40403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9. </a:t>
            </a:r>
            <a:r>
              <a:rPr lang="ru-RU" dirty="0" smtClean="0"/>
              <a:t>Максимизировать </a:t>
            </a:r>
            <a:r>
              <a:rPr lang="en-US" dirty="0" smtClean="0"/>
              <a:t>XOR</a:t>
            </a:r>
            <a:r>
              <a:rPr lang="ru-RU" dirty="0" smtClean="0"/>
              <a:t> (1 из 3)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528969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Что скрывается за этим кошмаром?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4" y="1943100"/>
            <a:ext cx="4573905" cy="419943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487758" y="1943100"/>
            <a:ext cx="10844632" cy="5289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/>
              <a:t>Сколько раз участвует i-е число?</a:t>
            </a:r>
            <a:endParaRPr lang="ru-RU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62" y="2498187"/>
            <a:ext cx="5982535" cy="3791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49" y="2339157"/>
            <a:ext cx="5276905" cy="43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 smtClean="0"/>
              <a:t>9</a:t>
            </a:r>
            <a:r>
              <a:rPr lang="en-US" dirty="0" smtClean="0"/>
              <a:t>. </a:t>
            </a:r>
            <a:r>
              <a:rPr lang="ru-RU" dirty="0" smtClean="0"/>
              <a:t>Максимизировать </a:t>
            </a:r>
            <a:r>
              <a:rPr lang="en-US" dirty="0" smtClean="0"/>
              <a:t>XOR (</a:t>
            </a:r>
            <a:r>
              <a:rPr lang="ru-RU" dirty="0" smtClean="0"/>
              <a:t>2 из 3)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324293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Какие 15 чисел выбрать?</a:t>
            </a:r>
          </a:p>
          <a:p>
            <a:pPr marL="0" indent="0">
              <a:buNone/>
            </a:pPr>
            <a:r>
              <a:rPr lang="ru-RU" sz="3600" dirty="0" smtClean="0"/>
              <a:t>Способ 1: внимательно посмотреть на входные данные</a:t>
            </a:r>
            <a:br>
              <a:rPr lang="ru-RU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Получаем</a:t>
            </a:r>
            <a:r>
              <a:rPr lang="en-US" sz="3600" dirty="0" smtClean="0"/>
              <a:t> </a:t>
            </a:r>
            <a:r>
              <a:rPr lang="ru-RU" sz="3600" dirty="0" smtClean="0"/>
              <a:t>ответ</a:t>
            </a:r>
            <a:r>
              <a:rPr lang="en-US" sz="3600" dirty="0"/>
              <a:t>:</a:t>
            </a:r>
            <a:r>
              <a:rPr lang="ru-RU" sz="3600" dirty="0" smtClean="0"/>
              <a:t> 111111111111111</a:t>
            </a:r>
            <a:r>
              <a:rPr lang="ru-RU" sz="3600" baseline="-25000" dirty="0" smtClean="0"/>
              <a:t>2</a:t>
            </a:r>
            <a:r>
              <a:rPr lang="ru-RU" sz="3600" dirty="0" smtClean="0"/>
              <a:t> = 2</a:t>
            </a:r>
            <a:r>
              <a:rPr lang="ru-RU" sz="3600" baseline="30000" dirty="0" smtClean="0"/>
              <a:t>15</a:t>
            </a:r>
            <a:r>
              <a:rPr lang="ru-RU" sz="3600" dirty="0" smtClean="0"/>
              <a:t>-1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endParaRPr lang="ru-RU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0" y="3090831"/>
            <a:ext cx="10807763" cy="1058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0" y="3089664"/>
            <a:ext cx="10803120" cy="1057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70" y="3087543"/>
            <a:ext cx="10803120" cy="10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/>
              <a:t>9</a:t>
            </a:r>
            <a:r>
              <a:rPr lang="en-US" dirty="0"/>
              <a:t>. </a:t>
            </a:r>
            <a:r>
              <a:rPr lang="ru-RU" dirty="0"/>
              <a:t>Максимизировать </a:t>
            </a:r>
            <a:r>
              <a:rPr lang="en-US" dirty="0"/>
              <a:t>XOR </a:t>
            </a:r>
            <a:r>
              <a:rPr lang="en-US" dirty="0" smtClean="0"/>
              <a:t>(</a:t>
            </a:r>
            <a:r>
              <a:rPr lang="ru-RU" dirty="0" smtClean="0"/>
              <a:t>3 из 3)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447630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А если не смотреть на входные данные?</a:t>
            </a:r>
          </a:p>
          <a:p>
            <a:pPr marL="0" indent="0">
              <a:buNone/>
            </a:pPr>
            <a:r>
              <a:rPr lang="ru-RU" sz="3600" dirty="0" smtClean="0"/>
              <a:t>Тогда перебор подмножеств: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	29!</a:t>
            </a:r>
            <a:r>
              <a:rPr lang="ru-RU" sz="3600" dirty="0" smtClean="0"/>
              <a:t> </a:t>
            </a:r>
            <a:r>
              <a:rPr lang="en-US" sz="3600" dirty="0" smtClean="0"/>
              <a:t>/</a:t>
            </a:r>
            <a:r>
              <a:rPr lang="ru-RU" sz="3600" dirty="0" smtClean="0"/>
              <a:t> </a:t>
            </a:r>
            <a:r>
              <a:rPr lang="en-US" sz="3600" dirty="0" smtClean="0"/>
              <a:t>15!14! ~ 7*10</a:t>
            </a:r>
            <a:r>
              <a:rPr lang="en-US" sz="3600" baseline="30000" dirty="0" smtClean="0"/>
              <a:t>7</a:t>
            </a:r>
            <a:r>
              <a:rPr lang="ru-RU" sz="3600" dirty="0" smtClean="0"/>
              <a:t> </a:t>
            </a:r>
            <a:r>
              <a:rPr lang="en-US" sz="3600" dirty="0" smtClean="0"/>
              <a:t>&lt; 10</a:t>
            </a:r>
            <a:r>
              <a:rPr lang="ru-RU" sz="3600" dirty="0" smtClean="0"/>
              <a:t> сек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Или повторить</a:t>
            </a:r>
            <a:r>
              <a:rPr lang="en-US" sz="3600" dirty="0" smtClean="0"/>
              <a:t> </a:t>
            </a:r>
            <a:r>
              <a:rPr lang="ru-RU" sz="3600" dirty="0" smtClean="0"/>
              <a:t>10</a:t>
            </a:r>
            <a:r>
              <a:rPr lang="en-US" sz="3600" baseline="30000" dirty="0" smtClean="0"/>
              <a:t>8</a:t>
            </a:r>
            <a:r>
              <a:rPr lang="en-US" sz="3600" dirty="0" smtClean="0"/>
              <a:t> </a:t>
            </a:r>
            <a:r>
              <a:rPr lang="ru-RU" sz="3600" dirty="0" smtClean="0"/>
              <a:t>раз</a:t>
            </a:r>
            <a:r>
              <a:rPr lang="en-US" sz="3600" dirty="0" smtClean="0"/>
              <a:t> (</a:t>
            </a:r>
            <a:r>
              <a:rPr lang="en-US" sz="3600" dirty="0" smtClean="0"/>
              <a:t>~ 60 </a:t>
            </a:r>
            <a:r>
              <a:rPr lang="ru-RU" sz="3600" smtClean="0"/>
              <a:t>сек)</a:t>
            </a:r>
            <a:r>
              <a:rPr lang="ru-RU" sz="360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random_shuffle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a.begin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a.end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 =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b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::max(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v);</a:t>
            </a:r>
            <a:b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200" dirty="0" smtClean="0"/>
              <a:t>Повезет с </a:t>
            </a:r>
            <a:r>
              <a:rPr lang="en-US" sz="3200" dirty="0" smtClean="0"/>
              <a:t>P &gt; </a:t>
            </a:r>
            <a:r>
              <a:rPr lang="en-US" sz="3200" dirty="0" smtClean="0"/>
              <a:t>72%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smtClean="0"/>
              <a:t>	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60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10. </a:t>
            </a:r>
            <a:r>
              <a:rPr lang="ru-RU" dirty="0" smtClean="0"/>
              <a:t>Натуральная сортировка (1 из 2)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324293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Подзадача</a:t>
            </a:r>
            <a:r>
              <a:rPr lang="en-US" sz="3600" dirty="0" smtClean="0"/>
              <a:t> 1</a:t>
            </a:r>
            <a:r>
              <a:rPr lang="ru-RU" sz="3600" dirty="0" smtClean="0"/>
              <a:t>: сравнить две заданные строки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978757"/>
            <a:ext cx="6445009" cy="45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10. </a:t>
            </a:r>
            <a:r>
              <a:rPr lang="ru-RU" dirty="0" smtClean="0"/>
              <a:t>Натуральная сортировка (2 из 2)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324293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Подзадача 2: сравнить два числа</a:t>
            </a:r>
          </a:p>
          <a:p>
            <a:pPr marL="0" indent="0">
              <a:buNone/>
            </a:pPr>
            <a:r>
              <a:rPr lang="ru-RU" sz="3600" dirty="0" smtClean="0"/>
              <a:t>Опасные моменты:</a:t>
            </a:r>
            <a:br>
              <a:rPr lang="ru-RU" sz="3600" dirty="0" smtClean="0"/>
            </a:br>
            <a:r>
              <a:rPr lang="ru-RU" sz="3600" dirty="0" smtClean="0"/>
              <a:t>- число может быть длинным</a:t>
            </a:r>
            <a:br>
              <a:rPr lang="ru-RU" sz="3600" dirty="0" smtClean="0"/>
            </a:br>
            <a:r>
              <a:rPr lang="ru-RU" sz="3600" dirty="0" smtClean="0"/>
              <a:t>- возможны лидирующие нули</a:t>
            </a:r>
          </a:p>
          <a:p>
            <a:pPr marL="0" indent="0">
              <a:buNone/>
            </a:pPr>
            <a:r>
              <a:rPr lang="ru-RU" sz="3600" dirty="0" smtClean="0"/>
              <a:t>Сводим сравнение чисел к сравнению строк: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6" y="4179483"/>
            <a:ext cx="806880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 </a:t>
            </a:r>
            <a:r>
              <a:rPr lang="ru-RU" dirty="0" smtClean="0"/>
              <a:t>Сумма цифр (</a:t>
            </a:r>
            <a:r>
              <a:rPr lang="en-US" dirty="0" smtClean="0"/>
              <a:t>Hard)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40158" y="1566531"/>
            <a:ext cx="10844632" cy="791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N – </a:t>
            </a:r>
            <a:r>
              <a:rPr lang="ru-RU" sz="3600" dirty="0" smtClean="0"/>
              <a:t>большое, за </a:t>
            </a:r>
            <a:r>
              <a:rPr lang="en-US" sz="3600" dirty="0" smtClean="0"/>
              <a:t>O(N)</a:t>
            </a:r>
            <a:r>
              <a:rPr lang="ru-RU" sz="3600" dirty="0" smtClean="0"/>
              <a:t> не успеть</a:t>
            </a:r>
            <a:endParaRPr lang="en-US" sz="3600" baseline="30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28" y="857064"/>
            <a:ext cx="6627568" cy="1668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80" y="2620706"/>
            <a:ext cx="5924470" cy="156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323" y="402331"/>
            <a:ext cx="7243405" cy="3952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620" y="4187398"/>
            <a:ext cx="7173017" cy="258887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2003" y="5539627"/>
            <a:ext cx="10844632" cy="79186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Осталось только</a:t>
            </a:r>
            <a:br>
              <a:rPr lang="ru-RU" sz="2800" dirty="0" smtClean="0"/>
            </a:br>
            <a:r>
              <a:rPr lang="ru-RU" sz="2800" dirty="0" smtClean="0"/>
              <a:t>всё это </a:t>
            </a:r>
            <a:br>
              <a:rPr lang="ru-RU" sz="2800" dirty="0" smtClean="0"/>
            </a:br>
            <a:r>
              <a:rPr lang="ru-RU" sz="2800" dirty="0" smtClean="0"/>
              <a:t>просуммировать :)</a:t>
            </a:r>
            <a:endParaRPr lang="en-US" sz="2800" baseline="300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8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25" y="871013"/>
            <a:ext cx="7398368" cy="5986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Круги на плоскости (1 из 4)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004982" cy="1409079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Вычислим: 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- </a:t>
            </a:r>
            <a:r>
              <a:rPr lang="ru-RU" sz="3600" dirty="0" smtClean="0">
                <a:solidFill>
                  <a:srgbClr val="FFD900"/>
                </a:solidFill>
              </a:rPr>
              <a:t>точки</a:t>
            </a:r>
            <a:r>
              <a:rPr lang="ru-RU" sz="3600" dirty="0" smtClean="0"/>
              <a:t> пересечения</a:t>
            </a:r>
          </a:p>
          <a:p>
            <a:pPr>
              <a:buFontTx/>
              <a:buChar char="-"/>
            </a:pPr>
            <a:r>
              <a:rPr lang="ru-RU" sz="3600" dirty="0" smtClean="0"/>
              <a:t>крайние </a:t>
            </a:r>
            <a:r>
              <a:rPr lang="ru-RU" sz="3600" dirty="0" smtClean="0">
                <a:solidFill>
                  <a:srgbClr val="4DFF00"/>
                </a:solidFill>
              </a:rPr>
              <a:t>точки</a:t>
            </a:r>
            <a:r>
              <a:rPr lang="ru-RU" sz="3600" dirty="0" smtClean="0"/>
              <a:t> по горизонтали</a:t>
            </a:r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Упорядочим их</a:t>
            </a:r>
          </a:p>
        </p:txBody>
      </p:sp>
    </p:spTree>
    <p:extLst>
      <p:ext uri="{BB962C8B-B14F-4D97-AF65-F5344CB8AC3E}">
        <p14:creationId xmlns:p14="http://schemas.microsoft.com/office/powerpoint/2010/main" val="38331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Круги на плоскости (2 из 4)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5143684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Представим каждую окружность: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И, принимая во внимание:</a:t>
            </a:r>
            <a:br>
              <a:rPr lang="ru-RU" sz="3600" dirty="0" smtClean="0"/>
            </a:br>
            <a:endParaRPr lang="ru-RU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58" y="2062991"/>
            <a:ext cx="3970632" cy="20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62" y="4618967"/>
            <a:ext cx="876422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Круги на плоскости (3 из 4)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1774839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... интегрируем</a:t>
            </a:r>
            <a:br>
              <a:rPr lang="ru-RU" sz="3600" dirty="0" smtClean="0"/>
            </a:br>
            <a:r>
              <a:rPr lang="ru-RU" sz="3600" dirty="0" smtClean="0"/>
              <a:t>каждый</a:t>
            </a:r>
            <a:br>
              <a:rPr lang="ru-RU" sz="3600" dirty="0" smtClean="0"/>
            </a:br>
            <a:r>
              <a:rPr lang="ru-RU" sz="3600" dirty="0" smtClean="0"/>
              <a:t>интервал:</a:t>
            </a:r>
          </a:p>
          <a:p>
            <a:pPr marL="0" indent="0">
              <a:buNone/>
            </a:pPr>
            <a:endParaRPr lang="ru-RU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723300"/>
            <a:ext cx="7217566" cy="5840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34" y="3308117"/>
            <a:ext cx="4257330" cy="3148142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434976" y="3655068"/>
            <a:ext cx="2880282" cy="2631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 smtClean="0"/>
              <a:t>... учитывая возможные пустоты:</a:t>
            </a:r>
            <a:br>
              <a:rPr lang="ru-RU" sz="3600" dirty="0" smtClean="0"/>
            </a:br>
            <a:r>
              <a:rPr lang="ru-RU" sz="3600" dirty="0" smtClean="0"/>
              <a:t>(их не интегрируем)</a:t>
            </a:r>
          </a:p>
        </p:txBody>
      </p:sp>
    </p:spTree>
    <p:extLst>
      <p:ext uri="{BB962C8B-B14F-4D97-AF65-F5344CB8AC3E}">
        <p14:creationId xmlns:p14="http://schemas.microsoft.com/office/powerpoint/2010/main" val="3819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 smtClean="0"/>
              <a:t>Как это всё решать?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6" y="941277"/>
            <a:ext cx="341995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Круги на плоскости (4 из 4)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324293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Но можно и проще, проверив на принадлежность: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min</a:t>
            </a:r>
            <a:r>
              <a:rPr lang="en-US" sz="2800" dirty="0" smtClean="0"/>
              <a:t> + d*</a:t>
            </a:r>
            <a:r>
              <a:rPr lang="en-US" sz="2800" dirty="0" err="1" smtClean="0"/>
              <a:t>z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min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d*</a:t>
            </a:r>
            <a:r>
              <a:rPr lang="en-US" sz="2800" dirty="0" err="1" smtClean="0"/>
              <a:t>z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Этого достаточно:</a:t>
            </a:r>
            <a:endParaRPr lang="en-US" sz="3600" dirty="0" smtClean="0"/>
          </a:p>
          <a:p>
            <a:pPr marL="0" indent="0">
              <a:buNone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Результат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интегрирования: 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4353.183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Приближение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с d = 1.00  : 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4381.000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Приближение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с d = 0.10  : 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4353.760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(~0.1 сек)</a:t>
            </a:r>
          </a:p>
          <a:p>
            <a:pPr marL="0" indent="0">
              <a:buNone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Приближение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с d = 0.01  : 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4353.201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(~10 сек)</a:t>
            </a:r>
          </a:p>
          <a:p>
            <a:pPr marL="0" indent="0">
              <a:buNone/>
            </a:pP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4269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/>
              <a:t>3</a:t>
            </a:r>
            <a:r>
              <a:rPr lang="en-US" dirty="0" smtClean="0"/>
              <a:t>. </a:t>
            </a:r>
            <a:r>
              <a:rPr lang="ru-RU" dirty="0" smtClean="0"/>
              <a:t>Выйти из лабиринта (1 из 3)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0"/>
            <a:ext cx="10844632" cy="4838079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Если не обращать внимание на ключи</a:t>
            </a:r>
          </a:p>
          <a:p>
            <a:pPr marL="0" indent="0">
              <a:buNone/>
            </a:pPr>
            <a:r>
              <a:rPr lang="ru-RU" sz="3600" dirty="0" smtClean="0"/>
              <a:t>=</a:t>
            </a:r>
            <a:r>
              <a:rPr lang="en-US" sz="3600" dirty="0" smtClean="0"/>
              <a:t>&gt; </a:t>
            </a:r>
            <a:r>
              <a:rPr lang="ru-RU" sz="3600" dirty="0" smtClean="0"/>
              <a:t>можно применить поиск в ширину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%</a:t>
            </a:r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600" dirty="0" smtClean="0"/>
              <a:t>Если мы решили, что берем сначала ключ </a:t>
            </a:r>
            <a:r>
              <a:rPr lang="en-US" sz="3600" dirty="0" smtClean="0"/>
              <a:t>x</a:t>
            </a:r>
            <a:r>
              <a:rPr lang="ru-RU" sz="3600" dirty="0" smtClean="0"/>
              <a:t>, затем ключ </a:t>
            </a:r>
            <a:r>
              <a:rPr lang="en-US" sz="3600" dirty="0"/>
              <a:t>y</a:t>
            </a:r>
            <a:r>
              <a:rPr lang="ru-RU" sz="3600" dirty="0" smtClean="0"/>
              <a:t>, затем ключ</a:t>
            </a:r>
            <a:r>
              <a:rPr lang="en-US" sz="3600" dirty="0" smtClean="0"/>
              <a:t> z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=</a:t>
            </a:r>
            <a:r>
              <a:rPr lang="en-US" sz="3600" dirty="0" smtClean="0"/>
              <a:t>&gt; </a:t>
            </a:r>
            <a:r>
              <a:rPr lang="ru-RU" sz="3600" dirty="0" smtClean="0"/>
              <a:t>можно тоже применить поиск в ширину</a:t>
            </a:r>
            <a:br>
              <a:rPr lang="ru-RU" sz="3600" dirty="0" smtClean="0"/>
            </a:b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x =&gt; y =&gt; z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(4 раза)</a:t>
            </a: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6" y="828992"/>
            <a:ext cx="10632558" cy="52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/>
              <a:t>Выйти из лабиринта </a:t>
            </a:r>
            <a:r>
              <a:rPr lang="ru-RU" dirty="0" smtClean="0"/>
              <a:t>(2 </a:t>
            </a:r>
            <a:r>
              <a:rPr lang="ru-RU" dirty="0"/>
              <a:t>из 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324293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Наблюдение: ключей немного.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И вариантов их обхода немного:</a:t>
            </a:r>
            <a:br>
              <a:rPr lang="ru-RU" sz="3600" dirty="0" smtClean="0"/>
            </a:b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Для каждого варианта строим цепочку путей:</a:t>
            </a:r>
            <a:br>
              <a:rPr lang="ru-RU" sz="3600" dirty="0" smtClean="0"/>
            </a:b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keyK</a:t>
            </a: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b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и в</a:t>
            </a:r>
            <a:r>
              <a:rPr lang="ru-RU" sz="3600" dirty="0" smtClean="0"/>
              <a:t>ыбираем лучший.</a:t>
            </a:r>
            <a:br>
              <a:rPr lang="ru-RU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48" y="2579323"/>
            <a:ext cx="236253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/>
              <a:t>3</a:t>
            </a:r>
            <a:r>
              <a:rPr lang="en-US" dirty="0" smtClean="0"/>
              <a:t>. </a:t>
            </a:r>
            <a:r>
              <a:rPr lang="ru-RU" dirty="0" smtClean="0"/>
              <a:t>Выйти из лабиринта (3 из 3)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0"/>
            <a:ext cx="10844632" cy="4838079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Кратчайщий путь – цепочка </a:t>
            </a:r>
            <a:r>
              <a:rPr lang="en-US" sz="3600" dirty="0" smtClean="0"/>
              <a:t>'</a:t>
            </a:r>
            <a:r>
              <a:rPr lang="en-US" sz="3600" dirty="0" err="1" smtClean="0"/>
              <a:t>kasp</a:t>
            </a:r>
            <a:r>
              <a:rPr lang="en-US" sz="3600" dirty="0"/>
              <a:t>'</a:t>
            </a:r>
            <a:r>
              <a:rPr lang="en-US" sz="3600" dirty="0" smtClean="0"/>
              <a:t>.</a:t>
            </a:r>
            <a:endParaRPr lang="ru-RU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57" y="1893633"/>
            <a:ext cx="10361025" cy="4664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0" y="2004496"/>
            <a:ext cx="10361026" cy="4853504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771738" y="1659119"/>
            <a:ext cx="2854112" cy="35243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cs typeface="Consolas" panose="020B0609020204030204" pitchFamily="49" charset="0"/>
              </a:rPr>
              <a:t>Топ-7 путей:</a:t>
            </a:r>
          </a:p>
          <a:p>
            <a:pPr marL="0" indent="0">
              <a:buNone/>
            </a:pP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335 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kasp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341 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aksp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345 'asp'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361 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tkasp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361 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ksp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363 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tasp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363 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0623" y="2956310"/>
            <a:ext cx="10844632" cy="689962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/>
              <a:t>Всем спасибо за участие!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94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Простое тестовое задание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324293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1) без " "</a:t>
            </a:r>
          </a:p>
          <a:p>
            <a:pPr marL="0" indent="0">
              <a:buNone/>
            </a:pPr>
            <a:r>
              <a:rPr lang="ru-RU" sz="3600" dirty="0" smtClean="0"/>
              <a:t>2) правильный регистр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91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Стековый калькулятор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2679404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Аккуратно сделать то, что написано в условии:</a:t>
            </a:r>
          </a:p>
          <a:p>
            <a:pPr>
              <a:buFontTx/>
              <a:buChar char="-"/>
            </a:pPr>
            <a:r>
              <a:rPr lang="ru-RU" sz="3600" dirty="0" smtClean="0"/>
              <a:t>прочитать команду</a:t>
            </a:r>
          </a:p>
          <a:p>
            <a:pPr>
              <a:buFontTx/>
              <a:buChar char="-"/>
            </a:pPr>
            <a:r>
              <a:rPr lang="ru-RU" sz="3600" dirty="0" smtClean="0"/>
              <a:t>прочитать аргумент (если применимо)</a:t>
            </a:r>
          </a:p>
          <a:p>
            <a:pPr>
              <a:buFontTx/>
              <a:buChar char="-"/>
            </a:pPr>
            <a:r>
              <a:rPr lang="ru-RU" sz="3600" dirty="0" smtClean="0"/>
              <a:t>выполнить команду</a:t>
            </a:r>
          </a:p>
          <a:p>
            <a:pPr marL="0" indent="0">
              <a:buNone/>
            </a:pPr>
            <a:r>
              <a:rPr lang="ru-RU" sz="3600" dirty="0" smtClean="0"/>
              <a:t>Важно:</a:t>
            </a:r>
          </a:p>
          <a:p>
            <a:pPr>
              <a:buFontTx/>
              <a:buChar char="-"/>
            </a:pPr>
            <a:r>
              <a:rPr lang="ru-RU" sz="3600" dirty="0" smtClean="0"/>
              <a:t>правильный порядок аргументов команды </a:t>
            </a:r>
            <a:r>
              <a:rPr lang="en-US" sz="3600" dirty="0" smtClean="0"/>
              <a:t>sub</a:t>
            </a:r>
            <a:endParaRPr lang="ru-RU" sz="3600" dirty="0" smtClean="0"/>
          </a:p>
          <a:p>
            <a:pPr>
              <a:buFontTx/>
              <a:buChar char="-"/>
            </a:pPr>
            <a:r>
              <a:rPr lang="ru-RU" sz="3600" dirty="0" smtClean="0"/>
              <a:t>знаковые числа, хотя бы 64-бита</a:t>
            </a:r>
          </a:p>
        </p:txBody>
      </p:sp>
    </p:spTree>
    <p:extLst>
      <p:ext uri="{BB962C8B-B14F-4D97-AF65-F5344CB8AC3E}">
        <p14:creationId xmlns:p14="http://schemas.microsoft.com/office/powerpoint/2010/main" val="24466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 smtClean="0"/>
              <a:t>3. Сумма цифр (</a:t>
            </a:r>
            <a:r>
              <a:rPr lang="en-US" dirty="0" smtClean="0"/>
              <a:t>Easy)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0"/>
            <a:ext cx="10844632" cy="315786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- </a:t>
            </a:r>
            <a:r>
              <a:rPr lang="ru-RU" sz="3600" dirty="0" smtClean="0"/>
              <a:t>Пройти по числам от 1 до </a:t>
            </a:r>
            <a:r>
              <a:rPr lang="en-US" sz="3600" dirty="0" smtClean="0"/>
              <a:t>N</a:t>
            </a:r>
            <a:endParaRPr lang="ru-RU" sz="3600" dirty="0" smtClean="0"/>
          </a:p>
          <a:p>
            <a:pPr marL="0" indent="0">
              <a:buNone/>
            </a:pPr>
            <a:r>
              <a:rPr lang="en-US" sz="3600" dirty="0" smtClean="0"/>
              <a:t>- </a:t>
            </a:r>
            <a:r>
              <a:rPr lang="ru-RU" sz="3600" dirty="0" smtClean="0"/>
              <a:t>У каждого числа найти сумму цифр: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(x != 0) { s += x % 10; x /= 10; }</a:t>
            </a:r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Сложность</a:t>
            </a:r>
            <a:r>
              <a:rPr lang="en-US" sz="3600" dirty="0"/>
              <a:t>:</a:t>
            </a:r>
            <a:r>
              <a:rPr lang="ru-RU" sz="3600" dirty="0" smtClean="0"/>
              <a:t> </a:t>
            </a:r>
            <a:r>
              <a:rPr lang="en-US" sz="3600" dirty="0" smtClean="0"/>
              <a:t>O(N) ~</a:t>
            </a:r>
            <a:r>
              <a:rPr lang="ru-RU" sz="3600" dirty="0" smtClean="0"/>
              <a:t> 1 сек</a:t>
            </a:r>
            <a:r>
              <a:rPr lang="en-US" sz="3600" dirty="0" smtClean="0"/>
              <a:t> </a:t>
            </a:r>
            <a:r>
              <a:rPr lang="ru-RU" sz="3600" dirty="0" smtClean="0"/>
              <a:t>при </a:t>
            </a:r>
            <a:r>
              <a:rPr lang="en-US" sz="3600" dirty="0" smtClean="0"/>
              <a:t>N=10</a:t>
            </a:r>
            <a:r>
              <a:rPr lang="en-US" sz="3600" baseline="30000" dirty="0" smtClean="0"/>
              <a:t>6</a:t>
            </a:r>
            <a:endParaRPr lang="ru-RU" sz="3600" baseline="30000" dirty="0" smtClean="0"/>
          </a:p>
          <a:p>
            <a:pPr marL="0" indent="0">
              <a:buNone/>
            </a:pP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0094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 smtClean="0"/>
              <a:t>4. Сумма из матрицы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0"/>
            <a:ext cx="10844632" cy="4359349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- Перебрать все элементы матрицы</a:t>
            </a:r>
          </a:p>
          <a:p>
            <a:pPr marL="0" indent="0">
              <a:buNone/>
            </a:pPr>
            <a:r>
              <a:rPr lang="ru-RU" sz="3600" dirty="0" smtClean="0"/>
              <a:t>- Пройти по 4 направлениям от каждой точки:</a:t>
            </a:r>
          </a:p>
          <a:p>
            <a:pPr marL="0" indent="0">
              <a:buNone/>
            </a:pPr>
            <a:r>
              <a:rPr lang="ru-RU" sz="3600" dirty="0" smtClean="0"/>
              <a:t>1) горизонталь</a:t>
            </a:r>
          </a:p>
          <a:p>
            <a:pPr marL="0" indent="0">
              <a:buNone/>
            </a:pPr>
            <a:r>
              <a:rPr lang="ru-RU" sz="3600" dirty="0" smtClean="0"/>
              <a:t>2) вертикаль</a:t>
            </a:r>
          </a:p>
          <a:p>
            <a:pPr marL="0" indent="0">
              <a:buNone/>
            </a:pPr>
            <a:r>
              <a:rPr lang="ru-RU" sz="3600" dirty="0" smtClean="0"/>
              <a:t>3) диагональ А</a:t>
            </a:r>
          </a:p>
          <a:p>
            <a:pPr marL="0" indent="0">
              <a:buNone/>
            </a:pPr>
            <a:r>
              <a:rPr lang="ru-RU" sz="3600" dirty="0" smtClean="0"/>
              <a:t>4) диагональ </a:t>
            </a:r>
            <a:r>
              <a:rPr lang="en-US" sz="3600" dirty="0" smtClean="0"/>
              <a:t>B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- И не прочитать мимо массива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87" y="629794"/>
            <a:ext cx="5138227" cy="452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ru-RU" dirty="0" smtClean="0"/>
              <a:t>5. 3-</a:t>
            </a:r>
            <a:r>
              <a:rPr lang="en-US" dirty="0" smtClean="0"/>
              <a:t>N</a:t>
            </a:r>
            <a:r>
              <a:rPr lang="ru-RU" dirty="0" smtClean="0"/>
              <a:t> числа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0"/>
            <a:ext cx="10844632" cy="4359349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3600" dirty="0" smtClean="0"/>
              <a:t>Перебрать все числа от 10</a:t>
            </a:r>
            <a:r>
              <a:rPr lang="en-US" sz="3600" baseline="30000" dirty="0" smtClean="0"/>
              <a:t>3N-1</a:t>
            </a:r>
            <a:r>
              <a:rPr lang="ru-RU" sz="3600" dirty="0" smtClean="0"/>
              <a:t> до</a:t>
            </a:r>
            <a:r>
              <a:rPr lang="en-US" sz="3600" dirty="0" smtClean="0"/>
              <a:t> 10</a:t>
            </a:r>
            <a:r>
              <a:rPr lang="en-US" sz="3600" baseline="30000" dirty="0" smtClean="0"/>
              <a:t>3N</a:t>
            </a:r>
            <a:r>
              <a:rPr lang="ru-RU" sz="3600" dirty="0" smtClean="0"/>
              <a:t>-1</a:t>
            </a:r>
          </a:p>
          <a:p>
            <a:pPr>
              <a:buFontTx/>
              <a:buChar char="-"/>
            </a:pPr>
            <a:r>
              <a:rPr lang="ru-RU" sz="3600" dirty="0" smtClean="0"/>
              <a:t>Проверить, подходит ли число </a:t>
            </a:r>
            <a:r>
              <a:rPr lang="en-US" sz="3600" dirty="0" smtClean="0"/>
              <a:t>x: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% 10</a:t>
            </a:r>
            <a:r>
              <a:rPr lang="en-US" sz="36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x /= 10</a:t>
            </a:r>
            <a:r>
              <a:rPr lang="en-US" sz="36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= x %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6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x /=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6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= x % 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6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</a:t>
            </a:r>
            <a:r>
              <a:rPr lang="ru-RU" sz="3600" dirty="0" smtClean="0"/>
              <a:t>ложность: </a:t>
            </a:r>
            <a:r>
              <a:rPr lang="en-US" sz="3600" dirty="0" smtClean="0"/>
              <a:t>O(10</a:t>
            </a:r>
            <a:r>
              <a:rPr lang="en-US" sz="3600" baseline="30000" dirty="0" smtClean="0"/>
              <a:t>N</a:t>
            </a:r>
            <a:r>
              <a:rPr lang="en-US" sz="3600" dirty="0" smtClean="0"/>
              <a:t>) ~ 10 </a:t>
            </a:r>
            <a:r>
              <a:rPr lang="ru-RU" sz="3600" dirty="0" smtClean="0"/>
              <a:t>сек при </a:t>
            </a:r>
            <a:r>
              <a:rPr lang="en-US" sz="3600" dirty="0" smtClean="0"/>
              <a:t>N=3</a:t>
            </a:r>
            <a:endParaRPr lang="ru-RU" sz="3600" dirty="0"/>
          </a:p>
          <a:p>
            <a:pPr marL="0" indent="0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24733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ru-RU" dirty="0" smtClean="0"/>
              <a:t>. Быть или не быть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0"/>
            <a:ext cx="10844632" cy="4359349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3600" dirty="0" smtClean="0"/>
              <a:t>Обработать строку за строкой</a:t>
            </a:r>
          </a:p>
          <a:p>
            <a:pPr>
              <a:buFontTx/>
              <a:buChar char="-"/>
            </a:pPr>
            <a:r>
              <a:rPr lang="ru-RU" sz="3600" dirty="0" smtClean="0"/>
              <a:t>Класть найденный бит в буфер</a:t>
            </a:r>
          </a:p>
          <a:p>
            <a:pPr>
              <a:buFontTx/>
              <a:buChar char="-"/>
            </a:pPr>
            <a:r>
              <a:rPr lang="ru-RU" sz="3600" dirty="0" smtClean="0"/>
              <a:t>Выводить байт, когда найдено 8 битов</a:t>
            </a:r>
          </a:p>
          <a:p>
            <a:pPr marL="0" indent="0">
              <a:buNone/>
            </a:pP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Опасные моменты</a:t>
            </a:r>
            <a:r>
              <a:rPr lang="en-US" sz="3600" dirty="0"/>
              <a:t>: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- </a:t>
            </a:r>
            <a:r>
              <a:rPr lang="en-US" sz="3600" dirty="0" smtClean="0"/>
              <a:t>case-insensitive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- не только пробелы разделяют: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(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-;:!?'.,"</a:t>
            </a:r>
            <a:r>
              <a:rPr lang="en-US" sz="3600" dirty="0" smtClean="0"/>
              <a:t>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4" y="1913864"/>
            <a:ext cx="11118367" cy="1467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798" y="2289960"/>
            <a:ext cx="4162919" cy="4162919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7254578" y="1414130"/>
            <a:ext cx="5537358" cy="701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/>
              <a:t>(повторить трижды)</a:t>
            </a:r>
          </a:p>
        </p:txBody>
      </p:sp>
    </p:spTree>
    <p:extLst>
      <p:ext uri="{BB962C8B-B14F-4D97-AF65-F5344CB8AC3E}">
        <p14:creationId xmlns:p14="http://schemas.microsoft.com/office/powerpoint/2010/main" val="41713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6" y="402331"/>
            <a:ext cx="11318874" cy="332399"/>
          </a:xfrm>
        </p:spPr>
        <p:txBody>
          <a:bodyPr/>
          <a:lstStyle/>
          <a:p>
            <a:r>
              <a:rPr lang="en-US" dirty="0"/>
              <a:t>7</a:t>
            </a:r>
            <a:r>
              <a:rPr lang="ru-RU" dirty="0" smtClean="0"/>
              <a:t>. Путь в матрице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E2C73-0731-435F-990F-57C27915D7F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58" y="1414131"/>
            <a:ext cx="10844632" cy="1212112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/>
              <a:t>Всего N-1 шагов, по 2 варианта на каждый: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			</a:t>
            </a:r>
            <a:r>
              <a:rPr lang="en-US" sz="3600" dirty="0" smtClean="0"/>
              <a:t>2</a:t>
            </a:r>
            <a:r>
              <a:rPr lang="en-US" sz="3600" baseline="30000" dirty="0" smtClean="0"/>
              <a:t>N-1</a:t>
            </a:r>
            <a:r>
              <a:rPr lang="en-US" sz="3600" dirty="0" smtClean="0"/>
              <a:t> ~ 5*10</a:t>
            </a:r>
            <a:r>
              <a:rPr lang="en-US" sz="3600" baseline="30000" dirty="0" smtClean="0"/>
              <a:t>14</a:t>
            </a:r>
            <a:r>
              <a:rPr lang="en-US" sz="3600" dirty="0" smtClean="0"/>
              <a:t> ~ </a:t>
            </a:r>
            <a:r>
              <a:rPr lang="ru-RU" sz="3600" dirty="0"/>
              <a:t>3</a:t>
            </a:r>
            <a:r>
              <a:rPr lang="ru-RU" sz="3600" dirty="0" smtClean="0"/>
              <a:t> суток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87758" y="5700241"/>
            <a:ext cx="7900950" cy="6548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C</a:t>
            </a:r>
            <a:r>
              <a:rPr lang="ru-RU" sz="3600" dirty="0" smtClean="0"/>
              <a:t>ложность: </a:t>
            </a:r>
            <a:r>
              <a:rPr lang="en-US" sz="3600" dirty="0" smtClean="0"/>
              <a:t>O(N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) &lt; 1 </a:t>
            </a:r>
            <a:r>
              <a:rPr lang="ru-RU" sz="3600" dirty="0" smtClean="0"/>
              <a:t>мсек при </a:t>
            </a:r>
            <a:r>
              <a:rPr lang="en-US" sz="3600" dirty="0" smtClean="0"/>
              <a:t>N=</a:t>
            </a:r>
            <a:r>
              <a:rPr lang="ru-RU" sz="3600" dirty="0" smtClean="0"/>
              <a:t>50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976" y="1180214"/>
            <a:ext cx="10897414" cy="1562986"/>
            <a:chOff x="434976" y="1180214"/>
            <a:chExt cx="10897414" cy="156298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34976" y="1180214"/>
              <a:ext cx="10897414" cy="1446029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7758" y="1275907"/>
              <a:ext cx="10844632" cy="1467293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6" y="888883"/>
            <a:ext cx="4605654" cy="4637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63" y="888883"/>
            <a:ext cx="4881048" cy="46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 without pagination">
  <a:themeElements>
    <a:clrScheme name="Kaspersky Lab colors">
      <a:dk1>
        <a:sysClr val="windowText" lastClr="000000"/>
      </a:dk1>
      <a:lt1>
        <a:sysClr val="window" lastClr="FFFFFF"/>
      </a:lt1>
      <a:dk2>
        <a:srgbClr val="006D5C"/>
      </a:dk2>
      <a:lt2>
        <a:srgbClr val="E7E6E6"/>
      </a:lt2>
      <a:accent1>
        <a:srgbClr val="0F6B5E"/>
      </a:accent1>
      <a:accent2>
        <a:srgbClr val="009982"/>
      </a:accent2>
      <a:accent3>
        <a:srgbClr val="71C9BC"/>
      </a:accent3>
      <a:accent4>
        <a:srgbClr val="575757"/>
      </a:accent4>
      <a:accent5>
        <a:srgbClr val="C8C8C8"/>
      </a:accent5>
      <a:accent6>
        <a:srgbClr val="FF0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2116_ xmlns="5552CECB-98C6-48CA-B1DD-EABDBBC94458" xsi:nil="true"/>
    <Comments xmlns="5552CECB-98C6-48CA-B1DD-EABDBBC94458" xsi:nil="true"/>
    <Hyperlink_x0020_video_x0020_reports xmlns="5552CECB-98C6-48CA-B1DD-EABDBBC94458">
      <Url xsi:nil="true"/>
      <Description xsi:nil="true"/>
    </Hyperlink_x0020_video_x0020_reports>
    <URL xmlns="5552CECB-98C6-48CA-B1DD-EABDBBC94458">
      <Url xsi:nil="true"/>
      <Description xsi:nil="true"/>
    </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EE7ECBC50CE0489AAED066DCF81C86" ma:contentTypeVersion="19" ma:contentTypeDescription="Create a new document." ma:contentTypeScope="" ma:versionID="623317f64614dd39d87d1b0db1b3f371">
  <xsd:schema xmlns:xsd="http://www.w3.org/2001/XMLSchema" xmlns:xs="http://www.w3.org/2001/XMLSchema" xmlns:p="http://schemas.microsoft.com/office/2006/metadata/properties" xmlns:ns2="5552CECB-98C6-48CA-B1DD-EABDBBC94458" targetNamespace="http://schemas.microsoft.com/office/2006/metadata/properties" ma:root="true" ma:fieldsID="c581a0dd3e7b1b4287704dcf506751ac" ns2:_="">
    <xsd:import namespace="5552CECB-98C6-48CA-B1DD-EABDBBC94458"/>
    <xsd:element name="properties">
      <xsd:complexType>
        <xsd:sequence>
          <xsd:element name="documentManagement">
            <xsd:complexType>
              <xsd:all>
                <xsd:element ref="ns2:Hyperlink_x0020_video_x0020_reports" minOccurs="0"/>
                <xsd:element ref="ns2:Comments" minOccurs="0"/>
                <xsd:element ref="ns2:_x2116_" minOccurs="0"/>
                <xsd:element ref="ns2: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2CECB-98C6-48CA-B1DD-EABDBBC94458" elementFormDefault="qualified">
    <xsd:import namespace="http://schemas.microsoft.com/office/2006/documentManagement/types"/>
    <xsd:import namespace="http://schemas.microsoft.com/office/infopath/2007/PartnerControls"/>
    <xsd:element name="Hyperlink_x0020_video_x0020_reports" ma:index="8" nillable="true" ma:displayName="Hyperlink video reports" ma:format="Hyperlink" ma:internalName="Hyperlink_x0020_video_x0020_reports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mments" ma:index="9" nillable="true" ma:displayName="Comments" ma:internalName="Comments" ma:readOnly="false">
      <xsd:simpleType>
        <xsd:restriction base="dms:Text"/>
      </xsd:simpleType>
    </xsd:element>
    <xsd:element name="_x2116_" ma:index="10" nillable="true" ma:displayName="№" ma:internalName="_x2116_" ma:readOnly="false">
      <xsd:simpleType>
        <xsd:restriction base="dms:Text"/>
      </xsd:simpleType>
    </xsd:element>
    <xsd:element name="URL" ma:index="11" nillable="true" ma:displayName="URL" ma:format="Hyperlink" ma:internalName="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D14FBA-8FB6-4E28-846C-5D09E69E7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B3748A-2B0E-4A44-962B-DA76A49F5322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552CECB-98C6-48CA-B1DD-EABDBBC94458"/>
  </ds:schemaRefs>
</ds:datastoreItem>
</file>

<file path=customXml/itemProps3.xml><?xml version="1.0" encoding="utf-8"?>
<ds:datastoreItem xmlns:ds="http://schemas.openxmlformats.org/officeDocument/2006/customXml" ds:itemID="{4902679D-3EEA-4ABA-A37E-48B4297E58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2CECB-98C6-48CA-B1DD-EABDBBC944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550</Words>
  <Application>Microsoft Office PowerPoint</Application>
  <PresentationFormat>Widescreen</PresentationFormat>
  <Paragraphs>136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Slides without pagination</vt:lpstr>
      <vt:lpstr>Хакатон SafeBoard Разбор задач</vt:lpstr>
      <vt:lpstr>Как это всё решать?</vt:lpstr>
      <vt:lpstr>1. Простое тестовое задание</vt:lpstr>
      <vt:lpstr>2. Стековый калькулятор</vt:lpstr>
      <vt:lpstr>3. Сумма цифр (Easy)</vt:lpstr>
      <vt:lpstr>4. Сумма из матрицы</vt:lpstr>
      <vt:lpstr>5. 3-N числа</vt:lpstr>
      <vt:lpstr>6. Быть или не быть</vt:lpstr>
      <vt:lpstr>7. Путь в матрице</vt:lpstr>
      <vt:lpstr>8. Подстрока строки чисел</vt:lpstr>
      <vt:lpstr>9. Максимизировать XOR (1 из 3)</vt:lpstr>
      <vt:lpstr>9. Максимизировать XOR (2 из 3)</vt:lpstr>
      <vt:lpstr>9. Максимизировать XOR (3 из 3)</vt:lpstr>
      <vt:lpstr>10. Натуральная сортировка (1 из 2)</vt:lpstr>
      <vt:lpstr>10. Натуральная сортировка (2 из 2)</vt:lpstr>
      <vt:lpstr>11. Сумма цифр (Hard)</vt:lpstr>
      <vt:lpstr>12. Круги на плоскости (1 из 4)</vt:lpstr>
      <vt:lpstr>12. Круги на плоскости (2 из 4)</vt:lpstr>
      <vt:lpstr>12. Круги на плоскости (3 из 4)</vt:lpstr>
      <vt:lpstr>12. Круги на плоскости (4 из 4)</vt:lpstr>
      <vt:lpstr>13. Выйти из лабиринта (1 из 3)</vt:lpstr>
      <vt:lpstr>12. Выйти из лабиринта (2 из 3)</vt:lpstr>
      <vt:lpstr>13. Выйти из лабиринта (3 из 3)</vt:lpstr>
      <vt:lpstr>PowerPoint Presentation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MBO 2017Q1</dc:title>
  <dc:creator>Ivan Shapovalov</dc:creator>
  <cp:lastModifiedBy>Dmitriy Khodyrev</cp:lastModifiedBy>
  <cp:revision>495</cp:revision>
  <dcterms:created xsi:type="dcterms:W3CDTF">2016-08-02T08:27:25Z</dcterms:created>
  <dcterms:modified xsi:type="dcterms:W3CDTF">2017-10-26T08:37:50Z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0x010100F6EE7ECBC50CE0489AAED066DCF81C86</vt:lpwstr>
  </property>
</Properties>
</file>