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59" r:id="rId5"/>
    <p:sldId id="258" r:id="rId6"/>
    <p:sldId id="260" r:id="rId7"/>
    <p:sldId id="261" r:id="rId8"/>
    <p:sldId id="262" r:id="rId9"/>
    <p:sldId id="263" r:id="rId10"/>
    <p:sldId id="264" r:id="rId11"/>
    <p:sldId id="257" r:id="rId12"/>
    <p:sldId id="270" r:id="rId13"/>
    <p:sldId id="265" r:id="rId14"/>
    <p:sldId id="266"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2515" autoAdjust="0"/>
  </p:normalViewPr>
  <p:slideViewPr>
    <p:cSldViewPr snapToGrid="0">
      <p:cViewPr varScale="1">
        <p:scale>
          <a:sx n="112" d="100"/>
          <a:sy n="112" d="100"/>
        </p:scale>
        <p:origin x="11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F98AD-8B6D-4DC6-8C20-D27D213DAE5A}" type="datetimeFigureOut">
              <a:rPr lang="zh-CN" altLang="en-US" smtClean="0"/>
              <a:t>2019/12/28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0922E-F58B-4B0F-82AE-D2E44DFD9D9A}" type="slidenum">
              <a:rPr lang="zh-CN" altLang="en-US" smtClean="0"/>
              <a:t>‹#›</a:t>
            </a:fld>
            <a:endParaRPr lang="zh-CN" altLang="en-US"/>
          </a:p>
        </p:txBody>
      </p:sp>
    </p:spTree>
    <p:extLst>
      <p:ext uri="{BB962C8B-B14F-4D97-AF65-F5344CB8AC3E}">
        <p14:creationId xmlns:p14="http://schemas.microsoft.com/office/powerpoint/2010/main" val="160735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altLang="zh-CN" b="0" i="0" dirty="0">
                <a:solidFill>
                  <a:srgbClr val="404040"/>
                </a:solidFill>
                <a:effectLst/>
                <a:latin typeface="Lato"/>
              </a:rPr>
              <a:t> http</a:t>
            </a:r>
          </a:p>
          <a:p>
            <a:pPr algn="l">
              <a:buFont typeface="Arial" panose="020B0604020202020204" pitchFamily="34" charset="0"/>
              <a:buChar char="•"/>
            </a:pPr>
            <a:r>
              <a:rPr lang="en-US" altLang="zh-CN" b="0" i="0" dirty="0">
                <a:solidFill>
                  <a:srgbClr val="404040"/>
                </a:solidFill>
                <a:effectLst/>
                <a:latin typeface="Lato"/>
              </a:rPr>
              <a:t> ftp</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tls</a:t>
            </a:r>
            <a:r>
              <a:rPr lang="en-US" altLang="zh-CN" b="0" i="0" dirty="0">
                <a:solidFill>
                  <a:srgbClr val="404040"/>
                </a:solidFill>
                <a:effectLst/>
                <a:latin typeface="Lato"/>
              </a:rPr>
              <a:t> (this includes </a:t>
            </a:r>
            <a:r>
              <a:rPr lang="en-US" altLang="zh-CN" b="0" i="0" dirty="0" err="1">
                <a:solidFill>
                  <a:srgbClr val="404040"/>
                </a:solidFill>
                <a:effectLst/>
                <a:latin typeface="Lato"/>
              </a:rPr>
              <a:t>ssl</a:t>
            </a:r>
            <a:r>
              <a:rPr lang="en-US" altLang="zh-CN" b="0" i="0" dirty="0">
                <a:solidFill>
                  <a:srgbClr val="404040"/>
                </a:solidFill>
                <a:effectLst/>
                <a:latin typeface="Lato"/>
              </a:rPr>
              <a:t>)</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smb</a:t>
            </a:r>
            <a:endParaRPr lang="en-US" altLang="zh-CN" b="0" i="0" dirty="0">
              <a:solidFill>
                <a:srgbClr val="404040"/>
              </a:solidFill>
              <a:effectLst/>
              <a:latin typeface="Lato"/>
            </a:endParaRP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dns</a:t>
            </a:r>
            <a:endParaRPr lang="en-US" altLang="zh-CN" b="0" i="0" dirty="0">
              <a:solidFill>
                <a:srgbClr val="404040"/>
              </a:solidFill>
              <a:effectLst/>
              <a:latin typeface="Lato"/>
            </a:endParaRP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dcerpc</a:t>
            </a:r>
            <a:endParaRPr lang="en-US" altLang="zh-CN" b="0" i="0" dirty="0">
              <a:solidFill>
                <a:srgbClr val="404040"/>
              </a:solidFill>
              <a:effectLst/>
              <a:latin typeface="Lato"/>
            </a:endParaRP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ssh</a:t>
            </a:r>
            <a:endParaRPr lang="en-US" altLang="zh-CN" b="0" i="0" dirty="0">
              <a:solidFill>
                <a:srgbClr val="404040"/>
              </a:solidFill>
              <a:effectLst/>
              <a:latin typeface="Lato"/>
            </a:endParaRPr>
          </a:p>
          <a:p>
            <a:pPr algn="l">
              <a:buFont typeface="Arial" panose="020B0604020202020204" pitchFamily="34" charset="0"/>
              <a:buChar char="•"/>
            </a:pPr>
            <a:r>
              <a:rPr lang="en-US" altLang="zh-CN" b="0" i="0" dirty="0">
                <a:solidFill>
                  <a:srgbClr val="404040"/>
                </a:solidFill>
                <a:effectLst/>
                <a:latin typeface="Lato"/>
              </a:rPr>
              <a:t> smtp</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imap</a:t>
            </a:r>
            <a:endParaRPr lang="en-US" altLang="zh-CN" b="0" i="0" dirty="0">
              <a:solidFill>
                <a:srgbClr val="404040"/>
              </a:solidFill>
              <a:effectLst/>
              <a:latin typeface="Lato"/>
            </a:endParaRP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modbus</a:t>
            </a:r>
            <a:r>
              <a:rPr lang="en-US" altLang="zh-CN" b="0" i="0" dirty="0">
                <a:solidFill>
                  <a:srgbClr val="404040"/>
                </a:solidFill>
                <a:effectLst/>
                <a:latin typeface="Lato"/>
              </a:rPr>
              <a:t> (disabled by default)</a:t>
            </a:r>
          </a:p>
          <a:p>
            <a:pPr algn="l">
              <a:buFont typeface="Arial" panose="020B0604020202020204" pitchFamily="34" charset="0"/>
              <a:buChar char="•"/>
            </a:pPr>
            <a:r>
              <a:rPr lang="en-US" altLang="zh-CN" b="0" i="0" dirty="0">
                <a:solidFill>
                  <a:srgbClr val="404040"/>
                </a:solidFill>
                <a:effectLst/>
                <a:latin typeface="Lato"/>
              </a:rPr>
              <a:t> dnp3 (disabled by default)</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enip</a:t>
            </a:r>
            <a:r>
              <a:rPr lang="en-US" altLang="zh-CN" b="0" i="0" dirty="0">
                <a:solidFill>
                  <a:srgbClr val="404040"/>
                </a:solidFill>
                <a:effectLst/>
                <a:latin typeface="Lato"/>
              </a:rPr>
              <a:t> (disabled by default)</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nfs</a:t>
            </a:r>
            <a:r>
              <a:rPr lang="en-US" altLang="zh-CN" b="0" i="0" dirty="0">
                <a:solidFill>
                  <a:srgbClr val="404040"/>
                </a:solidFill>
                <a:effectLst/>
                <a:latin typeface="Lato"/>
              </a:rPr>
              <a:t> (depends on rust availability)</a:t>
            </a:r>
          </a:p>
          <a:p>
            <a:pPr algn="l">
              <a:buFont typeface="Arial" panose="020B0604020202020204" pitchFamily="34" charset="0"/>
              <a:buChar char="•"/>
            </a:pPr>
            <a:r>
              <a:rPr lang="en-US" altLang="zh-CN" b="0" i="0" dirty="0">
                <a:solidFill>
                  <a:srgbClr val="404040"/>
                </a:solidFill>
                <a:effectLst/>
                <a:latin typeface="Lato"/>
              </a:rPr>
              <a:t> ikev2 (depends on rust availability)</a:t>
            </a:r>
          </a:p>
          <a:p>
            <a:pPr algn="l">
              <a:buFont typeface="Arial" panose="020B0604020202020204" pitchFamily="34" charset="0"/>
              <a:buChar char="•"/>
            </a:pPr>
            <a:r>
              <a:rPr lang="en-US" altLang="zh-CN" b="0" i="0" dirty="0">
                <a:solidFill>
                  <a:srgbClr val="404040"/>
                </a:solidFill>
                <a:effectLst/>
                <a:latin typeface="Lato"/>
              </a:rPr>
              <a:t> krb5 (depends on rust availability)</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ntp</a:t>
            </a:r>
            <a:r>
              <a:rPr lang="en-US" altLang="zh-CN" b="0" i="0" dirty="0">
                <a:solidFill>
                  <a:srgbClr val="404040"/>
                </a:solidFill>
                <a:effectLst/>
                <a:latin typeface="Lato"/>
              </a:rPr>
              <a:t> (depends on rust availability)</a:t>
            </a:r>
          </a:p>
          <a:p>
            <a:pPr algn="l">
              <a:buFont typeface="Arial" panose="020B0604020202020204" pitchFamily="34" charset="0"/>
              <a:buChar char="•"/>
            </a:pPr>
            <a:r>
              <a:rPr lang="en-US" altLang="zh-CN" b="0" i="0" dirty="0">
                <a:solidFill>
                  <a:srgbClr val="404040"/>
                </a:solidFill>
                <a:effectLst/>
                <a:latin typeface="Lato"/>
              </a:rPr>
              <a:t> </a:t>
            </a:r>
            <a:r>
              <a:rPr lang="en-US" altLang="zh-CN" b="0" i="0" dirty="0" err="1">
                <a:solidFill>
                  <a:srgbClr val="404040"/>
                </a:solidFill>
                <a:effectLst/>
                <a:latin typeface="Lato"/>
              </a:rPr>
              <a:t>dhcp</a:t>
            </a:r>
            <a:r>
              <a:rPr lang="en-US" altLang="zh-CN" b="0" i="0" dirty="0">
                <a:solidFill>
                  <a:srgbClr val="404040"/>
                </a:solidFill>
                <a:effectLst/>
                <a:latin typeface="Lato"/>
              </a:rPr>
              <a:t> (depends on rust availability)</a:t>
            </a:r>
          </a:p>
          <a:p>
            <a:endParaRPr lang="zh-CN" altLang="en-US" dirty="0"/>
          </a:p>
        </p:txBody>
      </p:sp>
      <p:sp>
        <p:nvSpPr>
          <p:cNvPr id="4" name="Slide Number Placeholder 3"/>
          <p:cNvSpPr>
            <a:spLocks noGrp="1"/>
          </p:cNvSpPr>
          <p:nvPr>
            <p:ph type="sldNum" sz="quarter" idx="5"/>
          </p:nvPr>
        </p:nvSpPr>
        <p:spPr/>
        <p:txBody>
          <a:bodyPr/>
          <a:lstStyle/>
          <a:p>
            <a:fld id="{EEF0922E-F58B-4B0F-82AE-D2E44DFD9D9A}" type="slidenum">
              <a:rPr lang="zh-CN" altLang="en-US" smtClean="0"/>
              <a:t>5</a:t>
            </a:fld>
            <a:endParaRPr lang="zh-CN" altLang="en-US"/>
          </a:p>
        </p:txBody>
      </p:sp>
    </p:spTree>
    <p:extLst>
      <p:ext uri="{BB962C8B-B14F-4D97-AF65-F5344CB8AC3E}">
        <p14:creationId xmlns:p14="http://schemas.microsoft.com/office/powerpoint/2010/main" val="111746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21B1-F5E7-457A-B283-B13DD7B984E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C14D-FB61-45C8-8847-1D69F3CE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2DD4297-0BB2-4B6C-A690-D8F5DC1735E7}"/>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519A0D53-4890-4AB1-9D62-F84F59C6050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1D8C726-A405-4851-8BD3-75CB70F90516}"/>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324853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4B2B-92F8-4A80-A31D-FE9F8E1885F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82862E9-2D26-45B6-AFAB-B435917F5B69}"/>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A55E39-CED5-4152-8827-2D90AAEAA56C}"/>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B4E893C9-BA9B-44D9-8071-6D9EC3640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65C6E52-2589-47D3-B0BE-57BAC73F5D21}"/>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3287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B16C2-79A3-44DB-A9CF-34CB1F4BE72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85BD9A7-5162-465E-AFDC-776EDCF38422}"/>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A92B7-E2C6-4CF8-9FB9-6A58F1901EE0}"/>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F3AE4148-FFA6-4ECF-AD23-D3DBEB47728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A010979-D58E-44C4-B796-C68D421A7BD7}"/>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158132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C721-ADEB-4E25-B298-6282B742026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F3D8BFD-4006-4044-BCCB-34DEF3BA54AA}"/>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A63580C-AA7A-4D45-8C0F-01341A1E25CF}"/>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58D01073-782D-48B5-BF23-B68BB0E8DF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13A96A7-6247-4F6A-94AB-21082B3FDB5F}"/>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12372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DEBA-8AAB-45EF-A21C-F8C6C3D0D01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4A7C418-35B3-4387-9543-22C78BFBE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19385C98-208B-488B-846F-8EF87DABFB15}"/>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6683EC28-1FAD-418B-80DE-99B18A4D745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E2A6B59-E682-4272-86B7-F02F333B04C8}"/>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307432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8676-88C6-4F0D-BE7A-D9B97588B1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46848-0D90-41CC-A1A3-E816C53B18AE}"/>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9B60427-A295-488E-ABB1-C433B8EEC352}"/>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712FEA1-6BA1-47D1-82BD-FDFB9D9C7BB0}"/>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6" name="Footer Placeholder 5">
            <a:extLst>
              <a:ext uri="{FF2B5EF4-FFF2-40B4-BE49-F238E27FC236}">
                <a16:creationId xmlns:a16="http://schemas.microsoft.com/office/drawing/2014/main" id="{85B0D987-85B2-4F0F-9764-D2ABC03A0BD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4ADCFA7-92A6-44FE-8E30-9BCF5DB2B4C1}"/>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977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DD4E-A047-4608-BBD1-CFA11E059CE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ED2FB3B-1965-4BC4-9719-DB03ACB10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16D17C95-562C-4C19-BE83-1A1F0FA410D9}"/>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CAE7BDD-8DAE-4095-A98F-019B1BAD2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0172D2CB-ADA0-42FE-B41A-03A3C164B989}"/>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535BC16-2533-498E-BD3C-B4F46D2FAB02}"/>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8" name="Footer Placeholder 7">
            <a:extLst>
              <a:ext uri="{FF2B5EF4-FFF2-40B4-BE49-F238E27FC236}">
                <a16:creationId xmlns:a16="http://schemas.microsoft.com/office/drawing/2014/main" id="{A0CBB9C5-2E9C-4C41-8325-257BDE2B670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9DAE327-43F4-4209-9EB4-EDBA28827962}"/>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277910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D635-AE59-4450-8B31-24CE5E8EE3D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0A0495A-8288-41D9-AE8A-D2BB04AB2DA6}"/>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4" name="Footer Placeholder 3">
            <a:extLst>
              <a:ext uri="{FF2B5EF4-FFF2-40B4-BE49-F238E27FC236}">
                <a16:creationId xmlns:a16="http://schemas.microsoft.com/office/drawing/2014/main" id="{F234F067-B506-4244-86FD-54BCF50A21B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93E7CDA-8022-47C8-80FA-5E8F54ECD297}"/>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22532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C9FFB-1686-4043-9CB5-5F705210EA3D}"/>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3" name="Footer Placeholder 2">
            <a:extLst>
              <a:ext uri="{FF2B5EF4-FFF2-40B4-BE49-F238E27FC236}">
                <a16:creationId xmlns:a16="http://schemas.microsoft.com/office/drawing/2014/main" id="{6C531AAD-ECF3-46AA-A2F3-4D261B4A49B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3E7AB5F-D7FD-4112-A3E4-E36FD48A4638}"/>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421984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986C-5691-40A9-B927-BCBEE8BAAB3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769E05D-68FD-4A4E-899F-2812345D3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5719D6-23F2-441E-801B-3FDA50E7E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BF490E73-D3A3-4217-9E5E-04CB2501317C}"/>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6" name="Footer Placeholder 5">
            <a:extLst>
              <a:ext uri="{FF2B5EF4-FFF2-40B4-BE49-F238E27FC236}">
                <a16:creationId xmlns:a16="http://schemas.microsoft.com/office/drawing/2014/main" id="{6A0CB79E-483C-4A9D-A490-2596D564E2F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73D1FA8-83FE-4192-B0A0-B0C5027140F5}"/>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3389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4804-3394-4C16-8383-64546C55706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4574C06-FC36-4E17-94D4-2A5B06B39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E2CFD1-2951-4864-9345-C31259A15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B30703D0-69CD-4A68-96AC-49D7EA583EC3}"/>
              </a:ext>
            </a:extLst>
          </p:cNvPr>
          <p:cNvSpPr>
            <a:spLocks noGrp="1"/>
          </p:cNvSpPr>
          <p:nvPr>
            <p:ph type="dt" sz="half" idx="10"/>
          </p:nvPr>
        </p:nvSpPr>
        <p:spPr/>
        <p:txBody>
          <a:bodyPr/>
          <a:lstStyle/>
          <a:p>
            <a:fld id="{55BC0DC7-7ABE-4B95-8E3A-B82A692D6EB0}" type="datetimeFigureOut">
              <a:rPr lang="zh-CN" altLang="en-US" smtClean="0"/>
              <a:t>2019/12/28</a:t>
            </a:fld>
            <a:endParaRPr lang="zh-CN" altLang="en-US"/>
          </a:p>
        </p:txBody>
      </p:sp>
      <p:sp>
        <p:nvSpPr>
          <p:cNvPr id="6" name="Footer Placeholder 5">
            <a:extLst>
              <a:ext uri="{FF2B5EF4-FFF2-40B4-BE49-F238E27FC236}">
                <a16:creationId xmlns:a16="http://schemas.microsoft.com/office/drawing/2014/main" id="{4D717D48-76EC-4338-BE15-FC9009369BD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7AE06B-7D21-42FE-B58B-260624CC617C}"/>
              </a:ext>
            </a:extLst>
          </p:cNvPr>
          <p:cNvSpPr>
            <a:spLocks noGrp="1"/>
          </p:cNvSpPr>
          <p:nvPr>
            <p:ph type="sldNum" sz="quarter" idx="12"/>
          </p:nvPr>
        </p:nvSpPr>
        <p:spPr/>
        <p:txBody>
          <a:body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255224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C1A0D-2EBD-4661-A756-11994AE15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0B440D-1140-4625-BDB6-841CA652C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8B0CB-6EB2-432C-ADA4-3EF8EF126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C0DC7-7ABE-4B95-8E3A-B82A692D6EB0}" type="datetimeFigureOut">
              <a:rPr lang="zh-CN" altLang="en-US" smtClean="0"/>
              <a:t>2019/12/28</a:t>
            </a:fld>
            <a:endParaRPr lang="zh-CN" altLang="en-US"/>
          </a:p>
        </p:txBody>
      </p:sp>
      <p:sp>
        <p:nvSpPr>
          <p:cNvPr id="5" name="Footer Placeholder 4">
            <a:extLst>
              <a:ext uri="{FF2B5EF4-FFF2-40B4-BE49-F238E27FC236}">
                <a16:creationId xmlns:a16="http://schemas.microsoft.com/office/drawing/2014/main" id="{D0AF3156-6EBD-4599-91DA-CA89B4DD6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17C6519-6CCB-4406-A05A-8E9D2E430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C0A09-44C1-446F-BE60-45E1CF80A38B}" type="slidenum">
              <a:rPr lang="zh-CN" altLang="en-US" smtClean="0"/>
              <a:t>‹#›</a:t>
            </a:fld>
            <a:endParaRPr lang="zh-CN" altLang="en-US"/>
          </a:p>
        </p:txBody>
      </p:sp>
    </p:spTree>
    <p:extLst>
      <p:ext uri="{BB962C8B-B14F-4D97-AF65-F5344CB8AC3E}">
        <p14:creationId xmlns:p14="http://schemas.microsoft.com/office/powerpoint/2010/main" val="197392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700B-85C9-47E8-8A66-4F7107AF7AA3}"/>
              </a:ext>
            </a:extLst>
          </p:cNvPr>
          <p:cNvSpPr>
            <a:spLocks noGrp="1"/>
          </p:cNvSpPr>
          <p:nvPr>
            <p:ph type="ctrTitle"/>
          </p:nvPr>
        </p:nvSpPr>
        <p:spPr/>
        <p:txBody>
          <a:bodyPr/>
          <a:lstStyle/>
          <a:p>
            <a:r>
              <a:rPr lang="en-US" altLang="zh-CN" b="1" dirty="0"/>
              <a:t>Suricata</a:t>
            </a:r>
            <a:endParaRPr lang="zh-CN" altLang="en-US" b="1" dirty="0"/>
          </a:p>
        </p:txBody>
      </p:sp>
    </p:spTree>
    <p:extLst>
      <p:ext uri="{BB962C8B-B14F-4D97-AF65-F5344CB8AC3E}">
        <p14:creationId xmlns:p14="http://schemas.microsoft.com/office/powerpoint/2010/main" val="3524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18D-A891-438E-AC04-CA6B5B7AFD86}"/>
              </a:ext>
            </a:extLst>
          </p:cNvPr>
          <p:cNvSpPr>
            <a:spLocks noGrp="1"/>
          </p:cNvSpPr>
          <p:nvPr>
            <p:ph type="title"/>
          </p:nvPr>
        </p:nvSpPr>
        <p:spPr/>
        <p:txBody>
          <a:bodyPr/>
          <a:lstStyle/>
          <a:p>
            <a:r>
              <a:rPr lang="en-US" altLang="zh-CN" dirty="0"/>
              <a:t>HTTP</a:t>
            </a:r>
            <a:endParaRPr lang="zh-CN" altLang="en-US" dirty="0"/>
          </a:p>
        </p:txBody>
      </p:sp>
      <p:sp>
        <p:nvSpPr>
          <p:cNvPr id="3" name="Content Placeholder 2">
            <a:extLst>
              <a:ext uri="{FF2B5EF4-FFF2-40B4-BE49-F238E27FC236}">
                <a16:creationId xmlns:a16="http://schemas.microsoft.com/office/drawing/2014/main" id="{4A42DE18-868C-49DF-A0BE-1109F40ED7FA}"/>
              </a:ext>
            </a:extLst>
          </p:cNvPr>
          <p:cNvSpPr>
            <a:spLocks noGrp="1"/>
          </p:cNvSpPr>
          <p:nvPr>
            <p:ph idx="1"/>
          </p:nvPr>
        </p:nvSpPr>
        <p:spPr/>
        <p:txBody>
          <a:bodyPr>
            <a:normAutofit lnSpcReduction="10000"/>
          </a:bodyPr>
          <a:lstStyle/>
          <a:p>
            <a:pPr marL="0" indent="0">
              <a:buNone/>
            </a:pPr>
            <a:r>
              <a:rPr lang="en-US" altLang="zh-CN" sz="1600" b="1" dirty="0"/>
              <a:t>content</a:t>
            </a:r>
          </a:p>
          <a:p>
            <a:pPr marL="0" indent="0">
              <a:buNone/>
            </a:pPr>
            <a:r>
              <a:rPr lang="en-US" altLang="zh-CN" sz="1600" dirty="0"/>
              <a:t>The content keyword is very important in signatures. Between the quotation marks you can write on what you would like the signature to match. The most simple format of content is:</a:t>
            </a:r>
          </a:p>
          <a:p>
            <a:pPr marL="0" indent="0">
              <a:buNone/>
            </a:pPr>
            <a:r>
              <a:rPr lang="en-US" altLang="zh-CN" sz="1600" dirty="0"/>
              <a:t>content: "............";</a:t>
            </a:r>
          </a:p>
          <a:p>
            <a:pPr marL="0" indent="0">
              <a:buNone/>
            </a:pPr>
            <a:r>
              <a:rPr lang="en-US" altLang="zh-CN" sz="1600" b="1" dirty="0" err="1"/>
              <a:t>nocase</a:t>
            </a:r>
            <a:endParaRPr lang="en-US" altLang="zh-CN" sz="1600" b="1" dirty="0"/>
          </a:p>
          <a:p>
            <a:pPr marL="0" indent="0">
              <a:buNone/>
            </a:pPr>
            <a:r>
              <a:rPr lang="en-US" altLang="zh-CN" sz="1600" dirty="0"/>
              <a:t>If you do not want to make a distinction between uppercase and lowercase characters, you can use </a:t>
            </a:r>
            <a:r>
              <a:rPr lang="en-US" altLang="zh-CN" sz="1600" dirty="0" err="1"/>
              <a:t>nocase</a:t>
            </a:r>
            <a:r>
              <a:rPr lang="en-US" altLang="zh-CN" sz="1600" dirty="0"/>
              <a:t>. </a:t>
            </a:r>
          </a:p>
          <a:p>
            <a:pPr marL="0" indent="0">
              <a:buNone/>
            </a:pPr>
            <a:r>
              <a:rPr lang="en-US" altLang="zh-CN" sz="1600" b="1" dirty="0"/>
              <a:t>depth</a:t>
            </a:r>
          </a:p>
          <a:p>
            <a:pPr marL="0" indent="0">
              <a:buNone/>
            </a:pPr>
            <a:r>
              <a:rPr lang="en-US" altLang="zh-CN" sz="1600" dirty="0"/>
              <a:t>The depth keyword is a absolute content modifier. It comes after the content.</a:t>
            </a:r>
          </a:p>
          <a:p>
            <a:pPr marL="0" indent="0">
              <a:buNone/>
            </a:pPr>
            <a:r>
              <a:rPr lang="en-US" altLang="zh-CN" sz="1600" b="1" dirty="0"/>
              <a:t>distance</a:t>
            </a:r>
          </a:p>
          <a:p>
            <a:pPr marL="0" indent="0">
              <a:buNone/>
            </a:pPr>
            <a:r>
              <a:rPr lang="en-US" altLang="zh-CN" sz="1600" dirty="0"/>
              <a:t>The keyword distance is a relative content modifier. This means it indicates a relation between this content keyword and the content preceding it. Distance has its influence after the preceding match. The keyword distance comes with a mandatory numeric value. The value you give distance, determines the byte in the payload from which will be checked for a match relative to the previous match. Distance only determines where Suricata will start looking for a pattern. So, distance:5; means the pattern can be anywhere after the previous match + 5 bytes. For limiting how far after the last match Suricata needs to look, use ‘within’.</a:t>
            </a:r>
            <a:endParaRPr lang="zh-CN" altLang="en-US" sz="1600" dirty="0"/>
          </a:p>
        </p:txBody>
      </p:sp>
    </p:spTree>
    <p:extLst>
      <p:ext uri="{BB962C8B-B14F-4D97-AF65-F5344CB8AC3E}">
        <p14:creationId xmlns:p14="http://schemas.microsoft.com/office/powerpoint/2010/main" val="98732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7937882-91A7-4E3D-A973-49058A58BD82}"/>
              </a:ext>
            </a:extLst>
          </p:cNvPr>
          <p:cNvGraphicFramePr>
            <a:graphicFrameLocks noGrp="1"/>
          </p:cNvGraphicFramePr>
          <p:nvPr>
            <p:extLst>
              <p:ext uri="{D42A27DB-BD31-4B8C-83A1-F6EECF244321}">
                <p14:modId xmlns:p14="http://schemas.microsoft.com/office/powerpoint/2010/main" val="3886965045"/>
              </p:ext>
            </p:extLst>
          </p:nvPr>
        </p:nvGraphicFramePr>
        <p:xfrm>
          <a:off x="273465" y="800128"/>
          <a:ext cx="3965248" cy="5409756"/>
        </p:xfrm>
        <a:graphic>
          <a:graphicData uri="http://schemas.openxmlformats.org/drawingml/2006/table">
            <a:tbl>
              <a:tblPr/>
              <a:tblGrid>
                <a:gridCol w="1478423">
                  <a:extLst>
                    <a:ext uri="{9D8B030D-6E8A-4147-A177-3AD203B41FA5}">
                      <a16:colId xmlns:a16="http://schemas.microsoft.com/office/drawing/2014/main" val="2104929665"/>
                    </a:ext>
                  </a:extLst>
                </a:gridCol>
                <a:gridCol w="1239140">
                  <a:extLst>
                    <a:ext uri="{9D8B030D-6E8A-4147-A177-3AD203B41FA5}">
                      <a16:colId xmlns:a16="http://schemas.microsoft.com/office/drawing/2014/main" val="1380877286"/>
                    </a:ext>
                  </a:extLst>
                </a:gridCol>
                <a:gridCol w="1247685">
                  <a:extLst>
                    <a:ext uri="{9D8B030D-6E8A-4147-A177-3AD203B41FA5}">
                      <a16:colId xmlns:a16="http://schemas.microsoft.com/office/drawing/2014/main" val="409540120"/>
                    </a:ext>
                  </a:extLst>
                </a:gridCol>
              </a:tblGrid>
              <a:tr h="231445">
                <a:tc>
                  <a:txBody>
                    <a:bodyPr/>
                    <a:lstStyle/>
                    <a:p>
                      <a:r>
                        <a:rPr lang="en-US" sz="1100" b="1" dirty="0">
                          <a:effectLst/>
                        </a:rPr>
                        <a:t>Keyword</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100" b="1">
                          <a:effectLst/>
                        </a:rPr>
                        <a:t>Sticky or 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100" b="1" dirty="0">
                          <a:effectLst/>
                        </a:rPr>
                        <a:t>Direction</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881142259"/>
                  </a:ext>
                </a:extLst>
              </a:tr>
              <a:tr h="231445">
                <a:tc>
                  <a:txBody>
                    <a:bodyPr/>
                    <a:lstStyle/>
                    <a:p>
                      <a:pPr fontAlgn="ctr"/>
                      <a:r>
                        <a:rPr lang="en-US" sz="1100">
                          <a:effectLst/>
                        </a:rPr>
                        <a:t>http_uri</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005482348"/>
                  </a:ext>
                </a:extLst>
              </a:tr>
              <a:tr h="231445">
                <a:tc>
                  <a:txBody>
                    <a:bodyPr/>
                    <a:lstStyle/>
                    <a:p>
                      <a:pPr fontAlgn="ctr"/>
                      <a:r>
                        <a:rPr lang="en-US" sz="1100">
                          <a:effectLst/>
                        </a:rPr>
                        <a:t>http_raw_uri</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978149648"/>
                  </a:ext>
                </a:extLst>
              </a:tr>
              <a:tr h="231445">
                <a:tc>
                  <a:txBody>
                    <a:bodyPr/>
                    <a:lstStyle/>
                    <a:p>
                      <a:pPr fontAlgn="ctr"/>
                      <a:r>
                        <a:rPr lang="en-US" sz="1100">
                          <a:effectLst/>
                        </a:rPr>
                        <a:t>http_method</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828257435"/>
                  </a:ext>
                </a:extLst>
              </a:tr>
              <a:tr h="231445">
                <a:tc>
                  <a:txBody>
                    <a:bodyPr/>
                    <a:lstStyle/>
                    <a:p>
                      <a:pPr fontAlgn="ctr"/>
                      <a:r>
                        <a:rPr lang="en-US" sz="1100">
                          <a:effectLst/>
                        </a:rPr>
                        <a:t>http_request_line</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426367209"/>
                  </a:ext>
                </a:extLst>
              </a:tr>
              <a:tr h="231445">
                <a:tc>
                  <a:txBody>
                    <a:bodyPr/>
                    <a:lstStyle/>
                    <a:p>
                      <a:pPr fontAlgn="ctr"/>
                      <a:r>
                        <a:rPr lang="en-US" sz="1100">
                          <a:effectLst/>
                        </a:rPr>
                        <a:t>http_client_body</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514797064"/>
                  </a:ext>
                </a:extLst>
              </a:tr>
              <a:tr h="231445">
                <a:tc>
                  <a:txBody>
                    <a:bodyPr/>
                    <a:lstStyle/>
                    <a:p>
                      <a:pPr fontAlgn="ctr"/>
                      <a:r>
                        <a:rPr lang="en-US" sz="1100">
                          <a:effectLst/>
                        </a:rPr>
                        <a:t>http_header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681814798"/>
                  </a:ext>
                </a:extLst>
              </a:tr>
              <a:tr h="231445">
                <a:tc>
                  <a:txBody>
                    <a:bodyPr/>
                    <a:lstStyle/>
                    <a:p>
                      <a:pPr fontAlgn="ctr"/>
                      <a:r>
                        <a:rPr lang="en-US" sz="1100">
                          <a:effectLst/>
                        </a:rPr>
                        <a:t>http_raw_header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dirty="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096495274"/>
                  </a:ext>
                </a:extLst>
              </a:tr>
              <a:tr h="231445">
                <a:tc>
                  <a:txBody>
                    <a:bodyPr/>
                    <a:lstStyle/>
                    <a:p>
                      <a:pPr fontAlgn="ctr"/>
                      <a:r>
                        <a:rPr lang="en-US" sz="1100">
                          <a:effectLst/>
                        </a:rPr>
                        <a:t>http_cookie</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70734393"/>
                  </a:ext>
                </a:extLst>
              </a:tr>
              <a:tr h="231445">
                <a:tc>
                  <a:txBody>
                    <a:bodyPr/>
                    <a:lstStyle/>
                    <a:p>
                      <a:pPr fontAlgn="ctr"/>
                      <a:r>
                        <a:rPr lang="en-US" sz="1100">
                          <a:effectLst/>
                        </a:rPr>
                        <a:t>http_user_agent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871892307"/>
                  </a:ext>
                </a:extLst>
              </a:tr>
              <a:tr h="231445">
                <a:tc>
                  <a:txBody>
                    <a:bodyPr/>
                    <a:lstStyle/>
                    <a:p>
                      <a:pPr fontAlgn="ctr"/>
                      <a:r>
                        <a:rPr lang="en-US" sz="1100">
                          <a:effectLst/>
                        </a:rPr>
                        <a:t>http_host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868219753"/>
                  </a:ext>
                </a:extLst>
              </a:tr>
              <a:tr h="231445">
                <a:tc>
                  <a:txBody>
                    <a:bodyPr/>
                    <a:lstStyle/>
                    <a:p>
                      <a:pPr fontAlgn="ctr"/>
                      <a:r>
                        <a:rPr lang="en-US" sz="1100">
                          <a:effectLst/>
                        </a:rPr>
                        <a:t>http_raw_host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569639061"/>
                  </a:ext>
                </a:extLst>
              </a:tr>
              <a:tr h="231445">
                <a:tc>
                  <a:txBody>
                    <a:bodyPr/>
                    <a:lstStyle/>
                    <a:p>
                      <a:pPr fontAlgn="ctr"/>
                      <a:r>
                        <a:rPr lang="en-US" sz="1100">
                          <a:effectLst/>
                        </a:rPr>
                        <a:t>http_accept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390728076"/>
                  </a:ext>
                </a:extLst>
              </a:tr>
              <a:tr h="231445">
                <a:tc>
                  <a:txBody>
                    <a:bodyPr/>
                    <a:lstStyle/>
                    <a:p>
                      <a:pPr fontAlgn="ctr"/>
                      <a:r>
                        <a:rPr lang="en-US" sz="1100">
                          <a:effectLst/>
                        </a:rPr>
                        <a:t>http_accept_lang</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786858447"/>
                  </a:ext>
                </a:extLst>
              </a:tr>
              <a:tr h="231445">
                <a:tc>
                  <a:txBody>
                    <a:bodyPr/>
                    <a:lstStyle/>
                    <a:p>
                      <a:pPr fontAlgn="ctr"/>
                      <a:r>
                        <a:rPr lang="en-US" sz="1100">
                          <a:effectLst/>
                        </a:rPr>
                        <a:t>http_accept_enc</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997197214"/>
                  </a:ext>
                </a:extLst>
              </a:tr>
              <a:tr h="231445">
                <a:tc>
                  <a:txBody>
                    <a:bodyPr/>
                    <a:lstStyle/>
                    <a:p>
                      <a:pPr fontAlgn="ctr"/>
                      <a:r>
                        <a:rPr lang="en-US" sz="1100">
                          <a:effectLst/>
                        </a:rPr>
                        <a:t>http_referer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473242788"/>
                  </a:ext>
                </a:extLst>
              </a:tr>
              <a:tr h="231445">
                <a:tc>
                  <a:txBody>
                    <a:bodyPr/>
                    <a:lstStyle/>
                    <a:p>
                      <a:pPr fontAlgn="ctr"/>
                      <a:r>
                        <a:rPr lang="en-US" sz="1100">
                          <a:effectLst/>
                        </a:rPr>
                        <a:t>http_connection</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Request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433976724"/>
                  </a:ext>
                </a:extLst>
              </a:tr>
              <a:tr h="231445">
                <a:tc>
                  <a:txBody>
                    <a:bodyPr/>
                    <a:lstStyle/>
                    <a:p>
                      <a:pPr fontAlgn="ctr"/>
                      <a:r>
                        <a:rPr lang="en-US" sz="1100">
                          <a:effectLst/>
                        </a:rPr>
                        <a:t>http_content_type</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dirty="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697012275"/>
                  </a:ext>
                </a:extLst>
              </a:tr>
              <a:tr h="231445">
                <a:tc>
                  <a:txBody>
                    <a:bodyPr/>
                    <a:lstStyle/>
                    <a:p>
                      <a:pPr fontAlgn="ctr"/>
                      <a:r>
                        <a:rPr lang="en-US" sz="1100">
                          <a:effectLst/>
                        </a:rPr>
                        <a:t>http_content_len</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345446431"/>
                  </a:ext>
                </a:extLst>
              </a:tr>
              <a:tr h="231445">
                <a:tc>
                  <a:txBody>
                    <a:bodyPr/>
                    <a:lstStyle/>
                    <a:p>
                      <a:pPr fontAlgn="ctr"/>
                      <a:r>
                        <a:rPr lang="en-US" sz="1100">
                          <a:effectLst/>
                        </a:rPr>
                        <a:t>http_start</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917338523"/>
                  </a:ext>
                </a:extLst>
              </a:tr>
              <a:tr h="231445">
                <a:tc>
                  <a:txBody>
                    <a:bodyPr/>
                    <a:lstStyle/>
                    <a:p>
                      <a:pPr fontAlgn="ctr"/>
                      <a:r>
                        <a:rPr lang="en-US" sz="1100">
                          <a:effectLst/>
                        </a:rPr>
                        <a:t>http_protocol</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508418350"/>
                  </a:ext>
                </a:extLst>
              </a:tr>
              <a:tr h="231445">
                <a:tc>
                  <a:txBody>
                    <a:bodyPr/>
                    <a:lstStyle/>
                    <a:p>
                      <a:pPr fontAlgn="ctr"/>
                      <a:r>
                        <a:rPr lang="en-US" sz="1100">
                          <a:effectLst/>
                        </a:rPr>
                        <a:t>http_header_names</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dirty="0">
                          <a:effectLst/>
                        </a:rPr>
                        <a:t>Sticky Buffer</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dirty="0">
                          <a:effectLst/>
                        </a:rPr>
                        <a:t>Both</a:t>
                      </a:r>
                    </a:p>
                  </a:txBody>
                  <a:tcPr marL="70639" marR="70639" marT="35319" marB="35319"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417638537"/>
                  </a:ext>
                </a:extLst>
              </a:tr>
            </a:tbl>
          </a:graphicData>
        </a:graphic>
      </p:graphicFrame>
      <p:sp>
        <p:nvSpPr>
          <p:cNvPr id="7" name="Rectangle 6">
            <a:extLst>
              <a:ext uri="{FF2B5EF4-FFF2-40B4-BE49-F238E27FC236}">
                <a16:creationId xmlns:a16="http://schemas.microsoft.com/office/drawing/2014/main" id="{1031B115-AAD0-47BB-80C9-745A2AC4E692}"/>
              </a:ext>
            </a:extLst>
          </p:cNvPr>
          <p:cNvSpPr/>
          <p:nvPr/>
        </p:nvSpPr>
        <p:spPr>
          <a:xfrm>
            <a:off x="71216" y="244051"/>
            <a:ext cx="982961" cy="369332"/>
          </a:xfrm>
          <a:prstGeom prst="rect">
            <a:avLst/>
          </a:prstGeom>
        </p:spPr>
        <p:txBody>
          <a:bodyPr wrap="none">
            <a:spAutoFit/>
          </a:bodyPr>
          <a:lstStyle/>
          <a:p>
            <a:r>
              <a:rPr lang="en-US" altLang="zh-CN" dirty="0"/>
              <a:t>Request</a:t>
            </a:r>
            <a:endParaRPr lang="zh-CN" altLang="en-US" dirty="0"/>
          </a:p>
        </p:txBody>
      </p:sp>
      <p:graphicFrame>
        <p:nvGraphicFramePr>
          <p:cNvPr id="9" name="Table 8">
            <a:extLst>
              <a:ext uri="{FF2B5EF4-FFF2-40B4-BE49-F238E27FC236}">
                <a16:creationId xmlns:a16="http://schemas.microsoft.com/office/drawing/2014/main" id="{D1370900-7AA9-4F7C-9664-6FF26AA1E153}"/>
              </a:ext>
            </a:extLst>
          </p:cNvPr>
          <p:cNvGraphicFramePr>
            <a:graphicFrameLocks noGrp="1"/>
          </p:cNvGraphicFramePr>
          <p:nvPr>
            <p:extLst>
              <p:ext uri="{D42A27DB-BD31-4B8C-83A1-F6EECF244321}">
                <p14:modId xmlns:p14="http://schemas.microsoft.com/office/powerpoint/2010/main" val="2577746456"/>
              </p:ext>
            </p:extLst>
          </p:nvPr>
        </p:nvGraphicFramePr>
        <p:xfrm>
          <a:off x="6614444" y="779860"/>
          <a:ext cx="4258653" cy="4236288"/>
        </p:xfrm>
        <a:graphic>
          <a:graphicData uri="http://schemas.openxmlformats.org/drawingml/2006/table">
            <a:tbl>
              <a:tblPr/>
              <a:tblGrid>
                <a:gridCol w="1419551">
                  <a:extLst>
                    <a:ext uri="{9D8B030D-6E8A-4147-A177-3AD203B41FA5}">
                      <a16:colId xmlns:a16="http://schemas.microsoft.com/office/drawing/2014/main" val="1834592864"/>
                    </a:ext>
                  </a:extLst>
                </a:gridCol>
                <a:gridCol w="1419551">
                  <a:extLst>
                    <a:ext uri="{9D8B030D-6E8A-4147-A177-3AD203B41FA5}">
                      <a16:colId xmlns:a16="http://schemas.microsoft.com/office/drawing/2014/main" val="1260836022"/>
                    </a:ext>
                  </a:extLst>
                </a:gridCol>
                <a:gridCol w="1419551">
                  <a:extLst>
                    <a:ext uri="{9D8B030D-6E8A-4147-A177-3AD203B41FA5}">
                      <a16:colId xmlns:a16="http://schemas.microsoft.com/office/drawing/2014/main" val="1354787790"/>
                    </a:ext>
                  </a:extLst>
                </a:gridCol>
              </a:tblGrid>
              <a:tr h="220238">
                <a:tc>
                  <a:txBody>
                    <a:bodyPr/>
                    <a:lstStyle/>
                    <a:p>
                      <a:r>
                        <a:rPr lang="en-US" sz="1100" b="1" dirty="0">
                          <a:effectLst/>
                        </a:rPr>
                        <a:t>Keyword</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100" b="1">
                          <a:effectLst/>
                        </a:rPr>
                        <a:t>Sticky or 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100" b="1">
                          <a:effectLst/>
                        </a:rPr>
                        <a:t>Direction</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821248865"/>
                  </a:ext>
                </a:extLst>
              </a:tr>
              <a:tr h="220238">
                <a:tc>
                  <a:txBody>
                    <a:bodyPr/>
                    <a:lstStyle/>
                    <a:p>
                      <a:pPr fontAlgn="ctr"/>
                      <a:r>
                        <a:rPr lang="en-US" sz="1100">
                          <a:effectLst/>
                        </a:rPr>
                        <a:t>http_stat_msg</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609966424"/>
                  </a:ext>
                </a:extLst>
              </a:tr>
              <a:tr h="220238">
                <a:tc>
                  <a:txBody>
                    <a:bodyPr/>
                    <a:lstStyle/>
                    <a:p>
                      <a:pPr fontAlgn="ctr"/>
                      <a:r>
                        <a:rPr lang="en-US" sz="1100">
                          <a:effectLst/>
                        </a:rPr>
                        <a:t>http_stat_code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729707852"/>
                  </a:ext>
                </a:extLst>
              </a:tr>
              <a:tr h="220238">
                <a:tc>
                  <a:txBody>
                    <a:bodyPr/>
                    <a:lstStyle/>
                    <a:p>
                      <a:pPr fontAlgn="ctr"/>
                      <a:r>
                        <a:rPr lang="en-US" sz="1100">
                          <a:effectLst/>
                        </a:rPr>
                        <a:t>http_response_line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167570453"/>
                  </a:ext>
                </a:extLst>
              </a:tr>
              <a:tr h="220238">
                <a:tc>
                  <a:txBody>
                    <a:bodyPr/>
                    <a:lstStyle/>
                    <a:p>
                      <a:pPr fontAlgn="ctr"/>
                      <a:r>
                        <a:rPr lang="en-US" sz="1100">
                          <a:effectLst/>
                        </a:rPr>
                        <a:t>http_header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827242758"/>
                  </a:ext>
                </a:extLst>
              </a:tr>
              <a:tr h="220238">
                <a:tc>
                  <a:txBody>
                    <a:bodyPr/>
                    <a:lstStyle/>
                    <a:p>
                      <a:pPr fontAlgn="ctr"/>
                      <a:r>
                        <a:rPr lang="en-US" sz="1100">
                          <a:effectLst/>
                        </a:rPr>
                        <a:t>http_raw_header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18188697"/>
                  </a:ext>
                </a:extLst>
              </a:tr>
              <a:tr h="220238">
                <a:tc>
                  <a:txBody>
                    <a:bodyPr/>
                    <a:lstStyle/>
                    <a:p>
                      <a:pPr fontAlgn="ctr"/>
                      <a:r>
                        <a:rPr lang="en-US" sz="1100">
                          <a:effectLst/>
                        </a:rPr>
                        <a:t>http_cookie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295339718"/>
                  </a:ext>
                </a:extLst>
              </a:tr>
              <a:tr h="220238">
                <a:tc>
                  <a:txBody>
                    <a:bodyPr/>
                    <a:lstStyle/>
                    <a:p>
                      <a:pPr fontAlgn="ctr"/>
                      <a:r>
                        <a:rPr lang="en-US" sz="1100">
                          <a:effectLst/>
                        </a:rPr>
                        <a:t>http_server_body</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513552852"/>
                  </a:ext>
                </a:extLst>
              </a:tr>
              <a:tr h="220238">
                <a:tc>
                  <a:txBody>
                    <a:bodyPr/>
                    <a:lstStyle/>
                    <a:p>
                      <a:pPr fontAlgn="ctr"/>
                      <a:r>
                        <a:rPr lang="en-US" sz="1100">
                          <a:effectLst/>
                        </a:rPr>
                        <a:t>http.server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353417978"/>
                  </a:ext>
                </a:extLst>
              </a:tr>
              <a:tr h="220238">
                <a:tc>
                  <a:txBody>
                    <a:bodyPr/>
                    <a:lstStyle/>
                    <a:p>
                      <a:pPr fontAlgn="ctr"/>
                      <a:r>
                        <a:rPr lang="en-US" sz="1100" dirty="0" err="1">
                          <a:effectLst/>
                        </a:rPr>
                        <a:t>http.location</a:t>
                      </a:r>
                      <a:endParaRPr lang="en-US" sz="1100" dirty="0">
                        <a:effectLst/>
                      </a:endParaRP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Modifier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812770530"/>
                  </a:ext>
                </a:extLst>
              </a:tr>
              <a:tr h="220238">
                <a:tc>
                  <a:txBody>
                    <a:bodyPr/>
                    <a:lstStyle/>
                    <a:p>
                      <a:pPr fontAlgn="ctr"/>
                      <a:r>
                        <a:rPr lang="en-US" sz="1100">
                          <a:effectLst/>
                        </a:rPr>
                        <a:t>file_data</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Response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997466987"/>
                  </a:ext>
                </a:extLst>
              </a:tr>
              <a:tr h="220238">
                <a:tc>
                  <a:txBody>
                    <a:bodyPr/>
                    <a:lstStyle/>
                    <a:p>
                      <a:pPr fontAlgn="ctr"/>
                      <a:r>
                        <a:rPr lang="en-US" sz="1100">
                          <a:effectLst/>
                        </a:rPr>
                        <a:t>http_content_type</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08156955"/>
                  </a:ext>
                </a:extLst>
              </a:tr>
              <a:tr h="220238">
                <a:tc>
                  <a:txBody>
                    <a:bodyPr/>
                    <a:lstStyle/>
                    <a:p>
                      <a:pPr fontAlgn="ctr"/>
                      <a:r>
                        <a:rPr lang="en-US" sz="1100">
                          <a:effectLst/>
                        </a:rPr>
                        <a:t>http_content_len</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240822569"/>
                  </a:ext>
                </a:extLst>
              </a:tr>
              <a:tr h="220238">
                <a:tc>
                  <a:txBody>
                    <a:bodyPr/>
                    <a:lstStyle/>
                    <a:p>
                      <a:pPr fontAlgn="ctr"/>
                      <a:r>
                        <a:rPr lang="en-US" sz="1100">
                          <a:effectLst/>
                        </a:rPr>
                        <a:t>http_start</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00526964"/>
                  </a:ext>
                </a:extLst>
              </a:tr>
              <a:tr h="220238">
                <a:tc>
                  <a:txBody>
                    <a:bodyPr/>
                    <a:lstStyle/>
                    <a:p>
                      <a:pPr fontAlgn="ctr"/>
                      <a:r>
                        <a:rPr lang="en-US" sz="1100">
                          <a:effectLst/>
                        </a:rPr>
                        <a:t>http_protocol</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10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772648839"/>
                  </a:ext>
                </a:extLst>
              </a:tr>
              <a:tr h="220238">
                <a:tc>
                  <a:txBody>
                    <a:bodyPr/>
                    <a:lstStyle/>
                    <a:p>
                      <a:pPr fontAlgn="ctr"/>
                      <a:r>
                        <a:rPr lang="en-US" sz="1100">
                          <a:effectLst/>
                        </a:rPr>
                        <a:t>http_header_names</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a:effectLst/>
                        </a:rPr>
                        <a:t>Sticky Buffer</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100" dirty="0">
                          <a:effectLst/>
                        </a:rPr>
                        <a:t>Both</a:t>
                      </a:r>
                    </a:p>
                  </a:txBody>
                  <a:tcPr marL="97128" marR="97128" marT="48564" marB="4856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791000508"/>
                  </a:ext>
                </a:extLst>
              </a:tr>
            </a:tbl>
          </a:graphicData>
        </a:graphic>
      </p:graphicFrame>
      <p:sp>
        <p:nvSpPr>
          <p:cNvPr id="10" name="Rectangle 9">
            <a:extLst>
              <a:ext uri="{FF2B5EF4-FFF2-40B4-BE49-F238E27FC236}">
                <a16:creationId xmlns:a16="http://schemas.microsoft.com/office/drawing/2014/main" id="{5AFAE968-88C8-41A3-86BB-E3A78289580F}"/>
              </a:ext>
            </a:extLst>
          </p:cNvPr>
          <p:cNvSpPr/>
          <p:nvPr/>
        </p:nvSpPr>
        <p:spPr>
          <a:xfrm>
            <a:off x="6450552" y="244051"/>
            <a:ext cx="1199367" cy="369332"/>
          </a:xfrm>
          <a:prstGeom prst="rect">
            <a:avLst/>
          </a:prstGeom>
        </p:spPr>
        <p:txBody>
          <a:bodyPr wrap="none">
            <a:spAutoFit/>
          </a:bodyPr>
          <a:lstStyle/>
          <a:p>
            <a:r>
              <a:rPr lang="en-US" altLang="zh-CN" dirty="0"/>
              <a:t>Response </a:t>
            </a:r>
            <a:endParaRPr lang="zh-CN" altLang="en-US" dirty="0"/>
          </a:p>
        </p:txBody>
      </p:sp>
    </p:spTree>
    <p:extLst>
      <p:ext uri="{BB962C8B-B14F-4D97-AF65-F5344CB8AC3E}">
        <p14:creationId xmlns:p14="http://schemas.microsoft.com/office/powerpoint/2010/main" val="340674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3D8F-54FA-47E8-B11D-0D72A9B01CB1}"/>
              </a:ext>
            </a:extLst>
          </p:cNvPr>
          <p:cNvSpPr>
            <a:spLocks noGrp="1"/>
          </p:cNvSpPr>
          <p:nvPr>
            <p:ph type="title"/>
          </p:nvPr>
        </p:nvSpPr>
        <p:spPr/>
        <p:txBody>
          <a:bodyPr/>
          <a:lstStyle/>
          <a:p>
            <a:r>
              <a:rPr lang="en-US" altLang="zh-CN" dirty="0"/>
              <a:t>Rule Test</a:t>
            </a:r>
            <a:endParaRPr lang="zh-CN" altLang="en-US" dirty="0"/>
          </a:p>
        </p:txBody>
      </p:sp>
      <p:sp>
        <p:nvSpPr>
          <p:cNvPr id="3" name="Content Placeholder 2">
            <a:extLst>
              <a:ext uri="{FF2B5EF4-FFF2-40B4-BE49-F238E27FC236}">
                <a16:creationId xmlns:a16="http://schemas.microsoft.com/office/drawing/2014/main" id="{8F3D2A6C-9A5A-4A4D-89E9-90EE8C5A3D1E}"/>
              </a:ext>
            </a:extLst>
          </p:cNvPr>
          <p:cNvSpPr>
            <a:spLocks noGrp="1"/>
          </p:cNvSpPr>
          <p:nvPr>
            <p:ph idx="1"/>
          </p:nvPr>
        </p:nvSpPr>
        <p:spPr>
          <a:xfrm>
            <a:off x="838200" y="1825625"/>
            <a:ext cx="10946450" cy="4351338"/>
          </a:xfrm>
        </p:spPr>
        <p:txBody>
          <a:bodyPr>
            <a:normAutofit/>
          </a:bodyPr>
          <a:lstStyle/>
          <a:p>
            <a:pPr marL="0" indent="0">
              <a:buNone/>
            </a:pPr>
            <a:r>
              <a:rPr lang="en-US" altLang="zh-CN" sz="2000" dirty="0"/>
              <a:t>1. </a:t>
            </a:r>
            <a:r>
              <a:rPr lang="en-US" altLang="zh-CN" sz="2000" dirty="0" err="1"/>
              <a:t>mkdir</a:t>
            </a:r>
            <a:r>
              <a:rPr lang="en-US" altLang="zh-CN" sz="2000" dirty="0"/>
              <a:t> your rule in /</a:t>
            </a:r>
            <a:r>
              <a:rPr lang="en-US" altLang="zh-CN" sz="2000" dirty="0" err="1"/>
              <a:t>etc</a:t>
            </a:r>
            <a:r>
              <a:rPr lang="en-US" altLang="zh-CN" sz="2000" dirty="0"/>
              <a:t>/</a:t>
            </a:r>
            <a:r>
              <a:rPr lang="en-US" altLang="zh-CN" sz="2000" dirty="0" err="1"/>
              <a:t>suricata</a:t>
            </a:r>
            <a:r>
              <a:rPr lang="en-US" altLang="zh-CN" sz="2000" dirty="0"/>
              <a:t>/rules/</a:t>
            </a:r>
            <a:r>
              <a:rPr lang="en-US" altLang="zh-CN" sz="2000" dirty="0" err="1"/>
              <a:t>your.rules</a:t>
            </a:r>
            <a:endParaRPr lang="en-US" altLang="zh-CN" sz="2000" dirty="0"/>
          </a:p>
          <a:p>
            <a:pPr marL="0" indent="0">
              <a:buNone/>
            </a:pPr>
            <a:r>
              <a:rPr lang="en-US" altLang="zh-CN" sz="2000" dirty="0"/>
              <a:t>   Such as: /</a:t>
            </a:r>
            <a:r>
              <a:rPr lang="en-US" altLang="zh-CN" sz="2000" dirty="0" err="1"/>
              <a:t>etc</a:t>
            </a:r>
            <a:r>
              <a:rPr lang="en-US" altLang="zh-CN" sz="2000" dirty="0"/>
              <a:t>/</a:t>
            </a:r>
            <a:r>
              <a:rPr lang="en-US" altLang="zh-CN" sz="2000" dirty="0" err="1"/>
              <a:t>suricata</a:t>
            </a:r>
            <a:r>
              <a:rPr lang="en-US" altLang="zh-CN" sz="2000" dirty="0"/>
              <a:t>/rules/</a:t>
            </a:r>
            <a:r>
              <a:rPr lang="en-US" altLang="zh-CN" sz="2000" dirty="0" err="1"/>
              <a:t>Joker.rules</a:t>
            </a:r>
            <a:endParaRPr lang="en-US" altLang="zh-CN" sz="2000" dirty="0"/>
          </a:p>
          <a:p>
            <a:pPr marL="0" indent="0">
              <a:buNone/>
            </a:pPr>
            <a:r>
              <a:rPr lang="en-US" altLang="zh-CN" sz="2000" dirty="0"/>
              <a:t>2. Add your rule to  /</a:t>
            </a:r>
            <a:r>
              <a:rPr lang="en-US" altLang="zh-CN" sz="2000" dirty="0" err="1"/>
              <a:t>etc</a:t>
            </a:r>
            <a:r>
              <a:rPr lang="en-US" altLang="zh-CN" sz="2000" dirty="0"/>
              <a:t>/</a:t>
            </a:r>
            <a:r>
              <a:rPr lang="en-US" altLang="zh-CN" sz="2000" dirty="0" err="1"/>
              <a:t>suricata</a:t>
            </a:r>
            <a:r>
              <a:rPr lang="en-US" altLang="zh-CN" sz="2000" dirty="0"/>
              <a:t>/</a:t>
            </a:r>
            <a:r>
              <a:rPr lang="en-US" altLang="zh-CN" sz="2000" dirty="0" err="1"/>
              <a:t>suricata.yaml</a:t>
            </a:r>
            <a:endParaRPr lang="en-US" altLang="zh-CN" sz="2000" dirty="0"/>
          </a:p>
          <a:p>
            <a:pPr marL="0" indent="0">
              <a:buNone/>
            </a:pPr>
            <a:r>
              <a:rPr lang="en-US" altLang="zh-CN" sz="2000" dirty="0"/>
              <a:t>   such as:</a:t>
            </a:r>
          </a:p>
          <a:p>
            <a:pPr marL="0" indent="0">
              <a:buNone/>
            </a:pPr>
            <a:endParaRPr lang="en-US" altLang="zh-CN" sz="2000" dirty="0"/>
          </a:p>
          <a:p>
            <a:pPr marL="0" indent="0">
              <a:buNone/>
            </a:pPr>
            <a:r>
              <a:rPr lang="en-US" altLang="zh-CN" sz="2000" dirty="0"/>
              <a:t>3. Run command: </a:t>
            </a:r>
            <a:r>
              <a:rPr lang="en-US" altLang="zh-CN" sz="2000" dirty="0" err="1"/>
              <a:t>suricata</a:t>
            </a:r>
            <a:r>
              <a:rPr lang="en-US" altLang="zh-CN" sz="2000" dirty="0"/>
              <a:t> -c /</a:t>
            </a:r>
            <a:r>
              <a:rPr lang="en-US" altLang="zh-CN" sz="2000" dirty="0" err="1"/>
              <a:t>etc</a:t>
            </a:r>
            <a:r>
              <a:rPr lang="en-US" altLang="zh-CN" sz="2000" dirty="0"/>
              <a:t>/</a:t>
            </a:r>
            <a:r>
              <a:rPr lang="en-US" altLang="zh-CN" sz="2000" dirty="0" err="1"/>
              <a:t>suricata</a:t>
            </a:r>
            <a:r>
              <a:rPr lang="en-US" altLang="zh-CN" sz="2000" dirty="0"/>
              <a:t>/</a:t>
            </a:r>
            <a:r>
              <a:rPr lang="en-US" altLang="zh-CN" sz="2000" dirty="0" err="1"/>
              <a:t>suricata.yaml</a:t>
            </a:r>
            <a:r>
              <a:rPr lang="en-US" altLang="zh-CN" sz="2000" dirty="0"/>
              <a:t> –r </a:t>
            </a:r>
            <a:r>
              <a:rPr lang="en-US" altLang="zh-CN" sz="2000" dirty="0" err="1"/>
              <a:t>your.pcap</a:t>
            </a:r>
            <a:r>
              <a:rPr lang="en-US" altLang="zh-CN" sz="2000" dirty="0"/>
              <a:t> -l ./</a:t>
            </a:r>
          </a:p>
          <a:p>
            <a:pPr marL="0" indent="0">
              <a:buNone/>
            </a:pPr>
            <a:r>
              <a:rPr lang="en-US" altLang="zh-CN" sz="2000" dirty="0"/>
              <a:t>Such as:</a:t>
            </a:r>
            <a:r>
              <a:rPr lang="zh-CN" altLang="en-US" sz="2000" dirty="0"/>
              <a:t> </a:t>
            </a:r>
            <a:r>
              <a:rPr lang="en-US" altLang="zh-CN" sz="2000" dirty="0" err="1"/>
              <a:t>suricata</a:t>
            </a:r>
            <a:r>
              <a:rPr lang="en-US" altLang="zh-CN" sz="2000" dirty="0"/>
              <a:t> -c /</a:t>
            </a:r>
            <a:r>
              <a:rPr lang="en-US" altLang="zh-CN" sz="2000" dirty="0" err="1"/>
              <a:t>etc</a:t>
            </a:r>
            <a:r>
              <a:rPr lang="en-US" altLang="zh-CN" sz="2000" dirty="0"/>
              <a:t>/</a:t>
            </a:r>
            <a:r>
              <a:rPr lang="en-US" altLang="zh-CN" sz="2000" dirty="0" err="1"/>
              <a:t>suricata</a:t>
            </a:r>
            <a:r>
              <a:rPr lang="en-US" altLang="zh-CN" sz="2000" dirty="0"/>
              <a:t>/</a:t>
            </a:r>
            <a:r>
              <a:rPr lang="en-US" altLang="zh-CN" sz="2000" dirty="0" err="1"/>
              <a:t>suricata.yaml</a:t>
            </a:r>
            <a:r>
              <a:rPr lang="en-US" altLang="zh-CN" sz="2000" dirty="0"/>
              <a:t> -r /home/deep/Desktop/</a:t>
            </a:r>
            <a:r>
              <a:rPr lang="en-US" altLang="zh-CN" sz="2000" dirty="0" err="1"/>
              <a:t>Joker.pcap</a:t>
            </a:r>
            <a:r>
              <a:rPr lang="en-US" altLang="zh-CN" sz="2000" dirty="0"/>
              <a:t> -l ./</a:t>
            </a:r>
          </a:p>
          <a:p>
            <a:pPr marL="0" indent="0">
              <a:buNone/>
            </a:pPr>
            <a:r>
              <a:rPr lang="en-US" altLang="zh-CN" sz="2000" dirty="0"/>
              <a:t>4. Check log</a:t>
            </a:r>
          </a:p>
          <a:p>
            <a:pPr marL="0" indent="0">
              <a:buNone/>
            </a:pPr>
            <a:r>
              <a:rPr lang="en-US" altLang="zh-CN" sz="2000" dirty="0"/>
              <a:t>Run: cat fast.log</a:t>
            </a:r>
          </a:p>
          <a:p>
            <a:pPr marL="0" indent="0">
              <a:buNone/>
            </a:pPr>
            <a:endParaRPr lang="en-US" altLang="zh-CN" sz="2000" dirty="0"/>
          </a:p>
        </p:txBody>
      </p:sp>
      <p:pic>
        <p:nvPicPr>
          <p:cNvPr id="5" name="Picture 4">
            <a:extLst>
              <a:ext uri="{FF2B5EF4-FFF2-40B4-BE49-F238E27FC236}">
                <a16:creationId xmlns:a16="http://schemas.microsoft.com/office/drawing/2014/main" id="{556795A5-6996-4309-9F96-47CBFD370FD7}"/>
              </a:ext>
            </a:extLst>
          </p:cNvPr>
          <p:cNvPicPr>
            <a:picLocks noChangeAspect="1"/>
          </p:cNvPicPr>
          <p:nvPr/>
        </p:nvPicPr>
        <p:blipFill>
          <a:blip r:embed="rId2"/>
          <a:stretch>
            <a:fillRect/>
          </a:stretch>
        </p:blipFill>
        <p:spPr>
          <a:xfrm>
            <a:off x="2123573" y="2995666"/>
            <a:ext cx="4800000" cy="866667"/>
          </a:xfrm>
          <a:prstGeom prst="rect">
            <a:avLst/>
          </a:prstGeom>
        </p:spPr>
      </p:pic>
    </p:spTree>
    <p:extLst>
      <p:ext uri="{BB962C8B-B14F-4D97-AF65-F5344CB8AC3E}">
        <p14:creationId xmlns:p14="http://schemas.microsoft.com/office/powerpoint/2010/main" val="262539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D528-B691-43D1-AAF6-1C436D4EFEBC}"/>
              </a:ext>
            </a:extLst>
          </p:cNvPr>
          <p:cNvSpPr>
            <a:spLocks noGrp="1"/>
          </p:cNvSpPr>
          <p:nvPr>
            <p:ph type="title"/>
          </p:nvPr>
        </p:nvSpPr>
        <p:spPr>
          <a:xfrm>
            <a:off x="838200" y="365125"/>
            <a:ext cx="10515600" cy="805649"/>
          </a:xfrm>
        </p:spPr>
        <p:txBody>
          <a:bodyPr/>
          <a:lstStyle/>
          <a:p>
            <a:r>
              <a:rPr lang="en-US" altLang="zh-CN" dirty="0"/>
              <a:t>Cerberus Rule Demo</a:t>
            </a:r>
            <a:endParaRPr lang="zh-CN" altLang="en-US" dirty="0"/>
          </a:p>
        </p:txBody>
      </p:sp>
      <p:pic>
        <p:nvPicPr>
          <p:cNvPr id="3" name="Picture 2">
            <a:extLst>
              <a:ext uri="{FF2B5EF4-FFF2-40B4-BE49-F238E27FC236}">
                <a16:creationId xmlns:a16="http://schemas.microsoft.com/office/drawing/2014/main" id="{A4FF57FD-ED8F-403D-8562-B3F5CD5D4744}"/>
              </a:ext>
            </a:extLst>
          </p:cNvPr>
          <p:cNvPicPr>
            <a:picLocks noChangeAspect="1"/>
          </p:cNvPicPr>
          <p:nvPr/>
        </p:nvPicPr>
        <p:blipFill>
          <a:blip r:embed="rId2"/>
          <a:stretch>
            <a:fillRect/>
          </a:stretch>
        </p:blipFill>
        <p:spPr>
          <a:xfrm>
            <a:off x="838200" y="1199208"/>
            <a:ext cx="6952381" cy="2733333"/>
          </a:xfrm>
          <a:prstGeom prst="rect">
            <a:avLst/>
          </a:prstGeom>
        </p:spPr>
      </p:pic>
      <p:sp>
        <p:nvSpPr>
          <p:cNvPr id="4" name="Rectangle 3">
            <a:extLst>
              <a:ext uri="{FF2B5EF4-FFF2-40B4-BE49-F238E27FC236}">
                <a16:creationId xmlns:a16="http://schemas.microsoft.com/office/drawing/2014/main" id="{F633F0E2-E4F8-429B-B9ED-70B695B815E2}"/>
              </a:ext>
            </a:extLst>
          </p:cNvPr>
          <p:cNvSpPr/>
          <p:nvPr/>
        </p:nvSpPr>
        <p:spPr>
          <a:xfrm>
            <a:off x="838200" y="4054978"/>
            <a:ext cx="11185733" cy="923330"/>
          </a:xfrm>
          <a:prstGeom prst="rect">
            <a:avLst/>
          </a:prstGeom>
        </p:spPr>
        <p:txBody>
          <a:bodyPr wrap="square">
            <a:spAutoFit/>
          </a:bodyPr>
          <a:lstStyle/>
          <a:p>
            <a:r>
              <a:rPr lang="en-US" altLang="zh-CN" dirty="0"/>
              <a:t>alert http any </a:t>
            </a:r>
            <a:r>
              <a:rPr lang="en-US" altLang="zh-CN" dirty="0" err="1"/>
              <a:t>any</a:t>
            </a:r>
            <a:r>
              <a:rPr lang="en-US" altLang="zh-CN" dirty="0"/>
              <a:t> -&gt; any </a:t>
            </a:r>
            <a:r>
              <a:rPr lang="en-US" altLang="zh-CN" dirty="0" err="1"/>
              <a:t>any</a:t>
            </a:r>
            <a:r>
              <a:rPr lang="en-US" altLang="zh-CN" dirty="0"/>
              <a:t> (</a:t>
            </a:r>
            <a:r>
              <a:rPr lang="en-US" altLang="zh-CN" dirty="0" err="1"/>
              <a:t>msg:"Cerberus</a:t>
            </a:r>
            <a:r>
              <a:rPr lang="en-US" altLang="zh-CN" dirty="0"/>
              <a:t> Banker Check";</a:t>
            </a:r>
            <a:r>
              <a:rPr lang="en-US" altLang="zh-CN" dirty="0" err="1"/>
              <a:t>flow:to_server</a:t>
            </a:r>
            <a:r>
              <a:rPr lang="en-US" altLang="zh-CN" dirty="0"/>
              <a:t>, </a:t>
            </a:r>
            <a:r>
              <a:rPr lang="en-US" altLang="zh-CN" dirty="0" err="1"/>
              <a:t>established;content</a:t>
            </a:r>
            <a:r>
              <a:rPr lang="en-US" altLang="zh-CN" dirty="0"/>
              <a:t>:"POST";</a:t>
            </a:r>
            <a:r>
              <a:rPr lang="en-US" altLang="zh-CN" dirty="0" err="1"/>
              <a:t>http_method;content</a:t>
            </a:r>
            <a:r>
              <a:rPr lang="en-US" altLang="zh-CN" dirty="0"/>
              <a:t>:"/gate.php";http_</a:t>
            </a:r>
            <a:r>
              <a:rPr lang="en-US" altLang="zh-CN" dirty="0" err="1"/>
              <a:t>uri;content</a:t>
            </a:r>
            <a:r>
              <a:rPr lang="en-US" altLang="zh-CN" dirty="0"/>
              <a:t>:"action=";http_client_body;depth:7;content:"&amp;data=";distance:0;classtype:trojan-activity;sid:20191217; rev:1)</a:t>
            </a:r>
          </a:p>
        </p:txBody>
      </p:sp>
      <p:pic>
        <p:nvPicPr>
          <p:cNvPr id="5" name="Picture 4">
            <a:extLst>
              <a:ext uri="{FF2B5EF4-FFF2-40B4-BE49-F238E27FC236}">
                <a16:creationId xmlns:a16="http://schemas.microsoft.com/office/drawing/2014/main" id="{37324476-A857-40E5-B4E8-4AD71A11F771}"/>
              </a:ext>
            </a:extLst>
          </p:cNvPr>
          <p:cNvPicPr>
            <a:picLocks noChangeAspect="1"/>
          </p:cNvPicPr>
          <p:nvPr/>
        </p:nvPicPr>
        <p:blipFill>
          <a:blip r:embed="rId3"/>
          <a:stretch>
            <a:fillRect/>
          </a:stretch>
        </p:blipFill>
        <p:spPr>
          <a:xfrm>
            <a:off x="898021" y="5200591"/>
            <a:ext cx="11185734" cy="1394896"/>
          </a:xfrm>
          <a:prstGeom prst="rect">
            <a:avLst/>
          </a:prstGeom>
        </p:spPr>
      </p:pic>
    </p:spTree>
    <p:extLst>
      <p:ext uri="{BB962C8B-B14F-4D97-AF65-F5344CB8AC3E}">
        <p14:creationId xmlns:p14="http://schemas.microsoft.com/office/powerpoint/2010/main" val="220558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63C2-EB37-40DE-95D2-F2FDA5AC0131}"/>
              </a:ext>
            </a:extLst>
          </p:cNvPr>
          <p:cNvSpPr>
            <a:spLocks noGrp="1"/>
          </p:cNvSpPr>
          <p:nvPr>
            <p:ph type="title"/>
          </p:nvPr>
        </p:nvSpPr>
        <p:spPr>
          <a:xfrm>
            <a:off x="535363" y="128187"/>
            <a:ext cx="10515600" cy="948583"/>
          </a:xfrm>
        </p:spPr>
        <p:txBody>
          <a:bodyPr/>
          <a:lstStyle/>
          <a:p>
            <a:r>
              <a:rPr lang="en-US" altLang="zh-CN" dirty="0"/>
              <a:t>Anubis Rule Demo</a:t>
            </a:r>
            <a:endParaRPr lang="zh-CN" altLang="en-US" dirty="0"/>
          </a:p>
        </p:txBody>
      </p:sp>
      <p:pic>
        <p:nvPicPr>
          <p:cNvPr id="8" name="Picture 7">
            <a:extLst>
              <a:ext uri="{FF2B5EF4-FFF2-40B4-BE49-F238E27FC236}">
                <a16:creationId xmlns:a16="http://schemas.microsoft.com/office/drawing/2014/main" id="{DCE16B46-E497-47B2-B2BE-9FD5EBFF3D73}"/>
              </a:ext>
            </a:extLst>
          </p:cNvPr>
          <p:cNvPicPr>
            <a:picLocks noChangeAspect="1"/>
          </p:cNvPicPr>
          <p:nvPr/>
        </p:nvPicPr>
        <p:blipFill>
          <a:blip r:embed="rId2"/>
          <a:stretch>
            <a:fillRect/>
          </a:stretch>
        </p:blipFill>
        <p:spPr>
          <a:xfrm>
            <a:off x="535363" y="1182907"/>
            <a:ext cx="10552381" cy="1333333"/>
          </a:xfrm>
          <a:prstGeom prst="rect">
            <a:avLst/>
          </a:prstGeom>
        </p:spPr>
      </p:pic>
      <p:pic>
        <p:nvPicPr>
          <p:cNvPr id="9" name="Picture 8">
            <a:extLst>
              <a:ext uri="{FF2B5EF4-FFF2-40B4-BE49-F238E27FC236}">
                <a16:creationId xmlns:a16="http://schemas.microsoft.com/office/drawing/2014/main" id="{27A24A45-9A22-4D9C-8CB9-50288B5ED504}"/>
              </a:ext>
            </a:extLst>
          </p:cNvPr>
          <p:cNvPicPr>
            <a:picLocks noChangeAspect="1"/>
          </p:cNvPicPr>
          <p:nvPr/>
        </p:nvPicPr>
        <p:blipFill>
          <a:blip r:embed="rId3"/>
          <a:stretch>
            <a:fillRect/>
          </a:stretch>
        </p:blipFill>
        <p:spPr>
          <a:xfrm>
            <a:off x="116619" y="4315626"/>
            <a:ext cx="11958761" cy="1117570"/>
          </a:xfrm>
          <a:prstGeom prst="rect">
            <a:avLst/>
          </a:prstGeom>
        </p:spPr>
      </p:pic>
      <p:sp>
        <p:nvSpPr>
          <p:cNvPr id="10" name="Rectangle 9">
            <a:extLst>
              <a:ext uri="{FF2B5EF4-FFF2-40B4-BE49-F238E27FC236}">
                <a16:creationId xmlns:a16="http://schemas.microsoft.com/office/drawing/2014/main" id="{101DED71-686E-49CF-B537-094919E4DC7F}"/>
              </a:ext>
            </a:extLst>
          </p:cNvPr>
          <p:cNvSpPr/>
          <p:nvPr/>
        </p:nvSpPr>
        <p:spPr>
          <a:xfrm>
            <a:off x="535363" y="2977329"/>
            <a:ext cx="11574028" cy="923330"/>
          </a:xfrm>
          <a:prstGeom prst="rect">
            <a:avLst/>
          </a:prstGeom>
        </p:spPr>
        <p:txBody>
          <a:bodyPr wrap="square">
            <a:spAutoFit/>
          </a:bodyPr>
          <a:lstStyle/>
          <a:p>
            <a:r>
              <a:rPr lang="en-US" altLang="zh-CN" dirty="0"/>
              <a:t>alert http any </a:t>
            </a:r>
            <a:r>
              <a:rPr lang="en-US" altLang="zh-CN" dirty="0" err="1"/>
              <a:t>any</a:t>
            </a:r>
            <a:r>
              <a:rPr lang="en-US" altLang="zh-CN" dirty="0"/>
              <a:t> -&gt; any </a:t>
            </a:r>
            <a:r>
              <a:rPr lang="en-US" altLang="zh-CN" dirty="0" err="1"/>
              <a:t>any</a:t>
            </a:r>
            <a:r>
              <a:rPr lang="en-US" altLang="zh-CN" dirty="0"/>
              <a:t> (</a:t>
            </a:r>
            <a:r>
              <a:rPr lang="en-US" altLang="zh-CN" dirty="0" err="1"/>
              <a:t>msg:"Anubis</a:t>
            </a:r>
            <a:r>
              <a:rPr lang="en-US" altLang="zh-CN" dirty="0"/>
              <a:t> Banker Check";flow:to_server,established;content:"GET";http_method;pcre:"/\/</a:t>
            </a:r>
            <a:r>
              <a:rPr lang="en-US" altLang="zh-CN" dirty="0" err="1"/>
              <a:t>jp</a:t>
            </a:r>
            <a:r>
              <a:rPr lang="en-US" altLang="zh-CN" dirty="0"/>
              <a:t>\/</a:t>
            </a:r>
            <a:r>
              <a:rPr lang="en-US" altLang="zh-CN" dirty="0" err="1"/>
              <a:t>jp</a:t>
            </a:r>
            <a:r>
              <a:rPr lang="en-US" altLang="zh-CN" dirty="0"/>
              <a:t>\.co\.</a:t>
            </a:r>
            <a:r>
              <a:rPr lang="en-US" altLang="zh-CN" dirty="0" err="1"/>
              <a:t>rakuten_bank</a:t>
            </a:r>
            <a:r>
              <a:rPr lang="en-US" altLang="zh-CN" dirty="0"/>
              <a:t>\.</a:t>
            </a:r>
            <a:r>
              <a:rPr lang="en-US" altLang="zh-CN" dirty="0" err="1"/>
              <a:t>rakutenbank</a:t>
            </a:r>
            <a:r>
              <a:rPr lang="en-US" altLang="zh-CN" dirty="0"/>
              <a:t>.*/s"; classtype:trojan-activity;sid:20191230; rev:1;)</a:t>
            </a:r>
            <a:endParaRPr lang="zh-CN" altLang="en-US" dirty="0"/>
          </a:p>
        </p:txBody>
      </p:sp>
    </p:spTree>
    <p:extLst>
      <p:ext uri="{BB962C8B-B14F-4D97-AF65-F5344CB8AC3E}">
        <p14:creationId xmlns:p14="http://schemas.microsoft.com/office/powerpoint/2010/main" val="370940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DBD7-9925-4B95-9929-1D6F86FDBEDB}"/>
              </a:ext>
            </a:extLst>
          </p:cNvPr>
          <p:cNvSpPr>
            <a:spLocks noGrp="1"/>
          </p:cNvSpPr>
          <p:nvPr>
            <p:ph type="title"/>
          </p:nvPr>
        </p:nvSpPr>
        <p:spPr>
          <a:xfrm>
            <a:off x="303374" y="365125"/>
            <a:ext cx="10515600" cy="1325563"/>
          </a:xfrm>
        </p:spPr>
        <p:txBody>
          <a:bodyPr/>
          <a:lstStyle/>
          <a:p>
            <a:r>
              <a:rPr lang="en-US" altLang="zh-CN" dirty="0"/>
              <a:t>Joker Rule Demo</a:t>
            </a:r>
            <a:endParaRPr lang="zh-CN" altLang="en-US" dirty="0"/>
          </a:p>
        </p:txBody>
      </p:sp>
      <p:pic>
        <p:nvPicPr>
          <p:cNvPr id="4" name="Picture 3">
            <a:extLst>
              <a:ext uri="{FF2B5EF4-FFF2-40B4-BE49-F238E27FC236}">
                <a16:creationId xmlns:a16="http://schemas.microsoft.com/office/drawing/2014/main" id="{7D2DCE55-A8DD-4D17-8DB3-967F5F4897CE}"/>
              </a:ext>
            </a:extLst>
          </p:cNvPr>
          <p:cNvPicPr>
            <a:picLocks noChangeAspect="1"/>
          </p:cNvPicPr>
          <p:nvPr/>
        </p:nvPicPr>
        <p:blipFill>
          <a:blip r:embed="rId2"/>
          <a:stretch>
            <a:fillRect/>
          </a:stretch>
        </p:blipFill>
        <p:spPr>
          <a:xfrm>
            <a:off x="303375" y="4810553"/>
            <a:ext cx="11585249" cy="1682322"/>
          </a:xfrm>
          <a:prstGeom prst="rect">
            <a:avLst/>
          </a:prstGeom>
        </p:spPr>
      </p:pic>
      <p:sp>
        <p:nvSpPr>
          <p:cNvPr id="5" name="Rectangle 4">
            <a:extLst>
              <a:ext uri="{FF2B5EF4-FFF2-40B4-BE49-F238E27FC236}">
                <a16:creationId xmlns:a16="http://schemas.microsoft.com/office/drawing/2014/main" id="{FCB912BD-3FF0-4D5C-BA68-A5FB0C2E33D9}"/>
              </a:ext>
            </a:extLst>
          </p:cNvPr>
          <p:cNvSpPr/>
          <p:nvPr/>
        </p:nvSpPr>
        <p:spPr>
          <a:xfrm>
            <a:off x="303374" y="3498941"/>
            <a:ext cx="11481275" cy="369332"/>
          </a:xfrm>
          <a:prstGeom prst="rect">
            <a:avLst/>
          </a:prstGeom>
        </p:spPr>
        <p:txBody>
          <a:bodyPr wrap="square">
            <a:spAutoFit/>
          </a:bodyPr>
          <a:lstStyle/>
          <a:p>
            <a:r>
              <a:rPr lang="en-US" altLang="zh-CN" dirty="0"/>
              <a:t>alert </a:t>
            </a:r>
            <a:r>
              <a:rPr lang="en-US" altLang="zh-CN" dirty="0" err="1"/>
              <a:t>dns</a:t>
            </a:r>
            <a:r>
              <a:rPr lang="en-US" altLang="zh-CN" dirty="0"/>
              <a:t> any </a:t>
            </a:r>
            <a:r>
              <a:rPr lang="en-US" altLang="zh-CN" dirty="0" err="1"/>
              <a:t>any</a:t>
            </a:r>
            <a:r>
              <a:rPr lang="en-US" altLang="zh-CN" dirty="0"/>
              <a:t> -&gt; any </a:t>
            </a:r>
            <a:r>
              <a:rPr lang="en-US" altLang="zh-CN" dirty="0" err="1"/>
              <a:t>any</a:t>
            </a:r>
            <a:r>
              <a:rPr lang="en-US" altLang="zh-CN" dirty="0"/>
              <a:t> (</a:t>
            </a:r>
            <a:r>
              <a:rPr lang="en-US" altLang="zh-CN" dirty="0" err="1"/>
              <a:t>msg:"Joker</a:t>
            </a:r>
            <a:r>
              <a:rPr lang="en-US" altLang="zh-CN" dirty="0"/>
              <a:t> Adware DNS Query";dns.query;content:"aliyuncs.com";sid:21111;rev:1;)</a:t>
            </a:r>
          </a:p>
        </p:txBody>
      </p:sp>
      <p:pic>
        <p:nvPicPr>
          <p:cNvPr id="6" name="Picture 5">
            <a:extLst>
              <a:ext uri="{FF2B5EF4-FFF2-40B4-BE49-F238E27FC236}">
                <a16:creationId xmlns:a16="http://schemas.microsoft.com/office/drawing/2014/main" id="{2F511F9A-C8B9-4DD1-B557-909AE8AA96D9}"/>
              </a:ext>
            </a:extLst>
          </p:cNvPr>
          <p:cNvPicPr>
            <a:picLocks noChangeAspect="1"/>
          </p:cNvPicPr>
          <p:nvPr/>
        </p:nvPicPr>
        <p:blipFill>
          <a:blip r:embed="rId3"/>
          <a:stretch>
            <a:fillRect/>
          </a:stretch>
        </p:blipFill>
        <p:spPr>
          <a:xfrm>
            <a:off x="303374" y="1853208"/>
            <a:ext cx="11695238" cy="980952"/>
          </a:xfrm>
          <a:prstGeom prst="rect">
            <a:avLst/>
          </a:prstGeom>
        </p:spPr>
      </p:pic>
    </p:spTree>
    <p:extLst>
      <p:ext uri="{BB962C8B-B14F-4D97-AF65-F5344CB8AC3E}">
        <p14:creationId xmlns:p14="http://schemas.microsoft.com/office/powerpoint/2010/main" val="424930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FE8-8C0E-455A-8054-A964E353DA0E}"/>
              </a:ext>
            </a:extLst>
          </p:cNvPr>
          <p:cNvSpPr>
            <a:spLocks noGrp="1"/>
          </p:cNvSpPr>
          <p:nvPr>
            <p:ph type="title"/>
          </p:nvPr>
        </p:nvSpPr>
        <p:spPr/>
        <p:txBody>
          <a:bodyPr/>
          <a:lstStyle/>
          <a:p>
            <a:r>
              <a:rPr lang="en-US" altLang="zh-CN" b="1" dirty="0"/>
              <a:t>What is Suricata</a:t>
            </a:r>
          </a:p>
        </p:txBody>
      </p:sp>
      <p:sp>
        <p:nvSpPr>
          <p:cNvPr id="4" name="Rectangle 3">
            <a:extLst>
              <a:ext uri="{FF2B5EF4-FFF2-40B4-BE49-F238E27FC236}">
                <a16:creationId xmlns:a16="http://schemas.microsoft.com/office/drawing/2014/main" id="{F1E07EF3-9B02-444F-80C6-AD6D3CB00D6C}"/>
              </a:ext>
            </a:extLst>
          </p:cNvPr>
          <p:cNvSpPr/>
          <p:nvPr/>
        </p:nvSpPr>
        <p:spPr>
          <a:xfrm>
            <a:off x="928642" y="2584541"/>
            <a:ext cx="9710871" cy="954107"/>
          </a:xfrm>
          <a:prstGeom prst="rect">
            <a:avLst/>
          </a:prstGeom>
        </p:spPr>
        <p:txBody>
          <a:bodyPr wrap="square">
            <a:spAutoFit/>
          </a:bodyPr>
          <a:lstStyle/>
          <a:p>
            <a:r>
              <a:rPr lang="en-US" altLang="zh-CN" sz="2800" dirty="0"/>
              <a:t>Suricata is a high performance Network IDS, IPS and Network Security Monitoring engine.</a:t>
            </a:r>
            <a:endParaRPr lang="zh-CN" altLang="en-US" sz="2800" dirty="0"/>
          </a:p>
        </p:txBody>
      </p:sp>
    </p:spTree>
    <p:extLst>
      <p:ext uri="{BB962C8B-B14F-4D97-AF65-F5344CB8AC3E}">
        <p14:creationId xmlns:p14="http://schemas.microsoft.com/office/powerpoint/2010/main" val="419159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CBE-6F54-4BCB-BD35-BDA318F2788C}"/>
              </a:ext>
            </a:extLst>
          </p:cNvPr>
          <p:cNvSpPr>
            <a:spLocks noGrp="1"/>
          </p:cNvSpPr>
          <p:nvPr>
            <p:ph type="title"/>
          </p:nvPr>
        </p:nvSpPr>
        <p:spPr/>
        <p:txBody>
          <a:bodyPr/>
          <a:lstStyle/>
          <a:p>
            <a:r>
              <a:rPr lang="en-US" altLang="zh-CN" dirty="0"/>
              <a:t>How to install </a:t>
            </a:r>
            <a:endParaRPr lang="zh-CN" altLang="en-US" dirty="0"/>
          </a:p>
        </p:txBody>
      </p:sp>
      <p:sp>
        <p:nvSpPr>
          <p:cNvPr id="3" name="Content Placeholder 2">
            <a:extLst>
              <a:ext uri="{FF2B5EF4-FFF2-40B4-BE49-F238E27FC236}">
                <a16:creationId xmlns:a16="http://schemas.microsoft.com/office/drawing/2014/main" id="{45AECF16-72E5-42B9-91E7-B47FDCAC8368}"/>
              </a:ext>
            </a:extLst>
          </p:cNvPr>
          <p:cNvSpPr>
            <a:spLocks noGrp="1"/>
          </p:cNvSpPr>
          <p:nvPr>
            <p:ph idx="1"/>
          </p:nvPr>
        </p:nvSpPr>
        <p:spPr>
          <a:xfrm>
            <a:off x="838200" y="1552159"/>
            <a:ext cx="10946450" cy="1797791"/>
          </a:xfrm>
        </p:spPr>
        <p:txBody>
          <a:bodyPr>
            <a:noAutofit/>
          </a:bodyPr>
          <a:lstStyle/>
          <a:p>
            <a:r>
              <a:rPr lang="en-US" altLang="zh-CN" dirty="0"/>
              <a:t>Ubuntu/Debian</a:t>
            </a:r>
          </a:p>
          <a:p>
            <a:pPr marL="0" indent="0">
              <a:buNone/>
            </a:pPr>
            <a:r>
              <a:rPr lang="zh-CN" altLang="zh-CN" sz="1900" dirty="0">
                <a:latin typeface="Arial" panose="020B0604020202020204" pitchFamily="34" charset="0"/>
              </a:rPr>
              <a:t>apt</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get</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install</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libpcre3</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libpcre3</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dbg</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libpcre3</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build</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essential</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libpcap</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 </a:t>
            </a:r>
            <a:r>
              <a:rPr lang="zh-CN" altLang="zh-CN" sz="1900" dirty="0">
                <a:latin typeface="Arial" panose="020B0604020202020204" pitchFamily="34" charset="0"/>
              </a:rPr>
              <a:t>libnet1</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libyaml</a:t>
            </a:r>
            <a:r>
              <a:rPr lang="zh-CN" altLang="zh-CN" sz="1900" dirty="0">
                <a:solidFill>
                  <a:srgbClr val="666666"/>
                </a:solidFill>
                <a:latin typeface="Arial" panose="020B0604020202020204" pitchFamily="34" charset="0"/>
              </a:rPr>
              <a:t>-</a:t>
            </a:r>
            <a:r>
              <a:rPr lang="zh-CN" altLang="zh-CN" sz="1900" dirty="0">
                <a:solidFill>
                  <a:srgbClr val="208050"/>
                </a:solidFill>
                <a:latin typeface="Consolas" panose="020B0609020204030204" pitchFamily="49" charset="0"/>
              </a:rPr>
              <a:t>0</a:t>
            </a:r>
            <a:r>
              <a:rPr lang="zh-CN" altLang="zh-CN" sz="1900" dirty="0">
                <a:solidFill>
                  <a:srgbClr val="666666"/>
                </a:solidFill>
                <a:latin typeface="Arial" panose="020B0604020202020204" pitchFamily="34" charset="0"/>
              </a:rPr>
              <a:t>-</a:t>
            </a:r>
            <a:r>
              <a:rPr lang="zh-CN" altLang="zh-CN" sz="1900" dirty="0">
                <a:solidFill>
                  <a:srgbClr val="208050"/>
                </a:solidFill>
                <a:latin typeface="Consolas" panose="020B0609020204030204" pitchFamily="49" charset="0"/>
              </a:rPr>
              <a:t>2</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libyaml</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pkg</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config</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zlib1g</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zlib1g</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 </a:t>
            </a:r>
            <a:r>
              <a:rPr lang="zh-CN" altLang="zh-CN" sz="1900" dirty="0">
                <a:latin typeface="Arial" panose="020B0604020202020204" pitchFamily="34" charset="0"/>
              </a:rPr>
              <a:t>libcap</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ng</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libcap</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ng0</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make</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libmagic</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libjansson</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 </a:t>
            </a:r>
            <a:r>
              <a:rPr lang="zh-CN" altLang="zh-CN" sz="1900" dirty="0">
                <a:latin typeface="Arial" panose="020B0604020202020204" pitchFamily="34" charset="0"/>
              </a:rPr>
              <a:t>libnss3</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libgeoip</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liblua5</a:t>
            </a:r>
            <a:r>
              <a:rPr lang="zh-CN" altLang="zh-CN" sz="1900" dirty="0">
                <a:solidFill>
                  <a:srgbClr val="666666"/>
                </a:solidFill>
                <a:latin typeface="Arial" panose="020B0604020202020204" pitchFamily="34" charset="0"/>
              </a:rPr>
              <a:t>.</a:t>
            </a:r>
            <a:r>
              <a:rPr lang="zh-CN" altLang="zh-CN" sz="1900" dirty="0">
                <a:solidFill>
                  <a:srgbClr val="208050"/>
                </a:solidFill>
                <a:latin typeface="Consolas" panose="020B0609020204030204" pitchFamily="49" charset="0"/>
              </a:rPr>
              <a:t>1</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libhiredis</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libevent</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dev</a:t>
            </a:r>
            <a:r>
              <a:rPr lang="zh-CN" altLang="zh-CN" sz="1900" dirty="0">
                <a:solidFill>
                  <a:srgbClr val="404040"/>
                </a:solidFill>
                <a:latin typeface="Consolas" panose="020B0609020204030204" pitchFamily="49" charset="0"/>
              </a:rPr>
              <a:t> \ </a:t>
            </a:r>
            <a:r>
              <a:rPr lang="zh-CN" altLang="zh-CN" sz="1900" dirty="0">
                <a:latin typeface="Arial" panose="020B0604020202020204" pitchFamily="34" charset="0"/>
              </a:rPr>
              <a:t>python</a:t>
            </a:r>
            <a:r>
              <a:rPr lang="zh-CN" altLang="zh-CN" sz="1900" dirty="0">
                <a:solidFill>
                  <a:srgbClr val="666666"/>
                </a:solidFill>
                <a:latin typeface="Arial" panose="020B0604020202020204" pitchFamily="34" charset="0"/>
              </a:rPr>
              <a:t>-</a:t>
            </a:r>
            <a:r>
              <a:rPr lang="zh-CN" altLang="zh-CN" sz="1900" dirty="0">
                <a:latin typeface="Arial" panose="020B0604020202020204" pitchFamily="34" charset="0"/>
              </a:rPr>
              <a:t>yaml</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rustc</a:t>
            </a:r>
            <a:r>
              <a:rPr lang="zh-CN" altLang="zh-CN" sz="1900" dirty="0">
                <a:solidFill>
                  <a:srgbClr val="404040"/>
                </a:solidFill>
                <a:latin typeface="Consolas" panose="020B0609020204030204" pitchFamily="49" charset="0"/>
              </a:rPr>
              <a:t> </a:t>
            </a:r>
            <a:r>
              <a:rPr lang="zh-CN" altLang="zh-CN" sz="1900" dirty="0">
                <a:latin typeface="Arial" panose="020B0604020202020204" pitchFamily="34" charset="0"/>
              </a:rPr>
              <a:t>cargo</a:t>
            </a:r>
            <a:r>
              <a:rPr lang="zh-CN" altLang="zh-CN" sz="1900" dirty="0"/>
              <a:t> </a:t>
            </a:r>
            <a:endParaRPr lang="zh-CN" altLang="zh-CN" sz="1900" dirty="0">
              <a:latin typeface="Arial" panose="020B0604020202020204" pitchFamily="34" charset="0"/>
            </a:endParaRPr>
          </a:p>
          <a:p>
            <a:endParaRPr lang="en-US" altLang="zh-CN" dirty="0"/>
          </a:p>
          <a:p>
            <a:endParaRPr lang="zh-CN" altLang="en-US" dirty="0"/>
          </a:p>
        </p:txBody>
      </p:sp>
      <p:sp>
        <p:nvSpPr>
          <p:cNvPr id="6" name="Content Placeholder 2">
            <a:extLst>
              <a:ext uri="{FF2B5EF4-FFF2-40B4-BE49-F238E27FC236}">
                <a16:creationId xmlns:a16="http://schemas.microsoft.com/office/drawing/2014/main" id="{458C531B-0DA6-4914-905B-8050CC965963}"/>
              </a:ext>
            </a:extLst>
          </p:cNvPr>
          <p:cNvSpPr txBox="1">
            <a:spLocks/>
          </p:cNvSpPr>
          <p:nvPr/>
        </p:nvSpPr>
        <p:spPr>
          <a:xfrm>
            <a:off x="838200" y="3508051"/>
            <a:ext cx="10946450" cy="17977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CentOS</a:t>
            </a:r>
          </a:p>
          <a:p>
            <a:pPr marL="0" indent="0">
              <a:buNone/>
            </a:pPr>
            <a:r>
              <a:rPr lang="en-US" altLang="zh-CN" sz="1900" b="1" dirty="0"/>
              <a:t>yum install </a:t>
            </a:r>
            <a:r>
              <a:rPr lang="en-US" altLang="zh-CN" sz="1900" b="1" dirty="0" err="1"/>
              <a:t>epel</a:t>
            </a:r>
            <a:r>
              <a:rPr lang="en-US" altLang="zh-CN" sz="1900" b="1" dirty="0"/>
              <a:t>-release</a:t>
            </a:r>
          </a:p>
          <a:p>
            <a:pPr marL="0" indent="0">
              <a:buNone/>
            </a:pPr>
            <a:r>
              <a:rPr lang="en-US" altLang="zh-CN" sz="1900" b="1" dirty="0"/>
              <a:t>yum install </a:t>
            </a:r>
            <a:r>
              <a:rPr lang="en-US" altLang="zh-CN" sz="1900" b="1" dirty="0" err="1"/>
              <a:t>suricata</a:t>
            </a:r>
            <a:endParaRPr lang="en-US" altLang="zh-CN" sz="1900" b="1" dirty="0"/>
          </a:p>
        </p:txBody>
      </p:sp>
    </p:spTree>
    <p:extLst>
      <p:ext uri="{BB962C8B-B14F-4D97-AF65-F5344CB8AC3E}">
        <p14:creationId xmlns:p14="http://schemas.microsoft.com/office/powerpoint/2010/main" val="170562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C9BB923-5C58-4F74-8117-9246464B3462}"/>
              </a:ext>
            </a:extLst>
          </p:cNvPr>
          <p:cNvSpPr/>
          <p:nvPr/>
        </p:nvSpPr>
        <p:spPr>
          <a:xfrm>
            <a:off x="1213164" y="988075"/>
            <a:ext cx="9528900" cy="5222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3E5D8452-8EA8-4338-A688-9DE3BD577D7B}"/>
              </a:ext>
            </a:extLst>
          </p:cNvPr>
          <p:cNvSpPr>
            <a:spLocks noChangeArrowheads="1"/>
          </p:cNvSpPr>
          <p:nvPr/>
        </p:nvSpPr>
        <p:spPr bwMode="auto">
          <a:xfrm>
            <a:off x="5143500" y="1981200"/>
            <a:ext cx="5187930" cy="3810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zh-CN" altLang="en-US"/>
          </a:p>
        </p:txBody>
      </p:sp>
      <p:sp>
        <p:nvSpPr>
          <p:cNvPr id="5" name="Text Box 6">
            <a:extLst>
              <a:ext uri="{FF2B5EF4-FFF2-40B4-BE49-F238E27FC236}">
                <a16:creationId xmlns:a16="http://schemas.microsoft.com/office/drawing/2014/main" id="{1BB0F14E-787C-49DF-9C6A-561693DE70C7}"/>
              </a:ext>
            </a:extLst>
          </p:cNvPr>
          <p:cNvSpPr txBox="1">
            <a:spLocks noChangeArrowheads="1"/>
          </p:cNvSpPr>
          <p:nvPr/>
        </p:nvSpPr>
        <p:spPr bwMode="auto">
          <a:xfrm>
            <a:off x="5753100" y="2743200"/>
            <a:ext cx="23622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0" hangingPunct="0"/>
            <a:r>
              <a:rPr lang="en-US" altLang="zh-CN">
                <a:ea typeface="宋体" panose="02010600030101010101" pitchFamily="2" charset="-122"/>
              </a:rPr>
              <a:t>Packet Decoder</a:t>
            </a:r>
          </a:p>
        </p:txBody>
      </p:sp>
      <p:sp>
        <p:nvSpPr>
          <p:cNvPr id="6" name="Text Box 7">
            <a:extLst>
              <a:ext uri="{FF2B5EF4-FFF2-40B4-BE49-F238E27FC236}">
                <a16:creationId xmlns:a16="http://schemas.microsoft.com/office/drawing/2014/main" id="{DE5C49F3-FB02-4D26-978D-72344A479F4F}"/>
              </a:ext>
            </a:extLst>
          </p:cNvPr>
          <p:cNvSpPr txBox="1">
            <a:spLocks noChangeArrowheads="1"/>
          </p:cNvSpPr>
          <p:nvPr/>
        </p:nvSpPr>
        <p:spPr bwMode="auto">
          <a:xfrm>
            <a:off x="5753100" y="3200400"/>
            <a:ext cx="23622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dirty="0">
                <a:ea typeface="宋体" panose="02010600030101010101" pitchFamily="2" charset="-122"/>
              </a:rPr>
              <a:t>Preprocessor</a:t>
            </a:r>
          </a:p>
          <a:p>
            <a:pPr algn="ctr" eaLnBrk="0" hangingPunct="0"/>
            <a:r>
              <a:rPr lang="en-US" altLang="zh-CN" dirty="0">
                <a:ea typeface="宋体" panose="02010600030101010101" pitchFamily="2" charset="-122"/>
              </a:rPr>
              <a:t>(Plug-ins)</a:t>
            </a:r>
          </a:p>
        </p:txBody>
      </p:sp>
      <p:sp>
        <p:nvSpPr>
          <p:cNvPr id="7" name="Text Box 8">
            <a:extLst>
              <a:ext uri="{FF2B5EF4-FFF2-40B4-BE49-F238E27FC236}">
                <a16:creationId xmlns:a16="http://schemas.microsoft.com/office/drawing/2014/main" id="{DD64862B-3E79-44A3-8DDE-5E8BD4747B2F}"/>
              </a:ext>
            </a:extLst>
          </p:cNvPr>
          <p:cNvSpPr txBox="1">
            <a:spLocks noChangeArrowheads="1"/>
          </p:cNvSpPr>
          <p:nvPr/>
        </p:nvSpPr>
        <p:spPr bwMode="auto">
          <a:xfrm>
            <a:off x="5753100" y="4038600"/>
            <a:ext cx="23622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dirty="0">
                <a:ea typeface="宋体" panose="02010600030101010101" pitchFamily="2" charset="-122"/>
              </a:rPr>
              <a:t>Detection Engine</a:t>
            </a:r>
          </a:p>
          <a:p>
            <a:pPr algn="ctr" eaLnBrk="0" hangingPunct="0"/>
            <a:r>
              <a:rPr lang="en-US" altLang="zh-CN" dirty="0">
                <a:ea typeface="宋体" panose="02010600030101010101" pitchFamily="2" charset="-122"/>
              </a:rPr>
              <a:t>(Plug-ins)</a:t>
            </a:r>
          </a:p>
        </p:txBody>
      </p:sp>
      <p:sp>
        <p:nvSpPr>
          <p:cNvPr id="8" name="Text Box 9">
            <a:extLst>
              <a:ext uri="{FF2B5EF4-FFF2-40B4-BE49-F238E27FC236}">
                <a16:creationId xmlns:a16="http://schemas.microsoft.com/office/drawing/2014/main" id="{774634AB-010C-4810-AC65-5200DD661D85}"/>
              </a:ext>
            </a:extLst>
          </p:cNvPr>
          <p:cNvSpPr txBox="1">
            <a:spLocks noChangeArrowheads="1"/>
          </p:cNvSpPr>
          <p:nvPr/>
        </p:nvSpPr>
        <p:spPr bwMode="auto">
          <a:xfrm>
            <a:off x="5753100" y="4876800"/>
            <a:ext cx="23622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dirty="0">
                <a:ea typeface="宋体" panose="02010600030101010101" pitchFamily="2" charset="-122"/>
              </a:rPr>
              <a:t>Output Stage</a:t>
            </a:r>
          </a:p>
          <a:p>
            <a:pPr algn="ctr" eaLnBrk="0" hangingPunct="0"/>
            <a:r>
              <a:rPr lang="en-US" altLang="zh-CN" dirty="0">
                <a:ea typeface="宋体" panose="02010600030101010101" pitchFamily="2" charset="-122"/>
              </a:rPr>
              <a:t>(Plug-ins)</a:t>
            </a:r>
          </a:p>
        </p:txBody>
      </p:sp>
      <p:sp>
        <p:nvSpPr>
          <p:cNvPr id="9" name="AutoShape 10">
            <a:extLst>
              <a:ext uri="{FF2B5EF4-FFF2-40B4-BE49-F238E27FC236}">
                <a16:creationId xmlns:a16="http://schemas.microsoft.com/office/drawing/2014/main" id="{725D1BCB-9CE4-4403-911F-A540611497A4}"/>
              </a:ext>
            </a:extLst>
          </p:cNvPr>
          <p:cNvSpPr>
            <a:spLocks noChangeArrowheads="1"/>
          </p:cNvSpPr>
          <p:nvPr/>
        </p:nvSpPr>
        <p:spPr bwMode="auto">
          <a:xfrm>
            <a:off x="2019300" y="1066800"/>
            <a:ext cx="1295400" cy="4648200"/>
          </a:xfrm>
          <a:prstGeom prst="upDownArrow">
            <a:avLst>
              <a:gd name="adj1" fmla="val 50000"/>
              <a:gd name="adj2" fmla="val 7176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a:ea typeface="宋体" panose="02010600030101010101" pitchFamily="2" charset="-122"/>
              </a:rPr>
              <a:t>Packet Stream</a:t>
            </a:r>
          </a:p>
        </p:txBody>
      </p:sp>
      <p:sp>
        <p:nvSpPr>
          <p:cNvPr id="10" name="AutoShape 11">
            <a:extLst>
              <a:ext uri="{FF2B5EF4-FFF2-40B4-BE49-F238E27FC236}">
                <a16:creationId xmlns:a16="http://schemas.microsoft.com/office/drawing/2014/main" id="{755791FF-42A5-4BE9-847B-A248C16475AB}"/>
              </a:ext>
            </a:extLst>
          </p:cNvPr>
          <p:cNvSpPr>
            <a:spLocks noChangeArrowheads="1"/>
          </p:cNvSpPr>
          <p:nvPr/>
        </p:nvSpPr>
        <p:spPr bwMode="auto">
          <a:xfrm>
            <a:off x="3009900" y="2438400"/>
            <a:ext cx="2743200" cy="990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a:ea typeface="宋体" panose="02010600030101010101" pitchFamily="2" charset="-122"/>
              </a:rPr>
              <a:t>Sniffing</a:t>
            </a:r>
          </a:p>
        </p:txBody>
      </p:sp>
      <p:sp>
        <p:nvSpPr>
          <p:cNvPr id="11" name="Text Box 12">
            <a:extLst>
              <a:ext uri="{FF2B5EF4-FFF2-40B4-BE49-F238E27FC236}">
                <a16:creationId xmlns:a16="http://schemas.microsoft.com/office/drawing/2014/main" id="{83942316-2D11-4707-B2FE-8B698F58E3D0}"/>
              </a:ext>
            </a:extLst>
          </p:cNvPr>
          <p:cNvSpPr txBox="1">
            <a:spLocks noChangeArrowheads="1"/>
          </p:cNvSpPr>
          <p:nvPr/>
        </p:nvSpPr>
        <p:spPr bwMode="auto">
          <a:xfrm>
            <a:off x="5850562" y="2055347"/>
            <a:ext cx="197201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sz="2800" dirty="0">
                <a:latin typeface="Copperplate Gothic Bold" panose="020E0705020206020404" pitchFamily="34" charset="0"/>
                <a:ea typeface="宋体" panose="02010600030101010101" pitchFamily="2" charset="-122"/>
              </a:rPr>
              <a:t>Suricata</a:t>
            </a:r>
            <a:endParaRPr lang="en-US" altLang="zh-CN" dirty="0">
              <a:ea typeface="宋体" panose="02010600030101010101" pitchFamily="2" charset="-122"/>
            </a:endParaRPr>
          </a:p>
        </p:txBody>
      </p:sp>
      <p:sp>
        <p:nvSpPr>
          <p:cNvPr id="12" name="AutoShape 13">
            <a:extLst>
              <a:ext uri="{FF2B5EF4-FFF2-40B4-BE49-F238E27FC236}">
                <a16:creationId xmlns:a16="http://schemas.microsoft.com/office/drawing/2014/main" id="{5331F6A5-02E3-4F6F-B07A-A7FA9F7079B4}"/>
              </a:ext>
            </a:extLst>
          </p:cNvPr>
          <p:cNvSpPr>
            <a:spLocks noChangeArrowheads="1"/>
          </p:cNvSpPr>
          <p:nvPr/>
        </p:nvSpPr>
        <p:spPr bwMode="auto">
          <a:xfrm>
            <a:off x="8191500" y="2743200"/>
            <a:ext cx="914400" cy="2133600"/>
          </a:xfrm>
          <a:prstGeom prst="downArrow">
            <a:avLst>
              <a:gd name="adj1" fmla="val 50000"/>
              <a:gd name="adj2" fmla="val 58333"/>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a:ea typeface="宋体" panose="02010600030101010101" pitchFamily="2" charset="-122"/>
              </a:rPr>
              <a:t>Data Flow</a:t>
            </a:r>
          </a:p>
        </p:txBody>
      </p:sp>
      <p:sp>
        <p:nvSpPr>
          <p:cNvPr id="13" name="AutoShape 14">
            <a:extLst>
              <a:ext uri="{FF2B5EF4-FFF2-40B4-BE49-F238E27FC236}">
                <a16:creationId xmlns:a16="http://schemas.microsoft.com/office/drawing/2014/main" id="{CB14FB54-9872-4CDA-9A4B-04ACA7D08D02}"/>
              </a:ext>
            </a:extLst>
          </p:cNvPr>
          <p:cNvSpPr>
            <a:spLocks noChangeArrowheads="1"/>
          </p:cNvSpPr>
          <p:nvPr/>
        </p:nvSpPr>
        <p:spPr bwMode="auto">
          <a:xfrm>
            <a:off x="8115300" y="4876800"/>
            <a:ext cx="2057400" cy="762000"/>
          </a:xfrm>
          <a:prstGeom prst="rightArrow">
            <a:avLst>
              <a:gd name="adj1" fmla="val 50000"/>
              <a:gd name="adj2" fmla="val 67500"/>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zh-CN">
                <a:ea typeface="宋体" panose="02010600030101010101" pitchFamily="2" charset="-122"/>
              </a:rPr>
              <a:t>Alerts/Logs</a:t>
            </a:r>
          </a:p>
        </p:txBody>
      </p:sp>
      <p:sp>
        <p:nvSpPr>
          <p:cNvPr id="14" name="Rectangle 13">
            <a:extLst>
              <a:ext uri="{FF2B5EF4-FFF2-40B4-BE49-F238E27FC236}">
                <a16:creationId xmlns:a16="http://schemas.microsoft.com/office/drawing/2014/main" id="{18A2BB5E-6C6A-4DBE-9B5C-190D3443E611}"/>
              </a:ext>
            </a:extLst>
          </p:cNvPr>
          <p:cNvSpPr/>
          <p:nvPr/>
        </p:nvSpPr>
        <p:spPr>
          <a:xfrm>
            <a:off x="445396" y="341744"/>
            <a:ext cx="2268570" cy="646331"/>
          </a:xfrm>
          <a:prstGeom prst="rect">
            <a:avLst/>
          </a:prstGeom>
        </p:spPr>
        <p:txBody>
          <a:bodyPr wrap="none">
            <a:spAutoFit/>
          </a:bodyPr>
          <a:lstStyle/>
          <a:p>
            <a:r>
              <a:rPr lang="en-US" altLang="zh-CN" sz="3600" b="1" dirty="0"/>
              <a:t>Data Flow</a:t>
            </a:r>
            <a:endParaRPr lang="zh-CN" altLang="en-US" sz="3600" b="1" dirty="0"/>
          </a:p>
        </p:txBody>
      </p:sp>
      <p:sp>
        <p:nvSpPr>
          <p:cNvPr id="16" name="Rectangle 15">
            <a:extLst>
              <a:ext uri="{FF2B5EF4-FFF2-40B4-BE49-F238E27FC236}">
                <a16:creationId xmlns:a16="http://schemas.microsoft.com/office/drawing/2014/main" id="{3B42EBD4-D9DD-4434-9129-A156CFFE4538}"/>
              </a:ext>
            </a:extLst>
          </p:cNvPr>
          <p:cNvSpPr/>
          <p:nvPr/>
        </p:nvSpPr>
        <p:spPr>
          <a:xfrm>
            <a:off x="4649985" y="1011703"/>
            <a:ext cx="1685077" cy="646331"/>
          </a:xfrm>
          <a:prstGeom prst="rect">
            <a:avLst/>
          </a:prstGeom>
        </p:spPr>
        <p:txBody>
          <a:bodyPr wrap="none">
            <a:spAutoFit/>
          </a:bodyPr>
          <a:lstStyle/>
          <a:p>
            <a:r>
              <a:rPr lang="en-US" altLang="zh-CN" sz="3600" b="1" dirty="0"/>
              <a:t> </a:t>
            </a:r>
            <a:r>
              <a:rPr lang="en-US" altLang="zh-CN" sz="3600" b="1" dirty="0">
                <a:solidFill>
                  <a:srgbClr val="FFC000"/>
                </a:solidFill>
              </a:rPr>
              <a:t>Online</a:t>
            </a:r>
            <a:endParaRPr lang="zh-CN" altLang="en-US" sz="3600" b="1" dirty="0">
              <a:solidFill>
                <a:srgbClr val="FFC000"/>
              </a:solidFill>
            </a:endParaRPr>
          </a:p>
        </p:txBody>
      </p:sp>
      <p:sp>
        <p:nvSpPr>
          <p:cNvPr id="17" name="Rectangle 16">
            <a:extLst>
              <a:ext uri="{FF2B5EF4-FFF2-40B4-BE49-F238E27FC236}">
                <a16:creationId xmlns:a16="http://schemas.microsoft.com/office/drawing/2014/main" id="{18BFEB14-C1DF-433B-806B-886AC70DB1C5}"/>
              </a:ext>
            </a:extLst>
          </p:cNvPr>
          <p:cNvSpPr/>
          <p:nvPr/>
        </p:nvSpPr>
        <p:spPr>
          <a:xfrm>
            <a:off x="8724900" y="1981200"/>
            <a:ext cx="1606530" cy="646331"/>
          </a:xfrm>
          <a:prstGeom prst="rect">
            <a:avLst/>
          </a:prstGeom>
        </p:spPr>
        <p:txBody>
          <a:bodyPr wrap="none">
            <a:spAutoFit/>
          </a:bodyPr>
          <a:lstStyle/>
          <a:p>
            <a:r>
              <a:rPr lang="en-US" altLang="zh-CN" sz="3600" b="1" dirty="0">
                <a:solidFill>
                  <a:srgbClr val="FF0000"/>
                </a:solidFill>
              </a:rPr>
              <a:t>Offline</a:t>
            </a:r>
            <a:endParaRPr lang="zh-CN" altLang="en-US" sz="3600" b="1" dirty="0">
              <a:solidFill>
                <a:srgbClr val="FF0000"/>
              </a:solidFill>
            </a:endParaRPr>
          </a:p>
        </p:txBody>
      </p:sp>
    </p:spTree>
    <p:extLst>
      <p:ext uri="{BB962C8B-B14F-4D97-AF65-F5344CB8AC3E}">
        <p14:creationId xmlns:p14="http://schemas.microsoft.com/office/powerpoint/2010/main" val="94411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ACA-0C92-4506-B299-0E7B55E69527}"/>
              </a:ext>
            </a:extLst>
          </p:cNvPr>
          <p:cNvSpPr>
            <a:spLocks noGrp="1"/>
          </p:cNvSpPr>
          <p:nvPr>
            <p:ph type="title"/>
          </p:nvPr>
        </p:nvSpPr>
        <p:spPr>
          <a:xfrm>
            <a:off x="671118" y="365125"/>
            <a:ext cx="10682682" cy="1325563"/>
          </a:xfrm>
        </p:spPr>
        <p:txBody>
          <a:bodyPr/>
          <a:lstStyle/>
          <a:p>
            <a:r>
              <a:rPr lang="en-US" altLang="zh-CN" dirty="0"/>
              <a:t>Rule</a:t>
            </a:r>
            <a:endParaRPr lang="zh-CN" altLang="en-US" dirty="0"/>
          </a:p>
        </p:txBody>
      </p:sp>
      <p:sp>
        <p:nvSpPr>
          <p:cNvPr id="4" name="Rectangle 3">
            <a:extLst>
              <a:ext uri="{FF2B5EF4-FFF2-40B4-BE49-F238E27FC236}">
                <a16:creationId xmlns:a16="http://schemas.microsoft.com/office/drawing/2014/main" id="{21A3DF02-CCF4-4EF2-9691-69E24471EFE3}"/>
              </a:ext>
            </a:extLst>
          </p:cNvPr>
          <p:cNvSpPr/>
          <p:nvPr/>
        </p:nvSpPr>
        <p:spPr>
          <a:xfrm>
            <a:off x="671118" y="1720840"/>
            <a:ext cx="10515600" cy="3416320"/>
          </a:xfrm>
          <a:prstGeom prst="rect">
            <a:avLst/>
          </a:prstGeom>
        </p:spPr>
        <p:txBody>
          <a:bodyPr wrap="square">
            <a:spAutoFit/>
          </a:bodyPr>
          <a:lstStyle/>
          <a:p>
            <a:r>
              <a:rPr lang="en-US" altLang="zh-CN" dirty="0"/>
              <a:t>A rule/signature consists of the following:</a:t>
            </a:r>
          </a:p>
          <a:p>
            <a:endParaRPr lang="en-US" altLang="zh-CN" dirty="0"/>
          </a:p>
          <a:p>
            <a:pPr marL="285750" indent="-285750">
              <a:buFont typeface="Arial" panose="020B0604020202020204" pitchFamily="34" charset="0"/>
              <a:buChar char="•"/>
            </a:pPr>
            <a:r>
              <a:rPr lang="en-US" altLang="zh-CN" dirty="0"/>
              <a:t>The action, that determines what happens when the signature matches</a:t>
            </a:r>
          </a:p>
          <a:p>
            <a:pPr marL="285750" indent="-285750">
              <a:buFont typeface="Arial" panose="020B0604020202020204" pitchFamily="34" charset="0"/>
              <a:buChar char="•"/>
            </a:pPr>
            <a:r>
              <a:rPr lang="en-US" altLang="zh-CN" dirty="0"/>
              <a:t>The header, defining the protocol, IP addresses, ports and direction of the rule.</a:t>
            </a:r>
          </a:p>
          <a:p>
            <a:pPr marL="285750" indent="-285750">
              <a:buFont typeface="Arial" panose="020B0604020202020204" pitchFamily="34" charset="0"/>
              <a:buChar char="•"/>
            </a:pPr>
            <a:r>
              <a:rPr lang="en-US" altLang="zh-CN" dirty="0"/>
              <a:t>The rule options, defining the specifics of the rule.</a:t>
            </a:r>
          </a:p>
          <a:p>
            <a:endParaRPr lang="en-US" altLang="zh-CN" dirty="0"/>
          </a:p>
          <a:p>
            <a:r>
              <a:rPr lang="en-US" altLang="zh-CN" dirty="0"/>
              <a:t>An example of a rule is as follows:</a:t>
            </a:r>
          </a:p>
          <a:p>
            <a:endParaRPr lang="en-US" altLang="zh-CN" dirty="0"/>
          </a:p>
          <a:p>
            <a:r>
              <a:rPr lang="en-US" altLang="zh-CN" dirty="0">
                <a:solidFill>
                  <a:srgbClr val="FF0000"/>
                </a:solidFill>
              </a:rPr>
              <a:t>alert </a:t>
            </a:r>
            <a:r>
              <a:rPr lang="en-US" altLang="zh-CN" dirty="0">
                <a:solidFill>
                  <a:srgbClr val="00B050"/>
                </a:solidFill>
              </a:rPr>
              <a:t>http any </a:t>
            </a:r>
            <a:r>
              <a:rPr lang="en-US" altLang="zh-CN" dirty="0" err="1">
                <a:solidFill>
                  <a:srgbClr val="00B050"/>
                </a:solidFill>
              </a:rPr>
              <a:t>any</a:t>
            </a:r>
            <a:r>
              <a:rPr lang="en-US" altLang="zh-CN" dirty="0">
                <a:solidFill>
                  <a:srgbClr val="00B050"/>
                </a:solidFill>
              </a:rPr>
              <a:t> -&gt; any </a:t>
            </a:r>
            <a:r>
              <a:rPr lang="en-US" altLang="zh-CN" dirty="0" err="1">
                <a:solidFill>
                  <a:srgbClr val="00B050"/>
                </a:solidFill>
              </a:rPr>
              <a:t>any</a:t>
            </a:r>
            <a:r>
              <a:rPr lang="en-US" altLang="zh-CN" dirty="0">
                <a:solidFill>
                  <a:srgbClr val="00B050"/>
                </a:solidFill>
              </a:rPr>
              <a:t> </a:t>
            </a:r>
            <a:r>
              <a:rPr lang="en-US" altLang="zh-CN" dirty="0">
                <a:solidFill>
                  <a:srgbClr val="FF0000"/>
                </a:solidFill>
              </a:rPr>
              <a:t>(</a:t>
            </a:r>
            <a:r>
              <a:rPr lang="en-US" altLang="zh-CN" dirty="0" err="1">
                <a:solidFill>
                  <a:srgbClr val="0070C0"/>
                </a:solidFill>
              </a:rPr>
              <a:t>msg:"Cerberus</a:t>
            </a:r>
            <a:r>
              <a:rPr lang="en-US" altLang="zh-CN" dirty="0">
                <a:solidFill>
                  <a:srgbClr val="0070C0"/>
                </a:solidFill>
              </a:rPr>
              <a:t> Banker Check";</a:t>
            </a:r>
            <a:r>
              <a:rPr lang="en-US" altLang="zh-CN" dirty="0" err="1">
                <a:solidFill>
                  <a:srgbClr val="0070C0"/>
                </a:solidFill>
              </a:rPr>
              <a:t>flow:to_server</a:t>
            </a:r>
            <a:r>
              <a:rPr lang="en-US" altLang="zh-CN" dirty="0">
                <a:solidFill>
                  <a:srgbClr val="0070C0"/>
                </a:solidFill>
              </a:rPr>
              <a:t>, </a:t>
            </a:r>
            <a:r>
              <a:rPr lang="en-US" altLang="zh-CN" dirty="0" err="1">
                <a:solidFill>
                  <a:srgbClr val="0070C0"/>
                </a:solidFill>
              </a:rPr>
              <a:t>established;content</a:t>
            </a:r>
            <a:r>
              <a:rPr lang="en-US" altLang="zh-CN" dirty="0">
                <a:solidFill>
                  <a:srgbClr val="0070C0"/>
                </a:solidFill>
              </a:rPr>
              <a:t>:"POST";</a:t>
            </a:r>
            <a:r>
              <a:rPr lang="en-US" altLang="zh-CN" dirty="0" err="1">
                <a:solidFill>
                  <a:srgbClr val="0070C0"/>
                </a:solidFill>
              </a:rPr>
              <a:t>http_method;content</a:t>
            </a:r>
            <a:r>
              <a:rPr lang="en-US" altLang="zh-CN" dirty="0">
                <a:solidFill>
                  <a:srgbClr val="0070C0"/>
                </a:solidFill>
              </a:rPr>
              <a:t>:"/gate.php";http_</a:t>
            </a:r>
            <a:r>
              <a:rPr lang="en-US" altLang="zh-CN" dirty="0" err="1">
                <a:solidFill>
                  <a:srgbClr val="0070C0"/>
                </a:solidFill>
              </a:rPr>
              <a:t>uri;content</a:t>
            </a:r>
            <a:r>
              <a:rPr lang="en-US" altLang="zh-CN" dirty="0">
                <a:solidFill>
                  <a:srgbClr val="0070C0"/>
                </a:solidFill>
              </a:rPr>
              <a:t>:"action=";http_client_body;depth:7;content:"&amp;data=";distance:0;classtype:trojan-activity;sid:20191217; rev:1</a:t>
            </a:r>
            <a:r>
              <a:rPr lang="en-US" altLang="zh-CN" dirty="0">
                <a:solidFill>
                  <a:srgbClr val="FF0000"/>
                </a:solidFill>
              </a:rPr>
              <a:t>)</a:t>
            </a:r>
          </a:p>
          <a:p>
            <a:endParaRPr lang="en-US" altLang="zh-CN" dirty="0"/>
          </a:p>
        </p:txBody>
      </p:sp>
    </p:spTree>
    <p:extLst>
      <p:ext uri="{BB962C8B-B14F-4D97-AF65-F5344CB8AC3E}">
        <p14:creationId xmlns:p14="http://schemas.microsoft.com/office/powerpoint/2010/main" val="61762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C1AFA9-545F-409E-AA7A-A67F6530E2EF}"/>
              </a:ext>
            </a:extLst>
          </p:cNvPr>
          <p:cNvPicPr>
            <a:picLocks noChangeAspect="1"/>
          </p:cNvPicPr>
          <p:nvPr/>
        </p:nvPicPr>
        <p:blipFill>
          <a:blip r:embed="rId2"/>
          <a:stretch>
            <a:fillRect/>
          </a:stretch>
        </p:blipFill>
        <p:spPr>
          <a:xfrm>
            <a:off x="0" y="2244061"/>
            <a:ext cx="12192000" cy="4086818"/>
          </a:xfrm>
          <a:prstGeom prst="rect">
            <a:avLst/>
          </a:prstGeom>
        </p:spPr>
      </p:pic>
      <p:sp>
        <p:nvSpPr>
          <p:cNvPr id="6" name="Rectangle 5">
            <a:extLst>
              <a:ext uri="{FF2B5EF4-FFF2-40B4-BE49-F238E27FC236}">
                <a16:creationId xmlns:a16="http://schemas.microsoft.com/office/drawing/2014/main" id="{FDB8A419-A09D-4680-9A45-24B4C078E422}"/>
              </a:ext>
            </a:extLst>
          </p:cNvPr>
          <p:cNvSpPr/>
          <p:nvPr/>
        </p:nvSpPr>
        <p:spPr>
          <a:xfrm>
            <a:off x="196158" y="200651"/>
            <a:ext cx="9952776" cy="2369880"/>
          </a:xfrm>
          <a:prstGeom prst="rect">
            <a:avLst/>
          </a:prstGeom>
        </p:spPr>
        <p:txBody>
          <a:bodyPr wrap="square">
            <a:spAutoFit/>
          </a:bodyPr>
          <a:lstStyle/>
          <a:p>
            <a:r>
              <a:rPr lang="en-US" altLang="zh-CN" sz="2800" b="0" i="0" dirty="0">
                <a:solidFill>
                  <a:srgbClr val="404040"/>
                </a:solidFill>
                <a:effectLst/>
                <a:latin typeface="Lato"/>
              </a:rPr>
              <a:t>In this example: </a:t>
            </a:r>
          </a:p>
          <a:p>
            <a:pPr marL="457200" indent="-457200">
              <a:buFont typeface="Arial" panose="020B0604020202020204" pitchFamily="34" charset="0"/>
              <a:buChar char="•"/>
            </a:pPr>
            <a:r>
              <a:rPr lang="en-US" altLang="zh-CN" sz="2800" b="0" i="0" dirty="0">
                <a:solidFill>
                  <a:srgbClr val="FF0000"/>
                </a:solidFill>
                <a:effectLst/>
                <a:latin typeface="Lato"/>
              </a:rPr>
              <a:t>red</a:t>
            </a:r>
            <a:r>
              <a:rPr lang="en-US" altLang="zh-CN" sz="2800" b="0" i="0" dirty="0">
                <a:solidFill>
                  <a:srgbClr val="404040"/>
                </a:solidFill>
                <a:effectLst/>
                <a:latin typeface="Lato"/>
              </a:rPr>
              <a:t> is the action </a:t>
            </a:r>
          </a:p>
          <a:p>
            <a:pPr marL="457200" indent="-457200">
              <a:buFont typeface="Arial" panose="020B0604020202020204" pitchFamily="34" charset="0"/>
              <a:buChar char="•"/>
            </a:pPr>
            <a:r>
              <a:rPr lang="en-US" altLang="zh-CN" sz="2800" b="0" i="0" dirty="0">
                <a:solidFill>
                  <a:srgbClr val="009900"/>
                </a:solidFill>
                <a:effectLst/>
                <a:latin typeface="Lato"/>
              </a:rPr>
              <a:t>green</a:t>
            </a:r>
            <a:r>
              <a:rPr lang="en-US" altLang="zh-CN" sz="2800" b="0" i="0" dirty="0">
                <a:solidFill>
                  <a:srgbClr val="404040"/>
                </a:solidFill>
                <a:effectLst/>
                <a:latin typeface="Lato"/>
              </a:rPr>
              <a:t> is the header </a:t>
            </a:r>
          </a:p>
          <a:p>
            <a:pPr marL="457200" indent="-457200">
              <a:buFont typeface="Arial" panose="020B0604020202020204" pitchFamily="34" charset="0"/>
              <a:buChar char="•"/>
            </a:pPr>
            <a:r>
              <a:rPr lang="en-US" altLang="zh-CN" sz="2800" b="0" i="0" dirty="0">
                <a:solidFill>
                  <a:srgbClr val="0000FF"/>
                </a:solidFill>
                <a:effectLst/>
                <a:latin typeface="Lato"/>
              </a:rPr>
              <a:t>blue</a:t>
            </a:r>
            <a:r>
              <a:rPr lang="en-US" altLang="zh-CN" sz="2800" b="0" i="0" dirty="0">
                <a:solidFill>
                  <a:srgbClr val="404040"/>
                </a:solidFill>
                <a:effectLst/>
                <a:latin typeface="Lato"/>
              </a:rPr>
              <a:t> are the options.</a:t>
            </a:r>
          </a:p>
          <a:p>
            <a:br>
              <a:rPr lang="en-US" altLang="zh-CN" dirty="0"/>
            </a:br>
            <a:endParaRPr lang="zh-CN" altLang="en-US" dirty="0"/>
          </a:p>
        </p:txBody>
      </p:sp>
    </p:spTree>
    <p:extLst>
      <p:ext uri="{BB962C8B-B14F-4D97-AF65-F5344CB8AC3E}">
        <p14:creationId xmlns:p14="http://schemas.microsoft.com/office/powerpoint/2010/main" val="403170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0517-53DC-4712-A289-EC1897C3A851}"/>
              </a:ext>
            </a:extLst>
          </p:cNvPr>
          <p:cNvSpPr>
            <a:spLocks noGrp="1"/>
          </p:cNvSpPr>
          <p:nvPr>
            <p:ph type="title"/>
          </p:nvPr>
        </p:nvSpPr>
        <p:spPr>
          <a:xfrm>
            <a:off x="226337" y="75414"/>
            <a:ext cx="10515600" cy="1325563"/>
          </a:xfrm>
        </p:spPr>
        <p:txBody>
          <a:bodyPr/>
          <a:lstStyle/>
          <a:p>
            <a:r>
              <a:rPr lang="en-US" altLang="zh-CN" dirty="0"/>
              <a:t>Action</a:t>
            </a:r>
            <a:endParaRPr lang="zh-CN" altLang="en-US" dirty="0"/>
          </a:p>
        </p:txBody>
      </p:sp>
      <p:sp>
        <p:nvSpPr>
          <p:cNvPr id="6" name="Rectangle 5">
            <a:extLst>
              <a:ext uri="{FF2B5EF4-FFF2-40B4-BE49-F238E27FC236}">
                <a16:creationId xmlns:a16="http://schemas.microsoft.com/office/drawing/2014/main" id="{A9F71C55-0A2A-486F-A202-1B5DABD54963}"/>
              </a:ext>
            </a:extLst>
          </p:cNvPr>
          <p:cNvSpPr/>
          <p:nvPr/>
        </p:nvSpPr>
        <p:spPr>
          <a:xfrm>
            <a:off x="226337" y="1296473"/>
            <a:ext cx="11832879" cy="5078313"/>
          </a:xfrm>
          <a:prstGeom prst="rect">
            <a:avLst/>
          </a:prstGeom>
        </p:spPr>
        <p:txBody>
          <a:bodyPr wrap="square">
            <a:spAutoFit/>
          </a:bodyPr>
          <a:lstStyle/>
          <a:p>
            <a:pPr>
              <a:buFont typeface="+mj-lt"/>
              <a:buAutoNum type="arabicPeriod"/>
            </a:pPr>
            <a:r>
              <a:rPr lang="en-US" altLang="zh-CN" b="0" i="0" dirty="0">
                <a:solidFill>
                  <a:srgbClr val="FF0000"/>
                </a:solidFill>
                <a:effectLst/>
                <a:latin typeface="Lato"/>
              </a:rPr>
              <a:t>Pass</a:t>
            </a:r>
          </a:p>
          <a:p>
            <a:r>
              <a:rPr lang="en-US" altLang="zh-CN" b="0" i="0" dirty="0">
                <a:solidFill>
                  <a:srgbClr val="FF0000"/>
                </a:solidFill>
                <a:effectLst/>
                <a:latin typeface="Lato"/>
              </a:rPr>
              <a:t>If a signature matches and contains pass, Suricata stops scanning the packet and skips to the end of all rules (only for the current packet).</a:t>
            </a:r>
          </a:p>
          <a:p>
            <a:endParaRPr lang="en-US" altLang="zh-CN" b="0" i="0" dirty="0">
              <a:solidFill>
                <a:srgbClr val="404040"/>
              </a:solidFill>
              <a:effectLst/>
              <a:latin typeface="Lato"/>
            </a:endParaRPr>
          </a:p>
          <a:p>
            <a:pPr>
              <a:buFont typeface="+mj-lt"/>
              <a:buAutoNum type="arabicPeriod" startAt="2"/>
            </a:pPr>
            <a:r>
              <a:rPr lang="en-US" altLang="zh-CN" b="0" i="0" dirty="0">
                <a:solidFill>
                  <a:srgbClr val="404040"/>
                </a:solidFill>
                <a:effectLst/>
                <a:latin typeface="Lato"/>
              </a:rPr>
              <a:t>Drop</a:t>
            </a:r>
          </a:p>
          <a:p>
            <a:r>
              <a:rPr lang="en-US" altLang="zh-CN" b="0" i="0" dirty="0">
                <a:solidFill>
                  <a:srgbClr val="404040"/>
                </a:solidFill>
                <a:effectLst/>
                <a:latin typeface="Lato"/>
              </a:rPr>
              <a:t>This only concerns the IPS/inline mode. If the program finds a signature that matches, containing drop, it stops immediately. The packet will not be sent any further. Drawback: The receiver does not receive a message of what is going on, resulting in a time-out (certainly with TCP). Suricata generates an alert for this packet.</a:t>
            </a:r>
          </a:p>
          <a:p>
            <a:endParaRPr lang="en-US" altLang="zh-CN" b="0" i="0" dirty="0">
              <a:solidFill>
                <a:srgbClr val="404040"/>
              </a:solidFill>
              <a:effectLst/>
              <a:latin typeface="Lato"/>
            </a:endParaRPr>
          </a:p>
          <a:p>
            <a:pPr>
              <a:buFont typeface="+mj-lt"/>
              <a:buAutoNum type="arabicPeriod" startAt="3"/>
            </a:pPr>
            <a:r>
              <a:rPr lang="en-US" altLang="zh-CN" b="0" i="0" dirty="0">
                <a:solidFill>
                  <a:srgbClr val="404040"/>
                </a:solidFill>
                <a:effectLst/>
                <a:latin typeface="Lato"/>
              </a:rPr>
              <a:t>Reject</a:t>
            </a:r>
          </a:p>
          <a:p>
            <a:r>
              <a:rPr lang="en-US" altLang="zh-CN" b="0" i="0" dirty="0">
                <a:solidFill>
                  <a:srgbClr val="404040"/>
                </a:solidFill>
                <a:effectLst/>
                <a:latin typeface="Lato"/>
              </a:rPr>
              <a:t>This is an active rejection of the packet. Both receiver and sender receive a reject packet. There are two types of reject packets that will be automatically selected. If the offending packet concerns TCP, it will be a Reset-packet. For all other protocols it will be an ICMP-error packet. Suricata also generates an alert. When in Inline/IPS mode, the offending packet will also be dropped like with the ‘drop’ action.</a:t>
            </a:r>
          </a:p>
          <a:p>
            <a:endParaRPr lang="en-US" altLang="zh-CN" b="0" i="0" dirty="0">
              <a:solidFill>
                <a:srgbClr val="404040"/>
              </a:solidFill>
              <a:effectLst/>
              <a:latin typeface="Lato"/>
            </a:endParaRPr>
          </a:p>
          <a:p>
            <a:pPr>
              <a:buFont typeface="+mj-lt"/>
              <a:buAutoNum type="arabicPeriod" startAt="4"/>
            </a:pPr>
            <a:r>
              <a:rPr lang="en-US" altLang="zh-CN" b="0" i="0" dirty="0">
                <a:solidFill>
                  <a:srgbClr val="FF0000"/>
                </a:solidFill>
                <a:effectLst/>
                <a:latin typeface="Lato"/>
              </a:rPr>
              <a:t>Alert</a:t>
            </a:r>
          </a:p>
          <a:p>
            <a:r>
              <a:rPr lang="en-US" altLang="zh-CN" b="0" i="0" dirty="0">
                <a:solidFill>
                  <a:srgbClr val="FF0000"/>
                </a:solidFill>
                <a:effectLst/>
                <a:latin typeface="Lato"/>
              </a:rPr>
              <a:t>If a signature matches and contains alert, the packet will be treated like any other non-threatening packet, except for this one an alert will be generated by Suricata. Only the system administrator can notice this alert.</a:t>
            </a:r>
          </a:p>
        </p:txBody>
      </p:sp>
    </p:spTree>
    <p:extLst>
      <p:ext uri="{BB962C8B-B14F-4D97-AF65-F5344CB8AC3E}">
        <p14:creationId xmlns:p14="http://schemas.microsoft.com/office/powerpoint/2010/main" val="50255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9A21-8BAC-4C41-898D-B754EFFA158C}"/>
              </a:ext>
            </a:extLst>
          </p:cNvPr>
          <p:cNvSpPr>
            <a:spLocks noGrp="1"/>
          </p:cNvSpPr>
          <p:nvPr>
            <p:ph type="title"/>
          </p:nvPr>
        </p:nvSpPr>
        <p:spPr>
          <a:xfrm>
            <a:off x="697117" y="377165"/>
            <a:ext cx="10515600" cy="1325563"/>
          </a:xfrm>
        </p:spPr>
        <p:txBody>
          <a:bodyPr/>
          <a:lstStyle/>
          <a:p>
            <a:r>
              <a:rPr lang="en-US" altLang="zh-CN" dirty="0">
                <a:solidFill>
                  <a:srgbClr val="404040"/>
                </a:solidFill>
                <a:latin typeface="Lato"/>
              </a:rPr>
              <a:t>Header</a:t>
            </a:r>
            <a:endParaRPr lang="zh-CN" altLang="en-US" dirty="0"/>
          </a:p>
        </p:txBody>
      </p:sp>
      <p:sp>
        <p:nvSpPr>
          <p:cNvPr id="3" name="Content Placeholder 2">
            <a:extLst>
              <a:ext uri="{FF2B5EF4-FFF2-40B4-BE49-F238E27FC236}">
                <a16:creationId xmlns:a16="http://schemas.microsoft.com/office/drawing/2014/main" id="{72A18D67-839B-421E-9F2B-504052EB4F00}"/>
              </a:ext>
            </a:extLst>
          </p:cNvPr>
          <p:cNvSpPr>
            <a:spLocks noGrp="1"/>
          </p:cNvSpPr>
          <p:nvPr>
            <p:ph idx="1"/>
          </p:nvPr>
        </p:nvSpPr>
        <p:spPr>
          <a:xfrm>
            <a:off x="697117" y="1403287"/>
            <a:ext cx="3440317" cy="5089588"/>
          </a:xfrm>
        </p:spPr>
        <p:txBody>
          <a:bodyPr>
            <a:normAutofit fontScale="32500" lnSpcReduction="20000"/>
          </a:bodyPr>
          <a:lstStyle/>
          <a:p>
            <a:pPr marL="0" indent="0">
              <a:buNone/>
            </a:pPr>
            <a:r>
              <a:rPr lang="en-US" altLang="zh-CN" sz="4900" dirty="0"/>
              <a:t>Protocol</a:t>
            </a:r>
          </a:p>
          <a:p>
            <a:r>
              <a:rPr lang="en-US" altLang="zh-CN" sz="4300" dirty="0">
                <a:solidFill>
                  <a:srgbClr val="404040"/>
                </a:solidFill>
                <a:latin typeface="Lato"/>
              </a:rPr>
              <a:t>http</a:t>
            </a:r>
          </a:p>
          <a:p>
            <a:r>
              <a:rPr lang="en-US" altLang="zh-CN" sz="4300" dirty="0">
                <a:solidFill>
                  <a:srgbClr val="404040"/>
                </a:solidFill>
                <a:latin typeface="Lato"/>
              </a:rPr>
              <a:t>ftp</a:t>
            </a:r>
          </a:p>
          <a:p>
            <a:r>
              <a:rPr lang="en-US" altLang="zh-CN" sz="4300" dirty="0" err="1">
                <a:solidFill>
                  <a:srgbClr val="404040"/>
                </a:solidFill>
                <a:latin typeface="Lato"/>
              </a:rPr>
              <a:t>tls</a:t>
            </a:r>
            <a:r>
              <a:rPr lang="en-US" altLang="zh-CN" sz="4300" dirty="0">
                <a:solidFill>
                  <a:srgbClr val="404040"/>
                </a:solidFill>
                <a:latin typeface="Lato"/>
              </a:rPr>
              <a:t> (this includes </a:t>
            </a:r>
            <a:r>
              <a:rPr lang="en-US" altLang="zh-CN" sz="4300" dirty="0" err="1">
                <a:solidFill>
                  <a:srgbClr val="404040"/>
                </a:solidFill>
                <a:latin typeface="Lato"/>
              </a:rPr>
              <a:t>ssl</a:t>
            </a:r>
            <a:r>
              <a:rPr lang="en-US" altLang="zh-CN" sz="4300" dirty="0">
                <a:solidFill>
                  <a:srgbClr val="404040"/>
                </a:solidFill>
                <a:latin typeface="Lato"/>
              </a:rPr>
              <a:t>)</a:t>
            </a:r>
          </a:p>
          <a:p>
            <a:r>
              <a:rPr lang="en-US" altLang="zh-CN" sz="4300" dirty="0" err="1">
                <a:solidFill>
                  <a:srgbClr val="404040"/>
                </a:solidFill>
                <a:latin typeface="Lato"/>
              </a:rPr>
              <a:t>smb</a:t>
            </a:r>
            <a:endParaRPr lang="en-US" altLang="zh-CN" sz="4300" dirty="0">
              <a:solidFill>
                <a:srgbClr val="404040"/>
              </a:solidFill>
              <a:latin typeface="Lato"/>
            </a:endParaRPr>
          </a:p>
          <a:p>
            <a:r>
              <a:rPr lang="en-US" altLang="zh-CN" sz="4300" dirty="0" err="1">
                <a:solidFill>
                  <a:srgbClr val="404040"/>
                </a:solidFill>
                <a:latin typeface="Lato"/>
              </a:rPr>
              <a:t>dns</a:t>
            </a:r>
            <a:endParaRPr lang="en-US" altLang="zh-CN" sz="4300" dirty="0">
              <a:solidFill>
                <a:srgbClr val="404040"/>
              </a:solidFill>
              <a:latin typeface="Lato"/>
            </a:endParaRPr>
          </a:p>
          <a:p>
            <a:r>
              <a:rPr lang="en-US" altLang="zh-CN" sz="4300" dirty="0" err="1">
                <a:solidFill>
                  <a:srgbClr val="404040"/>
                </a:solidFill>
                <a:latin typeface="Lato"/>
              </a:rPr>
              <a:t>dcerpc</a:t>
            </a:r>
            <a:endParaRPr lang="en-US" altLang="zh-CN" sz="4300" dirty="0">
              <a:solidFill>
                <a:srgbClr val="404040"/>
              </a:solidFill>
              <a:latin typeface="Lato"/>
            </a:endParaRPr>
          </a:p>
          <a:p>
            <a:r>
              <a:rPr lang="en-US" altLang="zh-CN" sz="4300" dirty="0" err="1">
                <a:solidFill>
                  <a:srgbClr val="404040"/>
                </a:solidFill>
                <a:latin typeface="Lato"/>
              </a:rPr>
              <a:t>ssh</a:t>
            </a:r>
            <a:endParaRPr lang="en-US" altLang="zh-CN" sz="4300" dirty="0">
              <a:solidFill>
                <a:srgbClr val="404040"/>
              </a:solidFill>
              <a:latin typeface="Lato"/>
            </a:endParaRPr>
          </a:p>
          <a:p>
            <a:r>
              <a:rPr lang="en-US" altLang="zh-CN" sz="4300" dirty="0">
                <a:solidFill>
                  <a:srgbClr val="404040"/>
                </a:solidFill>
                <a:latin typeface="Lato"/>
              </a:rPr>
              <a:t>smtp</a:t>
            </a:r>
          </a:p>
          <a:p>
            <a:r>
              <a:rPr lang="en-US" altLang="zh-CN" sz="4300" dirty="0" err="1">
                <a:solidFill>
                  <a:srgbClr val="404040"/>
                </a:solidFill>
                <a:latin typeface="Lato"/>
              </a:rPr>
              <a:t>imap</a:t>
            </a:r>
            <a:endParaRPr lang="en-US" altLang="zh-CN" sz="4300" dirty="0">
              <a:solidFill>
                <a:srgbClr val="404040"/>
              </a:solidFill>
              <a:latin typeface="Lato"/>
            </a:endParaRPr>
          </a:p>
          <a:p>
            <a:r>
              <a:rPr lang="en-US" altLang="zh-CN" sz="4300" dirty="0" err="1">
                <a:solidFill>
                  <a:srgbClr val="FF0000"/>
                </a:solidFill>
                <a:latin typeface="Lato"/>
              </a:rPr>
              <a:t>modbus</a:t>
            </a:r>
            <a:r>
              <a:rPr lang="en-US" altLang="zh-CN" sz="4300" dirty="0">
                <a:solidFill>
                  <a:srgbClr val="FF0000"/>
                </a:solidFill>
                <a:latin typeface="Lato"/>
              </a:rPr>
              <a:t> (disabled by default)</a:t>
            </a:r>
          </a:p>
          <a:p>
            <a:r>
              <a:rPr lang="en-US" altLang="zh-CN" sz="4300" dirty="0">
                <a:solidFill>
                  <a:srgbClr val="FF0000"/>
                </a:solidFill>
                <a:latin typeface="Lato"/>
              </a:rPr>
              <a:t>dnp3 (disabled by default)</a:t>
            </a:r>
          </a:p>
          <a:p>
            <a:r>
              <a:rPr lang="en-US" altLang="zh-CN" sz="4300" dirty="0" err="1">
                <a:solidFill>
                  <a:srgbClr val="FF0000"/>
                </a:solidFill>
                <a:latin typeface="Lato"/>
              </a:rPr>
              <a:t>enip</a:t>
            </a:r>
            <a:r>
              <a:rPr lang="en-US" altLang="zh-CN" sz="4300" dirty="0">
                <a:solidFill>
                  <a:srgbClr val="FF0000"/>
                </a:solidFill>
                <a:latin typeface="Lato"/>
              </a:rPr>
              <a:t> (disabled by default)</a:t>
            </a:r>
          </a:p>
          <a:p>
            <a:r>
              <a:rPr lang="en-US" altLang="zh-CN" sz="4300" dirty="0" err="1">
                <a:solidFill>
                  <a:schemeClr val="accent1"/>
                </a:solidFill>
                <a:latin typeface="Lato"/>
              </a:rPr>
              <a:t>nfs</a:t>
            </a:r>
            <a:r>
              <a:rPr lang="en-US" altLang="zh-CN" sz="4300" dirty="0">
                <a:solidFill>
                  <a:schemeClr val="accent1"/>
                </a:solidFill>
                <a:latin typeface="Lato"/>
              </a:rPr>
              <a:t> (depends on rust availability)</a:t>
            </a:r>
          </a:p>
          <a:p>
            <a:r>
              <a:rPr lang="en-US" altLang="zh-CN" sz="4300" dirty="0">
                <a:solidFill>
                  <a:schemeClr val="accent1"/>
                </a:solidFill>
                <a:latin typeface="Lato"/>
              </a:rPr>
              <a:t>ikev2 (depends on rust availability)</a:t>
            </a:r>
          </a:p>
          <a:p>
            <a:r>
              <a:rPr lang="en-US" altLang="zh-CN" sz="4300" dirty="0">
                <a:solidFill>
                  <a:schemeClr val="accent1"/>
                </a:solidFill>
                <a:latin typeface="Lato"/>
              </a:rPr>
              <a:t>krb5 (depends on rust availability)</a:t>
            </a:r>
          </a:p>
          <a:p>
            <a:r>
              <a:rPr lang="en-US" altLang="zh-CN" sz="4300" dirty="0" err="1">
                <a:solidFill>
                  <a:schemeClr val="accent1"/>
                </a:solidFill>
                <a:latin typeface="Lato"/>
              </a:rPr>
              <a:t>ntp</a:t>
            </a:r>
            <a:r>
              <a:rPr lang="en-US" altLang="zh-CN" sz="4300" dirty="0">
                <a:solidFill>
                  <a:schemeClr val="accent1"/>
                </a:solidFill>
                <a:latin typeface="Lato"/>
              </a:rPr>
              <a:t> (depends on rust availability)</a:t>
            </a:r>
          </a:p>
          <a:p>
            <a:r>
              <a:rPr lang="en-US" altLang="zh-CN" sz="4300" dirty="0" err="1">
                <a:solidFill>
                  <a:schemeClr val="accent1"/>
                </a:solidFill>
                <a:latin typeface="Lato"/>
              </a:rPr>
              <a:t>dhcp</a:t>
            </a:r>
            <a:r>
              <a:rPr lang="en-US" altLang="zh-CN" sz="4300" dirty="0">
                <a:solidFill>
                  <a:schemeClr val="accent1"/>
                </a:solidFill>
                <a:latin typeface="Lato"/>
              </a:rPr>
              <a:t> (depends on rust availability)</a:t>
            </a:r>
          </a:p>
          <a:p>
            <a:pPr marL="0" indent="0">
              <a:buNone/>
            </a:pPr>
            <a:endParaRPr lang="zh-CN" altLang="en-US" dirty="0"/>
          </a:p>
        </p:txBody>
      </p:sp>
      <p:sp>
        <p:nvSpPr>
          <p:cNvPr id="5" name="Content Placeholder 2">
            <a:extLst>
              <a:ext uri="{FF2B5EF4-FFF2-40B4-BE49-F238E27FC236}">
                <a16:creationId xmlns:a16="http://schemas.microsoft.com/office/drawing/2014/main" id="{7A61EF63-94A4-4002-A806-499F62269696}"/>
              </a:ext>
            </a:extLst>
          </p:cNvPr>
          <p:cNvSpPr txBox="1">
            <a:spLocks/>
          </p:cNvSpPr>
          <p:nvPr/>
        </p:nvSpPr>
        <p:spPr>
          <a:xfrm>
            <a:off x="4137434" y="1408152"/>
            <a:ext cx="4635500" cy="1851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t>Source and destination</a:t>
            </a:r>
          </a:p>
          <a:p>
            <a:pPr marL="0" indent="0">
              <a:buFont typeface="Arial" panose="020B0604020202020204" pitchFamily="34" charset="0"/>
              <a:buNone/>
            </a:pPr>
            <a:endParaRPr lang="zh-CN" altLang="en-US" dirty="0"/>
          </a:p>
        </p:txBody>
      </p:sp>
      <p:graphicFrame>
        <p:nvGraphicFramePr>
          <p:cNvPr id="7" name="Table 6">
            <a:extLst>
              <a:ext uri="{FF2B5EF4-FFF2-40B4-BE49-F238E27FC236}">
                <a16:creationId xmlns:a16="http://schemas.microsoft.com/office/drawing/2014/main" id="{BE21AEDC-3B36-4D11-BE78-5D567DE4BD0C}"/>
              </a:ext>
            </a:extLst>
          </p:cNvPr>
          <p:cNvGraphicFramePr>
            <a:graphicFrameLocks noGrp="1"/>
          </p:cNvGraphicFramePr>
          <p:nvPr>
            <p:extLst>
              <p:ext uri="{D42A27DB-BD31-4B8C-83A1-F6EECF244321}">
                <p14:modId xmlns:p14="http://schemas.microsoft.com/office/powerpoint/2010/main" val="802296750"/>
              </p:ext>
            </p:extLst>
          </p:nvPr>
        </p:nvGraphicFramePr>
        <p:xfrm>
          <a:off x="4237023" y="2514914"/>
          <a:ext cx="4635500" cy="108585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1337478609"/>
                    </a:ext>
                  </a:extLst>
                </a:gridCol>
                <a:gridCol w="2501900">
                  <a:extLst>
                    <a:ext uri="{9D8B030D-6E8A-4147-A177-3AD203B41FA5}">
                      <a16:colId xmlns:a16="http://schemas.microsoft.com/office/drawing/2014/main" val="479857870"/>
                    </a:ext>
                  </a:extLst>
                </a:gridCol>
              </a:tblGrid>
              <a:tr h="180975">
                <a:tc>
                  <a:txBody>
                    <a:bodyPr/>
                    <a:lstStyle/>
                    <a:p>
                      <a:pPr algn="l" fontAlgn="ctr"/>
                      <a:r>
                        <a:rPr lang="en-US" sz="1100" u="none" strike="noStrike">
                          <a:effectLst/>
                        </a:rPr>
                        <a:t>Example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Meaning</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94912116"/>
                  </a:ext>
                </a:extLst>
              </a:tr>
              <a:tr h="180975">
                <a:tc>
                  <a:txBody>
                    <a:bodyPr/>
                    <a:lstStyle/>
                    <a:p>
                      <a:pPr algn="l" fontAlgn="ctr"/>
                      <a:r>
                        <a:rPr lang="en-US" altLang="zh-CN" sz="1100" u="none" strike="noStrike">
                          <a:effectLst/>
                        </a:rPr>
                        <a:t>! 1.1.1.1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Every IP address but 1.1.1.1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08148312"/>
                  </a:ext>
                </a:extLst>
              </a:tr>
              <a:tr h="180975">
                <a:tc>
                  <a:txBody>
                    <a:bodyPr/>
                    <a:lstStyle/>
                    <a:p>
                      <a:pPr algn="l" fontAlgn="ctr"/>
                      <a:r>
                        <a:rPr lang="en-US" altLang="zh-CN" sz="1100" u="none" strike="noStrike">
                          <a:effectLst/>
                        </a:rPr>
                        <a:t>![1.1.1.1, 1.1.1.2]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Every IP address but 1.1.1.1 and 1.1.1.2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887028571"/>
                  </a:ext>
                </a:extLst>
              </a:tr>
              <a:tr h="180975">
                <a:tc>
                  <a:txBody>
                    <a:bodyPr/>
                    <a:lstStyle/>
                    <a:p>
                      <a:pPr algn="l" fontAlgn="ctr"/>
                      <a:r>
                        <a:rPr lang="en-US" sz="1100" u="none" strike="noStrike" dirty="0">
                          <a:effectLst/>
                        </a:rPr>
                        <a:t>$HOME_NET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Your setting of HOME_NET in yaml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6739404"/>
                  </a:ext>
                </a:extLst>
              </a:tr>
              <a:tr h="180975">
                <a:tc>
                  <a:txBody>
                    <a:bodyPr/>
                    <a:lstStyle/>
                    <a:p>
                      <a:pPr algn="l" fontAlgn="ctr"/>
                      <a:r>
                        <a:rPr lang="en-US" sz="1100" u="none" strike="noStrike">
                          <a:effectLst/>
                        </a:rPr>
                        <a:t>[$EXTERNAL_NET, !$HOME_NET]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EXTERNAL_NET and not HOME_NET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14341061"/>
                  </a:ext>
                </a:extLst>
              </a:tr>
              <a:tr h="180975">
                <a:tc>
                  <a:txBody>
                    <a:bodyPr/>
                    <a:lstStyle/>
                    <a:p>
                      <a:pPr algn="l" fontAlgn="ctr"/>
                      <a:r>
                        <a:rPr lang="en-US" altLang="zh-CN" sz="1100" u="none" strike="noStrike" dirty="0">
                          <a:effectLst/>
                        </a:rPr>
                        <a:t>[10.0.0.0/24, !10.0.0.5]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dirty="0">
                          <a:effectLst/>
                        </a:rPr>
                        <a:t>10.0.0.0/24 except for 10.0.0.5</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45910955"/>
                  </a:ext>
                </a:extLst>
              </a:tr>
            </a:tbl>
          </a:graphicData>
        </a:graphic>
      </p:graphicFrame>
      <p:sp>
        <p:nvSpPr>
          <p:cNvPr id="10" name="Content Placeholder 2">
            <a:extLst>
              <a:ext uri="{FF2B5EF4-FFF2-40B4-BE49-F238E27FC236}">
                <a16:creationId xmlns:a16="http://schemas.microsoft.com/office/drawing/2014/main" id="{4498E1AF-3ECC-4394-B8D7-EC0201203AC8}"/>
              </a:ext>
            </a:extLst>
          </p:cNvPr>
          <p:cNvSpPr txBox="1">
            <a:spLocks/>
          </p:cNvSpPr>
          <p:nvPr/>
        </p:nvSpPr>
        <p:spPr>
          <a:xfrm>
            <a:off x="4137434" y="3644909"/>
            <a:ext cx="3440317" cy="5089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600" dirty="0"/>
              <a:t>Ports</a:t>
            </a:r>
          </a:p>
          <a:p>
            <a:pPr marL="0" indent="0">
              <a:buFont typeface="Arial" panose="020B0604020202020204" pitchFamily="34" charset="0"/>
              <a:buNone/>
            </a:pPr>
            <a:endParaRPr lang="zh-CN" altLang="en-US" dirty="0"/>
          </a:p>
        </p:txBody>
      </p:sp>
      <p:graphicFrame>
        <p:nvGraphicFramePr>
          <p:cNvPr id="11" name="Table 10">
            <a:extLst>
              <a:ext uri="{FF2B5EF4-FFF2-40B4-BE49-F238E27FC236}">
                <a16:creationId xmlns:a16="http://schemas.microsoft.com/office/drawing/2014/main" id="{8DF04D5E-D956-4811-A3CB-4E215AE28374}"/>
              </a:ext>
            </a:extLst>
          </p:cNvPr>
          <p:cNvGraphicFramePr>
            <a:graphicFrameLocks noGrp="1"/>
          </p:cNvGraphicFramePr>
          <p:nvPr>
            <p:extLst>
              <p:ext uri="{D42A27DB-BD31-4B8C-83A1-F6EECF244321}">
                <p14:modId xmlns:p14="http://schemas.microsoft.com/office/powerpoint/2010/main" val="3513366189"/>
              </p:ext>
            </p:extLst>
          </p:nvPr>
        </p:nvGraphicFramePr>
        <p:xfrm>
          <a:off x="4237023" y="1746871"/>
          <a:ext cx="4635500" cy="72390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3160272479"/>
                    </a:ext>
                  </a:extLst>
                </a:gridCol>
                <a:gridCol w="2501900">
                  <a:extLst>
                    <a:ext uri="{9D8B030D-6E8A-4147-A177-3AD203B41FA5}">
                      <a16:colId xmlns:a16="http://schemas.microsoft.com/office/drawing/2014/main" val="1639139200"/>
                    </a:ext>
                  </a:extLst>
                </a:gridCol>
              </a:tblGrid>
              <a:tr h="180975">
                <a:tc>
                  <a:txBody>
                    <a:bodyPr/>
                    <a:lstStyle/>
                    <a:p>
                      <a:pPr algn="l" fontAlgn="ctr"/>
                      <a:r>
                        <a:rPr lang="en-US" sz="1100" u="none" strike="noStrike">
                          <a:effectLst/>
                        </a:rPr>
                        <a:t>Operator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Description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46223289"/>
                  </a:ext>
                </a:extLst>
              </a:tr>
              <a:tr h="180975">
                <a:tc>
                  <a:txBody>
                    <a:bodyPr/>
                    <a:lstStyle/>
                    <a:p>
                      <a:pPr algn="l" fontAlgn="ctr"/>
                      <a:r>
                        <a:rPr lang="en-US" altLang="zh-CN" sz="1100" u="none" strike="noStrike">
                          <a:effectLst/>
                        </a:rPr>
                        <a:t>../..</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IP ranges (CIDR notation)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8446258"/>
                  </a:ext>
                </a:extLst>
              </a:tr>
              <a:tr h="180975">
                <a:tc>
                  <a:txBody>
                    <a:bodyPr/>
                    <a:lstStyle/>
                    <a:p>
                      <a:pPr algn="l" fontAlgn="ctr"/>
                      <a:r>
                        <a:rPr lang="en-US" altLang="zh-CN" sz="1100" u="none" strike="noStrike">
                          <a:effectLst/>
                        </a:rPr>
                        <a:t>!</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exception/negation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53027808"/>
                  </a:ext>
                </a:extLst>
              </a:tr>
              <a:tr h="180975">
                <a:tc>
                  <a:txBody>
                    <a:bodyPr/>
                    <a:lstStyle/>
                    <a:p>
                      <a:pPr algn="l" fontAlgn="ctr"/>
                      <a:r>
                        <a:rPr lang="en-US" altLang="zh-CN" sz="1100" u="none" strike="noStrike">
                          <a:effectLst/>
                        </a:rPr>
                        <a:t>[..,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dirty="0">
                          <a:effectLst/>
                        </a:rPr>
                        <a:t>grouping</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4831013"/>
                  </a:ext>
                </a:extLst>
              </a:tr>
            </a:tbl>
          </a:graphicData>
        </a:graphic>
      </p:graphicFrame>
      <p:graphicFrame>
        <p:nvGraphicFramePr>
          <p:cNvPr id="12" name="Table 11">
            <a:extLst>
              <a:ext uri="{FF2B5EF4-FFF2-40B4-BE49-F238E27FC236}">
                <a16:creationId xmlns:a16="http://schemas.microsoft.com/office/drawing/2014/main" id="{9C0C490E-432C-4694-9E9F-D37FDFDC0130}"/>
              </a:ext>
            </a:extLst>
          </p:cNvPr>
          <p:cNvGraphicFramePr>
            <a:graphicFrameLocks noGrp="1"/>
          </p:cNvGraphicFramePr>
          <p:nvPr>
            <p:extLst>
              <p:ext uri="{D42A27DB-BD31-4B8C-83A1-F6EECF244321}">
                <p14:modId xmlns:p14="http://schemas.microsoft.com/office/powerpoint/2010/main" val="2304724134"/>
              </p:ext>
            </p:extLst>
          </p:nvPr>
        </p:nvGraphicFramePr>
        <p:xfrm>
          <a:off x="4237023" y="3986425"/>
          <a:ext cx="4635500" cy="78105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1388099980"/>
                    </a:ext>
                  </a:extLst>
                </a:gridCol>
                <a:gridCol w="2501900">
                  <a:extLst>
                    <a:ext uri="{9D8B030D-6E8A-4147-A177-3AD203B41FA5}">
                      <a16:colId xmlns:a16="http://schemas.microsoft.com/office/drawing/2014/main" val="483482316"/>
                    </a:ext>
                  </a:extLst>
                </a:gridCol>
              </a:tblGrid>
              <a:tr h="200025">
                <a:tc>
                  <a:txBody>
                    <a:bodyPr/>
                    <a:lstStyle/>
                    <a:p>
                      <a:pPr algn="ctr" fontAlgn="ctr"/>
                      <a:r>
                        <a:rPr lang="en-US" sz="1100" u="none" strike="noStrike" dirty="0">
                          <a:effectLst/>
                        </a:rPr>
                        <a:t>Operator</a:t>
                      </a:r>
                      <a:endParaRPr lang="en-US" sz="1100" b="1" i="0" u="none" strike="noStrike" dirty="0">
                        <a:solidFill>
                          <a:srgbClr val="40404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fontAlgn="ctr"/>
                      <a:r>
                        <a:rPr lang="en-US" sz="1100" u="none" strike="noStrike">
                          <a:effectLst/>
                        </a:rPr>
                        <a:t>Description</a:t>
                      </a:r>
                      <a:endParaRPr lang="en-US" sz="1100" b="1" i="0" u="none" strike="noStrike">
                        <a:solidFill>
                          <a:srgbClr val="40404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2471427785"/>
                  </a:ext>
                </a:extLst>
              </a:tr>
              <a:tr h="200025">
                <a:tc>
                  <a:txBody>
                    <a:bodyPr/>
                    <a:lstStyle/>
                    <a:p>
                      <a:pPr algn="l" fontAlgn="ctr"/>
                      <a:r>
                        <a:rPr lang="en-US" altLang="zh-CN" sz="1100" u="none" strike="noStrike" dirty="0">
                          <a:effectLst/>
                        </a:rPr>
                        <a:t>:</a:t>
                      </a:r>
                      <a:endParaRPr lang="en-US" altLang="zh-CN" sz="1100" b="0" i="0" u="none" strike="noStrike" dirty="0">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port ranges</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3820518104"/>
                  </a:ext>
                </a:extLst>
              </a:tr>
              <a:tr h="190500">
                <a:tc>
                  <a:txBody>
                    <a:bodyPr/>
                    <a:lstStyle/>
                    <a:p>
                      <a:pPr algn="l" fontAlgn="ctr"/>
                      <a:r>
                        <a:rPr lang="en-US" altLang="zh-CN" sz="1100" u="none" strike="noStrike">
                          <a:effectLst/>
                        </a:rPr>
                        <a:t>!</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exception/negation</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4029226970"/>
                  </a:ext>
                </a:extLst>
              </a:tr>
              <a:tr h="190500">
                <a:tc>
                  <a:txBody>
                    <a:bodyPr/>
                    <a:lstStyle/>
                    <a:p>
                      <a:pPr algn="l" fontAlgn="ctr"/>
                      <a:r>
                        <a:rPr lang="en-US" altLang="zh-CN" sz="1100" u="none" strike="noStrike">
                          <a:effectLst/>
                        </a:rPr>
                        <a:t>[.., ..]</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dirty="0">
                          <a:effectLst/>
                        </a:rPr>
                        <a:t>grouping</a:t>
                      </a:r>
                      <a:endParaRPr lang="en-US" sz="1100" b="0" i="0" u="none" strike="noStrike" dirty="0">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1184430925"/>
                  </a:ext>
                </a:extLst>
              </a:tr>
            </a:tbl>
          </a:graphicData>
        </a:graphic>
      </p:graphicFrame>
      <p:graphicFrame>
        <p:nvGraphicFramePr>
          <p:cNvPr id="14" name="Table 13">
            <a:extLst>
              <a:ext uri="{FF2B5EF4-FFF2-40B4-BE49-F238E27FC236}">
                <a16:creationId xmlns:a16="http://schemas.microsoft.com/office/drawing/2014/main" id="{04BBCFE0-0D2A-4374-8A1B-A2829CEC600D}"/>
              </a:ext>
            </a:extLst>
          </p:cNvPr>
          <p:cNvGraphicFramePr>
            <a:graphicFrameLocks noGrp="1"/>
          </p:cNvGraphicFramePr>
          <p:nvPr>
            <p:extLst>
              <p:ext uri="{D42A27DB-BD31-4B8C-83A1-F6EECF244321}">
                <p14:modId xmlns:p14="http://schemas.microsoft.com/office/powerpoint/2010/main" val="456225807"/>
              </p:ext>
            </p:extLst>
          </p:nvPr>
        </p:nvGraphicFramePr>
        <p:xfrm>
          <a:off x="4237023" y="4837153"/>
          <a:ext cx="4635500" cy="135255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1726577498"/>
                    </a:ext>
                  </a:extLst>
                </a:gridCol>
                <a:gridCol w="2501900">
                  <a:extLst>
                    <a:ext uri="{9D8B030D-6E8A-4147-A177-3AD203B41FA5}">
                      <a16:colId xmlns:a16="http://schemas.microsoft.com/office/drawing/2014/main" val="584625936"/>
                    </a:ext>
                  </a:extLst>
                </a:gridCol>
              </a:tblGrid>
              <a:tr h="200025">
                <a:tc>
                  <a:txBody>
                    <a:bodyPr/>
                    <a:lstStyle/>
                    <a:p>
                      <a:pPr algn="ctr" fontAlgn="ctr"/>
                      <a:r>
                        <a:rPr lang="en-US" sz="1100" u="none" strike="noStrike">
                          <a:effectLst/>
                        </a:rPr>
                        <a:t>Example</a:t>
                      </a:r>
                      <a:endParaRPr lang="en-US" sz="1100" b="1" i="0" u="none" strike="noStrike">
                        <a:solidFill>
                          <a:srgbClr val="40404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fontAlgn="ctr"/>
                      <a:r>
                        <a:rPr lang="en-US" sz="1100" u="none" strike="noStrike">
                          <a:effectLst/>
                        </a:rPr>
                        <a:t>Meaning</a:t>
                      </a:r>
                      <a:endParaRPr lang="en-US" sz="1100" b="1" i="0" u="none" strike="noStrike">
                        <a:solidFill>
                          <a:srgbClr val="40404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3490821613"/>
                  </a:ext>
                </a:extLst>
              </a:tr>
              <a:tr h="200025">
                <a:tc>
                  <a:txBody>
                    <a:bodyPr/>
                    <a:lstStyle/>
                    <a:p>
                      <a:pPr algn="l" fontAlgn="ctr"/>
                      <a:r>
                        <a:rPr lang="en-US" altLang="zh-CN" sz="1100" u="none" strike="noStrike">
                          <a:effectLst/>
                        </a:rPr>
                        <a:t>[80, 81, 82]</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port 80, 81 and 82</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1869814773"/>
                  </a:ext>
                </a:extLst>
              </a:tr>
              <a:tr h="190500">
                <a:tc>
                  <a:txBody>
                    <a:bodyPr/>
                    <a:lstStyle/>
                    <a:p>
                      <a:pPr algn="l" fontAlgn="ctr"/>
                      <a:r>
                        <a:rPr lang="en-US" altLang="zh-CN" sz="1100" u="none" strike="noStrike">
                          <a:effectLst/>
                        </a:rPr>
                        <a:t>[80: 82]</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Range from 80 till 82</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2708526729"/>
                  </a:ext>
                </a:extLst>
              </a:tr>
              <a:tr h="190500">
                <a:tc>
                  <a:txBody>
                    <a:bodyPr/>
                    <a:lstStyle/>
                    <a:p>
                      <a:pPr algn="l" fontAlgn="ctr"/>
                      <a:r>
                        <a:rPr lang="en-US" altLang="zh-CN" sz="1100" u="none" strike="noStrike">
                          <a:effectLst/>
                        </a:rPr>
                        <a:t>[1024: ]</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From 1024 till the highest port-number</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1716898742"/>
                  </a:ext>
                </a:extLst>
              </a:tr>
              <a:tr h="190500">
                <a:tc>
                  <a:txBody>
                    <a:bodyPr/>
                    <a:lstStyle/>
                    <a:p>
                      <a:pPr algn="l" fontAlgn="ctr"/>
                      <a:r>
                        <a:rPr lang="en-US" altLang="zh-CN" sz="1100" u="none" strike="noStrike">
                          <a:effectLst/>
                        </a:rPr>
                        <a:t>!80</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Every port but 80</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1188847465"/>
                  </a:ext>
                </a:extLst>
              </a:tr>
              <a:tr h="190500">
                <a:tc>
                  <a:txBody>
                    <a:bodyPr/>
                    <a:lstStyle/>
                    <a:p>
                      <a:pPr algn="l" fontAlgn="ctr"/>
                      <a:r>
                        <a:rPr lang="en-US" altLang="zh-CN" sz="1100" u="none" strike="noStrike">
                          <a:effectLst/>
                        </a:rPr>
                        <a:t>[80:100,!99]</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a:effectLst/>
                        </a:rPr>
                        <a:t>Range from 80 till 100 but 99 excluded</a:t>
                      </a:r>
                      <a:endParaRPr lang="en-US"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3697520673"/>
                  </a:ext>
                </a:extLst>
              </a:tr>
              <a:tr h="190500">
                <a:tc>
                  <a:txBody>
                    <a:bodyPr/>
                    <a:lstStyle/>
                    <a:p>
                      <a:pPr algn="l" fontAlgn="ctr"/>
                      <a:r>
                        <a:rPr lang="en-US" altLang="zh-CN" sz="1100" u="none" strike="noStrike">
                          <a:effectLst/>
                        </a:rPr>
                        <a:t>[1:80,![2,4]]</a:t>
                      </a:r>
                      <a:endParaRPr lang="en-US" altLang="zh-CN" sz="1100" b="0" i="0" u="none" strike="noStrike">
                        <a:solidFill>
                          <a:srgbClr val="404040"/>
                        </a:solidFill>
                        <a:effectLst/>
                        <a:latin typeface="Arial" panose="020B0604020202020204" pitchFamily="34" charset="0"/>
                        <a:ea typeface="等线" panose="02010600030101010101" pitchFamily="2" charset="-122"/>
                      </a:endParaRPr>
                    </a:p>
                  </a:txBody>
                  <a:tcPr marL="114300" marR="9525" marT="9525" marB="0" anchor="ctr"/>
                </a:tc>
                <a:tc>
                  <a:txBody>
                    <a:bodyPr/>
                    <a:lstStyle/>
                    <a:p>
                      <a:pPr algn="l" fontAlgn="ctr"/>
                      <a:r>
                        <a:rPr lang="en-US" sz="1100" u="none" strike="noStrike" dirty="0">
                          <a:effectLst/>
                        </a:rPr>
                        <a:t>Range from 1-80, except ports 2 and 4</a:t>
                      </a:r>
                      <a:endParaRPr lang="en-US" sz="1100" b="0" i="0" u="none" strike="noStrike" dirty="0">
                        <a:solidFill>
                          <a:srgbClr val="404040"/>
                        </a:solidFill>
                        <a:effectLst/>
                        <a:latin typeface="Arial" panose="020B0604020202020204" pitchFamily="34" charset="0"/>
                        <a:ea typeface="等线" panose="02010600030101010101" pitchFamily="2" charset="-122"/>
                      </a:endParaRPr>
                    </a:p>
                  </a:txBody>
                  <a:tcPr marL="114300" marR="9525" marT="9525" marB="0" anchor="ctr"/>
                </a:tc>
                <a:extLst>
                  <a:ext uri="{0D108BD9-81ED-4DB2-BD59-A6C34878D82A}">
                    <a16:rowId xmlns:a16="http://schemas.microsoft.com/office/drawing/2014/main" val="1655991838"/>
                  </a:ext>
                </a:extLst>
              </a:tr>
            </a:tbl>
          </a:graphicData>
        </a:graphic>
      </p:graphicFrame>
      <p:sp>
        <p:nvSpPr>
          <p:cNvPr id="15" name="Rectangle 14">
            <a:extLst>
              <a:ext uri="{FF2B5EF4-FFF2-40B4-BE49-F238E27FC236}">
                <a16:creationId xmlns:a16="http://schemas.microsoft.com/office/drawing/2014/main" id="{4899E3A6-EDE2-4B41-9E59-63CBC65B63E6}"/>
              </a:ext>
            </a:extLst>
          </p:cNvPr>
          <p:cNvSpPr/>
          <p:nvPr/>
        </p:nvSpPr>
        <p:spPr>
          <a:xfrm>
            <a:off x="9231604" y="1385546"/>
            <a:ext cx="981359" cy="1446550"/>
          </a:xfrm>
          <a:prstGeom prst="rect">
            <a:avLst/>
          </a:prstGeom>
        </p:spPr>
        <p:txBody>
          <a:bodyPr wrap="none">
            <a:spAutoFit/>
          </a:bodyPr>
          <a:lstStyle/>
          <a:p>
            <a:r>
              <a:rPr lang="en-US" altLang="zh-CN" sz="1600" i="0" dirty="0">
                <a:solidFill>
                  <a:srgbClr val="404040"/>
                </a:solidFill>
                <a:effectLst/>
                <a:latin typeface="+mn-ea"/>
              </a:rPr>
              <a:t>Direction</a:t>
            </a:r>
          </a:p>
          <a:p>
            <a:endParaRPr lang="en-US" altLang="zh-CN" b="1" dirty="0">
              <a:solidFill>
                <a:srgbClr val="404040"/>
              </a:solidFill>
              <a:latin typeface="Roboto Slab"/>
            </a:endParaRPr>
          </a:p>
          <a:p>
            <a:endParaRPr lang="en-US" altLang="zh-CN" b="1" i="0" dirty="0">
              <a:solidFill>
                <a:srgbClr val="404040"/>
              </a:solidFill>
              <a:effectLst/>
              <a:latin typeface="Roboto Slab"/>
            </a:endParaRPr>
          </a:p>
          <a:p>
            <a:endParaRPr lang="en-US" altLang="zh-CN" b="1" dirty="0">
              <a:solidFill>
                <a:srgbClr val="404040"/>
              </a:solidFill>
              <a:latin typeface="Roboto Slab"/>
            </a:endParaRPr>
          </a:p>
          <a:p>
            <a:endParaRPr lang="en-US" altLang="zh-CN" b="1" i="0" dirty="0">
              <a:solidFill>
                <a:srgbClr val="404040"/>
              </a:solidFill>
              <a:effectLst/>
              <a:latin typeface="Roboto Slab"/>
            </a:endParaRPr>
          </a:p>
        </p:txBody>
      </p:sp>
      <p:graphicFrame>
        <p:nvGraphicFramePr>
          <p:cNvPr id="18" name="Table 17">
            <a:extLst>
              <a:ext uri="{FF2B5EF4-FFF2-40B4-BE49-F238E27FC236}">
                <a16:creationId xmlns:a16="http://schemas.microsoft.com/office/drawing/2014/main" id="{2FE332D6-C213-4707-948C-38994D516F5E}"/>
              </a:ext>
            </a:extLst>
          </p:cNvPr>
          <p:cNvGraphicFramePr>
            <a:graphicFrameLocks noGrp="1"/>
          </p:cNvGraphicFramePr>
          <p:nvPr>
            <p:extLst>
              <p:ext uri="{D42A27DB-BD31-4B8C-83A1-F6EECF244321}">
                <p14:modId xmlns:p14="http://schemas.microsoft.com/office/powerpoint/2010/main" val="2756873401"/>
              </p:ext>
            </p:extLst>
          </p:nvPr>
        </p:nvGraphicFramePr>
        <p:xfrm>
          <a:off x="9331193" y="1746871"/>
          <a:ext cx="2311562" cy="723900"/>
        </p:xfrm>
        <a:graphic>
          <a:graphicData uri="http://schemas.openxmlformats.org/drawingml/2006/table">
            <a:tbl>
              <a:tblPr>
                <a:tableStyleId>{5C22544A-7EE6-4342-B048-85BDC9FD1C3A}</a:tableStyleId>
              </a:tblPr>
              <a:tblGrid>
                <a:gridCol w="2311562">
                  <a:extLst>
                    <a:ext uri="{9D8B030D-6E8A-4147-A177-3AD203B41FA5}">
                      <a16:colId xmlns:a16="http://schemas.microsoft.com/office/drawing/2014/main" val="2765805292"/>
                    </a:ext>
                  </a:extLst>
                </a:gridCol>
              </a:tblGrid>
              <a:tr h="361950">
                <a:tc>
                  <a:txBody>
                    <a:bodyPr/>
                    <a:lstStyle/>
                    <a:p>
                      <a:pPr algn="l" fontAlgn="ctr"/>
                      <a:r>
                        <a:rPr lang="en-US" sz="900" u="none" strike="noStrike">
                          <a:effectLst/>
                        </a:rPr>
                        <a:t>source -&gt; destination</a:t>
                      </a:r>
                      <a:endParaRPr lang="en-US" sz="900" b="0" i="0" u="none" strike="noStrike">
                        <a:solidFill>
                          <a:srgbClr val="404040"/>
                        </a:solidFill>
                        <a:effectLst/>
                        <a:latin typeface="Consolas" panose="020B0609020204030204" pitchFamily="49" charset="0"/>
                        <a:ea typeface="等线" panose="02010600030101010101" pitchFamily="2" charset="-122"/>
                      </a:endParaRPr>
                    </a:p>
                  </a:txBody>
                  <a:tcPr marL="114300" marR="9525" marT="9525" marB="0" anchor="ctr"/>
                </a:tc>
                <a:extLst>
                  <a:ext uri="{0D108BD9-81ED-4DB2-BD59-A6C34878D82A}">
                    <a16:rowId xmlns:a16="http://schemas.microsoft.com/office/drawing/2014/main" val="119929549"/>
                  </a:ext>
                </a:extLst>
              </a:tr>
              <a:tr h="361950">
                <a:tc>
                  <a:txBody>
                    <a:bodyPr/>
                    <a:lstStyle/>
                    <a:p>
                      <a:pPr algn="l" fontAlgn="ctr"/>
                      <a:r>
                        <a:rPr lang="en-US" sz="900" u="none" strike="noStrike" dirty="0">
                          <a:effectLst/>
                        </a:rPr>
                        <a:t>source &lt;&gt; destination  (both directions)</a:t>
                      </a:r>
                      <a:endParaRPr lang="en-US" sz="900" b="0" i="0" u="none" strike="noStrike" dirty="0">
                        <a:solidFill>
                          <a:srgbClr val="404040"/>
                        </a:solidFill>
                        <a:effectLst/>
                        <a:latin typeface="Consolas" panose="020B0609020204030204" pitchFamily="49" charset="0"/>
                        <a:ea typeface="等线" panose="02010600030101010101" pitchFamily="2" charset="-122"/>
                      </a:endParaRPr>
                    </a:p>
                  </a:txBody>
                  <a:tcPr marL="114300" marR="9525" marT="9525" marB="0" anchor="ctr"/>
                </a:tc>
                <a:extLst>
                  <a:ext uri="{0D108BD9-81ED-4DB2-BD59-A6C34878D82A}">
                    <a16:rowId xmlns:a16="http://schemas.microsoft.com/office/drawing/2014/main" val="3574166677"/>
                  </a:ext>
                </a:extLst>
              </a:tr>
            </a:tbl>
          </a:graphicData>
        </a:graphic>
      </p:graphicFrame>
    </p:spTree>
    <p:extLst>
      <p:ext uri="{BB962C8B-B14F-4D97-AF65-F5344CB8AC3E}">
        <p14:creationId xmlns:p14="http://schemas.microsoft.com/office/powerpoint/2010/main" val="277487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432A-82F9-4085-BEC8-8D811104C18D}"/>
              </a:ext>
            </a:extLst>
          </p:cNvPr>
          <p:cNvSpPr>
            <a:spLocks noGrp="1"/>
          </p:cNvSpPr>
          <p:nvPr>
            <p:ph type="title"/>
          </p:nvPr>
        </p:nvSpPr>
        <p:spPr/>
        <p:txBody>
          <a:bodyPr/>
          <a:lstStyle/>
          <a:p>
            <a:r>
              <a:rPr lang="en-US" altLang="zh-CN" dirty="0"/>
              <a:t>Rule options</a:t>
            </a:r>
            <a:endParaRPr lang="zh-CN" altLang="en-US" dirty="0"/>
          </a:p>
        </p:txBody>
      </p:sp>
      <p:sp>
        <p:nvSpPr>
          <p:cNvPr id="3" name="Content Placeholder 2">
            <a:extLst>
              <a:ext uri="{FF2B5EF4-FFF2-40B4-BE49-F238E27FC236}">
                <a16:creationId xmlns:a16="http://schemas.microsoft.com/office/drawing/2014/main" id="{ED402B01-9489-489B-94FB-290C8C7E9E04}"/>
              </a:ext>
            </a:extLst>
          </p:cNvPr>
          <p:cNvSpPr>
            <a:spLocks noGrp="1"/>
          </p:cNvSpPr>
          <p:nvPr>
            <p:ph idx="1"/>
          </p:nvPr>
        </p:nvSpPr>
        <p:spPr>
          <a:xfrm>
            <a:off x="838200" y="1608341"/>
            <a:ext cx="10369990" cy="4351338"/>
          </a:xfrm>
        </p:spPr>
        <p:txBody>
          <a:bodyPr>
            <a:normAutofit fontScale="92500" lnSpcReduction="10000"/>
          </a:bodyPr>
          <a:lstStyle/>
          <a:p>
            <a:pPr marL="0" indent="0">
              <a:buNone/>
            </a:pPr>
            <a:r>
              <a:rPr lang="en-US" altLang="zh-CN" sz="1600" dirty="0">
                <a:latin typeface="+mn-ea"/>
              </a:rPr>
              <a:t>1. Meta Keywords</a:t>
            </a:r>
          </a:p>
          <a:p>
            <a:r>
              <a:rPr lang="en-US" altLang="zh-CN" sz="1500" dirty="0">
                <a:latin typeface="+mn-ea"/>
              </a:rPr>
              <a:t>msg (message)</a:t>
            </a:r>
          </a:p>
          <a:p>
            <a:pPr marL="0" indent="0">
              <a:buNone/>
            </a:pPr>
            <a:r>
              <a:rPr lang="en-US" altLang="zh-CN" sz="1500" dirty="0">
                <a:latin typeface="+mn-ea"/>
              </a:rPr>
              <a:t>The keyword msg gives textual information about the signature and the possible alert.</a:t>
            </a:r>
          </a:p>
          <a:p>
            <a:r>
              <a:rPr lang="en-US" altLang="zh-CN" sz="1500" dirty="0" err="1">
                <a:solidFill>
                  <a:srgbClr val="404040"/>
                </a:solidFill>
                <a:latin typeface="+mn-ea"/>
              </a:rPr>
              <a:t>sid</a:t>
            </a:r>
            <a:r>
              <a:rPr lang="en-US" altLang="zh-CN" sz="1500" dirty="0">
                <a:solidFill>
                  <a:srgbClr val="404040"/>
                </a:solidFill>
                <a:latin typeface="+mn-ea"/>
              </a:rPr>
              <a:t> (signature ID)</a:t>
            </a:r>
          </a:p>
          <a:p>
            <a:pPr marL="0" indent="0">
              <a:buNone/>
            </a:pPr>
            <a:r>
              <a:rPr lang="en-US" altLang="zh-CN" sz="1500" dirty="0">
                <a:solidFill>
                  <a:srgbClr val="404040"/>
                </a:solidFill>
                <a:latin typeface="+mn-ea"/>
              </a:rPr>
              <a:t>The keyword </a:t>
            </a:r>
            <a:r>
              <a:rPr lang="en-US" altLang="zh-CN" sz="1500" dirty="0" err="1">
                <a:solidFill>
                  <a:srgbClr val="404040"/>
                </a:solidFill>
                <a:latin typeface="+mn-ea"/>
              </a:rPr>
              <a:t>sid</a:t>
            </a:r>
            <a:r>
              <a:rPr lang="en-US" altLang="zh-CN" sz="1500" dirty="0">
                <a:solidFill>
                  <a:srgbClr val="404040"/>
                </a:solidFill>
                <a:latin typeface="+mn-ea"/>
              </a:rPr>
              <a:t> gives every signature its own id. This id is stated with a number</a:t>
            </a:r>
          </a:p>
          <a:p>
            <a:r>
              <a:rPr lang="en-US" altLang="zh-CN" sz="1500" dirty="0">
                <a:solidFill>
                  <a:srgbClr val="404040"/>
                </a:solidFill>
                <a:latin typeface="+mn-ea"/>
              </a:rPr>
              <a:t>rev (revision)</a:t>
            </a:r>
          </a:p>
          <a:p>
            <a:pPr marL="0" indent="0">
              <a:buNone/>
            </a:pPr>
            <a:r>
              <a:rPr lang="en-US" altLang="zh-CN" sz="1500" dirty="0">
                <a:solidFill>
                  <a:srgbClr val="404040"/>
                </a:solidFill>
                <a:latin typeface="+mn-ea"/>
              </a:rPr>
              <a:t>The </a:t>
            </a:r>
            <a:r>
              <a:rPr lang="en-US" altLang="zh-CN" sz="1500" dirty="0" err="1">
                <a:solidFill>
                  <a:srgbClr val="404040"/>
                </a:solidFill>
                <a:latin typeface="+mn-ea"/>
              </a:rPr>
              <a:t>sid</a:t>
            </a:r>
            <a:r>
              <a:rPr lang="en-US" altLang="zh-CN" sz="1500" dirty="0">
                <a:solidFill>
                  <a:srgbClr val="404040"/>
                </a:solidFill>
                <a:latin typeface="+mn-ea"/>
              </a:rPr>
              <a:t> keyword is almost every time accompanied by rev. Rev represents the version of the signature. If a signature is modified, the number of rev will be incremented by the signature writers. </a:t>
            </a:r>
          </a:p>
          <a:p>
            <a:r>
              <a:rPr lang="en-US" altLang="zh-CN" sz="1500" dirty="0" err="1">
                <a:solidFill>
                  <a:srgbClr val="404040"/>
                </a:solidFill>
                <a:latin typeface="+mn-ea"/>
              </a:rPr>
              <a:t>classtype</a:t>
            </a:r>
            <a:endParaRPr lang="en-US" altLang="zh-CN" sz="1500" dirty="0">
              <a:solidFill>
                <a:srgbClr val="404040"/>
              </a:solidFill>
              <a:latin typeface="+mn-ea"/>
            </a:endParaRPr>
          </a:p>
          <a:p>
            <a:pPr marL="0" indent="0">
              <a:buNone/>
            </a:pPr>
            <a:r>
              <a:rPr lang="en-US" altLang="zh-CN" sz="1500" dirty="0">
                <a:solidFill>
                  <a:srgbClr val="404040"/>
                </a:solidFill>
                <a:latin typeface="+mn-ea"/>
              </a:rPr>
              <a:t>The </a:t>
            </a:r>
            <a:r>
              <a:rPr lang="en-US" altLang="zh-CN" sz="1500" dirty="0" err="1">
                <a:solidFill>
                  <a:srgbClr val="404040"/>
                </a:solidFill>
                <a:latin typeface="+mn-ea"/>
              </a:rPr>
              <a:t>classtype</a:t>
            </a:r>
            <a:r>
              <a:rPr lang="en-US" altLang="zh-CN" sz="1500" dirty="0">
                <a:solidFill>
                  <a:srgbClr val="404040"/>
                </a:solidFill>
                <a:latin typeface="+mn-ea"/>
              </a:rPr>
              <a:t> keyword gives information about the classification of rules and alerts. It consists of a short name, a long name and a priority. It can tell for example whether a rule is just informational or is about a hack etcetera. For each </a:t>
            </a:r>
            <a:r>
              <a:rPr lang="en-US" altLang="zh-CN" sz="1500" dirty="0" err="1">
                <a:solidFill>
                  <a:srgbClr val="404040"/>
                </a:solidFill>
                <a:latin typeface="+mn-ea"/>
              </a:rPr>
              <a:t>classtype</a:t>
            </a:r>
            <a:r>
              <a:rPr lang="en-US" altLang="zh-CN" sz="1500" dirty="0">
                <a:solidFill>
                  <a:srgbClr val="404040"/>
                </a:solidFill>
                <a:latin typeface="+mn-ea"/>
              </a:rPr>
              <a:t>, the </a:t>
            </a:r>
            <a:r>
              <a:rPr lang="en-US" altLang="zh-CN" sz="1500" dirty="0" err="1">
                <a:solidFill>
                  <a:srgbClr val="404040"/>
                </a:solidFill>
                <a:latin typeface="+mn-ea"/>
              </a:rPr>
              <a:t>classification.config</a:t>
            </a:r>
            <a:r>
              <a:rPr lang="en-US" altLang="zh-CN" sz="1500" dirty="0">
                <a:solidFill>
                  <a:srgbClr val="404040"/>
                </a:solidFill>
                <a:latin typeface="+mn-ea"/>
              </a:rPr>
              <a:t> has a priority which will be used in the rule.</a:t>
            </a:r>
          </a:p>
          <a:p>
            <a:r>
              <a:rPr lang="en-US" altLang="zh-CN" sz="1500" dirty="0">
                <a:solidFill>
                  <a:srgbClr val="404040"/>
                </a:solidFill>
                <a:latin typeface="+mn-ea"/>
              </a:rPr>
              <a:t>reference</a:t>
            </a:r>
          </a:p>
          <a:p>
            <a:pPr marL="0" indent="0">
              <a:buNone/>
            </a:pPr>
            <a:r>
              <a:rPr lang="en-US" altLang="zh-CN" sz="1500" dirty="0">
                <a:latin typeface="+mn-ea"/>
              </a:rPr>
              <a:t>The reference keywords direct to places where information about the signature and about the problem the signature tries to address, can be found. The reference keyword can appear multiple times in a signature. This keyword is meant for signature-writers and analysts who investigate why a signature has matched</a:t>
            </a:r>
            <a:endParaRPr lang="zh-CN" altLang="en-US" sz="1500" dirty="0">
              <a:latin typeface="+mn-ea"/>
            </a:endParaRPr>
          </a:p>
        </p:txBody>
      </p:sp>
    </p:spTree>
    <p:extLst>
      <p:ext uri="{BB962C8B-B14F-4D97-AF65-F5344CB8AC3E}">
        <p14:creationId xmlns:p14="http://schemas.microsoft.com/office/powerpoint/2010/main" val="251470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3811</TotalTime>
  <Words>1952</Words>
  <Application>Microsoft Office PowerPoint</Application>
  <PresentationFormat>Widescreen</PresentationFormat>
  <Paragraphs>291</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vt:lpstr>
      <vt:lpstr>Roboto Slab</vt:lpstr>
      <vt:lpstr>等线</vt:lpstr>
      <vt:lpstr>等线 Light</vt:lpstr>
      <vt:lpstr>宋体</vt:lpstr>
      <vt:lpstr>Arial</vt:lpstr>
      <vt:lpstr>Consolas</vt:lpstr>
      <vt:lpstr>Copperplate Gothic Bold</vt:lpstr>
      <vt:lpstr>Times New Roman</vt:lpstr>
      <vt:lpstr>Office Theme</vt:lpstr>
      <vt:lpstr>Suricata</vt:lpstr>
      <vt:lpstr>What is Suricata</vt:lpstr>
      <vt:lpstr>How to install </vt:lpstr>
      <vt:lpstr>PowerPoint Presentation</vt:lpstr>
      <vt:lpstr>Rule</vt:lpstr>
      <vt:lpstr>PowerPoint Presentation</vt:lpstr>
      <vt:lpstr>Action</vt:lpstr>
      <vt:lpstr>Header</vt:lpstr>
      <vt:lpstr>Rule options</vt:lpstr>
      <vt:lpstr>HTTP</vt:lpstr>
      <vt:lpstr>PowerPoint Presentation</vt:lpstr>
      <vt:lpstr>Rule Test</vt:lpstr>
      <vt:lpstr>Cerberus Rule Demo</vt:lpstr>
      <vt:lpstr>Anubis Rule Demo</vt:lpstr>
      <vt:lpstr>Joker Rule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Suricata Rule</dc:title>
  <dc:creator>Tony Bao (RD-CN)</dc:creator>
  <cp:lastModifiedBy>Tony Bao (RD-CN)</cp:lastModifiedBy>
  <cp:revision>34</cp:revision>
  <dcterms:created xsi:type="dcterms:W3CDTF">2019-12-26T08:27:53Z</dcterms:created>
  <dcterms:modified xsi:type="dcterms:W3CDTF">2019-12-30T09:45:38Z</dcterms:modified>
</cp:coreProperties>
</file>