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ExtraBold"/>
      <p:bold r:id="rId16"/>
      <p:boldItalic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4ey92evKjksc0pS+FkizlWCW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ExtraBold-boldItalic.fntdata"/><Relationship Id="rId16" Type="http://schemas.openxmlformats.org/officeDocument/2006/relationships/font" Target="fonts/Barlow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.fntdata"/><Relationship Id="rId6" Type="http://schemas.openxmlformats.org/officeDocument/2006/relationships/slide" Target="slides/slide1.xml"/><Relationship Id="rId18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utodraw.co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utodraw.com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 : </a:t>
            </a:r>
            <a:r>
              <a:rPr lang="en-GB" sz="1600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2"/>
              </a:rPr>
              <a:t>https://www.autodraw.com/</a:t>
            </a: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as your drawing board to explain HASHING concepts</a:t>
            </a: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600"/>
              <a:buFont typeface="Barlow"/>
              <a:buChar char="●"/>
            </a:pP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Watch the instructor video GUIDE 1 for example explanations. </a:t>
            </a: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 : </a:t>
            </a:r>
            <a:r>
              <a:rPr lang="en-GB" sz="1600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2"/>
              </a:rPr>
              <a:t>https://www.autodraw.com/</a:t>
            </a: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as your drawing board to explain HASH method</a:t>
            </a: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600"/>
              <a:buFont typeface="Barlow"/>
              <a:buChar char="●"/>
            </a:pPr>
            <a:r>
              <a:rPr lang="en-GB" sz="1600">
                <a:solidFill>
                  <a:srgbClr val="40424E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Watch the instructor video GUIDE 2 for example explanations. </a:t>
            </a:r>
            <a:endParaRPr sz="1600">
              <a:solidFill>
                <a:srgbClr val="40424E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70000" y="270000"/>
            <a:ext cx="864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HASHING</a:t>
            </a:r>
            <a:endParaRPr b="1" i="0" sz="2700" u="none" cap="none" strike="noStrike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0000" y="981950"/>
            <a:ext cx="864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LESSON 17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59150" y="4738500"/>
            <a:ext cx="5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CFG</a:t>
            </a:r>
            <a:r>
              <a:rPr b="1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DEGREE → FULL-STACK STREAM</a:t>
            </a:r>
            <a:r>
              <a:rPr b="0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236536" y="354202"/>
            <a:ext cx="3116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2000" u="sng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Hashing Summarised:</a:t>
            </a:r>
            <a:endParaRPr b="0" i="1" sz="1800" u="sng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No description available."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6432" y="1039661"/>
            <a:ext cx="3401510" cy="3922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117642" y="2695074"/>
            <a:ext cx="1005300" cy="52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Relaxing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062037" y="2695074"/>
            <a:ext cx="1005300" cy="52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288550" y="637522"/>
            <a:ext cx="10053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0"/>
          <p:cNvCxnSpPr/>
          <p:nvPr/>
        </p:nvCxnSpPr>
        <p:spPr>
          <a:xfrm>
            <a:off x="1224547" y="2956684"/>
            <a:ext cx="705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0"/>
          <p:cNvCxnSpPr/>
          <p:nvPr/>
        </p:nvCxnSpPr>
        <p:spPr>
          <a:xfrm>
            <a:off x="3141579" y="2956684"/>
            <a:ext cx="76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35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b="0"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Hashing concept explained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Hashing method in Python explained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Practice and coding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5" name="Google Shape;65;p2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2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67" name="Google Shape;67;p2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2"/>
            <p:cNvPicPr preferRelativeResize="0"/>
            <p:nvPr/>
          </p:nvPicPr>
          <p:blipFill rotWithShape="1">
            <a:blip r:embed="rId3">
              <a:alphaModFix/>
            </a:blip>
            <a:srcRect b="13481" l="21230" r="16028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HASHING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74" name="Google Shape;74;p3"/>
          <p:cNvCxnSpPr/>
          <p:nvPr/>
        </p:nvCxnSpPr>
        <p:spPr>
          <a:xfrm flipH="1">
            <a:off x="5541263" y="850200"/>
            <a:ext cx="8100" cy="4140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3"/>
          <p:cNvSpPr txBox="1"/>
          <p:nvPr/>
        </p:nvSpPr>
        <p:spPr>
          <a:xfrm>
            <a:off x="1497925" y="173160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200150" y="1803900"/>
            <a:ext cx="3853200" cy="157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watch a DEMO to understand the concepts of HASHING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775" y="1731600"/>
            <a:ext cx="2882506" cy="15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HASHING REFERENCE 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6728425" y="570700"/>
            <a:ext cx="5400" cy="4395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4"/>
          <p:cNvSpPr txBox="1"/>
          <p:nvPr/>
        </p:nvSpPr>
        <p:spPr>
          <a:xfrm>
            <a:off x="486275" y="1000425"/>
            <a:ext cx="5298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A </a:t>
            </a:r>
            <a:r>
              <a:rPr b="1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hash table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 (dictionary in Python) organizes data so you can quickly look up values for a given key.</a:t>
            </a:r>
            <a:endParaRPr b="0" i="0" sz="1400" u="none" cap="none" strike="noStrike">
              <a:solidFill>
                <a:srgbClr val="555555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Think of a hashmap as a "hack" on top of an array to let us use flexible keys instead of being stuck with sequential integer "indices."</a:t>
            </a:r>
            <a:endParaRPr b="0" i="0" sz="1400" u="none" cap="none" strike="noStrike">
              <a:solidFill>
                <a:srgbClr val="555555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Hashing function 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 - is a function to convert a key into an array index (an integer). </a:t>
            </a:r>
            <a:endParaRPr b="0" i="0" sz="1400" u="none" cap="none" strike="noStrike">
              <a:solidFill>
                <a:srgbClr val="555555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Hash collision 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- a situation where two keys hash to the same index in the array</a:t>
            </a:r>
            <a:endParaRPr b="0" i="0" sz="1400" u="none" cap="none" strike="noStrike">
              <a:solidFill>
                <a:srgbClr val="555555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Dealing with collision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 - instead of storing the actual values in the array, make each array slot to hold a </a:t>
            </a:r>
            <a:r>
              <a:rPr b="0" i="1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pointer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 to a </a:t>
            </a:r>
            <a:r>
              <a:rPr b="0" i="1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linked list</a:t>
            </a:r>
            <a:r>
              <a:rPr b="0" i="0" lang="en-GB" sz="14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 (box) holding the values for all the keys that hash to that index.</a:t>
            </a:r>
            <a:endParaRPr b="0" i="0" sz="1400" u="none" cap="none" strike="noStrike">
              <a:solidFill>
                <a:srgbClr val="555555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129350" y="1048425"/>
            <a:ext cx="18009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SYNONYMS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Barlow"/>
              <a:buChar char="●"/>
            </a:pPr>
            <a:r>
              <a:rPr b="0" i="0" lang="en-GB" sz="115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Hash</a:t>
            </a:r>
            <a:endParaRPr b="0" i="0" sz="1150" u="none" cap="none" strike="noStrike">
              <a:solidFill>
                <a:srgbClr val="555555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Barlow"/>
              <a:buChar char="●"/>
            </a:pPr>
            <a:r>
              <a:rPr b="0" i="0" lang="en-GB" sz="115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Hashmap</a:t>
            </a:r>
            <a:endParaRPr b="0" i="0" sz="1150" u="none" cap="none" strike="noStrike">
              <a:solidFill>
                <a:srgbClr val="555555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Barlow"/>
              <a:buChar char="●"/>
            </a:pPr>
            <a:r>
              <a:rPr b="0" i="0" lang="en-GB" sz="115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Map</a:t>
            </a:r>
            <a:endParaRPr b="0" i="0" sz="1150" u="none" cap="none" strike="noStrike">
              <a:solidFill>
                <a:srgbClr val="555555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Barlow"/>
              <a:buChar char="●"/>
            </a:pPr>
            <a:r>
              <a:rPr b="0" i="0" lang="en-GB" sz="115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Unordered map Dictionary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Regarding Hash Collisions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572000" y="1045200"/>
            <a:ext cx="3072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HASH COLLISION EXAMPLE</a:t>
            </a:r>
            <a:endParaRPr b="0" i="0" sz="14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2" name="Google Shape;92;p5"/>
          <p:cNvGrpSpPr/>
          <p:nvPr/>
        </p:nvGrpSpPr>
        <p:grpSpPr>
          <a:xfrm>
            <a:off x="309474" y="711302"/>
            <a:ext cx="8556401" cy="383773"/>
            <a:chOff x="461874" y="2757427"/>
            <a:chExt cx="8556401" cy="383773"/>
          </a:xfrm>
        </p:grpSpPr>
        <p:sp>
          <p:nvSpPr>
            <p:cNvPr id="93" name="Google Shape;93;p5"/>
            <p:cNvSpPr txBox="1"/>
            <p:nvPr/>
          </p:nvSpPr>
          <p:spPr>
            <a:xfrm>
              <a:off x="805775" y="2802800"/>
              <a:ext cx="8212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Again, a quick overview of what it is and strategies to deal with it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94" name="Google Shape;9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5" name="Google Shape;95;p5"/>
          <p:cNvCxnSpPr/>
          <p:nvPr/>
        </p:nvCxnSpPr>
        <p:spPr>
          <a:xfrm flipH="1">
            <a:off x="4364050" y="1045200"/>
            <a:ext cx="9300" cy="39423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/>
        </p:nvSpPr>
        <p:spPr>
          <a:xfrm>
            <a:off x="91550" y="1247475"/>
            <a:ext cx="4162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No hashing mechanism is unfortunately perfect - even with the use of fancy mathematics and prime numbers, there’s always the potential of a hash collision (instance where two data entities have the same hash value)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Collisions can just occasionally happen -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pure chance is higher than you think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 Consider for example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Birthday Paradox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you only need 23 people in a room for 2 of them to have the same birthday. 70 people in a room, and it’s 99% chance two have the same birthday.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As a result, we use some common hash collision strategies to resolve this; we’ll take a quick look at two common ones!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531100"/>
            <a:ext cx="4445001" cy="340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253100" y="349200"/>
            <a:ext cx="8475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Collision Strategy 1: Separate Chaining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4572000" y="1430275"/>
            <a:ext cx="3072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309474" y="711302"/>
            <a:ext cx="8556401" cy="383773"/>
            <a:chOff x="461874" y="2757427"/>
            <a:chExt cx="8556401" cy="383773"/>
          </a:xfrm>
        </p:grpSpPr>
        <p:sp>
          <p:nvSpPr>
            <p:cNvPr id="105" name="Google Shape;105;p6"/>
            <p:cNvSpPr txBox="1"/>
            <p:nvPr/>
          </p:nvSpPr>
          <p:spPr>
            <a:xfrm>
              <a:off x="805775" y="2802800"/>
              <a:ext cx="8212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Simple &amp; elegant</a:t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06" name="Google Shape;10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6"/>
          <p:cNvCxnSpPr/>
          <p:nvPr/>
        </p:nvCxnSpPr>
        <p:spPr>
          <a:xfrm flipH="1">
            <a:off x="4427675" y="1045200"/>
            <a:ext cx="28200" cy="3957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6"/>
          <p:cNvSpPr txBox="1"/>
          <p:nvPr/>
        </p:nvSpPr>
        <p:spPr>
          <a:xfrm>
            <a:off x="91550" y="1247475"/>
            <a:ext cx="4162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first collision strategy is ‘Separate Chaining’ - in essence,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just store more at the collision site.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At collision sites, we effectively just add in a Linked List at that location - and add the next value in the adjacent linked list node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If someone wants to search for a value given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hash, and that hash has had a lot of collisions,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all they’d have to do is a linear search of the linked list nodes connected to that site!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strategy is really easy to implement, but it uses more memory (for the linked lists). Plus, if the linked chain becomes too long, then it’s O(N) look-up anyway (since I have to search N linked list nodes! It renders the benefit of Hashing’s O(1) look-up null).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Chart, box and whisker chart&#10;&#10;Description automatically generated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499" y="2017049"/>
            <a:ext cx="4440550" cy="214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253100" y="349200"/>
            <a:ext cx="8475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Collision Strategy 2: Linear Probing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15" name="Google Shape;115;p7"/>
          <p:cNvGrpSpPr/>
          <p:nvPr/>
        </p:nvGrpSpPr>
        <p:grpSpPr>
          <a:xfrm>
            <a:off x="309474" y="711302"/>
            <a:ext cx="8556401" cy="383773"/>
            <a:chOff x="461874" y="2757427"/>
            <a:chExt cx="8556401" cy="383773"/>
          </a:xfrm>
        </p:grpSpPr>
        <p:sp>
          <p:nvSpPr>
            <p:cNvPr id="116" name="Google Shape;116;p7"/>
            <p:cNvSpPr txBox="1"/>
            <p:nvPr/>
          </p:nvSpPr>
          <p:spPr>
            <a:xfrm>
              <a:off x="805775" y="2802800"/>
              <a:ext cx="8212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Also known as Open Addressing</a:t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7" name="Google Shape;11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" name="Google Shape;118;p7"/>
          <p:cNvCxnSpPr/>
          <p:nvPr/>
        </p:nvCxnSpPr>
        <p:spPr>
          <a:xfrm flipH="1">
            <a:off x="4254050" y="825150"/>
            <a:ext cx="28200" cy="417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"/>
          <p:cNvSpPr txBox="1"/>
          <p:nvPr/>
        </p:nvSpPr>
        <p:spPr>
          <a:xfrm>
            <a:off x="91550" y="1210225"/>
            <a:ext cx="4162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idea of Linear Probing is: I have a hash table, and there’s bound to be some empty corners and spaces in it. If I get a hash collision, why not just place the element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 the next adjacent free slot? 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When I need to do a look-up, and it’s not at the place I expected it to be (as it's in the other free slots), I just have to do a linear search (going adjacent) until I find it! And if I return to my starting position, then I know the element doesn’t exist.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saves an amazing amount of memory (no extra use, just re-use what you have) though it is difficult to implement + you could cause the table to actually get full - what happens when this occurs? You could get a literal self-catalysing collisions situation occurring!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Shape, circle&#10;&#10;Description automatically generated" id="120" name="Google Shape;120;p7"/>
          <p:cNvPicPr preferRelativeResize="0"/>
          <p:nvPr/>
        </p:nvPicPr>
        <p:blipFill rotWithShape="1">
          <a:blip r:embed="rId4">
            <a:alphaModFix/>
          </a:blip>
          <a:srcRect b="9565" l="6542" r="0" t="7762"/>
          <a:stretch/>
        </p:blipFill>
        <p:spPr>
          <a:xfrm>
            <a:off x="4446350" y="965675"/>
            <a:ext cx="2133517" cy="2092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121" name="Google Shape;121;p7"/>
          <p:cNvPicPr preferRelativeResize="0"/>
          <p:nvPr/>
        </p:nvPicPr>
        <p:blipFill rotWithShape="1">
          <a:blip r:embed="rId5">
            <a:alphaModFix/>
          </a:blip>
          <a:srcRect b="7209" l="0" r="0" t="0"/>
          <a:stretch/>
        </p:blipFill>
        <p:spPr>
          <a:xfrm>
            <a:off x="4412950" y="3777400"/>
            <a:ext cx="4652724" cy="1280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122" name="Google Shape;122;p7"/>
          <p:cNvPicPr preferRelativeResize="0"/>
          <p:nvPr/>
        </p:nvPicPr>
        <p:blipFill rotWithShape="1">
          <a:blip r:embed="rId6">
            <a:alphaModFix/>
          </a:blip>
          <a:srcRect b="5067" l="5953" r="0" t="2952"/>
          <a:stretch/>
        </p:blipFill>
        <p:spPr>
          <a:xfrm>
            <a:off x="6743975" y="1525488"/>
            <a:ext cx="2262975" cy="20925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7"/>
          <p:cNvSpPr txBox="1"/>
          <p:nvPr/>
        </p:nvSpPr>
        <p:spPr>
          <a:xfrm>
            <a:off x="6743975" y="863700"/>
            <a:ext cx="2262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FROM MIT LECTURE NOTES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4403100" y="3096000"/>
            <a:ext cx="2220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DIAGRAM, DISADV (RIGHT) AND ADV (BELOW)</a:t>
            </a:r>
            <a:endParaRPr b="0" i="0" sz="14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HASH METHOD IN PYTHON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cxnSp>
        <p:nvCxnSpPr>
          <p:cNvPr id="130" name="Google Shape;130;p8"/>
          <p:cNvCxnSpPr/>
          <p:nvPr/>
        </p:nvCxnSpPr>
        <p:spPr>
          <a:xfrm flipH="1">
            <a:off x="5541263" y="850200"/>
            <a:ext cx="8100" cy="4140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8"/>
          <p:cNvSpPr txBox="1"/>
          <p:nvPr/>
        </p:nvSpPr>
        <p:spPr>
          <a:xfrm>
            <a:off x="1497925" y="173160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1200150" y="1803900"/>
            <a:ext cx="3853200" cy="157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watch a DEMO to understand the concepts of HASH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9300" y="1731600"/>
            <a:ext cx="1289271" cy="157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2029800" y="2571750"/>
            <a:ext cx="5032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HASHING IMPLEMENTATION  </a:t>
            </a:r>
            <a:endParaRPr b="0" i="0" sz="2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EXERCISES &amp; PRACTICE</a:t>
            </a:r>
            <a:endParaRPr b="0" i="0" sz="2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25" y="184700"/>
            <a:ext cx="1400550" cy="1400550"/>
          </a:xfrm>
          <a:prstGeom prst="rect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9"/>
          <p:cNvSpPr txBox="1"/>
          <p:nvPr/>
        </p:nvSpPr>
        <p:spPr>
          <a:xfrm>
            <a:off x="697275" y="1707550"/>
            <a:ext cx="1092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DEMO &amp;</a:t>
            </a:r>
            <a:endParaRPr b="1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EXERCISES</a:t>
            </a:r>
            <a:endParaRPr b="1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12275" y="1715601"/>
            <a:ext cx="338299" cy="3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