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ExtraBold"/>
      <p:bold r:id="rId16"/>
      <p:boldItalic r:id="rId17"/>
    </p:embeddedFont>
    <p:embeddedFont>
      <p:font typeface="Barl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ixJ4FjgOMjYBBjk8FrDtRVU6W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ExtraBold-boldItalic.fntdata"/><Relationship Id="rId16" Type="http://schemas.openxmlformats.org/officeDocument/2006/relationships/font" Target="fonts/BarlowExtraBold-bold.fntdata"/><Relationship Id="rId5" Type="http://schemas.openxmlformats.org/officeDocument/2006/relationships/notesMaster" Target="notesMasters/notesMaster1.xml"/><Relationship Id="rId19" Type="http://schemas.openxmlformats.org/officeDocument/2006/relationships/font" Target="fonts/Barlow-bold.fntdata"/><Relationship Id="rId6" Type="http://schemas.openxmlformats.org/officeDocument/2006/relationships/slide" Target="slides/slide1.xml"/><Relationship Id="rId18" Type="http://schemas.openxmlformats.org/officeDocument/2006/relationships/font" Target="fonts/Barl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utodraw.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600">
              <a:solidFill>
                <a:srgbClr val="40424E"/>
              </a:solidFill>
              <a:highlight>
                <a:srgbClr val="FFFFFF"/>
              </a:highlight>
              <a:latin typeface="Barlow"/>
              <a:ea typeface="Barlow"/>
              <a:cs typeface="Barlow"/>
              <a:sym typeface="Barlow"/>
            </a:endParaRPr>
          </a:p>
          <a:p>
            <a:pPr indent="-342900" lvl="0" marL="457200" rtl="0" algn="l">
              <a:lnSpc>
                <a:spcPct val="100000"/>
              </a:lnSpc>
              <a:spcBef>
                <a:spcPts val="0"/>
              </a:spcBef>
              <a:spcAft>
                <a:spcPts val="0"/>
              </a:spcAft>
              <a:buClr>
                <a:srgbClr val="40424E"/>
              </a:buClr>
              <a:buSzPts val="1800"/>
              <a:buFont typeface="Barlow"/>
              <a:buChar char="●"/>
            </a:pPr>
            <a:r>
              <a:rPr lang="en-GB" sz="1400">
                <a:solidFill>
                  <a:schemeClr val="dk1"/>
                </a:solidFill>
                <a:highlight>
                  <a:srgbClr val="FFFFFF"/>
                </a:highlight>
                <a:latin typeface="Barlow"/>
                <a:ea typeface="Barlow"/>
                <a:cs typeface="Barlow"/>
                <a:sym typeface="Barlow"/>
              </a:rPr>
              <a:t>Data structures like stacks and queues come up frequently in interviews for technical roles. </a:t>
            </a:r>
            <a:endParaRPr sz="1400">
              <a:solidFill>
                <a:schemeClr val="dk1"/>
              </a:solidFill>
              <a:highlight>
                <a:srgbClr val="FFFFFF"/>
              </a:highlight>
              <a:latin typeface="Barlow"/>
              <a:ea typeface="Barlow"/>
              <a:cs typeface="Barlow"/>
              <a:sym typeface="Barlow"/>
            </a:endParaRPr>
          </a:p>
          <a:p>
            <a:pPr indent="-342900" lvl="0" marL="457200" rtl="0" algn="l">
              <a:lnSpc>
                <a:spcPct val="100000"/>
              </a:lnSpc>
              <a:spcBef>
                <a:spcPts val="0"/>
              </a:spcBef>
              <a:spcAft>
                <a:spcPts val="0"/>
              </a:spcAft>
              <a:buClr>
                <a:srgbClr val="40424E"/>
              </a:buClr>
              <a:buSzPts val="1800"/>
              <a:buFont typeface="Barlow"/>
              <a:buChar char="●"/>
            </a:pPr>
            <a:r>
              <a:rPr lang="en-GB" sz="1400">
                <a:solidFill>
                  <a:schemeClr val="dk1"/>
                </a:solidFill>
                <a:highlight>
                  <a:srgbClr val="FFFFFF"/>
                </a:highlight>
                <a:latin typeface="Barlow"/>
                <a:ea typeface="Barlow"/>
                <a:cs typeface="Barlow"/>
                <a:sym typeface="Barlow"/>
              </a:rPr>
              <a:t>Even if we  may not encounter these data structures in our day-to-day programming, showing a mastery of these concepts adds a great advanced skill to our coding toolkit.</a:t>
            </a:r>
            <a:endParaRPr sz="1400">
              <a:solidFill>
                <a:schemeClr val="dk1"/>
              </a:solidFill>
              <a:highlight>
                <a:srgbClr val="FFFFFF"/>
              </a:highlight>
              <a:latin typeface="Barlow"/>
              <a:ea typeface="Barlow"/>
              <a:cs typeface="Barlow"/>
              <a:sym typeface="Barlow"/>
            </a:endParaRPr>
          </a:p>
          <a:p>
            <a:pPr indent="-317500" lvl="0" marL="457200" rtl="0" algn="l">
              <a:lnSpc>
                <a:spcPct val="100000"/>
              </a:lnSpc>
              <a:spcBef>
                <a:spcPts val="0"/>
              </a:spcBef>
              <a:spcAft>
                <a:spcPts val="0"/>
              </a:spcAft>
              <a:buClr>
                <a:schemeClr val="dk1"/>
              </a:buClr>
              <a:buSzPts val="1400"/>
              <a:buFont typeface="Barlow"/>
              <a:buChar char="●"/>
            </a:pPr>
            <a:r>
              <a:rPr lang="en-GB" sz="1400">
                <a:solidFill>
                  <a:schemeClr val="dk1"/>
                </a:solidFill>
                <a:highlight>
                  <a:srgbClr val="FFFFFF"/>
                </a:highlight>
                <a:latin typeface="Barlow"/>
                <a:ea typeface="Barlow"/>
                <a:cs typeface="Barlow"/>
                <a:sym typeface="Barlow"/>
              </a:rPr>
              <a:t>These concepts are intuitive. They are daily easy to learn and understand, because we can relate to real life life examples. </a:t>
            </a:r>
            <a:endParaRPr sz="1400">
              <a:solidFill>
                <a:schemeClr val="dk1"/>
              </a:solidFill>
              <a:highlight>
                <a:srgbClr val="FFFFFF"/>
              </a:highlight>
              <a:latin typeface="Barlow"/>
              <a:ea typeface="Barlow"/>
              <a:cs typeface="Barlow"/>
              <a:sym typeface="Barlo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Barlow"/>
              <a:buChar char="●"/>
            </a:pPr>
            <a:r>
              <a:rPr lang="en-GB" sz="1600">
                <a:solidFill>
                  <a:srgbClr val="40424E"/>
                </a:solidFill>
                <a:highlight>
                  <a:srgbClr val="FFFFFF"/>
                </a:highlight>
                <a:latin typeface="Barlow"/>
                <a:ea typeface="Barlow"/>
                <a:cs typeface="Barlow"/>
                <a:sym typeface="Barlow"/>
              </a:rPr>
              <a:t>Use : </a:t>
            </a:r>
            <a:r>
              <a:rPr lang="en-GB" sz="1600" u="sng">
                <a:solidFill>
                  <a:schemeClr val="hlink"/>
                </a:solidFill>
                <a:highlight>
                  <a:srgbClr val="FFFFFF"/>
                </a:highlight>
                <a:latin typeface="Barlow"/>
                <a:ea typeface="Barlow"/>
                <a:cs typeface="Barlow"/>
                <a:sym typeface="Barlow"/>
                <a:hlinkClick r:id="rId2"/>
              </a:rPr>
              <a:t>https://www.autodraw.com/</a:t>
            </a:r>
            <a:r>
              <a:rPr lang="en-GB" sz="1600">
                <a:solidFill>
                  <a:srgbClr val="40424E"/>
                </a:solidFill>
                <a:highlight>
                  <a:srgbClr val="FFFFFF"/>
                </a:highlight>
                <a:latin typeface="Barlow"/>
                <a:ea typeface="Barlow"/>
                <a:cs typeface="Barlow"/>
                <a:sym typeface="Barlow"/>
              </a:rPr>
              <a:t> as your drawing board to explain the STACK→ LIFO and QUEUE → FIFO concepts</a:t>
            </a:r>
            <a:endParaRPr sz="1600">
              <a:solidFill>
                <a:srgbClr val="40424E"/>
              </a:solidFill>
              <a:highlight>
                <a:srgbClr val="FFFFFF"/>
              </a:highlight>
              <a:latin typeface="Barlow"/>
              <a:ea typeface="Barlow"/>
              <a:cs typeface="Barlow"/>
              <a:sym typeface="Barlow"/>
            </a:endParaRPr>
          </a:p>
          <a:p>
            <a:pPr indent="-330200" lvl="0" marL="457200" rtl="0" algn="l">
              <a:lnSpc>
                <a:spcPct val="100000"/>
              </a:lnSpc>
              <a:spcBef>
                <a:spcPts val="0"/>
              </a:spcBef>
              <a:spcAft>
                <a:spcPts val="0"/>
              </a:spcAft>
              <a:buClr>
                <a:srgbClr val="40424E"/>
              </a:buClr>
              <a:buSzPts val="1600"/>
              <a:buFont typeface="Barlow"/>
              <a:buChar char="●"/>
            </a:pPr>
            <a:r>
              <a:rPr lang="en-GB" sz="1600">
                <a:solidFill>
                  <a:srgbClr val="40424E"/>
                </a:solidFill>
                <a:highlight>
                  <a:srgbClr val="FFFFFF"/>
                </a:highlight>
                <a:latin typeface="Barlow"/>
                <a:ea typeface="Barlow"/>
                <a:cs typeface="Barlow"/>
                <a:sym typeface="Barlow"/>
              </a:rPr>
              <a:t>Watch the instructor video and read guidelines for example explanations. </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58000"/>
              </a:lnSpc>
              <a:spcBef>
                <a:spcPts val="0"/>
              </a:spcBef>
              <a:spcAft>
                <a:spcPts val="0"/>
              </a:spcAft>
              <a:buClr>
                <a:srgbClr val="40424E"/>
              </a:buClr>
              <a:buSzPts val="1400"/>
              <a:buChar char="●"/>
            </a:pPr>
            <a:r>
              <a:rPr lang="en-GB" sz="1400">
                <a:solidFill>
                  <a:srgbClr val="40424E"/>
                </a:solidFill>
                <a:highlight>
                  <a:srgbClr val="FFFFFF"/>
                </a:highlight>
              </a:rPr>
              <a:t>Queue in Python can be implemented in three common ways (we won’t dive into list implementation, but review the other two).</a:t>
            </a:r>
            <a:endParaRPr sz="1400">
              <a:solidFill>
                <a:srgbClr val="40424E"/>
              </a:solidFill>
              <a:highlight>
                <a:srgbClr val="FFFFFF"/>
              </a:highlight>
            </a:endParaRPr>
          </a:p>
          <a:p>
            <a:pPr indent="-317500" lvl="0" marL="457200" rtl="0" algn="l">
              <a:lnSpc>
                <a:spcPct val="158000"/>
              </a:lnSpc>
              <a:spcBef>
                <a:spcPts val="0"/>
              </a:spcBef>
              <a:spcAft>
                <a:spcPts val="0"/>
              </a:spcAft>
              <a:buClr>
                <a:srgbClr val="40424E"/>
              </a:buClr>
              <a:buSzPts val="1400"/>
              <a:buChar char="●"/>
            </a:pPr>
            <a:r>
              <a:rPr lang="en-GB" sz="1400">
                <a:solidFill>
                  <a:srgbClr val="40424E"/>
                </a:solidFill>
                <a:highlight>
                  <a:srgbClr val="FFFFFF"/>
                </a:highlight>
              </a:rPr>
              <a:t>Follow links to get to the official Python documentation and discuss available methods in each module</a:t>
            </a:r>
            <a:endParaRPr sz="1400">
              <a:solidFill>
                <a:srgbClr val="40424E"/>
              </a:solidFill>
              <a:highlight>
                <a:srgbClr val="FFFFFF"/>
              </a:highlight>
            </a:endParaRPr>
          </a:p>
          <a:p>
            <a:pPr indent="0" lvl="0" marL="0" rtl="0" algn="l">
              <a:lnSpc>
                <a:spcPct val="158000"/>
              </a:lnSpc>
              <a:spcBef>
                <a:spcPts val="3600"/>
              </a:spcBef>
              <a:spcAft>
                <a:spcPts val="3600"/>
              </a:spcAft>
              <a:buClr>
                <a:schemeClr val="dk1"/>
              </a:buClr>
              <a:buSzPts val="1100"/>
              <a:buFont typeface="Arial"/>
              <a:buNone/>
            </a:pPr>
            <a:r>
              <a:t/>
            </a:r>
            <a:endParaRPr b="1" sz="1300">
              <a:solidFill>
                <a:srgbClr val="40424E"/>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58000"/>
              </a:lnSpc>
              <a:spcBef>
                <a:spcPts val="0"/>
              </a:spcBef>
              <a:spcAft>
                <a:spcPts val="0"/>
              </a:spcAft>
              <a:buClr>
                <a:srgbClr val="40424E"/>
              </a:buClr>
              <a:buSzPts val="1100"/>
              <a:buChar char="●"/>
            </a:pPr>
            <a:r>
              <a:rPr lang="en-GB" sz="1400">
                <a:solidFill>
                  <a:srgbClr val="40424E"/>
                </a:solidFill>
                <a:highlight>
                  <a:srgbClr val="FFFFFF"/>
                </a:highlight>
              </a:rPr>
              <a:t>There are various ways from which a stack can be implemented in Python.</a:t>
            </a:r>
            <a:r>
              <a:rPr lang="en-GB" sz="1300">
                <a:solidFill>
                  <a:srgbClr val="40424E"/>
                </a:solidFill>
                <a:highlight>
                  <a:srgbClr val="FFFFFF"/>
                </a:highlight>
              </a:rPr>
              <a:t> </a:t>
            </a:r>
            <a:endParaRPr sz="1300">
              <a:solidFill>
                <a:srgbClr val="40424E"/>
              </a:solidFill>
              <a:highlight>
                <a:srgbClr val="FFFFFF"/>
              </a:highlight>
            </a:endParaRPr>
          </a:p>
          <a:p>
            <a:pPr indent="-298450" lvl="0" marL="457200" rtl="0" algn="l">
              <a:lnSpc>
                <a:spcPct val="158000"/>
              </a:lnSpc>
              <a:spcBef>
                <a:spcPts val="0"/>
              </a:spcBef>
              <a:spcAft>
                <a:spcPts val="0"/>
              </a:spcAft>
              <a:buClr>
                <a:srgbClr val="40424E"/>
              </a:buClr>
              <a:buSzPts val="1100"/>
              <a:buChar char="●"/>
            </a:pPr>
            <a:r>
              <a:rPr lang="en-GB" sz="1400">
                <a:solidFill>
                  <a:srgbClr val="40424E"/>
                </a:solidFill>
                <a:highlight>
                  <a:srgbClr val="FFFFFF"/>
                </a:highlight>
              </a:rPr>
              <a:t>We will cover the implementation of stack using data structures and modules from Python library</a:t>
            </a:r>
            <a:r>
              <a:rPr lang="en-GB" sz="1300">
                <a:solidFill>
                  <a:srgbClr val="40424E"/>
                </a:solidFill>
                <a:highlight>
                  <a:srgbClr val="FFFFFF"/>
                </a:highlight>
              </a:rPr>
              <a:t>. </a:t>
            </a:r>
            <a:endParaRPr sz="1400">
              <a:solidFill>
                <a:srgbClr val="40424E"/>
              </a:solidFill>
              <a:highlight>
                <a:srgbClr val="FFFFFF"/>
              </a:highlight>
            </a:endParaRPr>
          </a:p>
          <a:p>
            <a:pPr indent="0" lvl="0" marL="0" rtl="0" algn="l">
              <a:lnSpc>
                <a:spcPct val="158000"/>
              </a:lnSpc>
              <a:spcBef>
                <a:spcPts val="3600"/>
              </a:spcBef>
              <a:spcAft>
                <a:spcPts val="3600"/>
              </a:spcAft>
              <a:buSzPts val="1100"/>
              <a:buNone/>
            </a:pPr>
            <a:r>
              <a:t/>
            </a:r>
            <a:endParaRPr b="1" sz="1300">
              <a:solidFill>
                <a:srgbClr val="40424E"/>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python.org/3/library/collections.html#deque-objects" TargetMode="External"/><Relationship Id="rId4" Type="http://schemas.openxmlformats.org/officeDocument/2006/relationships/hyperlink" Target="https://docs.python.org/3/library/queue.html"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cs.python.org/3/library/collections.html#deque-object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384175" y="310775"/>
            <a:ext cx="1449774" cy="197337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384175" y="310775"/>
            <a:ext cx="1449774" cy="1973375"/>
          </a:xfrm>
          <a:prstGeom prst="rect">
            <a:avLst/>
          </a:prstGeom>
          <a:noFill/>
          <a:ln>
            <a:noFill/>
          </a:ln>
        </p:spPr>
      </p:pic>
      <p:sp>
        <p:nvSpPr>
          <p:cNvPr id="56" name="Google Shape;56;p1"/>
          <p:cNvSpPr txBox="1"/>
          <p:nvPr/>
        </p:nvSpPr>
        <p:spPr>
          <a:xfrm>
            <a:off x="270000" y="270000"/>
            <a:ext cx="8640000" cy="81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700" u="none" cap="none" strike="noStrike">
                <a:solidFill>
                  <a:srgbClr val="FFFFFF"/>
                </a:solidFill>
                <a:latin typeface="Barlow"/>
                <a:ea typeface="Barlow"/>
                <a:cs typeface="Barlow"/>
                <a:sym typeface="Barlow"/>
              </a:rPr>
              <a:t>STACKS &amp; QUEUES</a:t>
            </a:r>
            <a:endParaRPr b="1" i="0" sz="2700" u="none" cap="none" strike="noStrike">
              <a:solidFill>
                <a:srgbClr val="595959"/>
              </a:solidFill>
              <a:latin typeface="Barlow"/>
              <a:ea typeface="Barlow"/>
              <a:cs typeface="Barlow"/>
              <a:sym typeface="Barlow"/>
            </a:endParaRPr>
          </a:p>
        </p:txBody>
      </p:sp>
      <p:sp>
        <p:nvSpPr>
          <p:cNvPr id="57" name="Google Shape;57;p1"/>
          <p:cNvSpPr txBox="1"/>
          <p:nvPr/>
        </p:nvSpPr>
        <p:spPr>
          <a:xfrm>
            <a:off x="270000" y="981950"/>
            <a:ext cx="8640000" cy="405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400" u="none" cap="none" strike="noStrike">
                <a:solidFill>
                  <a:srgbClr val="595959"/>
                </a:solidFill>
                <a:latin typeface="Barlow"/>
                <a:ea typeface="Barlow"/>
                <a:cs typeface="Barlow"/>
                <a:sym typeface="Barlow"/>
              </a:rPr>
              <a:t>LESSON 15</a:t>
            </a:r>
            <a:endParaRPr b="0" i="0" sz="1100" u="none" cap="none" strike="noStrike">
              <a:solidFill>
                <a:srgbClr val="000000"/>
              </a:solidFill>
              <a:latin typeface="Arial"/>
              <a:ea typeface="Arial"/>
              <a:cs typeface="Arial"/>
              <a:sym typeface="Arial"/>
            </a:endParaRPr>
          </a:p>
        </p:txBody>
      </p:sp>
      <p:sp>
        <p:nvSpPr>
          <p:cNvPr id="58" name="Google Shape;58;p1"/>
          <p:cNvSpPr txBox="1"/>
          <p:nvPr/>
        </p:nvSpPr>
        <p:spPr>
          <a:xfrm>
            <a:off x="159150" y="4738500"/>
            <a:ext cx="5333400" cy="405000"/>
          </a:xfrm>
          <a:prstGeom prst="rect">
            <a:avLst/>
          </a:prstGeom>
          <a:noFill/>
          <a:ln>
            <a:noFill/>
          </a:ln>
        </p:spPr>
        <p:txBody>
          <a:bodyPr anchorCtr="0" anchor="t" bIns="91425" lIns="91425" spcFirstLastPara="1" rIns="91425" wrap="square" tIns="91425">
            <a:noAutofit/>
          </a:bodyPr>
          <a:lstStyle/>
          <a:p>
            <a:pPr indent="0" lvl="0" marL="0" marR="0" rtl="0" algn="l">
              <a:lnSpc>
                <a:spcPct val="65000"/>
              </a:lnSpc>
              <a:spcBef>
                <a:spcPts val="0"/>
              </a:spcBef>
              <a:spcAft>
                <a:spcPts val="0"/>
              </a:spcAft>
              <a:buClr>
                <a:srgbClr val="000000"/>
              </a:buClr>
              <a:buSzPts val="4000"/>
              <a:buFont typeface="Arial"/>
              <a:buNone/>
            </a:pPr>
            <a:r>
              <a:rPr b="1" i="0" lang="en-GB" sz="2100" u="none" cap="none" strike="noStrike">
                <a:solidFill>
                  <a:srgbClr val="F54996"/>
                </a:solidFill>
                <a:latin typeface="Barlow"/>
                <a:ea typeface="Barlow"/>
                <a:cs typeface="Barlow"/>
                <a:sym typeface="Barlow"/>
              </a:rPr>
              <a:t>NANODEGREE → FULL-STACK STREAM</a:t>
            </a:r>
            <a:r>
              <a:rPr b="0" i="0" lang="en-GB" sz="2100" u="none" cap="none" strike="noStrike">
                <a:solidFill>
                  <a:srgbClr val="F54996"/>
                </a:solidFill>
                <a:latin typeface="Barlow"/>
                <a:ea typeface="Barlow"/>
                <a:cs typeface="Barlow"/>
                <a:sym typeface="Barlo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pic>
        <p:nvPicPr>
          <p:cNvPr id="173" name="Google Shape;173;p10"/>
          <p:cNvPicPr preferRelativeResize="0"/>
          <p:nvPr/>
        </p:nvPicPr>
        <p:blipFill rotWithShape="1">
          <a:blip r:embed="rId3">
            <a:alphaModFix/>
          </a:blip>
          <a:srcRect b="0" l="0" r="0" t="0"/>
          <a:stretch/>
        </p:blipFill>
        <p:spPr>
          <a:xfrm>
            <a:off x="7081800" y="310775"/>
            <a:ext cx="1752149" cy="2494550"/>
          </a:xfrm>
          <a:prstGeom prst="rect">
            <a:avLst/>
          </a:prstGeom>
          <a:noFill/>
          <a:ln>
            <a:noFill/>
          </a:ln>
        </p:spPr>
      </p:pic>
      <p:sp>
        <p:nvSpPr>
          <p:cNvPr id="174" name="Google Shape;174;p10"/>
          <p:cNvSpPr txBox="1"/>
          <p:nvPr/>
        </p:nvSpPr>
        <p:spPr>
          <a:xfrm>
            <a:off x="17400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THANK YOU!</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249250" y="319675"/>
            <a:ext cx="5489700" cy="4461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1100"/>
              <a:buFont typeface="Arial"/>
              <a:buNone/>
            </a:pPr>
            <a:r>
              <a:rPr b="0" i="0" lang="en-GB" sz="3500" u="none" cap="none" strike="noStrike">
                <a:solidFill>
                  <a:srgbClr val="000000"/>
                </a:solidFill>
                <a:latin typeface="Barlow ExtraBold"/>
                <a:ea typeface="Barlow ExtraBold"/>
                <a:cs typeface="Barlow ExtraBold"/>
                <a:sym typeface="Barlow ExtraBold"/>
              </a:rPr>
              <a:t>AGENDA</a:t>
            </a:r>
            <a:endParaRPr b="0" i="0" sz="3500" u="none" cap="none" strike="noStrike">
              <a:solidFill>
                <a:srgbClr val="000000"/>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4000"/>
              <a:buFont typeface="Arial"/>
              <a:buNone/>
            </a:pPr>
            <a:r>
              <a:t/>
            </a:r>
            <a:endParaRPr b="0" i="0" sz="4000" u="none" cap="none" strike="noStrike">
              <a:solidFill>
                <a:srgbClr val="000000"/>
              </a:solidFill>
              <a:latin typeface="Barlow ExtraBold"/>
              <a:ea typeface="Barlow ExtraBold"/>
              <a:cs typeface="Barlow ExtraBold"/>
              <a:sym typeface="Barlow ExtraBold"/>
            </a:endParaRPr>
          </a:p>
        </p:txBody>
      </p:sp>
      <p:sp>
        <p:nvSpPr>
          <p:cNvPr id="64" name="Google Shape;64;p2"/>
          <p:cNvSpPr txBox="1"/>
          <p:nvPr/>
        </p:nvSpPr>
        <p:spPr>
          <a:xfrm>
            <a:off x="2972725" y="1247050"/>
            <a:ext cx="4426800" cy="3520800"/>
          </a:xfrm>
          <a:prstGeom prst="rect">
            <a:avLst/>
          </a:prstGeom>
          <a:noFill/>
          <a:ln cap="flat" cmpd="sng" w="9525">
            <a:solidFill>
              <a:srgbClr val="4A4A4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01</a:t>
            </a:r>
            <a:r>
              <a:rPr b="0" i="0" lang="en-GB" sz="1600" u="none" cap="none" strike="noStrike">
                <a:solidFill>
                  <a:srgbClr val="000000"/>
                </a:solidFill>
                <a:latin typeface="Barlow"/>
                <a:ea typeface="Barlow"/>
                <a:cs typeface="Barlow"/>
                <a:sym typeface="Barlow"/>
              </a:rPr>
              <a:t> Data structures: Stack &amp; Queue</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02</a:t>
            </a:r>
            <a:r>
              <a:rPr b="0" i="0" lang="en-GB" sz="1600" u="none" cap="none" strike="noStrike">
                <a:solidFill>
                  <a:srgbClr val="000000"/>
                </a:solidFill>
                <a:latin typeface="Barlow"/>
                <a:ea typeface="Barlow"/>
                <a:cs typeface="Barlow"/>
                <a:sym typeface="Barlow"/>
              </a:rPr>
              <a:t> Queue</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03</a:t>
            </a:r>
            <a:r>
              <a:rPr b="1" i="0" lang="en-GB" sz="1600" u="none" cap="none" strike="noStrike">
                <a:solidFill>
                  <a:srgbClr val="000000"/>
                </a:solidFill>
                <a:latin typeface="Barlow"/>
                <a:ea typeface="Barlow"/>
                <a:cs typeface="Barlow"/>
                <a:sym typeface="Barlow"/>
              </a:rPr>
              <a:t> </a:t>
            </a:r>
            <a:r>
              <a:rPr b="0" i="0" lang="en-GB" sz="1600" u="none" cap="none" strike="noStrike">
                <a:solidFill>
                  <a:srgbClr val="000000"/>
                </a:solidFill>
                <a:latin typeface="Barlow"/>
                <a:ea typeface="Barlow"/>
                <a:cs typeface="Barlow"/>
                <a:sym typeface="Barlow"/>
              </a:rPr>
              <a:t>Stack</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rPr b="1" i="0" lang="en-GB" sz="1600" u="none" cap="none" strike="noStrike">
                <a:solidFill>
                  <a:srgbClr val="F54996"/>
                </a:solidFill>
                <a:latin typeface="Barlow"/>
                <a:ea typeface="Barlow"/>
                <a:cs typeface="Barlow"/>
                <a:sym typeface="Barlow"/>
              </a:rPr>
              <a:t>04</a:t>
            </a:r>
            <a:r>
              <a:rPr b="1" i="0" lang="en-GB" sz="1600" u="none" cap="none" strike="noStrike">
                <a:solidFill>
                  <a:schemeClr val="dk1"/>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Practice and coding</a:t>
            </a:r>
            <a:endParaRPr b="0" i="0" sz="1200" u="none" cap="none" strike="noStrike">
              <a:solidFill>
                <a:srgbClr val="000000"/>
              </a:solidFill>
              <a:latin typeface="Barlow"/>
              <a:ea typeface="Barlow"/>
              <a:cs typeface="Barlow"/>
              <a:sym typeface="Barlow"/>
            </a:endParaRPr>
          </a:p>
        </p:txBody>
      </p:sp>
      <p:cxnSp>
        <p:nvCxnSpPr>
          <p:cNvPr id="65" name="Google Shape;65;p2"/>
          <p:cNvCxnSpPr/>
          <p:nvPr/>
        </p:nvCxnSpPr>
        <p:spPr>
          <a:xfrm flipH="1">
            <a:off x="2305550" y="926625"/>
            <a:ext cx="9000" cy="3908100"/>
          </a:xfrm>
          <a:prstGeom prst="straightConnector1">
            <a:avLst/>
          </a:prstGeom>
          <a:noFill/>
          <a:ln cap="flat" cmpd="sng" w="76200">
            <a:solidFill>
              <a:srgbClr val="666666"/>
            </a:solidFill>
            <a:prstDash val="solid"/>
            <a:round/>
            <a:headEnd len="sm" w="sm" type="none"/>
            <a:tailEnd len="sm" w="sm" type="none"/>
          </a:ln>
        </p:spPr>
      </p:cxnSp>
      <p:grpSp>
        <p:nvGrpSpPr>
          <p:cNvPr id="66" name="Google Shape;66;p2"/>
          <p:cNvGrpSpPr/>
          <p:nvPr/>
        </p:nvGrpSpPr>
        <p:grpSpPr>
          <a:xfrm>
            <a:off x="331350" y="1935800"/>
            <a:ext cx="1584600" cy="1437000"/>
            <a:chOff x="331350" y="2012000"/>
            <a:chExt cx="1584600" cy="1437000"/>
          </a:xfrm>
        </p:grpSpPr>
        <p:sp>
          <p:nvSpPr>
            <p:cNvPr id="67" name="Google Shape;67;p2"/>
            <p:cNvSpPr/>
            <p:nvPr/>
          </p:nvSpPr>
          <p:spPr>
            <a:xfrm>
              <a:off x="331350" y="2012000"/>
              <a:ext cx="1584600" cy="1437000"/>
            </a:xfrm>
            <a:prstGeom prst="ellipse">
              <a:avLst/>
            </a:prstGeom>
            <a:solidFill>
              <a:srgbClr val="FFFFFF"/>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13481" l="21230" r="16028" t="14611"/>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STACK AND QUEUE </a:t>
            </a:r>
            <a:endParaRPr b="0" i="0" sz="3400" u="none" cap="none" strike="noStrike">
              <a:solidFill>
                <a:srgbClr val="000000"/>
              </a:solidFill>
              <a:latin typeface="Barlow ExtraBold"/>
              <a:ea typeface="Barlow ExtraBold"/>
              <a:cs typeface="Barlow ExtraBold"/>
              <a:sym typeface="Barlow ExtraBold"/>
            </a:endParaRPr>
          </a:p>
        </p:txBody>
      </p:sp>
      <p:cxnSp>
        <p:nvCxnSpPr>
          <p:cNvPr id="74" name="Google Shape;74;p3"/>
          <p:cNvCxnSpPr/>
          <p:nvPr/>
        </p:nvCxnSpPr>
        <p:spPr>
          <a:xfrm flipH="1">
            <a:off x="3937400" y="965450"/>
            <a:ext cx="22200" cy="4094700"/>
          </a:xfrm>
          <a:prstGeom prst="straightConnector1">
            <a:avLst/>
          </a:prstGeom>
          <a:noFill/>
          <a:ln cap="flat" cmpd="sng" w="76200">
            <a:solidFill>
              <a:srgbClr val="666666"/>
            </a:solidFill>
            <a:prstDash val="solid"/>
            <a:round/>
            <a:headEnd len="sm" w="sm" type="none"/>
            <a:tailEnd len="sm" w="sm" type="none"/>
          </a:ln>
        </p:spPr>
      </p:cxnSp>
      <p:sp>
        <p:nvSpPr>
          <p:cNvPr id="75" name="Google Shape;75;p3"/>
          <p:cNvSpPr txBox="1"/>
          <p:nvPr/>
        </p:nvSpPr>
        <p:spPr>
          <a:xfrm>
            <a:off x="4297025" y="1873850"/>
            <a:ext cx="1786800" cy="2277900"/>
          </a:xfrm>
          <a:prstGeom prst="rect">
            <a:avLst/>
          </a:prstGeom>
          <a:noFill/>
          <a:ln>
            <a:noFill/>
          </a:ln>
        </p:spPr>
        <p:txBody>
          <a:bodyPr anchorCtr="0" anchor="t" bIns="91425" lIns="91425" spcFirstLastPara="1" rIns="91425" wrap="square" tIns="91425">
            <a:spAutoFit/>
          </a:bodyPr>
          <a:lstStyle/>
          <a:p>
            <a:pPr indent="0" lvl="0" marL="0" marR="0" rtl="0" algn="just">
              <a:lnSpc>
                <a:spcPct val="125000"/>
              </a:lnSpc>
              <a:spcBef>
                <a:spcPts val="2400"/>
              </a:spcBef>
              <a:spcAft>
                <a:spcPts val="0"/>
              </a:spcAft>
              <a:buNone/>
            </a:pPr>
            <a:r>
              <a:rPr b="1" i="0" lang="en-GB" sz="1600" u="none" cap="none" strike="noStrike">
                <a:solidFill>
                  <a:srgbClr val="222222"/>
                </a:solidFill>
                <a:highlight>
                  <a:schemeClr val="lt1"/>
                </a:highlight>
                <a:latin typeface="Barlow"/>
                <a:ea typeface="Barlow"/>
                <a:cs typeface="Barlow"/>
                <a:sym typeface="Barlow"/>
              </a:rPr>
              <a:t>Queue </a:t>
            </a:r>
            <a:r>
              <a:rPr b="0" i="0" lang="en-GB" sz="1600" u="none" cap="none" strike="noStrike">
                <a:solidFill>
                  <a:srgbClr val="222222"/>
                </a:solidFill>
                <a:highlight>
                  <a:schemeClr val="lt1"/>
                </a:highlight>
                <a:latin typeface="Barlow"/>
                <a:ea typeface="Barlow"/>
                <a:cs typeface="Barlow"/>
                <a:sym typeface="Barlow"/>
              </a:rPr>
              <a:t>– it is a collection</a:t>
            </a:r>
            <a:r>
              <a:rPr b="0" i="0" lang="en-GB" sz="1600" u="none" cap="none" strike="noStrike">
                <a:solidFill>
                  <a:srgbClr val="222222"/>
                </a:solidFill>
                <a:highlight>
                  <a:schemeClr val="lt1"/>
                </a:highlight>
                <a:latin typeface="Barlow"/>
                <a:ea typeface="Barlow"/>
                <a:cs typeface="Barlow"/>
                <a:sym typeface="Barlow"/>
              </a:rPr>
              <a:t> o</a:t>
            </a:r>
            <a:r>
              <a:rPr b="0" i="0" lang="en-GB" sz="1600" u="none" cap="none" strike="noStrike">
                <a:solidFill>
                  <a:srgbClr val="222222"/>
                </a:solidFill>
                <a:highlight>
                  <a:schemeClr val="lt1"/>
                </a:highlight>
                <a:latin typeface="Barlow"/>
                <a:ea typeface="Barlow"/>
                <a:cs typeface="Barlow"/>
                <a:sym typeface="Barlow"/>
              </a:rPr>
              <a:t>f objects that are inserted and removed based on first-in, first-out FIFO principle.</a:t>
            </a:r>
            <a:endParaRPr b="0" i="0" sz="1600" u="none" cap="none" strike="noStrike">
              <a:solidFill>
                <a:srgbClr val="222222"/>
              </a:solidFill>
              <a:highlight>
                <a:srgbClr val="FFFFFF"/>
              </a:highlight>
              <a:latin typeface="Barlow"/>
              <a:ea typeface="Barlow"/>
              <a:cs typeface="Barlow"/>
              <a:sym typeface="Barlow"/>
            </a:endParaRPr>
          </a:p>
        </p:txBody>
      </p:sp>
      <p:sp>
        <p:nvSpPr>
          <p:cNvPr id="76" name="Google Shape;76;p3"/>
          <p:cNvSpPr txBox="1"/>
          <p:nvPr/>
        </p:nvSpPr>
        <p:spPr>
          <a:xfrm>
            <a:off x="657725" y="76965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DATA STRUCTURES </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77" name="Google Shape;77;p3"/>
          <p:cNvPicPr preferRelativeResize="0"/>
          <p:nvPr/>
        </p:nvPicPr>
        <p:blipFill rotWithShape="1">
          <a:blip r:embed="rId3">
            <a:alphaModFix/>
          </a:blip>
          <a:srcRect b="0" l="0" r="0" t="0"/>
          <a:stretch/>
        </p:blipFill>
        <p:spPr>
          <a:xfrm rot="5400000">
            <a:off x="255900" y="735076"/>
            <a:ext cx="338299" cy="343901"/>
          </a:xfrm>
          <a:prstGeom prst="rect">
            <a:avLst/>
          </a:prstGeom>
          <a:noFill/>
          <a:ln>
            <a:noFill/>
          </a:ln>
        </p:spPr>
      </p:pic>
      <p:pic>
        <p:nvPicPr>
          <p:cNvPr id="78" name="Google Shape;78;p3"/>
          <p:cNvPicPr preferRelativeResize="0"/>
          <p:nvPr/>
        </p:nvPicPr>
        <p:blipFill rotWithShape="1">
          <a:blip r:embed="rId4">
            <a:alphaModFix/>
          </a:blip>
          <a:srcRect b="0" l="26189" r="24049" t="0"/>
          <a:stretch/>
        </p:blipFill>
        <p:spPr>
          <a:xfrm>
            <a:off x="2179700" y="1536363"/>
            <a:ext cx="1384900" cy="2861138"/>
          </a:xfrm>
          <a:prstGeom prst="rect">
            <a:avLst/>
          </a:prstGeom>
          <a:noFill/>
          <a:ln cap="flat" cmpd="sng" w="19050">
            <a:solidFill>
              <a:srgbClr val="000000"/>
            </a:solidFill>
            <a:prstDash val="solid"/>
            <a:round/>
            <a:headEnd len="sm" w="sm" type="none"/>
            <a:tailEnd len="sm" w="sm" type="none"/>
          </a:ln>
        </p:spPr>
      </p:pic>
      <p:pic>
        <p:nvPicPr>
          <p:cNvPr id="79" name="Google Shape;79;p3"/>
          <p:cNvPicPr preferRelativeResize="0"/>
          <p:nvPr/>
        </p:nvPicPr>
        <p:blipFill rotWithShape="1">
          <a:blip r:embed="rId5">
            <a:alphaModFix/>
          </a:blip>
          <a:srcRect b="0" l="0" r="0" t="0"/>
          <a:stretch/>
        </p:blipFill>
        <p:spPr>
          <a:xfrm>
            <a:off x="6229825" y="2268039"/>
            <a:ext cx="2795574" cy="1397799"/>
          </a:xfrm>
          <a:prstGeom prst="rect">
            <a:avLst/>
          </a:prstGeom>
          <a:noFill/>
          <a:ln cap="flat" cmpd="sng" w="19050">
            <a:solidFill>
              <a:srgbClr val="000000"/>
            </a:solidFill>
            <a:prstDash val="solid"/>
            <a:round/>
            <a:headEnd len="sm" w="sm" type="none"/>
            <a:tailEnd len="sm" w="sm" type="none"/>
          </a:ln>
        </p:spPr>
      </p:pic>
      <p:sp>
        <p:nvSpPr>
          <p:cNvPr id="80" name="Google Shape;80;p3"/>
          <p:cNvSpPr txBox="1"/>
          <p:nvPr/>
        </p:nvSpPr>
        <p:spPr>
          <a:xfrm>
            <a:off x="216400" y="1719800"/>
            <a:ext cx="1698000" cy="2586000"/>
          </a:xfrm>
          <a:prstGeom prst="rect">
            <a:avLst/>
          </a:prstGeom>
          <a:noFill/>
          <a:ln>
            <a:noFill/>
          </a:ln>
        </p:spPr>
        <p:txBody>
          <a:bodyPr anchorCtr="0" anchor="t" bIns="91425" lIns="91425" spcFirstLastPara="1" rIns="91425" wrap="square" tIns="91425">
            <a:spAutoFit/>
          </a:bodyPr>
          <a:lstStyle/>
          <a:p>
            <a:pPr indent="0" lvl="0" marL="0" marR="0" rtl="0" algn="just">
              <a:lnSpc>
                <a:spcPct val="125000"/>
              </a:lnSpc>
              <a:spcBef>
                <a:spcPts val="2400"/>
              </a:spcBef>
              <a:spcAft>
                <a:spcPts val="0"/>
              </a:spcAft>
              <a:buNone/>
            </a:pPr>
            <a:r>
              <a:rPr b="1" i="0" lang="en-GB" sz="1600" u="none" cap="none" strike="noStrike">
                <a:solidFill>
                  <a:srgbClr val="222222"/>
                </a:solidFill>
                <a:highlight>
                  <a:srgbClr val="FFFFFF"/>
                </a:highlight>
                <a:latin typeface="Barlow"/>
                <a:ea typeface="Barlow"/>
                <a:cs typeface="Barlow"/>
                <a:sym typeface="Barlow"/>
              </a:rPr>
              <a:t>Stack </a:t>
            </a:r>
            <a:r>
              <a:rPr b="0" i="0" lang="en-GB" sz="1600" u="none" cap="none" strike="noStrike">
                <a:solidFill>
                  <a:srgbClr val="222222"/>
                </a:solidFill>
                <a:highlight>
                  <a:srgbClr val="FFFFFF"/>
                </a:highlight>
                <a:latin typeface="Barlow"/>
                <a:ea typeface="Barlow"/>
                <a:cs typeface="Barlow"/>
                <a:sym typeface="Barlow"/>
              </a:rPr>
              <a:t>– it is a collection of objects that are inserted and removed according to the last-in, first-out LIFO  principle</a:t>
            </a:r>
            <a:r>
              <a:rPr lang="en-GB" sz="1600">
                <a:solidFill>
                  <a:srgbClr val="222222"/>
                </a:solidFill>
                <a:highlight>
                  <a:srgbClr val="FFFFFF"/>
                </a:highlight>
                <a:latin typeface="Barlow"/>
                <a:ea typeface="Barlow"/>
                <a:cs typeface="Barlow"/>
                <a:sym typeface="Barlow"/>
              </a:rPr>
              <a:t>.</a:t>
            </a:r>
            <a:r>
              <a:rPr b="0" i="0" lang="en-GB" sz="1600" u="none" cap="none" strike="noStrike">
                <a:solidFill>
                  <a:srgbClr val="222222"/>
                </a:solidFill>
                <a:highlight>
                  <a:schemeClr val="lt1"/>
                </a:highlight>
                <a:latin typeface="Barlow"/>
                <a:ea typeface="Barlow"/>
                <a:cs typeface="Barlow"/>
                <a:sym typeface="Barlow"/>
              </a:rPr>
              <a:t> </a:t>
            </a:r>
            <a:endParaRPr b="0" i="0" sz="1600" u="none" cap="none" strike="noStrike">
              <a:solidFill>
                <a:srgbClr val="222222"/>
              </a:solidFill>
              <a:highlight>
                <a:srgbClr val="FFFFFF"/>
              </a:highlight>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4"/>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STACK &amp; QUEUE</a:t>
            </a:r>
            <a:endParaRPr b="0" i="0" sz="3400" u="none" cap="none" strike="noStrike">
              <a:solidFill>
                <a:srgbClr val="000000"/>
              </a:solidFill>
              <a:latin typeface="Barlow ExtraBold"/>
              <a:ea typeface="Barlow ExtraBold"/>
              <a:cs typeface="Barlow ExtraBold"/>
              <a:sym typeface="Barlow ExtraBold"/>
            </a:endParaRPr>
          </a:p>
        </p:txBody>
      </p:sp>
      <p:cxnSp>
        <p:nvCxnSpPr>
          <p:cNvPr id="86" name="Google Shape;86;p4"/>
          <p:cNvCxnSpPr/>
          <p:nvPr/>
        </p:nvCxnSpPr>
        <p:spPr>
          <a:xfrm flipH="1">
            <a:off x="6628188" y="823150"/>
            <a:ext cx="8100" cy="4140900"/>
          </a:xfrm>
          <a:prstGeom prst="straightConnector1">
            <a:avLst/>
          </a:prstGeom>
          <a:noFill/>
          <a:ln cap="flat" cmpd="sng" w="76200">
            <a:solidFill>
              <a:srgbClr val="666666"/>
            </a:solidFill>
            <a:prstDash val="solid"/>
            <a:round/>
            <a:headEnd len="sm" w="sm" type="none"/>
            <a:tailEnd len="sm" w="sm" type="none"/>
          </a:ln>
        </p:spPr>
      </p:cxnSp>
      <p:sp>
        <p:nvSpPr>
          <p:cNvPr id="87" name="Google Shape;87;p4"/>
          <p:cNvSpPr txBox="1"/>
          <p:nvPr/>
        </p:nvSpPr>
        <p:spPr>
          <a:xfrm>
            <a:off x="6894100" y="2131800"/>
            <a:ext cx="2141700" cy="923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22222"/>
              </a:buClr>
              <a:buSzPts val="1400"/>
              <a:buFont typeface="Barlow"/>
              <a:buChar char="●"/>
            </a:pPr>
            <a:r>
              <a:rPr b="0" i="0" lang="en-GB" sz="1600" u="none" cap="none" strike="noStrike">
                <a:solidFill>
                  <a:srgbClr val="40424E"/>
                </a:solidFill>
                <a:highlight>
                  <a:schemeClr val="lt1"/>
                </a:highlight>
                <a:latin typeface="Barlow"/>
                <a:ea typeface="Barlow"/>
                <a:cs typeface="Barlow"/>
                <a:sym typeface="Barlow"/>
              </a:rPr>
              <a:t>STACK→ LIFO</a:t>
            </a:r>
            <a:endParaRPr b="0" i="0" sz="1600" u="none" cap="none" strike="noStrike">
              <a:solidFill>
                <a:srgbClr val="40424E"/>
              </a:solidFill>
              <a:highlight>
                <a:schemeClr val="lt1"/>
              </a:highlight>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0424E"/>
              </a:solidFill>
              <a:highlight>
                <a:schemeClr val="lt1"/>
              </a:highlight>
              <a:latin typeface="Barlow"/>
              <a:ea typeface="Barlow"/>
              <a:cs typeface="Barlow"/>
              <a:sym typeface="Barlow"/>
            </a:endParaRPr>
          </a:p>
          <a:p>
            <a:pPr indent="-317500" lvl="0" marL="457200" marR="0" rtl="0" algn="l">
              <a:lnSpc>
                <a:spcPct val="100000"/>
              </a:lnSpc>
              <a:spcBef>
                <a:spcPts val="0"/>
              </a:spcBef>
              <a:spcAft>
                <a:spcPts val="0"/>
              </a:spcAft>
              <a:buClr>
                <a:srgbClr val="222222"/>
              </a:buClr>
              <a:buSzPts val="1400"/>
              <a:buFont typeface="Barlow"/>
              <a:buChar char="●"/>
            </a:pPr>
            <a:r>
              <a:rPr b="0" i="0" lang="en-GB" sz="1600" u="none" cap="none" strike="noStrike">
                <a:solidFill>
                  <a:srgbClr val="40424E"/>
                </a:solidFill>
                <a:highlight>
                  <a:schemeClr val="lt1"/>
                </a:highlight>
                <a:latin typeface="Barlow"/>
                <a:ea typeface="Barlow"/>
                <a:cs typeface="Barlow"/>
                <a:sym typeface="Barlow"/>
              </a:rPr>
              <a:t>QUEUE → FIFO</a:t>
            </a:r>
            <a:endParaRPr b="0" i="0" sz="1400" u="none" cap="none" strike="noStrike">
              <a:solidFill>
                <a:srgbClr val="222222"/>
              </a:solidFill>
              <a:highlight>
                <a:srgbClr val="FFFFFF"/>
              </a:highlight>
              <a:latin typeface="Barlow"/>
              <a:ea typeface="Barlow"/>
              <a:cs typeface="Barlow"/>
              <a:sym typeface="Barlow"/>
            </a:endParaRPr>
          </a:p>
        </p:txBody>
      </p:sp>
      <p:sp>
        <p:nvSpPr>
          <p:cNvPr id="88" name="Google Shape;88;p4"/>
          <p:cNvSpPr txBox="1"/>
          <p:nvPr/>
        </p:nvSpPr>
        <p:spPr>
          <a:xfrm>
            <a:off x="1497925" y="1731600"/>
            <a:ext cx="39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1200150" y="1803900"/>
            <a:ext cx="3853200" cy="1579200"/>
          </a:xfrm>
          <a:prstGeom prst="rect">
            <a:avLst/>
          </a:prstGeom>
          <a:solidFill>
            <a:schemeClr val="lt2"/>
          </a:solidFill>
          <a:ln cap="flat" cmpd="sng" w="2857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Arial"/>
                <a:ea typeface="Arial"/>
                <a:cs typeface="Arial"/>
                <a:sym typeface="Arial"/>
              </a:rPr>
              <a:t>Let’s watch a DEMO to understand the concepts of Stack and Queues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5"/>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QUEUE ANATOMY </a:t>
            </a:r>
            <a:endParaRPr b="0" i="0" sz="3400" u="none" cap="none" strike="noStrike">
              <a:solidFill>
                <a:srgbClr val="000000"/>
              </a:solidFill>
              <a:latin typeface="Barlow ExtraBold"/>
              <a:ea typeface="Barlow ExtraBold"/>
              <a:cs typeface="Barlow ExtraBold"/>
              <a:sym typeface="Barlow ExtraBold"/>
            </a:endParaRPr>
          </a:p>
        </p:txBody>
      </p:sp>
      <p:cxnSp>
        <p:nvCxnSpPr>
          <p:cNvPr id="95" name="Google Shape;95;p5"/>
          <p:cNvCxnSpPr/>
          <p:nvPr/>
        </p:nvCxnSpPr>
        <p:spPr>
          <a:xfrm>
            <a:off x="6052125" y="570700"/>
            <a:ext cx="5400" cy="4395000"/>
          </a:xfrm>
          <a:prstGeom prst="straightConnector1">
            <a:avLst/>
          </a:prstGeom>
          <a:noFill/>
          <a:ln cap="flat" cmpd="sng" w="76200">
            <a:solidFill>
              <a:srgbClr val="666666"/>
            </a:solidFill>
            <a:prstDash val="solid"/>
            <a:round/>
            <a:headEnd len="sm" w="sm" type="none"/>
            <a:tailEnd len="sm" w="sm" type="none"/>
          </a:ln>
        </p:spPr>
      </p:cxnSp>
      <p:grpSp>
        <p:nvGrpSpPr>
          <p:cNvPr id="96" name="Google Shape;96;p5"/>
          <p:cNvGrpSpPr/>
          <p:nvPr/>
        </p:nvGrpSpPr>
        <p:grpSpPr>
          <a:xfrm>
            <a:off x="162425" y="863700"/>
            <a:ext cx="5476475" cy="3809000"/>
            <a:chOff x="162425" y="863700"/>
            <a:chExt cx="5476475" cy="3809000"/>
          </a:xfrm>
        </p:grpSpPr>
        <p:grpSp>
          <p:nvGrpSpPr>
            <p:cNvPr id="97" name="Google Shape;97;p5"/>
            <p:cNvGrpSpPr/>
            <p:nvPr/>
          </p:nvGrpSpPr>
          <p:grpSpPr>
            <a:xfrm>
              <a:off x="2092525" y="1403700"/>
              <a:ext cx="1675350" cy="1533900"/>
              <a:chOff x="1993250" y="1701475"/>
              <a:chExt cx="1675350" cy="1533900"/>
            </a:xfrm>
          </p:grpSpPr>
          <p:sp>
            <p:nvSpPr>
              <p:cNvPr id="98" name="Google Shape;98;p5"/>
              <p:cNvSpPr/>
              <p:nvPr/>
            </p:nvSpPr>
            <p:spPr>
              <a:xfrm>
                <a:off x="199325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99" name="Google Shape;99;p5"/>
              <p:cNvSpPr/>
              <p:nvPr/>
            </p:nvSpPr>
            <p:spPr>
              <a:xfrm>
                <a:off x="2353663"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00" name="Google Shape;100;p5"/>
              <p:cNvSpPr/>
              <p:nvPr/>
            </p:nvSpPr>
            <p:spPr>
              <a:xfrm>
                <a:off x="271410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01" name="Google Shape;101;p5"/>
              <p:cNvSpPr/>
              <p:nvPr/>
            </p:nvSpPr>
            <p:spPr>
              <a:xfrm>
                <a:off x="307405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02" name="Google Shape;102;p5"/>
              <p:cNvSpPr/>
              <p:nvPr/>
            </p:nvSpPr>
            <p:spPr>
              <a:xfrm>
                <a:off x="343400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grpSp>
        <p:sp>
          <p:nvSpPr>
            <p:cNvPr id="103" name="Google Shape;103;p5"/>
            <p:cNvSpPr txBox="1"/>
            <p:nvPr/>
          </p:nvSpPr>
          <p:spPr>
            <a:xfrm>
              <a:off x="162425" y="2560425"/>
              <a:ext cx="87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enqueue</a:t>
              </a:r>
              <a:endParaRPr b="0" i="0" sz="1400" u="none" cap="none" strike="noStrike">
                <a:solidFill>
                  <a:srgbClr val="000000"/>
                </a:solidFill>
                <a:latin typeface="Barlow"/>
                <a:ea typeface="Barlow"/>
                <a:cs typeface="Barlow"/>
                <a:sym typeface="Barlow"/>
              </a:endParaRPr>
            </a:p>
          </p:txBody>
        </p:sp>
        <p:sp>
          <p:nvSpPr>
            <p:cNvPr id="104" name="Google Shape;104;p5"/>
            <p:cNvSpPr txBox="1"/>
            <p:nvPr/>
          </p:nvSpPr>
          <p:spPr>
            <a:xfrm>
              <a:off x="4763500" y="2560425"/>
              <a:ext cx="87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dequeue</a:t>
              </a:r>
              <a:endParaRPr b="0" i="0" sz="1400" u="none" cap="none" strike="noStrike">
                <a:solidFill>
                  <a:srgbClr val="000000"/>
                </a:solidFill>
                <a:latin typeface="Barlow"/>
                <a:ea typeface="Barlow"/>
                <a:cs typeface="Barlow"/>
                <a:sym typeface="Barlow"/>
              </a:endParaRPr>
            </a:p>
          </p:txBody>
        </p:sp>
        <p:sp>
          <p:nvSpPr>
            <p:cNvPr id="105" name="Google Shape;105;p5"/>
            <p:cNvSpPr txBox="1"/>
            <p:nvPr/>
          </p:nvSpPr>
          <p:spPr>
            <a:xfrm>
              <a:off x="1632275" y="3227175"/>
              <a:ext cx="75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rear</a:t>
              </a:r>
              <a:endParaRPr b="0" i="0" sz="1400" u="none" cap="none" strike="noStrike">
                <a:solidFill>
                  <a:srgbClr val="000000"/>
                </a:solidFill>
                <a:latin typeface="Barlow"/>
                <a:ea typeface="Barlow"/>
                <a:cs typeface="Barlow"/>
                <a:sym typeface="Barlow"/>
              </a:endParaRPr>
            </a:p>
          </p:txBody>
        </p:sp>
        <p:sp>
          <p:nvSpPr>
            <p:cNvPr id="106" name="Google Shape;106;p5"/>
            <p:cNvSpPr txBox="1"/>
            <p:nvPr/>
          </p:nvSpPr>
          <p:spPr>
            <a:xfrm>
              <a:off x="3625525" y="3227175"/>
              <a:ext cx="759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front</a:t>
              </a:r>
              <a:endParaRPr b="0" i="0" sz="1400" u="none" cap="none" strike="noStrike">
                <a:solidFill>
                  <a:srgbClr val="000000"/>
                </a:solidFill>
                <a:latin typeface="Barlow"/>
                <a:ea typeface="Barlow"/>
                <a:cs typeface="Barlow"/>
                <a:sym typeface="Barlow"/>
              </a:endParaRPr>
            </a:p>
          </p:txBody>
        </p:sp>
        <p:sp>
          <p:nvSpPr>
            <p:cNvPr id="107" name="Google Shape;107;p5"/>
            <p:cNvSpPr txBox="1"/>
            <p:nvPr/>
          </p:nvSpPr>
          <p:spPr>
            <a:xfrm>
              <a:off x="1967150" y="863700"/>
              <a:ext cx="191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Barlow"/>
                  <a:ea typeface="Barlow"/>
                  <a:cs typeface="Barlow"/>
                  <a:sym typeface="Barlow"/>
                </a:rPr>
                <a:t>FIRST IN FIRST OUT</a:t>
              </a:r>
              <a:endParaRPr b="1" i="0" sz="1400" u="none" cap="none" strike="noStrike">
                <a:solidFill>
                  <a:srgbClr val="000000"/>
                </a:solidFill>
                <a:latin typeface="Barlow"/>
                <a:ea typeface="Barlow"/>
                <a:cs typeface="Barlow"/>
                <a:sym typeface="Barlow"/>
              </a:endParaRPr>
            </a:p>
          </p:txBody>
        </p:sp>
        <p:sp>
          <p:nvSpPr>
            <p:cNvPr id="108" name="Google Shape;108;p5"/>
            <p:cNvSpPr txBox="1"/>
            <p:nvPr/>
          </p:nvSpPr>
          <p:spPr>
            <a:xfrm>
              <a:off x="1785675" y="4057100"/>
              <a:ext cx="2365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Insertion and deletion happen on different ends</a:t>
              </a:r>
              <a:endParaRPr b="0" i="0" sz="1400" u="none" cap="none" strike="noStrike">
                <a:solidFill>
                  <a:srgbClr val="000000"/>
                </a:solidFill>
                <a:latin typeface="Barlow"/>
                <a:ea typeface="Barlow"/>
                <a:cs typeface="Barlow"/>
                <a:sym typeface="Barlow"/>
              </a:endParaRPr>
            </a:p>
          </p:txBody>
        </p:sp>
        <p:cxnSp>
          <p:nvCxnSpPr>
            <p:cNvPr id="109" name="Google Shape;109;p5"/>
            <p:cNvCxnSpPr>
              <a:stCxn id="103" idx="0"/>
              <a:endCxn id="98" idx="1"/>
            </p:cNvCxnSpPr>
            <p:nvPr/>
          </p:nvCxnSpPr>
          <p:spPr>
            <a:xfrm rot="-5400000">
              <a:off x="1151525" y="1619325"/>
              <a:ext cx="389700" cy="1492500"/>
            </a:xfrm>
            <a:prstGeom prst="bentConnector2">
              <a:avLst/>
            </a:prstGeom>
            <a:noFill/>
            <a:ln cap="flat" cmpd="sng" w="28575">
              <a:solidFill>
                <a:schemeClr val="dk2"/>
              </a:solidFill>
              <a:prstDash val="solid"/>
              <a:round/>
              <a:headEnd len="sm" w="sm" type="none"/>
              <a:tailEnd len="sm" w="sm" type="none"/>
            </a:ln>
          </p:spPr>
        </p:cxnSp>
        <p:cxnSp>
          <p:nvCxnSpPr>
            <p:cNvPr id="110" name="Google Shape;110;p5"/>
            <p:cNvCxnSpPr>
              <a:endCxn id="104" idx="0"/>
            </p:cNvCxnSpPr>
            <p:nvPr/>
          </p:nvCxnSpPr>
          <p:spPr>
            <a:xfrm>
              <a:off x="3767800" y="2170725"/>
              <a:ext cx="1433400" cy="389700"/>
            </a:xfrm>
            <a:prstGeom prst="bentConnector2">
              <a:avLst/>
            </a:prstGeom>
            <a:noFill/>
            <a:ln cap="flat" cmpd="sng" w="28575">
              <a:solidFill>
                <a:schemeClr val="dk2"/>
              </a:solidFill>
              <a:prstDash val="solid"/>
              <a:round/>
              <a:headEnd len="sm" w="sm" type="none"/>
              <a:tailEnd len="sm" w="sm" type="none"/>
            </a:ln>
          </p:spPr>
        </p:cxnSp>
        <p:cxnSp>
          <p:nvCxnSpPr>
            <p:cNvPr id="111" name="Google Shape;111;p5"/>
            <p:cNvCxnSpPr>
              <a:stCxn id="98" idx="1"/>
            </p:cNvCxnSpPr>
            <p:nvPr/>
          </p:nvCxnSpPr>
          <p:spPr>
            <a:xfrm rot="10800000">
              <a:off x="1904125" y="2030250"/>
              <a:ext cx="188400" cy="140400"/>
            </a:xfrm>
            <a:prstGeom prst="straightConnector1">
              <a:avLst/>
            </a:prstGeom>
            <a:noFill/>
            <a:ln cap="flat" cmpd="sng" w="28575">
              <a:solidFill>
                <a:schemeClr val="dk2"/>
              </a:solidFill>
              <a:prstDash val="solid"/>
              <a:round/>
              <a:headEnd len="sm" w="sm" type="none"/>
              <a:tailEnd len="sm" w="sm" type="none"/>
            </a:ln>
          </p:spPr>
        </p:cxnSp>
        <p:cxnSp>
          <p:nvCxnSpPr>
            <p:cNvPr id="112" name="Google Shape;112;p5"/>
            <p:cNvCxnSpPr>
              <a:stCxn id="98" idx="1"/>
            </p:cNvCxnSpPr>
            <p:nvPr/>
          </p:nvCxnSpPr>
          <p:spPr>
            <a:xfrm flipH="1">
              <a:off x="1958125" y="2170650"/>
              <a:ext cx="134400" cy="175500"/>
            </a:xfrm>
            <a:prstGeom prst="straightConnector1">
              <a:avLst/>
            </a:prstGeom>
            <a:noFill/>
            <a:ln cap="flat" cmpd="sng" w="28575">
              <a:solidFill>
                <a:schemeClr val="dk2"/>
              </a:solidFill>
              <a:prstDash val="solid"/>
              <a:round/>
              <a:headEnd len="sm" w="sm" type="none"/>
              <a:tailEnd len="sm" w="sm" type="none"/>
            </a:ln>
          </p:spPr>
        </p:cxnSp>
        <p:cxnSp>
          <p:nvCxnSpPr>
            <p:cNvPr id="113" name="Google Shape;113;p5"/>
            <p:cNvCxnSpPr>
              <a:stCxn id="104" idx="0"/>
            </p:cNvCxnSpPr>
            <p:nvPr/>
          </p:nvCxnSpPr>
          <p:spPr>
            <a:xfrm flipH="1" rot="10800000">
              <a:off x="5201200" y="2436525"/>
              <a:ext cx="150000" cy="123900"/>
            </a:xfrm>
            <a:prstGeom prst="straightConnector1">
              <a:avLst/>
            </a:prstGeom>
            <a:noFill/>
            <a:ln cap="flat" cmpd="sng" w="28575">
              <a:solidFill>
                <a:schemeClr val="dk2"/>
              </a:solidFill>
              <a:prstDash val="solid"/>
              <a:round/>
              <a:headEnd len="sm" w="sm" type="none"/>
              <a:tailEnd len="sm" w="sm" type="none"/>
            </a:ln>
          </p:spPr>
        </p:cxnSp>
        <p:cxnSp>
          <p:nvCxnSpPr>
            <p:cNvPr id="114" name="Google Shape;114;p5"/>
            <p:cNvCxnSpPr>
              <a:stCxn id="104" idx="0"/>
            </p:cNvCxnSpPr>
            <p:nvPr/>
          </p:nvCxnSpPr>
          <p:spPr>
            <a:xfrm rot="10800000">
              <a:off x="5026300" y="2463525"/>
              <a:ext cx="174900" cy="96900"/>
            </a:xfrm>
            <a:prstGeom prst="straightConnector1">
              <a:avLst/>
            </a:prstGeom>
            <a:noFill/>
            <a:ln cap="flat" cmpd="sng" w="28575">
              <a:solidFill>
                <a:schemeClr val="dk2"/>
              </a:solidFill>
              <a:prstDash val="solid"/>
              <a:round/>
              <a:headEnd len="sm" w="sm" type="none"/>
              <a:tailEnd len="sm" w="sm" type="none"/>
            </a:ln>
          </p:spPr>
        </p:cxnSp>
        <p:cxnSp>
          <p:nvCxnSpPr>
            <p:cNvPr id="115" name="Google Shape;115;p5"/>
            <p:cNvCxnSpPr>
              <a:stCxn id="105" idx="0"/>
              <a:endCxn id="98" idx="2"/>
            </p:cNvCxnSpPr>
            <p:nvPr/>
          </p:nvCxnSpPr>
          <p:spPr>
            <a:xfrm flipH="1" rot="10800000">
              <a:off x="2011775" y="2937675"/>
              <a:ext cx="198000" cy="289500"/>
            </a:xfrm>
            <a:prstGeom prst="straightConnector1">
              <a:avLst/>
            </a:prstGeom>
            <a:noFill/>
            <a:ln cap="flat" cmpd="sng" w="28575">
              <a:solidFill>
                <a:schemeClr val="dk2"/>
              </a:solidFill>
              <a:prstDash val="solid"/>
              <a:round/>
              <a:headEnd len="sm" w="sm" type="none"/>
              <a:tailEnd len="sm" w="sm" type="none"/>
            </a:ln>
          </p:spPr>
        </p:cxnSp>
        <p:cxnSp>
          <p:nvCxnSpPr>
            <p:cNvPr id="116" name="Google Shape;116;p5"/>
            <p:cNvCxnSpPr>
              <a:stCxn id="106" idx="0"/>
              <a:endCxn id="102" idx="2"/>
            </p:cNvCxnSpPr>
            <p:nvPr/>
          </p:nvCxnSpPr>
          <p:spPr>
            <a:xfrm rot="10800000">
              <a:off x="3650725" y="2937675"/>
              <a:ext cx="354300" cy="289500"/>
            </a:xfrm>
            <a:prstGeom prst="straightConnector1">
              <a:avLst/>
            </a:prstGeom>
            <a:noFill/>
            <a:ln cap="flat" cmpd="sng" w="28575">
              <a:solidFill>
                <a:schemeClr val="dk2"/>
              </a:solidFill>
              <a:prstDash val="solid"/>
              <a:round/>
              <a:headEnd len="sm" w="sm" type="none"/>
              <a:tailEnd len="sm" w="sm" type="none"/>
            </a:ln>
          </p:spPr>
        </p:cxnSp>
      </p:grpSp>
      <p:sp>
        <p:nvSpPr>
          <p:cNvPr id="117" name="Google Shape;117;p5"/>
          <p:cNvSpPr txBox="1"/>
          <p:nvPr/>
        </p:nvSpPr>
        <p:spPr>
          <a:xfrm>
            <a:off x="6199300" y="964825"/>
            <a:ext cx="2797200" cy="3343200"/>
          </a:xfrm>
          <a:prstGeom prst="rect">
            <a:avLst/>
          </a:prstGeom>
          <a:noFill/>
          <a:ln>
            <a:noFill/>
          </a:ln>
        </p:spPr>
        <p:txBody>
          <a:bodyPr anchorCtr="0" anchor="t" bIns="91425" lIns="91425" spcFirstLastPara="1" rIns="91425" wrap="square" tIns="91425">
            <a:spAutoFit/>
          </a:bodyPr>
          <a:lstStyle/>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Enqueue</a:t>
            </a:r>
            <a:r>
              <a:rPr b="0" i="0" lang="en-GB" sz="1200" u="none" cap="none" strike="noStrike">
                <a:solidFill>
                  <a:srgbClr val="40424E"/>
                </a:solidFill>
                <a:highlight>
                  <a:srgbClr val="FFFFFF"/>
                </a:highlight>
                <a:latin typeface="Barlow"/>
                <a:ea typeface="Barlow"/>
                <a:cs typeface="Barlow"/>
                <a:sym typeface="Barlow"/>
              </a:rPr>
              <a:t> - adds an item to the queue. If the queue is full, then it is said to be an Overflow condition</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Dequeue</a:t>
            </a:r>
            <a:r>
              <a:rPr b="0" i="0" lang="en-GB" sz="1200" u="none" cap="none" strike="noStrike">
                <a:solidFill>
                  <a:srgbClr val="40424E"/>
                </a:solidFill>
                <a:highlight>
                  <a:srgbClr val="FFFFFF"/>
                </a:highlight>
                <a:latin typeface="Barlow"/>
                <a:ea typeface="Barlow"/>
                <a:cs typeface="Barlow"/>
                <a:sym typeface="Barlow"/>
              </a:rPr>
              <a:t> - removes an item from the queue. The items are popped in the same order in which they are pushed. If the queue is empty, then it is said to be an Underflow condition</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Front</a:t>
            </a:r>
            <a:r>
              <a:rPr b="0" i="0" lang="en-GB" sz="1200" u="none" cap="none" strike="noStrike">
                <a:solidFill>
                  <a:srgbClr val="40424E"/>
                </a:solidFill>
                <a:highlight>
                  <a:srgbClr val="FFFFFF"/>
                </a:highlight>
                <a:latin typeface="Barlow"/>
                <a:ea typeface="Barlow"/>
                <a:cs typeface="Barlow"/>
                <a:sym typeface="Barlow"/>
              </a:rPr>
              <a:t> - get the front item from queue </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Rear</a:t>
            </a:r>
            <a:r>
              <a:rPr b="0" i="0" lang="en-GB" sz="1200" u="none" cap="none" strike="noStrike">
                <a:solidFill>
                  <a:srgbClr val="40424E"/>
                </a:solidFill>
                <a:highlight>
                  <a:srgbClr val="FFFFFF"/>
                </a:highlight>
                <a:latin typeface="Barlow"/>
                <a:ea typeface="Barlow"/>
                <a:cs typeface="Barlow"/>
                <a:sym typeface="Barlow"/>
              </a:rPr>
              <a:t> - get the last item from queue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6"/>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QUEUE IMPLEMENTATION </a:t>
            </a:r>
            <a:endParaRPr b="0" i="0" sz="3400" u="none" cap="none" strike="noStrike">
              <a:solidFill>
                <a:srgbClr val="000000"/>
              </a:solidFill>
              <a:latin typeface="Barlow ExtraBold"/>
              <a:ea typeface="Barlow ExtraBold"/>
              <a:cs typeface="Barlow ExtraBold"/>
              <a:sym typeface="Barlow ExtraBold"/>
            </a:endParaRPr>
          </a:p>
        </p:txBody>
      </p:sp>
      <p:cxnSp>
        <p:nvCxnSpPr>
          <p:cNvPr id="123" name="Google Shape;123;p6"/>
          <p:cNvCxnSpPr/>
          <p:nvPr/>
        </p:nvCxnSpPr>
        <p:spPr>
          <a:xfrm>
            <a:off x="6052125" y="570700"/>
            <a:ext cx="5400" cy="4395000"/>
          </a:xfrm>
          <a:prstGeom prst="straightConnector1">
            <a:avLst/>
          </a:prstGeom>
          <a:noFill/>
          <a:ln cap="flat" cmpd="sng" w="76200">
            <a:solidFill>
              <a:srgbClr val="666666"/>
            </a:solidFill>
            <a:prstDash val="solid"/>
            <a:round/>
            <a:headEnd len="sm" w="sm" type="none"/>
            <a:tailEnd len="sm" w="sm" type="none"/>
          </a:ln>
        </p:spPr>
      </p:cxnSp>
      <p:sp>
        <p:nvSpPr>
          <p:cNvPr id="124" name="Google Shape;124;p6"/>
          <p:cNvSpPr txBox="1"/>
          <p:nvPr/>
        </p:nvSpPr>
        <p:spPr>
          <a:xfrm>
            <a:off x="6199300" y="964825"/>
            <a:ext cx="27972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36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txBox="1"/>
          <p:nvPr/>
        </p:nvSpPr>
        <p:spPr>
          <a:xfrm>
            <a:off x="379425" y="1847550"/>
            <a:ext cx="4981200" cy="2029200"/>
          </a:xfrm>
          <a:prstGeom prst="rect">
            <a:avLst/>
          </a:prstGeom>
          <a:noFill/>
          <a:ln>
            <a:noFill/>
          </a:ln>
        </p:spPr>
        <p:txBody>
          <a:bodyPr anchorCtr="0" anchor="t" bIns="91425" lIns="91425" spcFirstLastPara="1" rIns="91425" wrap="square" tIns="91425">
            <a:spAutoFit/>
          </a:bodyPr>
          <a:lstStyle/>
          <a:p>
            <a:pPr indent="-330200" lvl="0" marL="685800" marR="0" rtl="0" algn="l">
              <a:lnSpc>
                <a:spcPct val="158000"/>
              </a:lnSpc>
              <a:spcBef>
                <a:spcPts val="0"/>
              </a:spcBef>
              <a:spcAft>
                <a:spcPts val="0"/>
              </a:spcAft>
              <a:buClr>
                <a:srgbClr val="40424E"/>
              </a:buClr>
              <a:buSzPts val="1600"/>
              <a:buFont typeface="Arial"/>
              <a:buChar char="●"/>
            </a:pPr>
            <a:r>
              <a:rPr b="0" i="0" lang="en-GB" sz="1600" u="none" cap="none" strike="noStrike">
                <a:solidFill>
                  <a:srgbClr val="40424E"/>
                </a:solidFill>
                <a:highlight>
                  <a:srgbClr val="FFFFFF"/>
                </a:highlight>
                <a:latin typeface="Arial"/>
                <a:ea typeface="Arial"/>
                <a:cs typeface="Arial"/>
                <a:sym typeface="Arial"/>
              </a:rPr>
              <a:t>list</a:t>
            </a:r>
            <a:endParaRPr b="0" i="0" sz="1600" u="none" cap="none" strike="noStrike">
              <a:solidFill>
                <a:srgbClr val="40424E"/>
              </a:solidFill>
              <a:highlight>
                <a:srgbClr val="FFFFFF"/>
              </a:highlight>
              <a:latin typeface="Arial"/>
              <a:ea typeface="Arial"/>
              <a:cs typeface="Arial"/>
              <a:sym typeface="Arial"/>
            </a:endParaRPr>
          </a:p>
          <a:p>
            <a:pPr indent="-330200" lvl="0" marL="685800" marR="0" rtl="0" algn="l">
              <a:lnSpc>
                <a:spcPct val="158000"/>
              </a:lnSpc>
              <a:spcBef>
                <a:spcPts val="0"/>
              </a:spcBef>
              <a:spcAft>
                <a:spcPts val="0"/>
              </a:spcAft>
              <a:buClr>
                <a:srgbClr val="40424E"/>
              </a:buClr>
              <a:buSzPts val="1600"/>
              <a:buFont typeface="Arial"/>
              <a:buChar char="●"/>
            </a:pPr>
            <a:r>
              <a:rPr b="0" i="0" lang="en-GB" sz="1600" u="sng" cap="none" strike="noStrike">
                <a:solidFill>
                  <a:schemeClr val="hlink"/>
                </a:solidFill>
                <a:highlight>
                  <a:srgbClr val="FFFFFF"/>
                </a:highlight>
                <a:latin typeface="Arial"/>
                <a:ea typeface="Arial"/>
                <a:cs typeface="Arial"/>
                <a:sym typeface="Arial"/>
                <a:hlinkClick r:id="rId3"/>
              </a:rPr>
              <a:t>collections.deque</a:t>
            </a:r>
            <a:endParaRPr b="0" i="0" sz="1600" u="none" cap="none" strike="noStrike">
              <a:solidFill>
                <a:srgbClr val="40424E"/>
              </a:solidFill>
              <a:highlight>
                <a:srgbClr val="FFFFFF"/>
              </a:highlight>
              <a:latin typeface="Arial"/>
              <a:ea typeface="Arial"/>
              <a:cs typeface="Arial"/>
              <a:sym typeface="Arial"/>
            </a:endParaRPr>
          </a:p>
          <a:p>
            <a:pPr indent="-330200" lvl="0" marL="685800" marR="0" rtl="0" algn="l">
              <a:lnSpc>
                <a:spcPct val="158000"/>
              </a:lnSpc>
              <a:spcBef>
                <a:spcPts val="0"/>
              </a:spcBef>
              <a:spcAft>
                <a:spcPts val="0"/>
              </a:spcAft>
              <a:buClr>
                <a:srgbClr val="40424E"/>
              </a:buClr>
              <a:buSzPts val="1600"/>
              <a:buFont typeface="Arial"/>
              <a:buChar char="●"/>
            </a:pPr>
            <a:r>
              <a:rPr b="0" i="0" lang="en-GB" sz="1600" u="sng" cap="none" strike="noStrike">
                <a:solidFill>
                  <a:schemeClr val="hlink"/>
                </a:solidFill>
                <a:highlight>
                  <a:srgbClr val="FFFFFF"/>
                </a:highlight>
                <a:latin typeface="Arial"/>
                <a:ea typeface="Arial"/>
                <a:cs typeface="Arial"/>
                <a:sym typeface="Arial"/>
                <a:hlinkClick r:id="rId4"/>
              </a:rPr>
              <a:t>queue.Queue</a:t>
            </a:r>
            <a:endParaRPr b="0" i="0" sz="1600" u="none" cap="none" strike="noStrike">
              <a:solidFill>
                <a:srgbClr val="40424E"/>
              </a:solidFill>
              <a:highlight>
                <a:srgbClr val="FFFFFF"/>
              </a:highlight>
              <a:latin typeface="Arial"/>
              <a:ea typeface="Arial"/>
              <a:cs typeface="Arial"/>
              <a:sym typeface="Arial"/>
            </a:endParaRPr>
          </a:p>
          <a:p>
            <a:pPr indent="0" lvl="0" marL="0" marR="0" rtl="0" algn="l">
              <a:lnSpc>
                <a:spcPct val="100000"/>
              </a:lnSpc>
              <a:spcBef>
                <a:spcPts val="3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6"/>
          <p:cNvPicPr preferRelativeResize="0"/>
          <p:nvPr/>
        </p:nvPicPr>
        <p:blipFill rotWithShape="1">
          <a:blip r:embed="rId5">
            <a:alphaModFix/>
          </a:blip>
          <a:srcRect b="0" l="0" r="0" t="0"/>
          <a:stretch/>
        </p:blipFill>
        <p:spPr>
          <a:xfrm>
            <a:off x="6207062" y="1009925"/>
            <a:ext cx="2781676" cy="31236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7"/>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STACK ANATOMY </a:t>
            </a:r>
            <a:endParaRPr b="0" i="0" sz="3400" u="none" cap="none" strike="noStrike">
              <a:solidFill>
                <a:srgbClr val="000000"/>
              </a:solidFill>
              <a:latin typeface="Barlow ExtraBold"/>
              <a:ea typeface="Barlow ExtraBold"/>
              <a:cs typeface="Barlow ExtraBold"/>
              <a:sym typeface="Barlow ExtraBold"/>
            </a:endParaRPr>
          </a:p>
        </p:txBody>
      </p:sp>
      <p:cxnSp>
        <p:nvCxnSpPr>
          <p:cNvPr id="132" name="Google Shape;132;p7"/>
          <p:cNvCxnSpPr/>
          <p:nvPr/>
        </p:nvCxnSpPr>
        <p:spPr>
          <a:xfrm>
            <a:off x="6128325" y="570700"/>
            <a:ext cx="5400" cy="4395000"/>
          </a:xfrm>
          <a:prstGeom prst="straightConnector1">
            <a:avLst/>
          </a:prstGeom>
          <a:noFill/>
          <a:ln cap="flat" cmpd="sng" w="76200">
            <a:solidFill>
              <a:srgbClr val="666666"/>
            </a:solidFill>
            <a:prstDash val="solid"/>
            <a:round/>
            <a:headEnd len="sm" w="sm" type="none"/>
            <a:tailEnd len="sm" w="sm" type="none"/>
          </a:ln>
        </p:spPr>
      </p:cxnSp>
      <p:grpSp>
        <p:nvGrpSpPr>
          <p:cNvPr id="133" name="Google Shape;133;p7"/>
          <p:cNvGrpSpPr/>
          <p:nvPr/>
        </p:nvGrpSpPr>
        <p:grpSpPr>
          <a:xfrm>
            <a:off x="949525" y="1403700"/>
            <a:ext cx="1675350" cy="1533900"/>
            <a:chOff x="1993250" y="1701475"/>
            <a:chExt cx="1675350" cy="1533900"/>
          </a:xfrm>
        </p:grpSpPr>
        <p:sp>
          <p:nvSpPr>
            <p:cNvPr id="134" name="Google Shape;134;p7"/>
            <p:cNvSpPr/>
            <p:nvPr/>
          </p:nvSpPr>
          <p:spPr>
            <a:xfrm>
              <a:off x="199325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35" name="Google Shape;135;p7"/>
            <p:cNvSpPr/>
            <p:nvPr/>
          </p:nvSpPr>
          <p:spPr>
            <a:xfrm>
              <a:off x="2353663"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36" name="Google Shape;136;p7"/>
            <p:cNvSpPr/>
            <p:nvPr/>
          </p:nvSpPr>
          <p:spPr>
            <a:xfrm>
              <a:off x="271410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37" name="Google Shape;137;p7"/>
            <p:cNvSpPr/>
            <p:nvPr/>
          </p:nvSpPr>
          <p:spPr>
            <a:xfrm>
              <a:off x="307405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138" name="Google Shape;138;p7"/>
            <p:cNvSpPr/>
            <p:nvPr/>
          </p:nvSpPr>
          <p:spPr>
            <a:xfrm>
              <a:off x="3434000" y="1701475"/>
              <a:ext cx="234600" cy="1533900"/>
            </a:xfrm>
            <a:prstGeom prst="rect">
              <a:avLst/>
            </a:prstGeom>
            <a:solidFill>
              <a:schemeClr val="lt2"/>
            </a:solidFill>
            <a:ln cap="flat" cmpd="sng" w="9525">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grpSp>
      <p:sp>
        <p:nvSpPr>
          <p:cNvPr id="139" name="Google Shape;139;p7"/>
          <p:cNvSpPr txBox="1"/>
          <p:nvPr/>
        </p:nvSpPr>
        <p:spPr>
          <a:xfrm>
            <a:off x="3620500" y="2941425"/>
            <a:ext cx="87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pop</a:t>
            </a:r>
            <a:endParaRPr b="0" i="0" sz="1400" u="none" cap="none" strike="noStrike">
              <a:solidFill>
                <a:srgbClr val="000000"/>
              </a:solidFill>
              <a:latin typeface="Barlow"/>
              <a:ea typeface="Barlow"/>
              <a:cs typeface="Barlow"/>
              <a:sym typeface="Barlow"/>
            </a:endParaRPr>
          </a:p>
        </p:txBody>
      </p:sp>
      <p:sp>
        <p:nvSpPr>
          <p:cNvPr id="140" name="Google Shape;140;p7"/>
          <p:cNvSpPr txBox="1"/>
          <p:nvPr/>
        </p:nvSpPr>
        <p:spPr>
          <a:xfrm>
            <a:off x="2707100" y="3150975"/>
            <a:ext cx="458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top</a:t>
            </a:r>
            <a:endParaRPr b="0" i="0" sz="1400" u="none" cap="none" strike="noStrike">
              <a:solidFill>
                <a:srgbClr val="000000"/>
              </a:solidFill>
              <a:latin typeface="Barlow"/>
              <a:ea typeface="Barlow"/>
              <a:cs typeface="Barlow"/>
              <a:sym typeface="Barlow"/>
            </a:endParaRPr>
          </a:p>
        </p:txBody>
      </p:sp>
      <p:sp>
        <p:nvSpPr>
          <p:cNvPr id="141" name="Google Shape;141;p7"/>
          <p:cNvSpPr txBox="1"/>
          <p:nvPr/>
        </p:nvSpPr>
        <p:spPr>
          <a:xfrm>
            <a:off x="1967150" y="863700"/>
            <a:ext cx="191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Barlow"/>
                <a:ea typeface="Barlow"/>
                <a:cs typeface="Barlow"/>
                <a:sym typeface="Barlow"/>
              </a:rPr>
              <a:t>LAST IN FIRST OUT</a:t>
            </a:r>
            <a:endParaRPr b="1" i="0" sz="1400" u="none" cap="none" strike="noStrike">
              <a:solidFill>
                <a:srgbClr val="000000"/>
              </a:solidFill>
              <a:latin typeface="Barlow"/>
              <a:ea typeface="Barlow"/>
              <a:cs typeface="Barlow"/>
              <a:sym typeface="Barlow"/>
            </a:endParaRPr>
          </a:p>
        </p:txBody>
      </p:sp>
      <p:sp>
        <p:nvSpPr>
          <p:cNvPr id="142" name="Google Shape;142;p7"/>
          <p:cNvSpPr txBox="1"/>
          <p:nvPr/>
        </p:nvSpPr>
        <p:spPr>
          <a:xfrm>
            <a:off x="570950" y="3918000"/>
            <a:ext cx="2365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Insertion and deletion happen on the same end</a:t>
            </a:r>
            <a:endParaRPr b="0" i="0" sz="1400" u="none" cap="none" strike="noStrike">
              <a:solidFill>
                <a:srgbClr val="000000"/>
              </a:solidFill>
              <a:latin typeface="Barlow"/>
              <a:ea typeface="Barlow"/>
              <a:cs typeface="Barlow"/>
              <a:sym typeface="Barlow"/>
            </a:endParaRPr>
          </a:p>
        </p:txBody>
      </p:sp>
      <p:cxnSp>
        <p:nvCxnSpPr>
          <p:cNvPr id="143" name="Google Shape;143;p7"/>
          <p:cNvCxnSpPr>
            <a:endCxn id="139" idx="0"/>
          </p:cNvCxnSpPr>
          <p:nvPr/>
        </p:nvCxnSpPr>
        <p:spPr>
          <a:xfrm>
            <a:off x="2624800" y="2551725"/>
            <a:ext cx="1433400" cy="389700"/>
          </a:xfrm>
          <a:prstGeom prst="bentConnector2">
            <a:avLst/>
          </a:prstGeom>
          <a:noFill/>
          <a:ln cap="flat" cmpd="sng" w="28575">
            <a:solidFill>
              <a:schemeClr val="dk2"/>
            </a:solidFill>
            <a:prstDash val="solid"/>
            <a:round/>
            <a:headEnd len="sm" w="sm" type="none"/>
            <a:tailEnd len="sm" w="sm" type="none"/>
          </a:ln>
        </p:spPr>
      </p:cxnSp>
      <p:cxnSp>
        <p:nvCxnSpPr>
          <p:cNvPr id="144" name="Google Shape;144;p7"/>
          <p:cNvCxnSpPr>
            <a:stCxn id="139" idx="0"/>
          </p:cNvCxnSpPr>
          <p:nvPr/>
        </p:nvCxnSpPr>
        <p:spPr>
          <a:xfrm flipH="1" rot="10800000">
            <a:off x="4058200" y="2817525"/>
            <a:ext cx="150000" cy="123900"/>
          </a:xfrm>
          <a:prstGeom prst="straightConnector1">
            <a:avLst/>
          </a:prstGeom>
          <a:noFill/>
          <a:ln cap="flat" cmpd="sng" w="28575">
            <a:solidFill>
              <a:schemeClr val="dk2"/>
            </a:solidFill>
            <a:prstDash val="solid"/>
            <a:round/>
            <a:headEnd len="sm" w="sm" type="none"/>
            <a:tailEnd len="sm" w="sm" type="none"/>
          </a:ln>
        </p:spPr>
      </p:cxnSp>
      <p:cxnSp>
        <p:nvCxnSpPr>
          <p:cNvPr id="145" name="Google Shape;145;p7"/>
          <p:cNvCxnSpPr>
            <a:stCxn id="139" idx="0"/>
          </p:cNvCxnSpPr>
          <p:nvPr/>
        </p:nvCxnSpPr>
        <p:spPr>
          <a:xfrm rot="10800000">
            <a:off x="3883300" y="2844525"/>
            <a:ext cx="174900" cy="96900"/>
          </a:xfrm>
          <a:prstGeom prst="straightConnector1">
            <a:avLst/>
          </a:prstGeom>
          <a:noFill/>
          <a:ln cap="flat" cmpd="sng" w="28575">
            <a:solidFill>
              <a:schemeClr val="dk2"/>
            </a:solidFill>
            <a:prstDash val="solid"/>
            <a:round/>
            <a:headEnd len="sm" w="sm" type="none"/>
            <a:tailEnd len="sm" w="sm" type="none"/>
          </a:ln>
        </p:spPr>
      </p:cxnSp>
      <p:cxnSp>
        <p:nvCxnSpPr>
          <p:cNvPr id="146" name="Google Shape;146;p7"/>
          <p:cNvCxnSpPr>
            <a:stCxn id="140" idx="0"/>
            <a:endCxn id="138" idx="2"/>
          </p:cNvCxnSpPr>
          <p:nvPr/>
        </p:nvCxnSpPr>
        <p:spPr>
          <a:xfrm rot="10800000">
            <a:off x="2507450" y="2937675"/>
            <a:ext cx="428700" cy="213300"/>
          </a:xfrm>
          <a:prstGeom prst="straightConnector1">
            <a:avLst/>
          </a:prstGeom>
          <a:noFill/>
          <a:ln cap="flat" cmpd="sng" w="28575">
            <a:solidFill>
              <a:schemeClr val="dk2"/>
            </a:solidFill>
            <a:prstDash val="solid"/>
            <a:round/>
            <a:headEnd len="sm" w="sm" type="none"/>
            <a:tailEnd len="sm" w="sm" type="none"/>
          </a:ln>
        </p:spPr>
      </p:cxnSp>
      <p:sp>
        <p:nvSpPr>
          <p:cNvPr id="147" name="Google Shape;147;p7"/>
          <p:cNvSpPr txBox="1"/>
          <p:nvPr/>
        </p:nvSpPr>
        <p:spPr>
          <a:xfrm>
            <a:off x="6128325" y="1226525"/>
            <a:ext cx="2797200" cy="2493600"/>
          </a:xfrm>
          <a:prstGeom prst="rect">
            <a:avLst/>
          </a:prstGeom>
          <a:noFill/>
          <a:ln>
            <a:noFill/>
          </a:ln>
        </p:spPr>
        <p:txBody>
          <a:bodyPr anchorCtr="0" anchor="t" bIns="91425" lIns="91425" spcFirstLastPara="1" rIns="91425" wrap="square" tIns="91425">
            <a:spAutoFit/>
          </a:bodyPr>
          <a:lstStyle/>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empty()</a:t>
            </a:r>
            <a:r>
              <a:rPr b="0" i="0" lang="en-GB" sz="1200" u="none" cap="none" strike="noStrike">
                <a:solidFill>
                  <a:srgbClr val="40424E"/>
                </a:solidFill>
                <a:highlight>
                  <a:srgbClr val="FFFFFF"/>
                </a:highlight>
                <a:latin typeface="Barlow"/>
                <a:ea typeface="Barlow"/>
                <a:cs typeface="Barlow"/>
                <a:sym typeface="Barlow"/>
              </a:rPr>
              <a:t> – returns whether the stack is empty </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size()</a:t>
            </a:r>
            <a:r>
              <a:rPr b="0" i="0" lang="en-GB" sz="1200" u="none" cap="none" strike="noStrike">
                <a:solidFill>
                  <a:srgbClr val="40424E"/>
                </a:solidFill>
                <a:highlight>
                  <a:srgbClr val="FFFFFF"/>
                </a:highlight>
                <a:latin typeface="Barlow"/>
                <a:ea typeface="Barlow"/>
                <a:cs typeface="Barlow"/>
                <a:sym typeface="Barlow"/>
              </a:rPr>
              <a:t> – returns the size of the stack </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top() </a:t>
            </a:r>
            <a:r>
              <a:rPr b="0" i="0" lang="en-GB" sz="1200" u="none" cap="none" strike="noStrike">
                <a:solidFill>
                  <a:srgbClr val="40424E"/>
                </a:solidFill>
                <a:highlight>
                  <a:srgbClr val="FFFFFF"/>
                </a:highlight>
                <a:latin typeface="Barlow"/>
                <a:ea typeface="Barlow"/>
                <a:cs typeface="Barlow"/>
                <a:sym typeface="Barlow"/>
              </a:rPr>
              <a:t>– returns a reference to the top most element of the stack</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push(x)</a:t>
            </a:r>
            <a:r>
              <a:rPr b="0" i="0" lang="en-GB" sz="1200" u="none" cap="none" strike="noStrike">
                <a:solidFill>
                  <a:srgbClr val="40424E"/>
                </a:solidFill>
                <a:highlight>
                  <a:srgbClr val="FFFFFF"/>
                </a:highlight>
                <a:latin typeface="Barlow"/>
                <a:ea typeface="Barlow"/>
                <a:cs typeface="Barlow"/>
                <a:sym typeface="Barlow"/>
              </a:rPr>
              <a:t> – Adds the element ‘x’ at the top of the stack</a:t>
            </a:r>
            <a:endParaRPr b="0" i="0" sz="1200" u="none" cap="none" strike="noStrike">
              <a:solidFill>
                <a:srgbClr val="40424E"/>
              </a:solidFill>
              <a:highlight>
                <a:srgbClr val="FFFFFF"/>
              </a:highlight>
              <a:latin typeface="Barlow"/>
              <a:ea typeface="Barlow"/>
              <a:cs typeface="Barlow"/>
              <a:sym typeface="Barlow"/>
            </a:endParaRPr>
          </a:p>
          <a:p>
            <a:pPr indent="-304800" lvl="0" marL="685800" marR="0" rtl="0" algn="just">
              <a:lnSpc>
                <a:spcPct val="115000"/>
              </a:lnSpc>
              <a:spcBef>
                <a:spcPts val="0"/>
              </a:spcBef>
              <a:spcAft>
                <a:spcPts val="0"/>
              </a:spcAft>
              <a:buClr>
                <a:srgbClr val="40424E"/>
              </a:buClr>
              <a:buSzPts val="1200"/>
              <a:buFont typeface="Arial"/>
              <a:buChar char="●"/>
            </a:pPr>
            <a:r>
              <a:rPr b="1" i="0" lang="en-GB" sz="1200" u="none" cap="none" strike="noStrike">
                <a:solidFill>
                  <a:srgbClr val="40424E"/>
                </a:solidFill>
                <a:highlight>
                  <a:srgbClr val="FFFFFF"/>
                </a:highlight>
                <a:latin typeface="Barlow"/>
                <a:ea typeface="Barlow"/>
                <a:cs typeface="Barlow"/>
                <a:sym typeface="Barlow"/>
              </a:rPr>
              <a:t>pop()</a:t>
            </a:r>
            <a:r>
              <a:rPr b="0" i="0" lang="en-GB" sz="1200" u="none" cap="none" strike="noStrike">
                <a:solidFill>
                  <a:srgbClr val="40424E"/>
                </a:solidFill>
                <a:highlight>
                  <a:srgbClr val="FFFFFF"/>
                </a:highlight>
                <a:latin typeface="Barlow"/>
                <a:ea typeface="Barlow"/>
                <a:cs typeface="Barlow"/>
                <a:sym typeface="Barlow"/>
              </a:rPr>
              <a:t> – Deletes the top most element of the stack</a:t>
            </a:r>
            <a:endParaRPr b="0" i="0" sz="1200" u="none" cap="none" strike="noStrike">
              <a:solidFill>
                <a:srgbClr val="40424E"/>
              </a:solidFill>
              <a:highlight>
                <a:srgbClr val="FFFFFF"/>
              </a:highlight>
              <a:latin typeface="Barlow"/>
              <a:ea typeface="Barlow"/>
              <a:cs typeface="Barlow"/>
              <a:sym typeface="Barlow"/>
            </a:endParaRPr>
          </a:p>
        </p:txBody>
      </p:sp>
      <p:sp>
        <p:nvSpPr>
          <p:cNvPr id="148" name="Google Shape;148;p7"/>
          <p:cNvSpPr txBox="1"/>
          <p:nvPr/>
        </p:nvSpPr>
        <p:spPr>
          <a:xfrm>
            <a:off x="3619300" y="1403700"/>
            <a:ext cx="87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push</a:t>
            </a:r>
            <a:endParaRPr b="0" i="0" sz="1400" u="none" cap="none" strike="noStrike">
              <a:solidFill>
                <a:srgbClr val="000000"/>
              </a:solidFill>
              <a:latin typeface="Barlow"/>
              <a:ea typeface="Barlow"/>
              <a:cs typeface="Barlow"/>
              <a:sym typeface="Barlow"/>
            </a:endParaRPr>
          </a:p>
        </p:txBody>
      </p:sp>
      <p:cxnSp>
        <p:nvCxnSpPr>
          <p:cNvPr id="149" name="Google Shape;149;p7"/>
          <p:cNvCxnSpPr>
            <a:stCxn id="138" idx="3"/>
            <a:endCxn id="148" idx="2"/>
          </p:cNvCxnSpPr>
          <p:nvPr/>
        </p:nvCxnSpPr>
        <p:spPr>
          <a:xfrm flipH="1" rot="10800000">
            <a:off x="2624875" y="1803750"/>
            <a:ext cx="1432200" cy="366900"/>
          </a:xfrm>
          <a:prstGeom prst="bentConnector2">
            <a:avLst/>
          </a:prstGeom>
          <a:noFill/>
          <a:ln cap="flat" cmpd="sng" w="28575">
            <a:solidFill>
              <a:schemeClr val="dk2"/>
            </a:solidFill>
            <a:prstDash val="solid"/>
            <a:round/>
            <a:headEnd len="sm" w="sm" type="none"/>
            <a:tailEnd len="sm" w="sm" type="none"/>
          </a:ln>
        </p:spPr>
      </p:cxnSp>
      <p:cxnSp>
        <p:nvCxnSpPr>
          <p:cNvPr id="150" name="Google Shape;150;p7"/>
          <p:cNvCxnSpPr>
            <a:stCxn id="138" idx="3"/>
          </p:cNvCxnSpPr>
          <p:nvPr/>
        </p:nvCxnSpPr>
        <p:spPr>
          <a:xfrm flipH="1" rot="10800000">
            <a:off x="2624875" y="1994250"/>
            <a:ext cx="136500" cy="176400"/>
          </a:xfrm>
          <a:prstGeom prst="straightConnector1">
            <a:avLst/>
          </a:prstGeom>
          <a:noFill/>
          <a:ln cap="flat" cmpd="sng" w="28575">
            <a:solidFill>
              <a:schemeClr val="dk2"/>
            </a:solidFill>
            <a:prstDash val="solid"/>
            <a:round/>
            <a:headEnd len="sm" w="sm" type="none"/>
            <a:tailEnd len="sm" w="sm" type="none"/>
          </a:ln>
        </p:spPr>
      </p:cxnSp>
      <p:cxnSp>
        <p:nvCxnSpPr>
          <p:cNvPr id="151" name="Google Shape;151;p7"/>
          <p:cNvCxnSpPr>
            <a:stCxn id="138" idx="3"/>
          </p:cNvCxnSpPr>
          <p:nvPr/>
        </p:nvCxnSpPr>
        <p:spPr>
          <a:xfrm>
            <a:off x="2624875" y="2170650"/>
            <a:ext cx="145500" cy="14850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8"/>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STACK IMPLEMENTATION </a:t>
            </a:r>
            <a:endParaRPr b="0" i="0" sz="3400" u="none" cap="none" strike="noStrike">
              <a:solidFill>
                <a:srgbClr val="000000"/>
              </a:solidFill>
              <a:latin typeface="Barlow ExtraBold"/>
              <a:ea typeface="Barlow ExtraBold"/>
              <a:cs typeface="Barlow ExtraBold"/>
              <a:sym typeface="Barlow ExtraBold"/>
            </a:endParaRPr>
          </a:p>
        </p:txBody>
      </p:sp>
      <p:cxnSp>
        <p:nvCxnSpPr>
          <p:cNvPr id="157" name="Google Shape;157;p8"/>
          <p:cNvCxnSpPr/>
          <p:nvPr/>
        </p:nvCxnSpPr>
        <p:spPr>
          <a:xfrm>
            <a:off x="6052125" y="570700"/>
            <a:ext cx="5400" cy="4395000"/>
          </a:xfrm>
          <a:prstGeom prst="straightConnector1">
            <a:avLst/>
          </a:prstGeom>
          <a:noFill/>
          <a:ln cap="flat" cmpd="sng" w="76200">
            <a:solidFill>
              <a:srgbClr val="666666"/>
            </a:solidFill>
            <a:prstDash val="solid"/>
            <a:round/>
            <a:headEnd len="sm" w="sm" type="none"/>
            <a:tailEnd len="sm" w="sm" type="none"/>
          </a:ln>
        </p:spPr>
      </p:cxnSp>
      <p:sp>
        <p:nvSpPr>
          <p:cNvPr id="158" name="Google Shape;158;p8"/>
          <p:cNvSpPr txBox="1"/>
          <p:nvPr/>
        </p:nvSpPr>
        <p:spPr>
          <a:xfrm>
            <a:off x="6199300" y="964825"/>
            <a:ext cx="27972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36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8"/>
          <p:cNvSpPr txBox="1"/>
          <p:nvPr/>
        </p:nvSpPr>
        <p:spPr>
          <a:xfrm>
            <a:off x="379425" y="1847550"/>
            <a:ext cx="4981200" cy="2880300"/>
          </a:xfrm>
          <a:prstGeom prst="rect">
            <a:avLst/>
          </a:prstGeom>
          <a:noFill/>
          <a:ln>
            <a:noFill/>
          </a:ln>
        </p:spPr>
        <p:txBody>
          <a:bodyPr anchorCtr="0" anchor="t" bIns="91425" lIns="91425" spcFirstLastPara="1" rIns="91425" wrap="square" tIns="91425">
            <a:spAutoFit/>
          </a:bodyPr>
          <a:lstStyle/>
          <a:p>
            <a:pPr indent="-330200" lvl="0" marL="685800" marR="0" rtl="0" algn="l">
              <a:lnSpc>
                <a:spcPct val="158000"/>
              </a:lnSpc>
              <a:spcBef>
                <a:spcPts val="0"/>
              </a:spcBef>
              <a:spcAft>
                <a:spcPts val="0"/>
              </a:spcAft>
              <a:buClr>
                <a:srgbClr val="40424E"/>
              </a:buClr>
              <a:buSzPts val="1600"/>
              <a:buFont typeface="Arial"/>
              <a:buChar char="●"/>
            </a:pPr>
            <a:r>
              <a:rPr b="0" i="0" lang="en-GB" sz="1600" u="none" cap="none" strike="noStrike">
                <a:solidFill>
                  <a:srgbClr val="40424E"/>
                </a:solidFill>
                <a:highlight>
                  <a:srgbClr val="FFFFFF"/>
                </a:highlight>
                <a:latin typeface="Arial"/>
                <a:ea typeface="Arial"/>
                <a:cs typeface="Arial"/>
                <a:sym typeface="Arial"/>
              </a:rPr>
              <a:t>list</a:t>
            </a:r>
            <a:endParaRPr b="0" i="0" sz="1600" u="none" cap="none" strike="noStrike">
              <a:solidFill>
                <a:srgbClr val="40424E"/>
              </a:solidFill>
              <a:highlight>
                <a:srgbClr val="FFFFFF"/>
              </a:highlight>
              <a:latin typeface="Arial"/>
              <a:ea typeface="Arial"/>
              <a:cs typeface="Arial"/>
              <a:sym typeface="Arial"/>
            </a:endParaRPr>
          </a:p>
          <a:p>
            <a:pPr indent="-330200" lvl="0" marL="685800" marR="0" rtl="0" algn="l">
              <a:lnSpc>
                <a:spcPct val="158000"/>
              </a:lnSpc>
              <a:spcBef>
                <a:spcPts val="0"/>
              </a:spcBef>
              <a:spcAft>
                <a:spcPts val="0"/>
              </a:spcAft>
              <a:buClr>
                <a:srgbClr val="40424E"/>
              </a:buClr>
              <a:buSzPts val="1600"/>
              <a:buFont typeface="Arial"/>
              <a:buChar char="●"/>
            </a:pPr>
            <a:r>
              <a:rPr b="0" i="0" lang="en-GB" sz="1600" u="sng" cap="none" strike="noStrike">
                <a:solidFill>
                  <a:schemeClr val="hlink"/>
                </a:solidFill>
                <a:highlight>
                  <a:srgbClr val="FFFFFF"/>
                </a:highlight>
                <a:latin typeface="Arial"/>
                <a:ea typeface="Arial"/>
                <a:cs typeface="Arial"/>
                <a:sym typeface="Arial"/>
                <a:hlinkClick r:id="rId3"/>
              </a:rPr>
              <a:t>collections.deque</a:t>
            </a:r>
            <a:endParaRPr b="0" i="0" sz="1600" u="none" cap="none" strike="noStrike">
              <a:solidFill>
                <a:srgbClr val="40424E"/>
              </a:solidFill>
              <a:highlight>
                <a:srgbClr val="FFFFFF"/>
              </a:highlight>
              <a:latin typeface="Arial"/>
              <a:ea typeface="Arial"/>
              <a:cs typeface="Arial"/>
              <a:sym typeface="Arial"/>
            </a:endParaRPr>
          </a:p>
          <a:p>
            <a:pPr indent="-330200" lvl="0" marL="685800" marR="0" rtl="0" algn="l">
              <a:lnSpc>
                <a:spcPct val="158000"/>
              </a:lnSpc>
              <a:spcBef>
                <a:spcPts val="0"/>
              </a:spcBef>
              <a:spcAft>
                <a:spcPts val="0"/>
              </a:spcAft>
              <a:buClr>
                <a:srgbClr val="40424E"/>
              </a:buClr>
              <a:buSzPts val="1600"/>
              <a:buFont typeface="Arial"/>
              <a:buChar char="●"/>
            </a:pPr>
            <a:r>
              <a:rPr b="0" i="0" lang="en-GB" sz="1600" u="sng" cap="none" strike="noStrike">
                <a:solidFill>
                  <a:schemeClr val="hlink"/>
                </a:solidFill>
                <a:highlight>
                  <a:srgbClr val="FFFFFF"/>
                </a:highlight>
                <a:latin typeface="Arial"/>
                <a:ea typeface="Arial"/>
                <a:cs typeface="Arial"/>
                <a:sym typeface="Arial"/>
              </a:rPr>
              <a:t>queue.LifoQueue</a:t>
            </a:r>
            <a:endParaRPr b="0" i="0" sz="1600" u="sng" cap="none" strike="noStrike">
              <a:solidFill>
                <a:schemeClr val="hlink"/>
              </a:solidFill>
              <a:highlight>
                <a:srgbClr val="FFFFFF"/>
              </a:highlight>
              <a:latin typeface="Arial"/>
              <a:ea typeface="Arial"/>
              <a:cs typeface="Arial"/>
              <a:sym typeface="Arial"/>
            </a:endParaRPr>
          </a:p>
          <a:p>
            <a:pPr indent="0" lvl="0" marL="457200" marR="0" rtl="0" algn="l">
              <a:lnSpc>
                <a:spcPct val="158000"/>
              </a:lnSpc>
              <a:spcBef>
                <a:spcPts val="3600"/>
              </a:spcBef>
              <a:spcAft>
                <a:spcPts val="0"/>
              </a:spcAft>
              <a:buClr>
                <a:srgbClr val="000000"/>
              </a:buClr>
              <a:buSzPts val="1600"/>
              <a:buFont typeface="Arial"/>
              <a:buNone/>
            </a:pPr>
            <a:r>
              <a:t/>
            </a:r>
            <a:endParaRPr b="0" i="0" sz="1600" u="none" cap="none" strike="noStrike">
              <a:solidFill>
                <a:srgbClr val="40424E"/>
              </a:solidFill>
              <a:highlight>
                <a:srgbClr val="FFFFFF"/>
              </a:highlight>
              <a:latin typeface="Arial"/>
              <a:ea typeface="Arial"/>
              <a:cs typeface="Arial"/>
              <a:sym typeface="Arial"/>
            </a:endParaRPr>
          </a:p>
          <a:p>
            <a:pPr indent="0" lvl="0" marL="0" marR="0" rtl="0" algn="l">
              <a:lnSpc>
                <a:spcPct val="100000"/>
              </a:lnSpc>
              <a:spcBef>
                <a:spcPts val="3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8"/>
          <p:cNvPicPr preferRelativeResize="0"/>
          <p:nvPr/>
        </p:nvPicPr>
        <p:blipFill rotWithShape="1">
          <a:blip r:embed="rId4">
            <a:alphaModFix/>
          </a:blip>
          <a:srcRect b="0" l="0" r="0" t="0"/>
          <a:stretch/>
        </p:blipFill>
        <p:spPr>
          <a:xfrm>
            <a:off x="6511541" y="1216786"/>
            <a:ext cx="2349334" cy="270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9"/>
          <p:cNvSpPr txBox="1"/>
          <p:nvPr/>
        </p:nvSpPr>
        <p:spPr>
          <a:xfrm>
            <a:off x="2029800" y="2571750"/>
            <a:ext cx="50325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Barlow"/>
                <a:ea typeface="Barlow"/>
                <a:cs typeface="Barlow"/>
                <a:sym typeface="Barlow"/>
              </a:rPr>
              <a:t>QUEUE &amp; STACK IMPLEMENTATION  </a:t>
            </a:r>
            <a:endParaRPr b="0" i="0" sz="23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Barlow"/>
                <a:ea typeface="Barlow"/>
                <a:cs typeface="Barlow"/>
                <a:sym typeface="Barlow"/>
              </a:rPr>
              <a:t>EXERCISES &amp; PRACTICE</a:t>
            </a:r>
            <a:endParaRPr b="0" i="0" sz="2300" u="none" cap="none" strike="noStrike">
              <a:solidFill>
                <a:srgbClr val="000000"/>
              </a:solidFill>
              <a:latin typeface="Barlow"/>
              <a:ea typeface="Barlow"/>
              <a:cs typeface="Barlow"/>
              <a:sym typeface="Barlow"/>
            </a:endParaRPr>
          </a:p>
        </p:txBody>
      </p:sp>
      <p:pic>
        <p:nvPicPr>
          <p:cNvPr id="166" name="Google Shape;166;p9"/>
          <p:cNvPicPr preferRelativeResize="0"/>
          <p:nvPr/>
        </p:nvPicPr>
        <p:blipFill rotWithShape="1">
          <a:blip r:embed="rId3">
            <a:alphaModFix/>
          </a:blip>
          <a:srcRect b="0" l="0" r="0" t="0"/>
          <a:stretch/>
        </p:blipFill>
        <p:spPr>
          <a:xfrm>
            <a:off x="389625" y="184700"/>
            <a:ext cx="1400550" cy="1400550"/>
          </a:xfrm>
          <a:prstGeom prst="rect">
            <a:avLst/>
          </a:prstGeom>
          <a:noFill/>
          <a:ln cap="flat" cmpd="sng" w="28575">
            <a:solidFill>
              <a:srgbClr val="F54996"/>
            </a:solidFill>
            <a:prstDash val="solid"/>
            <a:round/>
            <a:headEnd len="sm" w="sm" type="none"/>
            <a:tailEnd len="sm" w="sm" type="none"/>
          </a:ln>
        </p:spPr>
      </p:pic>
      <p:sp>
        <p:nvSpPr>
          <p:cNvPr id="167" name="Google Shape;167;p9"/>
          <p:cNvSpPr txBox="1"/>
          <p:nvPr/>
        </p:nvSpPr>
        <p:spPr>
          <a:xfrm>
            <a:off x="697275" y="1707550"/>
            <a:ext cx="10929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 DEMO &amp;</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 EXERCISES</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68" name="Google Shape;168;p9"/>
          <p:cNvPicPr preferRelativeResize="0"/>
          <p:nvPr/>
        </p:nvPicPr>
        <p:blipFill rotWithShape="1">
          <a:blip r:embed="rId4">
            <a:alphaModFix/>
          </a:blip>
          <a:srcRect b="0" l="0" r="0" t="0"/>
          <a:stretch/>
        </p:blipFill>
        <p:spPr>
          <a:xfrm rot="5400000">
            <a:off x="312275" y="1715601"/>
            <a:ext cx="338299" cy="343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