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Barlow ExtraBold"/>
      <p:bold r:id="rId20"/>
      <p:boldItalic r:id="rId21"/>
    </p:embeddedFont>
    <p:embeddedFont>
      <p:font typeface="Barlow"/>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6" roundtripDataSignature="AMtx7mhs6jLsTei/CZwfSOqq3UQaFmHi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ExtraBold-bold.fntdata"/><Relationship Id="rId22" Type="http://schemas.openxmlformats.org/officeDocument/2006/relationships/font" Target="fonts/Barlow-regular.fntdata"/><Relationship Id="rId21" Type="http://schemas.openxmlformats.org/officeDocument/2006/relationships/font" Target="fonts/BarlowExtraBold-boldItalic.fntdata"/><Relationship Id="rId24" Type="http://schemas.openxmlformats.org/officeDocument/2006/relationships/font" Target="fonts/Barlow-italic.fntdata"/><Relationship Id="rId23" Type="http://schemas.openxmlformats.org/officeDocument/2006/relationships/font" Target="fonts/Barlow-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Barlow-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utodraw.com/"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utodraw.com/"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latin typeface="Barlow"/>
              <a:ea typeface="Barlow"/>
              <a:cs typeface="Barlow"/>
              <a:sym typeface="Barlow"/>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Font typeface="Barlow"/>
              <a:buChar char="●"/>
            </a:pPr>
            <a:r>
              <a:rPr lang="en-GB" sz="1700">
                <a:solidFill>
                  <a:schemeClr val="dk1"/>
                </a:solidFill>
                <a:highlight>
                  <a:srgbClr val="FFFFFF"/>
                </a:highlight>
                <a:latin typeface="Barlow"/>
                <a:ea typeface="Barlow"/>
                <a:cs typeface="Barlow"/>
                <a:sym typeface="Barlow"/>
              </a:rPr>
              <a:t>Using AutoDraw </a:t>
            </a:r>
            <a:r>
              <a:rPr lang="en-GB" sz="1700" u="sng">
                <a:solidFill>
                  <a:schemeClr val="hlink"/>
                </a:solidFill>
                <a:highlight>
                  <a:srgbClr val="FFFFFF"/>
                </a:highlight>
                <a:latin typeface="Barlow"/>
                <a:ea typeface="Barlow"/>
                <a:cs typeface="Barlow"/>
                <a:sym typeface="Barlow"/>
                <a:hlinkClick r:id="rId2"/>
              </a:rPr>
              <a:t>https://www.autodraw.com/</a:t>
            </a:r>
            <a:r>
              <a:rPr lang="en-GB" sz="1700">
                <a:solidFill>
                  <a:schemeClr val="dk1"/>
                </a:solidFill>
                <a:highlight>
                  <a:srgbClr val="FFFFFF"/>
                </a:highlight>
                <a:latin typeface="Barlow"/>
                <a:ea typeface="Barlow"/>
                <a:cs typeface="Barlow"/>
                <a:sym typeface="Barlow"/>
              </a:rPr>
              <a:t> let’s walk about the concept of Complexity Analysis.</a:t>
            </a:r>
            <a:endParaRPr sz="1700">
              <a:solidFill>
                <a:schemeClr val="dk1"/>
              </a:solidFill>
              <a:highlight>
                <a:srgbClr val="FFFFFF"/>
              </a:highlight>
              <a:latin typeface="Barlow"/>
              <a:ea typeface="Barlow"/>
              <a:cs typeface="Barlow"/>
              <a:sym typeface="Barlow"/>
            </a:endParaRPr>
          </a:p>
          <a:p>
            <a:pPr indent="-336550" lvl="0" marL="457200" rtl="0" algn="l">
              <a:lnSpc>
                <a:spcPct val="100000"/>
              </a:lnSpc>
              <a:spcBef>
                <a:spcPts val="0"/>
              </a:spcBef>
              <a:spcAft>
                <a:spcPts val="0"/>
              </a:spcAft>
              <a:buClr>
                <a:schemeClr val="dk1"/>
              </a:buClr>
              <a:buSzPts val="1700"/>
              <a:buFont typeface="Barlow"/>
              <a:buChar char="●"/>
            </a:pPr>
            <a:r>
              <a:rPr lang="en-GB" sz="1700">
                <a:solidFill>
                  <a:schemeClr val="dk1"/>
                </a:solidFill>
                <a:highlight>
                  <a:srgbClr val="FFFFFF"/>
                </a:highlight>
                <a:latin typeface="Barlow"/>
                <a:ea typeface="Barlow"/>
                <a:cs typeface="Barlow"/>
                <a:sym typeface="Barlow"/>
              </a:rPr>
              <a:t>Please see the example guide video: </a:t>
            </a:r>
            <a:r>
              <a:rPr b="1" lang="en-GB" sz="1700">
                <a:solidFill>
                  <a:schemeClr val="dk1"/>
                </a:solidFill>
                <a:highlight>
                  <a:srgbClr val="FFFFFF"/>
                </a:highlight>
                <a:latin typeface="Barlow"/>
                <a:ea typeface="Barlow"/>
                <a:cs typeface="Barlow"/>
                <a:sym typeface="Barlow"/>
              </a:rPr>
              <a:t>bigOnotation.mp4</a:t>
            </a:r>
            <a:endParaRPr b="1" sz="1700">
              <a:solidFill>
                <a:schemeClr val="dk1"/>
              </a:solidFill>
              <a:highlight>
                <a:srgbClr val="FFFFFF"/>
              </a:highlight>
              <a:latin typeface="Barlow"/>
              <a:ea typeface="Barlow"/>
              <a:cs typeface="Barlow"/>
              <a:sym typeface="Barlow"/>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40424E"/>
              </a:buClr>
              <a:buSzPts val="1600"/>
              <a:buFont typeface="Barlow"/>
              <a:buChar char="●"/>
            </a:pPr>
            <a:r>
              <a:rPr lang="en-GB" sz="1600">
                <a:solidFill>
                  <a:srgbClr val="40424E"/>
                </a:solidFill>
                <a:highlight>
                  <a:srgbClr val="FFFFFF"/>
                </a:highlight>
                <a:latin typeface="Barlow"/>
                <a:ea typeface="Barlow"/>
                <a:cs typeface="Barlow"/>
                <a:sym typeface="Barlow"/>
              </a:rPr>
              <a:t>Bullet points on the right hand side are examples of </a:t>
            </a:r>
            <a:r>
              <a:rPr b="1" lang="en-GB" sz="1600">
                <a:solidFill>
                  <a:srgbClr val="40424E"/>
                </a:solidFill>
                <a:highlight>
                  <a:srgbClr val="FFFFFF"/>
                </a:highlight>
                <a:latin typeface="Barlow"/>
                <a:ea typeface="Barlow"/>
                <a:cs typeface="Barlow"/>
                <a:sym typeface="Barlow"/>
              </a:rPr>
              <a:t>common complexities</a:t>
            </a:r>
            <a:r>
              <a:rPr lang="en-GB" sz="1600">
                <a:solidFill>
                  <a:srgbClr val="40424E"/>
                </a:solidFill>
                <a:highlight>
                  <a:srgbClr val="FFFFFF"/>
                </a:highlight>
                <a:latin typeface="Barlow"/>
                <a:ea typeface="Barlow"/>
                <a:cs typeface="Barlow"/>
                <a:sym typeface="Barlow"/>
              </a:rPr>
              <a:t> and their Big O notations, ordered from fastest to slowest.</a:t>
            </a:r>
            <a:endParaRPr sz="1600">
              <a:solidFill>
                <a:srgbClr val="40424E"/>
              </a:solidFill>
              <a:highlight>
                <a:srgbClr val="FFFFFF"/>
              </a:highlight>
              <a:latin typeface="Barlow"/>
              <a:ea typeface="Barlow"/>
              <a:cs typeface="Barlow"/>
              <a:sym typeface="Barlow"/>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400">
              <a:solidFill>
                <a:schemeClr val="dk1"/>
              </a:solidFill>
              <a:highlight>
                <a:srgbClr val="FFFFFF"/>
              </a:highlight>
              <a:latin typeface="Barlow"/>
              <a:ea typeface="Barlow"/>
              <a:cs typeface="Barlow"/>
              <a:sym typeface="Barlow"/>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latin typeface="Barlow"/>
              <a:ea typeface="Barlow"/>
              <a:cs typeface="Barlow"/>
              <a:sym typeface="Barlow"/>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Font typeface="Barlow"/>
              <a:buChar char="●"/>
            </a:pPr>
            <a:r>
              <a:rPr lang="en-GB" sz="1700">
                <a:solidFill>
                  <a:schemeClr val="dk1"/>
                </a:solidFill>
                <a:highlight>
                  <a:srgbClr val="FFFFFF"/>
                </a:highlight>
                <a:latin typeface="Barlow"/>
                <a:ea typeface="Barlow"/>
                <a:cs typeface="Barlow"/>
                <a:sym typeface="Barlow"/>
              </a:rPr>
              <a:t>Using AutoDraw </a:t>
            </a:r>
            <a:r>
              <a:rPr lang="en-GB" sz="1700" u="sng">
                <a:solidFill>
                  <a:schemeClr val="hlink"/>
                </a:solidFill>
                <a:highlight>
                  <a:srgbClr val="FFFFFF"/>
                </a:highlight>
                <a:latin typeface="Barlow"/>
                <a:ea typeface="Barlow"/>
                <a:cs typeface="Barlow"/>
                <a:sym typeface="Barlow"/>
                <a:hlinkClick r:id="rId2"/>
              </a:rPr>
              <a:t>https://www.autodraw.com/</a:t>
            </a:r>
            <a:r>
              <a:rPr lang="en-GB" sz="1700">
                <a:solidFill>
                  <a:schemeClr val="dk1"/>
                </a:solidFill>
                <a:highlight>
                  <a:srgbClr val="FFFFFF"/>
                </a:highlight>
                <a:latin typeface="Barlow"/>
                <a:ea typeface="Barlow"/>
                <a:cs typeface="Barlow"/>
                <a:sym typeface="Barlow"/>
              </a:rPr>
              <a:t> let’s walk about the concept of Complexity Analysis.</a:t>
            </a:r>
            <a:endParaRPr sz="1700">
              <a:solidFill>
                <a:schemeClr val="dk1"/>
              </a:solidFill>
              <a:highlight>
                <a:srgbClr val="FFFFFF"/>
              </a:highlight>
              <a:latin typeface="Barlow"/>
              <a:ea typeface="Barlow"/>
              <a:cs typeface="Barlow"/>
              <a:sym typeface="Barlow"/>
            </a:endParaRPr>
          </a:p>
          <a:p>
            <a:pPr indent="-336550" lvl="0" marL="457200" rtl="0" algn="l">
              <a:lnSpc>
                <a:spcPct val="100000"/>
              </a:lnSpc>
              <a:spcBef>
                <a:spcPts val="0"/>
              </a:spcBef>
              <a:spcAft>
                <a:spcPts val="0"/>
              </a:spcAft>
              <a:buClr>
                <a:schemeClr val="dk1"/>
              </a:buClr>
              <a:buSzPts val="1700"/>
              <a:buFont typeface="Barlow"/>
              <a:buChar char="●"/>
            </a:pPr>
            <a:r>
              <a:rPr lang="en-GB" sz="1700">
                <a:solidFill>
                  <a:schemeClr val="dk1"/>
                </a:solidFill>
                <a:highlight>
                  <a:srgbClr val="FFFFFF"/>
                </a:highlight>
                <a:latin typeface="Barlow"/>
                <a:ea typeface="Barlow"/>
                <a:cs typeface="Barlow"/>
                <a:sym typeface="Barlow"/>
              </a:rPr>
              <a:t>Please see the example guide video: </a:t>
            </a:r>
            <a:r>
              <a:rPr b="1" lang="en-GB" sz="1700">
                <a:solidFill>
                  <a:schemeClr val="dk1"/>
                </a:solidFill>
                <a:highlight>
                  <a:srgbClr val="FFFFFF"/>
                </a:highlight>
                <a:latin typeface="Barlow"/>
                <a:ea typeface="Barlow"/>
                <a:cs typeface="Barlow"/>
                <a:sym typeface="Barlow"/>
              </a:rPr>
              <a:t>complexity.mp4</a:t>
            </a:r>
            <a:endParaRPr b="1" sz="1700">
              <a:solidFill>
                <a:schemeClr val="dk1"/>
              </a:solidFill>
              <a:highlight>
                <a:srgbClr val="FFFFFF"/>
              </a:highlight>
              <a:latin typeface="Barlow"/>
              <a:ea typeface="Barlow"/>
              <a:cs typeface="Barlow"/>
              <a:sym typeface="Barlow"/>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600">
              <a:solidFill>
                <a:srgbClr val="40424E"/>
              </a:solidFill>
              <a:highlight>
                <a:srgbClr val="FFFFFF"/>
              </a:highlight>
              <a:latin typeface="Barlow"/>
              <a:ea typeface="Barlow"/>
              <a:cs typeface="Barlow"/>
              <a:sym typeface="Barlow"/>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600">
              <a:solidFill>
                <a:srgbClr val="40424E"/>
              </a:solidFill>
              <a:highlight>
                <a:srgbClr val="FFFFFF"/>
              </a:highlight>
              <a:latin typeface="Barlow"/>
              <a:ea typeface="Barlow"/>
              <a:cs typeface="Barlow"/>
              <a:sym typeface="Barlow"/>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27.png"/><Relationship Id="rId5" Type="http://schemas.openxmlformats.org/officeDocument/2006/relationships/hyperlink" Target="https://www.autodraw.com/" TargetMode="External"/><Relationship Id="rId6"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5.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9.png"/><Relationship Id="rId5" Type="http://schemas.openxmlformats.org/officeDocument/2006/relationships/hyperlink" Target="https://www.autodraw.com/" TargetMode="External"/><Relationship Id="rId6"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7384175" y="310775"/>
            <a:ext cx="1449774" cy="1973375"/>
          </a:xfrm>
          <a:prstGeom prst="rect">
            <a:avLst/>
          </a:prstGeom>
          <a:noFill/>
          <a:ln>
            <a:noFill/>
          </a:ln>
        </p:spPr>
      </p:pic>
      <p:pic>
        <p:nvPicPr>
          <p:cNvPr id="55" name="Google Shape;55;p1"/>
          <p:cNvPicPr preferRelativeResize="0"/>
          <p:nvPr/>
        </p:nvPicPr>
        <p:blipFill rotWithShape="1">
          <a:blip r:embed="rId4">
            <a:alphaModFix/>
          </a:blip>
          <a:srcRect b="0" l="0" r="0" t="0"/>
          <a:stretch/>
        </p:blipFill>
        <p:spPr>
          <a:xfrm>
            <a:off x="7384175" y="310775"/>
            <a:ext cx="1449774" cy="1973375"/>
          </a:xfrm>
          <a:prstGeom prst="rect">
            <a:avLst/>
          </a:prstGeom>
          <a:noFill/>
          <a:ln>
            <a:noFill/>
          </a:ln>
        </p:spPr>
      </p:pic>
      <p:sp>
        <p:nvSpPr>
          <p:cNvPr id="56" name="Google Shape;56;p1"/>
          <p:cNvSpPr txBox="1"/>
          <p:nvPr/>
        </p:nvSpPr>
        <p:spPr>
          <a:xfrm>
            <a:off x="270000" y="270000"/>
            <a:ext cx="8640000" cy="81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000"/>
              <a:buFont typeface="Arial"/>
              <a:buNone/>
            </a:pPr>
            <a:r>
              <a:rPr b="1" i="0" lang="en-GB" sz="2700" u="none" cap="none" strike="noStrike">
                <a:solidFill>
                  <a:srgbClr val="FFFFFF"/>
                </a:solidFill>
                <a:latin typeface="Barlow"/>
                <a:ea typeface="Barlow"/>
                <a:cs typeface="Barlow"/>
                <a:sym typeface="Barlow"/>
              </a:rPr>
              <a:t>TIME AND SPACE COMPLEXITY</a:t>
            </a:r>
            <a:endParaRPr b="1" i="0" sz="2700" u="none" cap="none" strike="noStrike">
              <a:solidFill>
                <a:srgbClr val="595959"/>
              </a:solidFill>
              <a:latin typeface="Barlow"/>
              <a:ea typeface="Barlow"/>
              <a:cs typeface="Barlow"/>
              <a:sym typeface="Barlow"/>
            </a:endParaRPr>
          </a:p>
        </p:txBody>
      </p:sp>
      <p:sp>
        <p:nvSpPr>
          <p:cNvPr id="57" name="Google Shape;57;p1"/>
          <p:cNvSpPr txBox="1"/>
          <p:nvPr/>
        </p:nvSpPr>
        <p:spPr>
          <a:xfrm>
            <a:off x="270000" y="981950"/>
            <a:ext cx="8640000" cy="405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000"/>
              <a:buFont typeface="Arial"/>
              <a:buNone/>
            </a:pPr>
            <a:r>
              <a:rPr b="1" i="0" lang="en-GB" sz="2400" u="none" cap="none" strike="noStrike">
                <a:solidFill>
                  <a:srgbClr val="595959"/>
                </a:solidFill>
                <a:latin typeface="Barlow"/>
                <a:ea typeface="Barlow"/>
                <a:cs typeface="Barlow"/>
                <a:sym typeface="Barlow"/>
              </a:rPr>
              <a:t>LESSON 14</a:t>
            </a:r>
            <a:endParaRPr b="0" i="0" sz="1100" u="none" cap="none" strike="noStrike">
              <a:solidFill>
                <a:srgbClr val="000000"/>
              </a:solidFill>
              <a:latin typeface="Arial"/>
              <a:ea typeface="Arial"/>
              <a:cs typeface="Arial"/>
              <a:sym typeface="Arial"/>
            </a:endParaRPr>
          </a:p>
        </p:txBody>
      </p:sp>
      <p:sp>
        <p:nvSpPr>
          <p:cNvPr id="58" name="Google Shape;58;p1"/>
          <p:cNvSpPr txBox="1"/>
          <p:nvPr/>
        </p:nvSpPr>
        <p:spPr>
          <a:xfrm>
            <a:off x="159150" y="4738500"/>
            <a:ext cx="5333400" cy="405000"/>
          </a:xfrm>
          <a:prstGeom prst="rect">
            <a:avLst/>
          </a:prstGeom>
          <a:noFill/>
          <a:ln>
            <a:noFill/>
          </a:ln>
        </p:spPr>
        <p:txBody>
          <a:bodyPr anchorCtr="0" anchor="t" bIns="91425" lIns="91425" spcFirstLastPara="1" rIns="91425" wrap="square" tIns="91425">
            <a:noAutofit/>
          </a:bodyPr>
          <a:lstStyle/>
          <a:p>
            <a:pPr indent="0" lvl="0" marL="0" marR="0" rtl="0" algn="l">
              <a:lnSpc>
                <a:spcPct val="65000"/>
              </a:lnSpc>
              <a:spcBef>
                <a:spcPts val="0"/>
              </a:spcBef>
              <a:spcAft>
                <a:spcPts val="0"/>
              </a:spcAft>
              <a:buClr>
                <a:srgbClr val="000000"/>
              </a:buClr>
              <a:buSzPts val="4000"/>
              <a:buFont typeface="Arial"/>
              <a:buNone/>
            </a:pPr>
            <a:r>
              <a:rPr b="1" lang="en-GB" sz="2100">
                <a:solidFill>
                  <a:srgbClr val="F54996"/>
                </a:solidFill>
                <a:latin typeface="Barlow"/>
                <a:ea typeface="Barlow"/>
                <a:cs typeface="Barlow"/>
                <a:sym typeface="Barlow"/>
              </a:rPr>
              <a:t>CFG</a:t>
            </a:r>
            <a:r>
              <a:rPr b="1" i="0" lang="en-GB" sz="2100" u="none" cap="none" strike="noStrike">
                <a:solidFill>
                  <a:srgbClr val="F54996"/>
                </a:solidFill>
                <a:latin typeface="Barlow"/>
                <a:ea typeface="Barlow"/>
                <a:cs typeface="Barlow"/>
                <a:sym typeface="Barlow"/>
              </a:rPr>
              <a:t>DEGREE → FULL-STACK STREAM</a:t>
            </a:r>
            <a:r>
              <a:rPr b="0" i="0" lang="en-GB" sz="2100" u="none" cap="none" strike="noStrike">
                <a:solidFill>
                  <a:srgbClr val="F54996"/>
                </a:solidFill>
                <a:latin typeface="Barlow"/>
                <a:ea typeface="Barlow"/>
                <a:cs typeface="Barlow"/>
                <a:sym typeface="Barlow"/>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5" name="Shape 155"/>
        <p:cNvGrpSpPr/>
        <p:nvPr/>
      </p:nvGrpSpPr>
      <p:grpSpPr>
        <a:xfrm>
          <a:off x="0" y="0"/>
          <a:ext cx="0" cy="0"/>
          <a:chOff x="0" y="0"/>
          <a:chExt cx="0" cy="0"/>
        </a:xfrm>
      </p:grpSpPr>
      <p:sp>
        <p:nvSpPr>
          <p:cNvPr id="156" name="Google Shape;156;p10"/>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BIG O NOTATION</a:t>
            </a:r>
            <a:endParaRPr b="0" i="0" sz="3400" u="none" cap="none" strike="noStrike">
              <a:solidFill>
                <a:srgbClr val="000000"/>
              </a:solidFill>
              <a:latin typeface="Barlow ExtraBold"/>
              <a:ea typeface="Barlow ExtraBold"/>
              <a:cs typeface="Barlow ExtraBold"/>
              <a:sym typeface="Barlow ExtraBold"/>
            </a:endParaRPr>
          </a:p>
        </p:txBody>
      </p:sp>
      <p:cxnSp>
        <p:nvCxnSpPr>
          <p:cNvPr id="157" name="Google Shape;157;p10"/>
          <p:cNvCxnSpPr/>
          <p:nvPr/>
        </p:nvCxnSpPr>
        <p:spPr>
          <a:xfrm flipH="1">
            <a:off x="6470713" y="769650"/>
            <a:ext cx="8100" cy="4140900"/>
          </a:xfrm>
          <a:prstGeom prst="straightConnector1">
            <a:avLst/>
          </a:prstGeom>
          <a:noFill/>
          <a:ln cap="flat" cmpd="sng" w="76200">
            <a:solidFill>
              <a:srgbClr val="666666"/>
            </a:solidFill>
            <a:prstDash val="solid"/>
            <a:round/>
            <a:headEnd len="sm" w="sm" type="none"/>
            <a:tailEnd len="sm" w="sm" type="none"/>
          </a:ln>
        </p:spPr>
      </p:cxnSp>
      <p:sp>
        <p:nvSpPr>
          <p:cNvPr id="158" name="Google Shape;158;p10"/>
          <p:cNvSpPr txBox="1"/>
          <p:nvPr/>
        </p:nvSpPr>
        <p:spPr>
          <a:xfrm>
            <a:off x="657725" y="769650"/>
            <a:ext cx="36393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0" lang="en-GB" sz="1600" u="none" cap="none" strike="noStrike">
                <a:solidFill>
                  <a:srgbClr val="000000"/>
                </a:solidFill>
                <a:latin typeface="Barlow"/>
                <a:ea typeface="Barlow"/>
                <a:cs typeface="Barlow"/>
                <a:sym typeface="Barlow"/>
              </a:rPr>
              <a:t>INTRODUCTION</a:t>
            </a:r>
            <a:endParaRPr b="1" i="0"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159" name="Google Shape;159;p10"/>
          <p:cNvPicPr preferRelativeResize="0"/>
          <p:nvPr/>
        </p:nvPicPr>
        <p:blipFill rotWithShape="1">
          <a:blip r:embed="rId3">
            <a:alphaModFix/>
          </a:blip>
          <a:srcRect b="0" l="0" r="0" t="0"/>
          <a:stretch/>
        </p:blipFill>
        <p:spPr>
          <a:xfrm rot="5400000">
            <a:off x="255900" y="735076"/>
            <a:ext cx="338299" cy="343901"/>
          </a:xfrm>
          <a:prstGeom prst="rect">
            <a:avLst/>
          </a:prstGeom>
          <a:noFill/>
          <a:ln>
            <a:noFill/>
          </a:ln>
        </p:spPr>
      </p:pic>
      <p:pic>
        <p:nvPicPr>
          <p:cNvPr id="160" name="Google Shape;160;p10"/>
          <p:cNvPicPr preferRelativeResize="0"/>
          <p:nvPr/>
        </p:nvPicPr>
        <p:blipFill rotWithShape="1">
          <a:blip r:embed="rId4">
            <a:alphaModFix/>
          </a:blip>
          <a:srcRect b="0" l="0" r="0" t="0"/>
          <a:stretch/>
        </p:blipFill>
        <p:spPr>
          <a:xfrm>
            <a:off x="1942400" y="1164475"/>
            <a:ext cx="2629603" cy="3494450"/>
          </a:xfrm>
          <a:prstGeom prst="rect">
            <a:avLst/>
          </a:prstGeom>
          <a:noFill/>
          <a:ln>
            <a:noFill/>
          </a:ln>
        </p:spPr>
      </p:pic>
      <p:sp>
        <p:nvSpPr>
          <p:cNvPr id="161" name="Google Shape;161;p10"/>
          <p:cNvSpPr txBox="1"/>
          <p:nvPr/>
        </p:nvSpPr>
        <p:spPr>
          <a:xfrm>
            <a:off x="2457050" y="1983400"/>
            <a:ext cx="14802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sng" cap="none" strike="noStrike">
                <a:solidFill>
                  <a:schemeClr val="hlink"/>
                </a:solidFill>
                <a:latin typeface="Barlow"/>
                <a:ea typeface="Barlow"/>
                <a:cs typeface="Barlow"/>
                <a:sym typeface="Barlow"/>
                <a:hlinkClick r:id="rId5"/>
              </a:rPr>
              <a:t>HIGH LEVEL OVERVIEW</a:t>
            </a:r>
            <a:endParaRPr b="0" i="0" sz="1400" u="none" cap="none" strike="noStrike">
              <a:solidFill>
                <a:srgbClr val="000000"/>
              </a:solidFill>
              <a:latin typeface="Barlow"/>
              <a:ea typeface="Barlow"/>
              <a:cs typeface="Barlow"/>
              <a:sym typeface="Barlow"/>
            </a:endParaRPr>
          </a:p>
        </p:txBody>
      </p:sp>
      <p:pic>
        <p:nvPicPr>
          <p:cNvPr id="162" name="Google Shape;162;p10"/>
          <p:cNvPicPr preferRelativeResize="0"/>
          <p:nvPr/>
        </p:nvPicPr>
        <p:blipFill rotWithShape="1">
          <a:blip r:embed="rId6">
            <a:alphaModFix/>
          </a:blip>
          <a:srcRect b="0" l="0" r="0" t="0"/>
          <a:stretch/>
        </p:blipFill>
        <p:spPr>
          <a:xfrm>
            <a:off x="6823663" y="150455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6" name="Shape 166"/>
        <p:cNvGrpSpPr/>
        <p:nvPr/>
      </p:nvGrpSpPr>
      <p:grpSpPr>
        <a:xfrm>
          <a:off x="0" y="0"/>
          <a:ext cx="0" cy="0"/>
          <a:chOff x="0" y="0"/>
          <a:chExt cx="0" cy="0"/>
        </a:xfrm>
      </p:grpSpPr>
      <p:sp>
        <p:nvSpPr>
          <p:cNvPr id="167" name="Google Shape;167;p11"/>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BIG O NOTATION</a:t>
            </a:r>
            <a:endParaRPr b="0" i="0" sz="3400" u="none" cap="none" strike="noStrike">
              <a:solidFill>
                <a:srgbClr val="000000"/>
              </a:solidFill>
              <a:latin typeface="Barlow ExtraBold"/>
              <a:ea typeface="Barlow ExtraBold"/>
              <a:cs typeface="Barlow ExtraBold"/>
              <a:sym typeface="Barlow ExtraBold"/>
            </a:endParaRPr>
          </a:p>
        </p:txBody>
      </p:sp>
      <p:cxnSp>
        <p:nvCxnSpPr>
          <p:cNvPr id="168" name="Google Shape;168;p11"/>
          <p:cNvCxnSpPr/>
          <p:nvPr/>
        </p:nvCxnSpPr>
        <p:spPr>
          <a:xfrm flipH="1">
            <a:off x="6334288" y="821700"/>
            <a:ext cx="8100" cy="4140900"/>
          </a:xfrm>
          <a:prstGeom prst="straightConnector1">
            <a:avLst/>
          </a:prstGeom>
          <a:noFill/>
          <a:ln cap="flat" cmpd="sng" w="76200">
            <a:solidFill>
              <a:srgbClr val="666666"/>
            </a:solidFill>
            <a:prstDash val="solid"/>
            <a:round/>
            <a:headEnd len="sm" w="sm" type="none"/>
            <a:tailEnd len="sm" w="sm" type="none"/>
          </a:ln>
        </p:spPr>
      </p:cxnSp>
      <p:sp>
        <p:nvSpPr>
          <p:cNvPr id="169" name="Google Shape;169;p11"/>
          <p:cNvSpPr txBox="1"/>
          <p:nvPr/>
        </p:nvSpPr>
        <p:spPr>
          <a:xfrm>
            <a:off x="1497925" y="1731600"/>
            <a:ext cx="392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1"/>
          <p:cNvSpPr txBox="1"/>
          <p:nvPr/>
        </p:nvSpPr>
        <p:spPr>
          <a:xfrm>
            <a:off x="400175" y="1445250"/>
            <a:ext cx="5499300" cy="28938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66666"/>
              </a:lnSpc>
              <a:spcBef>
                <a:spcPts val="0"/>
              </a:spcBef>
              <a:spcAft>
                <a:spcPts val="0"/>
              </a:spcAft>
              <a:buClr>
                <a:schemeClr val="dk1"/>
              </a:buClr>
              <a:buSzPts val="1600"/>
              <a:buFont typeface="Barlow"/>
              <a:buChar char="●"/>
            </a:pPr>
            <a:r>
              <a:rPr b="0" i="0" lang="en-GB" sz="1600" u="none" cap="none" strike="noStrike">
                <a:solidFill>
                  <a:schemeClr val="dk1"/>
                </a:solidFill>
                <a:highlight>
                  <a:srgbClr val="F9FAFC"/>
                </a:highlight>
                <a:latin typeface="Barlow"/>
                <a:ea typeface="Barlow"/>
                <a:cs typeface="Barlow"/>
                <a:sym typeface="Barlow"/>
              </a:rPr>
              <a:t>The notation is used to describe the time complexity and space complexity of algorithms. </a:t>
            </a:r>
            <a:endParaRPr b="0" i="0" sz="1600" u="none" cap="none" strike="noStrike">
              <a:solidFill>
                <a:schemeClr val="dk1"/>
              </a:solidFill>
              <a:highlight>
                <a:srgbClr val="F9FAFC"/>
              </a:highlight>
              <a:latin typeface="Barlow"/>
              <a:ea typeface="Barlow"/>
              <a:cs typeface="Barlow"/>
              <a:sym typeface="Barlow"/>
            </a:endParaRPr>
          </a:p>
          <a:p>
            <a:pPr indent="-330200" lvl="0" marL="457200" marR="0" rtl="0" algn="l">
              <a:lnSpc>
                <a:spcPct val="166666"/>
              </a:lnSpc>
              <a:spcBef>
                <a:spcPts val="0"/>
              </a:spcBef>
              <a:spcAft>
                <a:spcPts val="0"/>
              </a:spcAft>
              <a:buClr>
                <a:schemeClr val="dk1"/>
              </a:buClr>
              <a:buSzPts val="1600"/>
              <a:buFont typeface="Barlow"/>
              <a:buChar char="●"/>
            </a:pPr>
            <a:r>
              <a:rPr b="0" i="0" lang="en-GB" sz="1600" u="none" cap="none" strike="noStrike">
                <a:solidFill>
                  <a:schemeClr val="dk1"/>
                </a:solidFill>
                <a:highlight>
                  <a:srgbClr val="F9FAFC"/>
                </a:highlight>
                <a:latin typeface="Barlow"/>
                <a:ea typeface="Barlow"/>
                <a:cs typeface="Barlow"/>
                <a:sym typeface="Barlow"/>
              </a:rPr>
              <a:t>Variables used in</a:t>
            </a:r>
            <a:r>
              <a:rPr b="1" i="0" lang="en-GB" sz="1600" u="none" cap="none" strike="noStrike">
                <a:solidFill>
                  <a:schemeClr val="dk1"/>
                </a:solidFill>
                <a:highlight>
                  <a:srgbClr val="F9FAFC"/>
                </a:highlight>
                <a:latin typeface="Barlow"/>
                <a:ea typeface="Barlow"/>
                <a:cs typeface="Barlow"/>
                <a:sym typeface="Barlow"/>
              </a:rPr>
              <a:t> Big O notation</a:t>
            </a:r>
            <a:r>
              <a:rPr b="0" i="0" lang="en-GB" sz="1600" u="none" cap="none" strike="noStrike">
                <a:solidFill>
                  <a:schemeClr val="dk1"/>
                </a:solidFill>
                <a:highlight>
                  <a:srgbClr val="F9FAFC"/>
                </a:highlight>
                <a:latin typeface="Barlow"/>
                <a:ea typeface="Barlow"/>
                <a:cs typeface="Barlow"/>
                <a:sym typeface="Barlow"/>
              </a:rPr>
              <a:t> denote the sizes of inputs to algorithms. </a:t>
            </a:r>
            <a:endParaRPr b="0" i="0" sz="1600" u="none" cap="none" strike="noStrike">
              <a:solidFill>
                <a:schemeClr val="dk1"/>
              </a:solidFill>
              <a:highlight>
                <a:srgbClr val="F9FAFC"/>
              </a:highlight>
              <a:latin typeface="Barlow"/>
              <a:ea typeface="Barlow"/>
              <a:cs typeface="Barlow"/>
              <a:sym typeface="Barlow"/>
            </a:endParaRPr>
          </a:p>
          <a:p>
            <a:pPr indent="-330200" lvl="0" marL="457200" marR="0" rtl="0" algn="l">
              <a:lnSpc>
                <a:spcPct val="166666"/>
              </a:lnSpc>
              <a:spcBef>
                <a:spcPts val="0"/>
              </a:spcBef>
              <a:spcAft>
                <a:spcPts val="0"/>
              </a:spcAft>
              <a:buClr>
                <a:schemeClr val="dk1"/>
              </a:buClr>
              <a:buSzPts val="1600"/>
              <a:buFont typeface="Barlow"/>
              <a:buChar char="●"/>
            </a:pPr>
            <a:r>
              <a:rPr b="0" i="0" lang="en-GB" sz="1600" u="none" cap="none" strike="noStrike">
                <a:solidFill>
                  <a:schemeClr val="dk1"/>
                </a:solidFill>
                <a:highlight>
                  <a:srgbClr val="F9FAFC"/>
                </a:highlight>
                <a:latin typeface="Barlow"/>
                <a:ea typeface="Barlow"/>
                <a:cs typeface="Barlow"/>
                <a:sym typeface="Barlow"/>
              </a:rPr>
              <a:t>For example </a:t>
            </a:r>
            <a:r>
              <a:rPr b="1" i="0" lang="en-GB" sz="1600" u="none" cap="none" strike="noStrike">
                <a:solidFill>
                  <a:schemeClr val="dk1"/>
                </a:solidFill>
                <a:highlight>
                  <a:srgbClr val="F9FAFC"/>
                </a:highlight>
                <a:latin typeface="Barlow"/>
                <a:ea typeface="Barlow"/>
                <a:cs typeface="Barlow"/>
                <a:sym typeface="Barlow"/>
              </a:rPr>
              <a:t>O(n + m)</a:t>
            </a:r>
            <a:r>
              <a:rPr b="0" i="0" lang="en-GB" sz="1600" u="none" cap="none" strike="noStrike">
                <a:solidFill>
                  <a:schemeClr val="dk1"/>
                </a:solidFill>
                <a:highlight>
                  <a:srgbClr val="F9FAFC"/>
                </a:highlight>
                <a:latin typeface="Barlow"/>
                <a:ea typeface="Barlow"/>
                <a:cs typeface="Barlow"/>
                <a:sym typeface="Barlow"/>
              </a:rPr>
              <a:t> might be the time complexity of an algorithm that traverses through an array of length </a:t>
            </a:r>
            <a:r>
              <a:rPr b="1" i="0" lang="en-GB" sz="1600" u="none" cap="none" strike="noStrike">
                <a:solidFill>
                  <a:schemeClr val="dk1"/>
                </a:solidFill>
                <a:highlight>
                  <a:srgbClr val="F9FAFC"/>
                </a:highlight>
                <a:latin typeface="Barlow"/>
                <a:ea typeface="Barlow"/>
                <a:cs typeface="Barlow"/>
                <a:sym typeface="Barlow"/>
              </a:rPr>
              <a:t>n</a:t>
            </a:r>
            <a:r>
              <a:rPr b="0" i="0" lang="en-GB" sz="1600" u="none" cap="none" strike="noStrike">
                <a:solidFill>
                  <a:schemeClr val="dk1"/>
                </a:solidFill>
                <a:highlight>
                  <a:srgbClr val="F9FAFC"/>
                </a:highlight>
                <a:latin typeface="Barlow"/>
                <a:ea typeface="Barlow"/>
                <a:cs typeface="Barlow"/>
                <a:sym typeface="Barlow"/>
              </a:rPr>
              <a:t> and through a string of length </a:t>
            </a:r>
            <a:r>
              <a:rPr b="1" i="0" lang="en-GB" sz="1600" u="none" cap="none" strike="noStrike">
                <a:solidFill>
                  <a:schemeClr val="dk1"/>
                </a:solidFill>
                <a:highlight>
                  <a:srgbClr val="F9FAFC"/>
                </a:highlight>
                <a:latin typeface="Barlow"/>
                <a:ea typeface="Barlow"/>
                <a:cs typeface="Barlow"/>
                <a:sym typeface="Barlow"/>
              </a:rPr>
              <a:t>m</a:t>
            </a:r>
            <a:r>
              <a:rPr b="0" i="0" lang="en-GB" sz="1600" u="none" cap="none" strike="noStrike">
                <a:solidFill>
                  <a:schemeClr val="dk1"/>
                </a:solidFill>
                <a:highlight>
                  <a:srgbClr val="F9FAFC"/>
                </a:highlight>
                <a:latin typeface="Barlow"/>
                <a:ea typeface="Barlow"/>
                <a:cs typeface="Barlow"/>
                <a:sym typeface="Barlow"/>
              </a:rPr>
              <a:t>.</a:t>
            </a:r>
            <a:endParaRPr b="0" i="0" sz="1600" u="none" cap="none" strike="noStrike">
              <a:solidFill>
                <a:schemeClr val="dk1"/>
              </a:solidFill>
              <a:highlight>
                <a:srgbClr val="F9FAFC"/>
              </a:highlight>
              <a:latin typeface="Barlow"/>
              <a:ea typeface="Barlow"/>
              <a:cs typeface="Barlow"/>
              <a:sym typeface="Barlow"/>
            </a:endParaRPr>
          </a:p>
        </p:txBody>
      </p:sp>
      <p:sp>
        <p:nvSpPr>
          <p:cNvPr id="171" name="Google Shape;171;p11"/>
          <p:cNvSpPr txBox="1"/>
          <p:nvPr/>
        </p:nvSpPr>
        <p:spPr>
          <a:xfrm>
            <a:off x="6494325" y="1236525"/>
            <a:ext cx="2421000" cy="34170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200000"/>
              </a:lnSpc>
              <a:spcBef>
                <a:spcPts val="0"/>
              </a:spcBef>
              <a:spcAft>
                <a:spcPts val="0"/>
              </a:spcAft>
              <a:buClr>
                <a:srgbClr val="000000"/>
              </a:buClr>
              <a:buSzPts val="1400"/>
              <a:buFont typeface="Barlow"/>
              <a:buChar char="●"/>
            </a:pPr>
            <a:r>
              <a:rPr b="1" i="0" lang="en-GB" sz="1400" u="none" cap="none" strike="noStrike">
                <a:solidFill>
                  <a:srgbClr val="000000"/>
                </a:solidFill>
                <a:latin typeface="Barlow"/>
                <a:ea typeface="Barlow"/>
                <a:cs typeface="Barlow"/>
                <a:sym typeface="Barlow"/>
              </a:rPr>
              <a:t>Constant:</a:t>
            </a:r>
            <a:r>
              <a:rPr b="0" i="0" lang="en-GB" sz="1400" u="none" cap="none" strike="noStrike">
                <a:solidFill>
                  <a:srgbClr val="000000"/>
                </a:solidFill>
                <a:latin typeface="Barlow"/>
                <a:ea typeface="Barlow"/>
                <a:cs typeface="Barlow"/>
                <a:sym typeface="Barlow"/>
              </a:rPr>
              <a:t> O(1)</a:t>
            </a:r>
            <a:endParaRPr b="0" i="0" sz="1400" u="none" cap="none" strike="noStrike">
              <a:solidFill>
                <a:srgbClr val="000000"/>
              </a:solidFill>
              <a:latin typeface="Barlow"/>
              <a:ea typeface="Barlow"/>
              <a:cs typeface="Barlow"/>
              <a:sym typeface="Barlow"/>
            </a:endParaRPr>
          </a:p>
          <a:p>
            <a:pPr indent="-317500" lvl="0" marL="457200" marR="0" rtl="0" algn="l">
              <a:lnSpc>
                <a:spcPct val="200000"/>
              </a:lnSpc>
              <a:spcBef>
                <a:spcPts val="0"/>
              </a:spcBef>
              <a:spcAft>
                <a:spcPts val="0"/>
              </a:spcAft>
              <a:buClr>
                <a:srgbClr val="000000"/>
              </a:buClr>
              <a:buSzPts val="1400"/>
              <a:buFont typeface="Barlow"/>
              <a:buChar char="●"/>
            </a:pPr>
            <a:r>
              <a:rPr b="1" i="0" lang="en-GB" sz="1400" u="none" cap="none" strike="noStrike">
                <a:solidFill>
                  <a:srgbClr val="000000"/>
                </a:solidFill>
                <a:latin typeface="Barlow"/>
                <a:ea typeface="Barlow"/>
                <a:cs typeface="Barlow"/>
                <a:sym typeface="Barlow"/>
              </a:rPr>
              <a:t>Logarithmic:</a:t>
            </a:r>
            <a:r>
              <a:rPr b="0" i="0" lang="en-GB" sz="1400" u="none" cap="none" strike="noStrike">
                <a:solidFill>
                  <a:srgbClr val="000000"/>
                </a:solidFill>
                <a:latin typeface="Barlow"/>
                <a:ea typeface="Barlow"/>
                <a:cs typeface="Barlow"/>
                <a:sym typeface="Barlow"/>
              </a:rPr>
              <a:t> O(log(n))</a:t>
            </a:r>
            <a:endParaRPr b="0" i="0" sz="1400" u="none" cap="none" strike="noStrike">
              <a:solidFill>
                <a:srgbClr val="000000"/>
              </a:solidFill>
              <a:latin typeface="Barlow"/>
              <a:ea typeface="Barlow"/>
              <a:cs typeface="Barlow"/>
              <a:sym typeface="Barlow"/>
            </a:endParaRPr>
          </a:p>
          <a:p>
            <a:pPr indent="-317500" lvl="0" marL="457200" marR="0" rtl="0" algn="l">
              <a:lnSpc>
                <a:spcPct val="200000"/>
              </a:lnSpc>
              <a:spcBef>
                <a:spcPts val="0"/>
              </a:spcBef>
              <a:spcAft>
                <a:spcPts val="0"/>
              </a:spcAft>
              <a:buClr>
                <a:srgbClr val="000000"/>
              </a:buClr>
              <a:buSzPts val="1400"/>
              <a:buFont typeface="Barlow"/>
              <a:buChar char="●"/>
            </a:pPr>
            <a:r>
              <a:rPr b="1" i="0" lang="en-GB" sz="1400" u="none" cap="none" strike="noStrike">
                <a:solidFill>
                  <a:srgbClr val="000000"/>
                </a:solidFill>
                <a:latin typeface="Barlow"/>
                <a:ea typeface="Barlow"/>
                <a:cs typeface="Barlow"/>
                <a:sym typeface="Barlow"/>
              </a:rPr>
              <a:t>Linear:</a:t>
            </a:r>
            <a:r>
              <a:rPr b="0" i="0" lang="en-GB" sz="1400" u="none" cap="none" strike="noStrike">
                <a:solidFill>
                  <a:srgbClr val="000000"/>
                </a:solidFill>
                <a:latin typeface="Barlow"/>
                <a:ea typeface="Barlow"/>
                <a:cs typeface="Barlow"/>
                <a:sym typeface="Barlow"/>
              </a:rPr>
              <a:t> O(n)</a:t>
            </a:r>
            <a:endParaRPr b="0" i="0" sz="1400" u="none" cap="none" strike="noStrike">
              <a:solidFill>
                <a:srgbClr val="000000"/>
              </a:solidFill>
              <a:latin typeface="Barlow"/>
              <a:ea typeface="Barlow"/>
              <a:cs typeface="Barlow"/>
              <a:sym typeface="Barlow"/>
            </a:endParaRPr>
          </a:p>
          <a:p>
            <a:pPr indent="-317500" lvl="0" marL="457200" marR="0" rtl="0" algn="l">
              <a:lnSpc>
                <a:spcPct val="200000"/>
              </a:lnSpc>
              <a:spcBef>
                <a:spcPts val="0"/>
              </a:spcBef>
              <a:spcAft>
                <a:spcPts val="0"/>
              </a:spcAft>
              <a:buClr>
                <a:srgbClr val="000000"/>
              </a:buClr>
              <a:buSzPts val="1400"/>
              <a:buFont typeface="Barlow"/>
              <a:buChar char="●"/>
            </a:pPr>
            <a:r>
              <a:rPr b="1" i="0" lang="en-GB" sz="1400" u="none" cap="none" strike="noStrike">
                <a:solidFill>
                  <a:srgbClr val="000000"/>
                </a:solidFill>
                <a:latin typeface="Barlow"/>
                <a:ea typeface="Barlow"/>
                <a:cs typeface="Barlow"/>
                <a:sym typeface="Barlow"/>
              </a:rPr>
              <a:t>Log-linear:</a:t>
            </a:r>
            <a:r>
              <a:rPr b="0" i="0" lang="en-GB" sz="1400" u="none" cap="none" strike="noStrike">
                <a:solidFill>
                  <a:srgbClr val="000000"/>
                </a:solidFill>
                <a:latin typeface="Barlow"/>
                <a:ea typeface="Barlow"/>
                <a:cs typeface="Barlow"/>
                <a:sym typeface="Barlow"/>
              </a:rPr>
              <a:t> O(nlog(n))</a:t>
            </a:r>
            <a:endParaRPr b="0" i="0" sz="1400" u="none" cap="none" strike="noStrike">
              <a:solidFill>
                <a:srgbClr val="000000"/>
              </a:solidFill>
              <a:latin typeface="Barlow"/>
              <a:ea typeface="Barlow"/>
              <a:cs typeface="Barlow"/>
              <a:sym typeface="Barlow"/>
            </a:endParaRPr>
          </a:p>
          <a:p>
            <a:pPr indent="-317500" lvl="0" marL="457200" marR="0" rtl="0" algn="l">
              <a:lnSpc>
                <a:spcPct val="200000"/>
              </a:lnSpc>
              <a:spcBef>
                <a:spcPts val="0"/>
              </a:spcBef>
              <a:spcAft>
                <a:spcPts val="0"/>
              </a:spcAft>
              <a:buClr>
                <a:srgbClr val="000000"/>
              </a:buClr>
              <a:buSzPts val="1400"/>
              <a:buFont typeface="Barlow"/>
              <a:buChar char="●"/>
            </a:pPr>
            <a:r>
              <a:rPr b="1" i="0" lang="en-GB" sz="1400" u="none" cap="none" strike="noStrike">
                <a:solidFill>
                  <a:srgbClr val="000000"/>
                </a:solidFill>
                <a:latin typeface="Barlow"/>
                <a:ea typeface="Barlow"/>
                <a:cs typeface="Barlow"/>
                <a:sym typeface="Barlow"/>
              </a:rPr>
              <a:t>Quadratic:</a:t>
            </a:r>
            <a:r>
              <a:rPr b="0" i="0" lang="en-GB" sz="1400" u="none" cap="none" strike="noStrike">
                <a:solidFill>
                  <a:srgbClr val="000000"/>
                </a:solidFill>
                <a:latin typeface="Barlow"/>
                <a:ea typeface="Barlow"/>
                <a:cs typeface="Barlow"/>
                <a:sym typeface="Barlow"/>
              </a:rPr>
              <a:t> O(n</a:t>
            </a:r>
            <a:r>
              <a:rPr b="0" baseline="30000" i="0" lang="en-GB" sz="1400" u="none" cap="none" strike="noStrike">
                <a:solidFill>
                  <a:srgbClr val="000000"/>
                </a:solidFill>
                <a:latin typeface="Barlow"/>
                <a:ea typeface="Barlow"/>
                <a:cs typeface="Barlow"/>
                <a:sym typeface="Barlow"/>
              </a:rPr>
              <a:t>2</a:t>
            </a:r>
            <a:r>
              <a:rPr b="0" i="0" lang="en-GB" sz="1400" u="none" cap="none" strike="noStrike">
                <a:solidFill>
                  <a:srgbClr val="000000"/>
                </a:solidFill>
                <a:latin typeface="Barlow"/>
                <a:ea typeface="Barlow"/>
                <a:cs typeface="Barlow"/>
                <a:sym typeface="Barlow"/>
              </a:rPr>
              <a:t>)</a:t>
            </a:r>
            <a:endParaRPr b="0" i="0" sz="1400" u="none" cap="none" strike="noStrike">
              <a:solidFill>
                <a:srgbClr val="000000"/>
              </a:solidFill>
              <a:latin typeface="Barlow"/>
              <a:ea typeface="Barlow"/>
              <a:cs typeface="Barlow"/>
              <a:sym typeface="Barlow"/>
            </a:endParaRPr>
          </a:p>
          <a:p>
            <a:pPr indent="-317500" lvl="0" marL="457200" marR="0" rtl="0" algn="l">
              <a:lnSpc>
                <a:spcPct val="200000"/>
              </a:lnSpc>
              <a:spcBef>
                <a:spcPts val="0"/>
              </a:spcBef>
              <a:spcAft>
                <a:spcPts val="0"/>
              </a:spcAft>
              <a:buClr>
                <a:srgbClr val="000000"/>
              </a:buClr>
              <a:buSzPts val="1400"/>
              <a:buFont typeface="Barlow"/>
              <a:buChar char="●"/>
            </a:pPr>
            <a:r>
              <a:rPr b="1" i="0" lang="en-GB" sz="1400" u="none" cap="none" strike="noStrike">
                <a:solidFill>
                  <a:srgbClr val="000000"/>
                </a:solidFill>
                <a:latin typeface="Barlow"/>
                <a:ea typeface="Barlow"/>
                <a:cs typeface="Barlow"/>
                <a:sym typeface="Barlow"/>
              </a:rPr>
              <a:t>Cubic:</a:t>
            </a:r>
            <a:r>
              <a:rPr b="0" i="0" lang="en-GB" sz="1400" u="none" cap="none" strike="noStrike">
                <a:solidFill>
                  <a:srgbClr val="000000"/>
                </a:solidFill>
                <a:latin typeface="Barlow"/>
                <a:ea typeface="Barlow"/>
                <a:cs typeface="Barlow"/>
                <a:sym typeface="Barlow"/>
              </a:rPr>
              <a:t> O(n</a:t>
            </a:r>
            <a:r>
              <a:rPr b="0" baseline="30000" i="0" lang="en-GB" sz="1400" u="none" cap="none" strike="noStrike">
                <a:solidFill>
                  <a:srgbClr val="000000"/>
                </a:solidFill>
                <a:latin typeface="Barlow"/>
                <a:ea typeface="Barlow"/>
                <a:cs typeface="Barlow"/>
                <a:sym typeface="Barlow"/>
              </a:rPr>
              <a:t>3</a:t>
            </a:r>
            <a:r>
              <a:rPr b="0" i="0" lang="en-GB" sz="1400" u="none" cap="none" strike="noStrike">
                <a:solidFill>
                  <a:srgbClr val="000000"/>
                </a:solidFill>
                <a:latin typeface="Barlow"/>
                <a:ea typeface="Barlow"/>
                <a:cs typeface="Barlow"/>
                <a:sym typeface="Barlow"/>
              </a:rPr>
              <a:t>)</a:t>
            </a:r>
            <a:endParaRPr b="0" i="0" sz="1400" u="none" cap="none" strike="noStrike">
              <a:solidFill>
                <a:srgbClr val="000000"/>
              </a:solidFill>
              <a:latin typeface="Barlow"/>
              <a:ea typeface="Barlow"/>
              <a:cs typeface="Barlow"/>
              <a:sym typeface="Barlow"/>
            </a:endParaRPr>
          </a:p>
          <a:p>
            <a:pPr indent="-317500" lvl="0" marL="457200" marR="0" rtl="0" algn="l">
              <a:lnSpc>
                <a:spcPct val="200000"/>
              </a:lnSpc>
              <a:spcBef>
                <a:spcPts val="0"/>
              </a:spcBef>
              <a:spcAft>
                <a:spcPts val="0"/>
              </a:spcAft>
              <a:buClr>
                <a:srgbClr val="000000"/>
              </a:buClr>
              <a:buSzPts val="1400"/>
              <a:buFont typeface="Barlow"/>
              <a:buChar char="●"/>
            </a:pPr>
            <a:r>
              <a:rPr b="1" i="0" lang="en-GB" sz="1400" u="none" cap="none" strike="noStrike">
                <a:solidFill>
                  <a:srgbClr val="000000"/>
                </a:solidFill>
                <a:latin typeface="Barlow"/>
                <a:ea typeface="Barlow"/>
                <a:cs typeface="Barlow"/>
                <a:sym typeface="Barlow"/>
              </a:rPr>
              <a:t>Exponential:</a:t>
            </a:r>
            <a:r>
              <a:rPr b="0" i="0" lang="en-GB" sz="1400" u="none" cap="none" strike="noStrike">
                <a:solidFill>
                  <a:srgbClr val="000000"/>
                </a:solidFill>
                <a:latin typeface="Barlow"/>
                <a:ea typeface="Barlow"/>
                <a:cs typeface="Barlow"/>
                <a:sym typeface="Barlow"/>
              </a:rPr>
              <a:t> O(2</a:t>
            </a:r>
            <a:r>
              <a:rPr b="0" baseline="30000" i="0" lang="en-GB" sz="1400" u="none" cap="none" strike="noStrike">
                <a:solidFill>
                  <a:srgbClr val="000000"/>
                </a:solidFill>
                <a:latin typeface="Barlow"/>
                <a:ea typeface="Barlow"/>
                <a:cs typeface="Barlow"/>
                <a:sym typeface="Barlow"/>
              </a:rPr>
              <a:t>n</a:t>
            </a:r>
            <a:r>
              <a:rPr b="0" i="0" lang="en-GB" sz="1400" u="none" cap="none" strike="noStrike">
                <a:solidFill>
                  <a:srgbClr val="000000"/>
                </a:solidFill>
                <a:latin typeface="Barlow"/>
                <a:ea typeface="Barlow"/>
                <a:cs typeface="Barlow"/>
                <a:sym typeface="Barlow"/>
              </a:rPr>
              <a:t>)</a:t>
            </a:r>
            <a:endParaRPr b="0" i="0" sz="1400" u="none" cap="none" strike="noStrike">
              <a:solidFill>
                <a:srgbClr val="000000"/>
              </a:solidFill>
              <a:latin typeface="Barlow"/>
              <a:ea typeface="Barlow"/>
              <a:cs typeface="Barlow"/>
              <a:sym typeface="Barlow"/>
            </a:endParaRPr>
          </a:p>
          <a:p>
            <a:pPr indent="-317500" lvl="0" marL="457200" marR="0" rtl="0" algn="l">
              <a:lnSpc>
                <a:spcPct val="200000"/>
              </a:lnSpc>
              <a:spcBef>
                <a:spcPts val="0"/>
              </a:spcBef>
              <a:spcAft>
                <a:spcPts val="0"/>
              </a:spcAft>
              <a:buClr>
                <a:srgbClr val="000000"/>
              </a:buClr>
              <a:buSzPts val="1400"/>
              <a:buFont typeface="Barlow"/>
              <a:buChar char="●"/>
            </a:pPr>
            <a:r>
              <a:rPr b="1" i="0" lang="en-GB" sz="1400" u="none" cap="none" strike="noStrike">
                <a:solidFill>
                  <a:srgbClr val="000000"/>
                </a:solidFill>
                <a:latin typeface="Barlow"/>
                <a:ea typeface="Barlow"/>
                <a:cs typeface="Barlow"/>
                <a:sym typeface="Barlow"/>
              </a:rPr>
              <a:t>Factorial:</a:t>
            </a:r>
            <a:r>
              <a:rPr b="0" i="0" lang="en-GB" sz="1400" u="none" cap="none" strike="noStrike">
                <a:solidFill>
                  <a:srgbClr val="000000"/>
                </a:solidFill>
                <a:latin typeface="Barlow"/>
                <a:ea typeface="Barlow"/>
                <a:cs typeface="Barlow"/>
                <a:sym typeface="Barlow"/>
              </a:rPr>
              <a:t> O(n!)</a:t>
            </a:r>
            <a:endParaRPr b="0" i="0" sz="1400" u="none" cap="none" strike="noStrike">
              <a:solidFill>
                <a:srgbClr val="000000"/>
              </a:solidFill>
              <a:latin typeface="Barlow"/>
              <a:ea typeface="Barlow"/>
              <a:cs typeface="Barlow"/>
              <a:sym typeface="Barl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5" name="Shape 175"/>
        <p:cNvGrpSpPr/>
        <p:nvPr/>
      </p:nvGrpSpPr>
      <p:grpSpPr>
        <a:xfrm>
          <a:off x="0" y="0"/>
          <a:ext cx="0" cy="0"/>
          <a:chOff x="0" y="0"/>
          <a:chExt cx="0" cy="0"/>
        </a:xfrm>
      </p:grpSpPr>
      <p:sp>
        <p:nvSpPr>
          <p:cNvPr id="176" name="Google Shape;176;p12"/>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BIG O NOTATION</a:t>
            </a:r>
            <a:endParaRPr b="0" i="0" sz="3400" u="none" cap="none" strike="noStrike">
              <a:solidFill>
                <a:srgbClr val="000000"/>
              </a:solidFill>
              <a:latin typeface="Barlow ExtraBold"/>
              <a:ea typeface="Barlow ExtraBold"/>
              <a:cs typeface="Barlow ExtraBold"/>
              <a:sym typeface="Barlow ExtraBold"/>
            </a:endParaRPr>
          </a:p>
        </p:txBody>
      </p:sp>
      <p:pic>
        <p:nvPicPr>
          <p:cNvPr id="177" name="Google Shape;177;p12"/>
          <p:cNvPicPr preferRelativeResize="0"/>
          <p:nvPr/>
        </p:nvPicPr>
        <p:blipFill rotWithShape="1">
          <a:blip r:embed="rId3">
            <a:alphaModFix/>
          </a:blip>
          <a:srcRect b="0" l="0" r="0" t="7028"/>
          <a:stretch/>
        </p:blipFill>
        <p:spPr>
          <a:xfrm>
            <a:off x="1085800" y="957225"/>
            <a:ext cx="6751124" cy="3829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1" name="Shape 181"/>
        <p:cNvGrpSpPr/>
        <p:nvPr/>
      </p:nvGrpSpPr>
      <p:grpSpPr>
        <a:xfrm>
          <a:off x="0" y="0"/>
          <a:ext cx="0" cy="0"/>
          <a:chOff x="0" y="0"/>
          <a:chExt cx="0" cy="0"/>
        </a:xfrm>
      </p:grpSpPr>
      <p:sp>
        <p:nvSpPr>
          <p:cNvPr id="182" name="Google Shape;182;p13"/>
          <p:cNvSpPr txBox="1"/>
          <p:nvPr/>
        </p:nvSpPr>
        <p:spPr>
          <a:xfrm>
            <a:off x="2798725" y="2509400"/>
            <a:ext cx="5032500" cy="89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0" i="0" lang="en-GB" sz="2300" u="none" cap="none" strike="noStrike">
                <a:solidFill>
                  <a:srgbClr val="000000"/>
                </a:solidFill>
                <a:latin typeface="Barlow"/>
                <a:ea typeface="Barlow"/>
                <a:cs typeface="Barlow"/>
                <a:sym typeface="Barlow"/>
              </a:rPr>
              <a:t>ALGORITHMS </a:t>
            </a:r>
            <a:endParaRPr b="0" i="0" sz="2300" u="none" cap="none" strike="noStrike">
              <a:solidFill>
                <a:srgbClr val="000000"/>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2300"/>
              <a:buFont typeface="Arial"/>
              <a:buNone/>
            </a:pPr>
            <a:r>
              <a:rPr b="0" i="0" lang="en-GB" sz="2300" u="none" cap="none" strike="noStrike">
                <a:solidFill>
                  <a:srgbClr val="000000"/>
                </a:solidFill>
                <a:latin typeface="Barlow"/>
                <a:ea typeface="Barlow"/>
                <a:cs typeface="Barlow"/>
                <a:sym typeface="Barlow"/>
              </a:rPr>
              <a:t>EXERCISES &amp; PRACTICE</a:t>
            </a:r>
            <a:endParaRPr b="0" i="0" sz="2300" u="none" cap="none" strike="noStrike">
              <a:solidFill>
                <a:srgbClr val="000000"/>
              </a:solidFill>
              <a:latin typeface="Barlow"/>
              <a:ea typeface="Barlow"/>
              <a:cs typeface="Barlow"/>
              <a:sym typeface="Barlow"/>
            </a:endParaRPr>
          </a:p>
        </p:txBody>
      </p:sp>
      <p:pic>
        <p:nvPicPr>
          <p:cNvPr id="183" name="Google Shape;183;p13"/>
          <p:cNvPicPr preferRelativeResize="0"/>
          <p:nvPr/>
        </p:nvPicPr>
        <p:blipFill rotWithShape="1">
          <a:blip r:embed="rId3">
            <a:alphaModFix/>
          </a:blip>
          <a:srcRect b="0" l="0" r="0" t="0"/>
          <a:stretch/>
        </p:blipFill>
        <p:spPr>
          <a:xfrm>
            <a:off x="389625" y="184700"/>
            <a:ext cx="1400550" cy="1400550"/>
          </a:xfrm>
          <a:prstGeom prst="rect">
            <a:avLst/>
          </a:prstGeom>
          <a:noFill/>
          <a:ln cap="flat" cmpd="sng" w="28575">
            <a:solidFill>
              <a:srgbClr val="F54996"/>
            </a:solidFill>
            <a:prstDash val="solid"/>
            <a:round/>
            <a:headEnd len="sm" w="sm" type="none"/>
            <a:tailEnd len="sm" w="sm" type="none"/>
          </a:ln>
        </p:spPr>
      </p:pic>
      <p:sp>
        <p:nvSpPr>
          <p:cNvPr id="184" name="Google Shape;184;p13"/>
          <p:cNvSpPr txBox="1"/>
          <p:nvPr/>
        </p:nvSpPr>
        <p:spPr>
          <a:xfrm>
            <a:off x="697275" y="1707550"/>
            <a:ext cx="10929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0" lang="en-GB" sz="1600" u="none" cap="none" strike="noStrike">
                <a:solidFill>
                  <a:srgbClr val="000000"/>
                </a:solidFill>
                <a:latin typeface="Barlow"/>
                <a:ea typeface="Barlow"/>
                <a:cs typeface="Barlow"/>
                <a:sym typeface="Barlow"/>
              </a:rPr>
              <a:t> DEMO &amp;</a:t>
            </a:r>
            <a:endParaRPr b="1" i="0"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600"/>
              <a:buFont typeface="Arial"/>
              <a:buNone/>
            </a:pPr>
            <a:r>
              <a:rPr b="1" i="0" lang="en-GB" sz="1600" u="none" cap="none" strike="noStrike">
                <a:solidFill>
                  <a:srgbClr val="000000"/>
                </a:solidFill>
                <a:latin typeface="Barlow"/>
                <a:ea typeface="Barlow"/>
                <a:cs typeface="Barlow"/>
                <a:sym typeface="Barlow"/>
              </a:rPr>
              <a:t> EXERCISES</a:t>
            </a:r>
            <a:endParaRPr b="1" i="0"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185" name="Google Shape;185;p13"/>
          <p:cNvPicPr preferRelativeResize="0"/>
          <p:nvPr/>
        </p:nvPicPr>
        <p:blipFill rotWithShape="1">
          <a:blip r:embed="rId4">
            <a:alphaModFix/>
          </a:blip>
          <a:srcRect b="0" l="0" r="0" t="0"/>
          <a:stretch/>
        </p:blipFill>
        <p:spPr>
          <a:xfrm rot="5400000">
            <a:off x="312275" y="1715601"/>
            <a:ext cx="338299" cy="3439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9" name="Shape 189"/>
        <p:cNvGrpSpPr/>
        <p:nvPr/>
      </p:nvGrpSpPr>
      <p:grpSpPr>
        <a:xfrm>
          <a:off x="0" y="0"/>
          <a:ext cx="0" cy="0"/>
          <a:chOff x="0" y="0"/>
          <a:chExt cx="0" cy="0"/>
        </a:xfrm>
      </p:grpSpPr>
      <p:pic>
        <p:nvPicPr>
          <p:cNvPr id="190" name="Google Shape;190;p14"/>
          <p:cNvPicPr preferRelativeResize="0"/>
          <p:nvPr/>
        </p:nvPicPr>
        <p:blipFill rotWithShape="1">
          <a:blip r:embed="rId3">
            <a:alphaModFix/>
          </a:blip>
          <a:srcRect b="0" l="0" r="0" t="0"/>
          <a:stretch/>
        </p:blipFill>
        <p:spPr>
          <a:xfrm>
            <a:off x="7081800" y="310775"/>
            <a:ext cx="1752149" cy="2494550"/>
          </a:xfrm>
          <a:prstGeom prst="rect">
            <a:avLst/>
          </a:prstGeom>
          <a:noFill/>
          <a:ln>
            <a:noFill/>
          </a:ln>
        </p:spPr>
      </p:pic>
      <p:sp>
        <p:nvSpPr>
          <p:cNvPr id="191" name="Google Shape;191;p14"/>
          <p:cNvSpPr txBox="1"/>
          <p:nvPr/>
        </p:nvSpPr>
        <p:spPr>
          <a:xfrm>
            <a:off x="174000" y="275750"/>
            <a:ext cx="3238500" cy="448200"/>
          </a:xfrm>
          <a:prstGeom prst="rect">
            <a:avLst/>
          </a:prstGeom>
          <a:noFill/>
          <a:ln>
            <a:noFill/>
          </a:ln>
        </p:spPr>
        <p:txBody>
          <a:bodyPr anchorCtr="0" anchor="t" bIns="0" lIns="0" spcFirstLastPara="1" rIns="0" wrap="square" tIns="0">
            <a:noAutofit/>
          </a:bodyPr>
          <a:lstStyle/>
          <a:p>
            <a:pPr indent="0" lvl="0" marL="0" marR="0" rtl="0" algn="ctr">
              <a:lnSpc>
                <a:spcPct val="65000"/>
              </a:lnSpc>
              <a:spcBef>
                <a:spcPts val="0"/>
              </a:spcBef>
              <a:spcAft>
                <a:spcPts val="0"/>
              </a:spcAft>
              <a:buClr>
                <a:srgbClr val="000000"/>
              </a:buClr>
              <a:buSzPts val="4000"/>
              <a:buFont typeface="Arial"/>
              <a:buNone/>
            </a:pPr>
            <a:r>
              <a:rPr b="0" i="0" lang="en-GB" sz="4000" u="none" cap="none" strike="noStrike">
                <a:solidFill>
                  <a:srgbClr val="FFFFFF"/>
                </a:solidFill>
                <a:latin typeface="Barlow ExtraBold"/>
                <a:ea typeface="Barlow ExtraBold"/>
                <a:cs typeface="Barlow ExtraBold"/>
                <a:sym typeface="Barlow ExtraBold"/>
              </a:rPr>
              <a:t>THANK YOU!</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2100" u="none" cap="none" strike="noStrike">
              <a:solidFill>
                <a:srgbClr val="F54996"/>
              </a:solidFill>
              <a:latin typeface="Barlow"/>
              <a:ea typeface="Barlow"/>
              <a:cs typeface="Barlow"/>
              <a:sym typeface="Barlow"/>
            </a:endParaRPr>
          </a:p>
          <a:p>
            <a:pPr indent="0" lvl="0" marL="0" marR="0" rtl="0" algn="ctr">
              <a:lnSpc>
                <a:spcPct val="65000"/>
              </a:lnSpc>
              <a:spcBef>
                <a:spcPts val="0"/>
              </a:spcBef>
              <a:spcAft>
                <a:spcPts val="0"/>
              </a:spcAft>
              <a:buClr>
                <a:srgbClr val="000000"/>
              </a:buClr>
              <a:buSzPts val="4000"/>
              <a:buFont typeface="Arial"/>
              <a:buNone/>
            </a:pPr>
            <a:r>
              <a:t/>
            </a:r>
            <a:endParaRPr b="0" i="0" sz="1200" u="none" cap="none" strike="noStrike">
              <a:solidFill>
                <a:srgbClr val="F54996"/>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nvSpPr>
        <p:spPr>
          <a:xfrm>
            <a:off x="249250" y="319675"/>
            <a:ext cx="5489700" cy="4461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1100"/>
              <a:buFont typeface="Arial"/>
              <a:buNone/>
            </a:pPr>
            <a:r>
              <a:rPr b="0" i="0" lang="en-GB" sz="3500" u="none" cap="none" strike="noStrike">
                <a:solidFill>
                  <a:srgbClr val="000000"/>
                </a:solidFill>
                <a:latin typeface="Barlow ExtraBold"/>
                <a:ea typeface="Barlow ExtraBold"/>
                <a:cs typeface="Barlow ExtraBold"/>
                <a:sym typeface="Barlow ExtraBold"/>
              </a:rPr>
              <a:t>AGENDA</a:t>
            </a:r>
            <a:endParaRPr b="0" i="0" sz="3500" u="none" cap="none" strike="noStrike">
              <a:solidFill>
                <a:srgbClr val="000000"/>
              </a:solidFill>
              <a:latin typeface="Barlow ExtraBold"/>
              <a:ea typeface="Barlow ExtraBold"/>
              <a:cs typeface="Barlow ExtraBold"/>
              <a:sym typeface="Barlow ExtraBold"/>
            </a:endParaRPr>
          </a:p>
          <a:p>
            <a:pPr indent="0" lvl="0" marL="0" marR="0" rtl="0" algn="l">
              <a:lnSpc>
                <a:spcPct val="65000"/>
              </a:lnSpc>
              <a:spcBef>
                <a:spcPts val="0"/>
              </a:spcBef>
              <a:spcAft>
                <a:spcPts val="0"/>
              </a:spcAft>
              <a:buClr>
                <a:srgbClr val="000000"/>
              </a:buClr>
              <a:buSzPts val="4000"/>
              <a:buFont typeface="Arial"/>
              <a:buNone/>
            </a:pPr>
            <a:r>
              <a:t/>
            </a:r>
            <a:endParaRPr b="0" i="0" sz="4000" u="none" cap="none" strike="noStrike">
              <a:solidFill>
                <a:srgbClr val="000000"/>
              </a:solidFill>
              <a:latin typeface="Barlow ExtraBold"/>
              <a:ea typeface="Barlow ExtraBold"/>
              <a:cs typeface="Barlow ExtraBold"/>
              <a:sym typeface="Barlow ExtraBold"/>
            </a:endParaRPr>
          </a:p>
        </p:txBody>
      </p:sp>
      <p:sp>
        <p:nvSpPr>
          <p:cNvPr id="64" name="Google Shape;64;p2"/>
          <p:cNvSpPr txBox="1"/>
          <p:nvPr/>
        </p:nvSpPr>
        <p:spPr>
          <a:xfrm>
            <a:off x="2972725" y="1399450"/>
            <a:ext cx="4426800" cy="2484300"/>
          </a:xfrm>
          <a:prstGeom prst="rect">
            <a:avLst/>
          </a:prstGeom>
          <a:noFill/>
          <a:ln cap="flat" cmpd="sng" w="9525">
            <a:solidFill>
              <a:srgbClr val="4A4A4A"/>
            </a:solidFill>
            <a:prstDash val="dot"/>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600"/>
              <a:buFont typeface="Arial"/>
              <a:buNone/>
            </a:pPr>
            <a:r>
              <a:rPr b="1" i="0" lang="en-GB" sz="1600" u="none" cap="none" strike="noStrike">
                <a:solidFill>
                  <a:srgbClr val="F54996"/>
                </a:solidFill>
                <a:latin typeface="Barlow"/>
                <a:ea typeface="Barlow"/>
                <a:cs typeface="Barlow"/>
                <a:sym typeface="Barlow"/>
              </a:rPr>
              <a:t>01</a:t>
            </a:r>
            <a:r>
              <a:rPr b="0" i="0" lang="en-GB" sz="1600" u="none" cap="none" strike="noStrike">
                <a:solidFill>
                  <a:srgbClr val="000000"/>
                </a:solidFill>
                <a:latin typeface="Barlow"/>
                <a:ea typeface="Barlow"/>
                <a:cs typeface="Barlow"/>
                <a:sym typeface="Barlow"/>
              </a:rPr>
              <a:t> Complexity Analysis</a:t>
            </a:r>
            <a:endParaRPr b="0" i="0" sz="1600" u="none" cap="none" strike="noStrike">
              <a:solidFill>
                <a:srgbClr val="000000"/>
              </a:solidFill>
              <a:latin typeface="Barlow"/>
              <a:ea typeface="Barlow"/>
              <a:cs typeface="Barlow"/>
              <a:sym typeface="Barlow"/>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Barlow"/>
              <a:ea typeface="Barlow"/>
              <a:cs typeface="Barlow"/>
              <a:sym typeface="Barlow"/>
            </a:endParaRPr>
          </a:p>
          <a:p>
            <a:pPr indent="0" lvl="0" marL="0" marR="0" rtl="0" algn="just">
              <a:lnSpc>
                <a:spcPct val="100000"/>
              </a:lnSpc>
              <a:spcBef>
                <a:spcPts val="0"/>
              </a:spcBef>
              <a:spcAft>
                <a:spcPts val="0"/>
              </a:spcAft>
              <a:buClr>
                <a:srgbClr val="000000"/>
              </a:buClr>
              <a:buSzPts val="1600"/>
              <a:buFont typeface="Arial"/>
              <a:buNone/>
            </a:pPr>
            <a:r>
              <a:rPr b="1" i="0" lang="en-GB" sz="1600" u="none" cap="none" strike="noStrike">
                <a:solidFill>
                  <a:srgbClr val="F54996"/>
                </a:solidFill>
                <a:latin typeface="Barlow"/>
                <a:ea typeface="Barlow"/>
                <a:cs typeface="Barlow"/>
                <a:sym typeface="Barlow"/>
              </a:rPr>
              <a:t>02</a:t>
            </a:r>
            <a:r>
              <a:rPr b="0" i="0" lang="en-GB" sz="1600" u="none" cap="none" strike="noStrike">
                <a:solidFill>
                  <a:srgbClr val="000000"/>
                </a:solidFill>
                <a:latin typeface="Barlow"/>
                <a:ea typeface="Barlow"/>
                <a:cs typeface="Barlow"/>
                <a:sym typeface="Barlow"/>
              </a:rPr>
              <a:t> Big O Notation</a:t>
            </a:r>
            <a:endParaRPr b="0" i="0" sz="1600" u="none" cap="none" strike="noStrike">
              <a:solidFill>
                <a:srgbClr val="000000"/>
              </a:solidFill>
              <a:latin typeface="Barlow"/>
              <a:ea typeface="Barlow"/>
              <a:cs typeface="Barlow"/>
              <a:sym typeface="Barlow"/>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Barlow"/>
              <a:ea typeface="Barlow"/>
              <a:cs typeface="Barlow"/>
              <a:sym typeface="Barlow"/>
            </a:endParaRPr>
          </a:p>
          <a:p>
            <a:pPr indent="0" lvl="0" marL="0" marR="0" rtl="0" algn="just">
              <a:lnSpc>
                <a:spcPct val="100000"/>
              </a:lnSpc>
              <a:spcBef>
                <a:spcPts val="0"/>
              </a:spcBef>
              <a:spcAft>
                <a:spcPts val="0"/>
              </a:spcAft>
              <a:buClr>
                <a:schemeClr val="dk1"/>
              </a:buClr>
              <a:buSzPts val="1100"/>
              <a:buFont typeface="Arial"/>
              <a:buNone/>
            </a:pPr>
            <a:r>
              <a:rPr b="1" i="0" lang="en-GB" sz="1600" u="none" cap="none" strike="noStrike">
                <a:solidFill>
                  <a:srgbClr val="F54996"/>
                </a:solidFill>
                <a:latin typeface="Barlow"/>
                <a:ea typeface="Barlow"/>
                <a:cs typeface="Barlow"/>
                <a:sym typeface="Barlow"/>
              </a:rPr>
              <a:t>03</a:t>
            </a:r>
            <a:r>
              <a:rPr b="1" i="0" lang="en-GB" sz="1600" u="none" cap="none" strike="noStrike">
                <a:solidFill>
                  <a:schemeClr val="dk1"/>
                </a:solidFill>
                <a:latin typeface="Barlow"/>
                <a:ea typeface="Barlow"/>
                <a:cs typeface="Barlow"/>
                <a:sym typeface="Barlow"/>
              </a:rPr>
              <a:t> </a:t>
            </a:r>
            <a:r>
              <a:rPr b="0" i="0" lang="en-GB" sz="1600" u="none" cap="none" strike="noStrike">
                <a:solidFill>
                  <a:schemeClr val="dk1"/>
                </a:solidFill>
                <a:latin typeface="Barlow"/>
                <a:ea typeface="Barlow"/>
                <a:cs typeface="Barlow"/>
                <a:sym typeface="Barlow"/>
              </a:rPr>
              <a:t>Practice and coding</a:t>
            </a:r>
            <a:endParaRPr b="0" i="0" sz="1600" u="none" cap="none" strike="noStrike">
              <a:solidFill>
                <a:srgbClr val="000000"/>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Barlow"/>
              <a:ea typeface="Barlow"/>
              <a:cs typeface="Barlow"/>
              <a:sym typeface="Barlow"/>
            </a:endParaRPr>
          </a:p>
        </p:txBody>
      </p:sp>
      <p:cxnSp>
        <p:nvCxnSpPr>
          <p:cNvPr id="65" name="Google Shape;65;p2"/>
          <p:cNvCxnSpPr/>
          <p:nvPr/>
        </p:nvCxnSpPr>
        <p:spPr>
          <a:xfrm flipH="1">
            <a:off x="2305550" y="926625"/>
            <a:ext cx="9000" cy="3908100"/>
          </a:xfrm>
          <a:prstGeom prst="straightConnector1">
            <a:avLst/>
          </a:prstGeom>
          <a:noFill/>
          <a:ln cap="flat" cmpd="sng" w="76200">
            <a:solidFill>
              <a:srgbClr val="666666"/>
            </a:solidFill>
            <a:prstDash val="solid"/>
            <a:round/>
            <a:headEnd len="sm" w="sm" type="none"/>
            <a:tailEnd len="sm" w="sm" type="none"/>
          </a:ln>
        </p:spPr>
      </p:cxnSp>
      <p:grpSp>
        <p:nvGrpSpPr>
          <p:cNvPr id="66" name="Google Shape;66;p2"/>
          <p:cNvGrpSpPr/>
          <p:nvPr/>
        </p:nvGrpSpPr>
        <p:grpSpPr>
          <a:xfrm>
            <a:off x="331350" y="1935800"/>
            <a:ext cx="1584600" cy="1437000"/>
            <a:chOff x="331350" y="2012000"/>
            <a:chExt cx="1584600" cy="1437000"/>
          </a:xfrm>
        </p:grpSpPr>
        <p:sp>
          <p:nvSpPr>
            <p:cNvPr id="67" name="Google Shape;67;p2"/>
            <p:cNvSpPr/>
            <p:nvPr/>
          </p:nvSpPr>
          <p:spPr>
            <a:xfrm>
              <a:off x="331350" y="2012000"/>
              <a:ext cx="1584600" cy="1437000"/>
            </a:xfrm>
            <a:prstGeom prst="ellipse">
              <a:avLst/>
            </a:prstGeom>
            <a:solidFill>
              <a:srgbClr val="FFFFFF"/>
            </a:solidFill>
            <a:ln cap="flat" cmpd="sng" w="762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8" name="Google Shape;68;p2"/>
            <p:cNvPicPr preferRelativeResize="0"/>
            <p:nvPr/>
          </p:nvPicPr>
          <p:blipFill rotWithShape="1">
            <a:blip r:embed="rId3">
              <a:alphaModFix/>
            </a:blip>
            <a:srcRect b="13481" l="21230" r="16028" t="14611"/>
            <a:stretch/>
          </p:blipFill>
          <p:spPr>
            <a:xfrm>
              <a:off x="602225" y="2045588"/>
              <a:ext cx="1195225" cy="1369825"/>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2" name="Shape 72"/>
        <p:cNvGrpSpPr/>
        <p:nvPr/>
      </p:nvGrpSpPr>
      <p:grpSpPr>
        <a:xfrm>
          <a:off x="0" y="0"/>
          <a:ext cx="0" cy="0"/>
          <a:chOff x="0" y="0"/>
          <a:chExt cx="0" cy="0"/>
        </a:xfrm>
      </p:grpSpPr>
      <p:sp>
        <p:nvSpPr>
          <p:cNvPr id="73" name="Google Shape;73;p3"/>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Why are we learning about this?</a:t>
            </a:r>
            <a:endParaRPr b="0" i="0" sz="3400" u="none" cap="none" strike="noStrike">
              <a:solidFill>
                <a:srgbClr val="000000"/>
              </a:solidFill>
              <a:latin typeface="Barlow ExtraBold"/>
              <a:ea typeface="Barlow ExtraBold"/>
              <a:cs typeface="Barlow ExtraBold"/>
              <a:sym typeface="Barlow ExtraBold"/>
            </a:endParaRPr>
          </a:p>
        </p:txBody>
      </p:sp>
      <p:grpSp>
        <p:nvGrpSpPr>
          <p:cNvPr id="74" name="Google Shape;74;p3"/>
          <p:cNvGrpSpPr/>
          <p:nvPr/>
        </p:nvGrpSpPr>
        <p:grpSpPr>
          <a:xfrm>
            <a:off x="309474" y="711302"/>
            <a:ext cx="3983201" cy="383773"/>
            <a:chOff x="461874" y="2757427"/>
            <a:chExt cx="3983201" cy="383773"/>
          </a:xfrm>
        </p:grpSpPr>
        <p:sp>
          <p:nvSpPr>
            <p:cNvPr id="75" name="Google Shape;75;p3"/>
            <p:cNvSpPr txBox="1"/>
            <p:nvPr/>
          </p:nvSpPr>
          <p:spPr>
            <a:xfrm>
              <a:off x="805775" y="2802800"/>
              <a:ext cx="36393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What's the purpose? </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76" name="Google Shape;76;p3"/>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sp>
        <p:nvSpPr>
          <p:cNvPr id="77" name="Google Shape;77;p3"/>
          <p:cNvSpPr txBox="1"/>
          <p:nvPr/>
        </p:nvSpPr>
        <p:spPr>
          <a:xfrm>
            <a:off x="67825" y="1080000"/>
            <a:ext cx="4742700" cy="4063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Many interview processes have unreasonable expectations - you’re expected to solve difficult technical problems </a:t>
            </a:r>
            <a:r>
              <a:rPr b="1" i="0" lang="en-GB" sz="1400" u="none" cap="none" strike="noStrike">
                <a:solidFill>
                  <a:srgbClr val="000000"/>
                </a:solidFill>
                <a:latin typeface="Barlow"/>
                <a:ea typeface="Barlow"/>
                <a:cs typeface="Barlow"/>
                <a:sym typeface="Barlow"/>
              </a:rPr>
              <a:t>that you would never do in the actual job </a:t>
            </a:r>
            <a:r>
              <a:rPr b="0" i="0" lang="en-GB" sz="1400" u="none" cap="none" strike="noStrike">
                <a:solidFill>
                  <a:srgbClr val="000000"/>
                </a:solidFill>
                <a:latin typeface="Barlow"/>
                <a:ea typeface="Barlow"/>
                <a:cs typeface="Barlow"/>
                <a:sym typeface="Barlow"/>
              </a:rPr>
              <a:t>(who needs to invert a binary tree? No one!).</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Since it’s common to be asked these areas in technical interviews (regardless of the role), we cover these topics anyway. Regardless of where you work, you’ll likely need to know these areas anyway (e.g. switching jobs and needing to interview). This is why </a:t>
            </a:r>
            <a:r>
              <a:rPr b="1" i="0" lang="en-GB" sz="1400" u="none" cap="none" strike="noStrike">
                <a:solidFill>
                  <a:srgbClr val="000000"/>
                </a:solidFill>
                <a:latin typeface="Barlow"/>
                <a:ea typeface="Barlow"/>
                <a:cs typeface="Barlow"/>
                <a:sym typeface="Barlow"/>
              </a:rPr>
              <a:t>we’ll cover the topics on the right-hand side of the image.</a:t>
            </a:r>
            <a:endParaRPr b="1"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rgbClr val="000000"/>
                </a:solidFill>
                <a:latin typeface="Barlow"/>
                <a:ea typeface="Barlow"/>
                <a:cs typeface="Barlow"/>
                <a:sym typeface="Barlow"/>
              </a:rPr>
              <a:t>Note: </a:t>
            </a:r>
            <a:r>
              <a:rPr b="0" i="1" lang="en-GB" sz="1400" u="none" cap="none" strike="noStrike">
                <a:solidFill>
                  <a:srgbClr val="000000"/>
                </a:solidFill>
                <a:latin typeface="Barlow"/>
                <a:ea typeface="Barlow"/>
                <a:cs typeface="Barlow"/>
                <a:sym typeface="Barlow"/>
              </a:rPr>
              <a:t>You should also ideally </a:t>
            </a:r>
            <a:r>
              <a:rPr i="1" lang="en-GB">
                <a:latin typeface="Barlow"/>
                <a:ea typeface="Barlow"/>
                <a:cs typeface="Barlow"/>
                <a:sym typeface="Barlow"/>
              </a:rPr>
              <a:t>learn /revise </a:t>
            </a:r>
            <a:r>
              <a:rPr b="0" i="1" lang="en-GB" sz="1400" u="none" cap="none" strike="noStrike">
                <a:solidFill>
                  <a:srgbClr val="000000"/>
                </a:solidFill>
                <a:latin typeface="Barlow"/>
                <a:ea typeface="Barlow"/>
                <a:cs typeface="Barlow"/>
                <a:sym typeface="Barlow"/>
              </a:rPr>
              <a:t>OOP (important) and networking (TCP/IP, packets, etc) - we just didn’t have as much time to delve into them but they’re just as important ! (+ not enough image space to fit them in)</a:t>
            </a:r>
            <a:endParaRPr b="0" i="1" sz="1400" u="none" cap="none" strike="noStrike">
              <a:solidFill>
                <a:srgbClr val="000000"/>
              </a:solidFill>
              <a:latin typeface="Barlow"/>
              <a:ea typeface="Barlow"/>
              <a:cs typeface="Barlow"/>
              <a:sym typeface="Barlow"/>
            </a:endParaRPr>
          </a:p>
        </p:txBody>
      </p:sp>
      <p:cxnSp>
        <p:nvCxnSpPr>
          <p:cNvPr id="78" name="Google Shape;78;p3"/>
          <p:cNvCxnSpPr/>
          <p:nvPr/>
        </p:nvCxnSpPr>
        <p:spPr>
          <a:xfrm flipH="1">
            <a:off x="4868701" y="805200"/>
            <a:ext cx="10500" cy="4269000"/>
          </a:xfrm>
          <a:prstGeom prst="straightConnector1">
            <a:avLst/>
          </a:prstGeom>
          <a:noFill/>
          <a:ln cap="flat" cmpd="sng" w="76200">
            <a:solidFill>
              <a:srgbClr val="666666"/>
            </a:solidFill>
            <a:prstDash val="solid"/>
            <a:round/>
            <a:headEnd len="sm" w="sm" type="none"/>
            <a:tailEnd len="sm" w="sm" type="none"/>
          </a:ln>
        </p:spPr>
      </p:cxnSp>
      <p:pic>
        <p:nvPicPr>
          <p:cNvPr id="79" name="Google Shape;79;p3"/>
          <p:cNvPicPr preferRelativeResize="0"/>
          <p:nvPr/>
        </p:nvPicPr>
        <p:blipFill rotWithShape="1">
          <a:blip r:embed="rId4">
            <a:alphaModFix/>
          </a:blip>
          <a:srcRect b="0" l="0" r="0" t="1777"/>
          <a:stretch/>
        </p:blipFill>
        <p:spPr>
          <a:xfrm>
            <a:off x="5047150" y="964525"/>
            <a:ext cx="4020851" cy="39533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3" name="Shape 83"/>
        <p:cNvGrpSpPr/>
        <p:nvPr/>
      </p:nvGrpSpPr>
      <p:grpSpPr>
        <a:xfrm>
          <a:off x="0" y="0"/>
          <a:ext cx="0" cy="0"/>
          <a:chOff x="0" y="0"/>
          <a:chExt cx="0" cy="0"/>
        </a:xfrm>
      </p:grpSpPr>
      <p:sp>
        <p:nvSpPr>
          <p:cNvPr id="84" name="Google Shape;84;p4"/>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Rejection </a:t>
            </a:r>
            <a:r>
              <a:rPr b="0" i="1" lang="en-GB" sz="3400" u="sng" cap="none" strike="noStrike">
                <a:solidFill>
                  <a:srgbClr val="000000"/>
                </a:solidFill>
                <a:latin typeface="Barlow ExtraBold"/>
                <a:ea typeface="Barlow ExtraBold"/>
                <a:cs typeface="Barlow ExtraBold"/>
                <a:sym typeface="Barlow ExtraBold"/>
              </a:rPr>
              <a:t>is very normal (Pt. 1)</a:t>
            </a:r>
            <a:endParaRPr b="0" i="1" sz="3400" u="sng" cap="none" strike="noStrike">
              <a:solidFill>
                <a:srgbClr val="000000"/>
              </a:solidFill>
              <a:latin typeface="Barlow"/>
              <a:ea typeface="Barlow"/>
              <a:cs typeface="Barlow"/>
              <a:sym typeface="Barlow"/>
            </a:endParaRPr>
          </a:p>
        </p:txBody>
      </p:sp>
      <p:grpSp>
        <p:nvGrpSpPr>
          <p:cNvPr id="85" name="Google Shape;85;p4"/>
          <p:cNvGrpSpPr/>
          <p:nvPr/>
        </p:nvGrpSpPr>
        <p:grpSpPr>
          <a:xfrm>
            <a:off x="309474" y="711302"/>
            <a:ext cx="8766701" cy="383773"/>
            <a:chOff x="461874" y="2757427"/>
            <a:chExt cx="8766701" cy="383773"/>
          </a:xfrm>
        </p:grpSpPr>
        <p:sp>
          <p:nvSpPr>
            <p:cNvPr id="86" name="Google Shape;86;p4"/>
            <p:cNvSpPr txBox="1"/>
            <p:nvPr/>
          </p:nvSpPr>
          <p:spPr>
            <a:xfrm>
              <a:off x="805775" y="2802800"/>
              <a:ext cx="84228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And the content we’ll cover is very difficult. Struggling is normal - do not worry!</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87" name="Google Shape;87;p4"/>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sp>
        <p:nvSpPr>
          <p:cNvPr id="88" name="Google Shape;88;p4"/>
          <p:cNvSpPr txBox="1"/>
          <p:nvPr/>
        </p:nvSpPr>
        <p:spPr>
          <a:xfrm>
            <a:off x="73350" y="1157775"/>
            <a:ext cx="3004200" cy="384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Barlow"/>
                <a:ea typeface="Barlow"/>
                <a:cs typeface="Barlow"/>
                <a:sym typeface="Barlow"/>
              </a:rPr>
              <a:t>The content and this industry in general </a:t>
            </a:r>
            <a:r>
              <a:rPr b="1" i="0" lang="en-GB" sz="1400" u="sng" cap="none" strike="noStrike">
                <a:solidFill>
                  <a:srgbClr val="000000"/>
                </a:solidFill>
                <a:latin typeface="Barlow"/>
                <a:ea typeface="Barlow"/>
                <a:cs typeface="Barlow"/>
                <a:sym typeface="Barlow"/>
              </a:rPr>
              <a:t>will humble you</a:t>
            </a:r>
            <a:r>
              <a:rPr b="1" i="0" lang="en-GB" sz="1400" u="none" cap="none" strike="noStrike">
                <a:solidFill>
                  <a:srgbClr val="000000"/>
                </a:solidFill>
                <a:latin typeface="Barlow"/>
                <a:ea typeface="Barlow"/>
                <a:cs typeface="Barlow"/>
                <a:sym typeface="Barlow"/>
              </a:rPr>
              <a:t> (see right).</a:t>
            </a:r>
            <a:endParaRPr b="1"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Barlow"/>
                <a:ea typeface="Barlow"/>
                <a:cs typeface="Barlow"/>
                <a:sym typeface="Barlow"/>
              </a:rPr>
              <a:t>It’s important to realise that the content we’ll be covering today (and for the next few sessions) </a:t>
            </a:r>
            <a:r>
              <a:rPr b="1" i="0" lang="en-GB" sz="1400" u="none" cap="none" strike="noStrike">
                <a:solidFill>
                  <a:srgbClr val="000000"/>
                </a:solidFill>
                <a:latin typeface="Barlow"/>
                <a:ea typeface="Barlow"/>
                <a:cs typeface="Barlow"/>
                <a:sym typeface="Barlow"/>
              </a:rPr>
              <a:t>is incredibly hard - struggling is absolutely normal and completely fine. </a:t>
            </a:r>
            <a:r>
              <a:rPr b="0" i="1" lang="en-GB" sz="1400" u="sng" cap="none" strike="noStrike">
                <a:solidFill>
                  <a:srgbClr val="000000"/>
                </a:solidFill>
                <a:latin typeface="Barlow"/>
                <a:ea typeface="Barlow"/>
                <a:cs typeface="Barlow"/>
                <a:sym typeface="Barlow"/>
              </a:rPr>
              <a:t>They’re deployed in technical interviews for a reason.</a:t>
            </a:r>
            <a:endParaRPr b="0" i="1" sz="1400" u="sng"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Barlow"/>
                <a:ea typeface="Barlow"/>
                <a:cs typeface="Barlow"/>
                <a:sym typeface="Barlow"/>
              </a:rPr>
              <a:t>It’s also important to keep in mind that rejection is very normal - </a:t>
            </a:r>
            <a:r>
              <a:rPr b="1" i="0" lang="en-GB" sz="1400" u="none" cap="none" strike="noStrike">
                <a:solidFill>
                  <a:srgbClr val="000000"/>
                </a:solidFill>
                <a:latin typeface="Barlow"/>
                <a:ea typeface="Barlow"/>
                <a:cs typeface="Barlow"/>
                <a:sym typeface="Barlow"/>
              </a:rPr>
              <a:t>it is not a determinant of your developer talent. </a:t>
            </a:r>
            <a:r>
              <a:rPr b="0" i="0" lang="en-GB" sz="1400" u="none" cap="none" strike="noStrike">
                <a:solidFill>
                  <a:srgbClr val="000000"/>
                </a:solidFill>
                <a:latin typeface="Barlow"/>
                <a:ea typeface="Barlow"/>
                <a:cs typeface="Barlow"/>
                <a:sym typeface="Barlow"/>
              </a:rPr>
              <a:t>You’ll bomb some interviews (see right) and ace others / get offers.</a:t>
            </a:r>
            <a:endParaRPr b="0" i="0" sz="1400" u="none" cap="none" strike="noStrike">
              <a:solidFill>
                <a:srgbClr val="000000"/>
              </a:solidFill>
              <a:latin typeface="Barlow"/>
              <a:ea typeface="Barlow"/>
              <a:cs typeface="Barlow"/>
              <a:sym typeface="Barlow"/>
            </a:endParaRPr>
          </a:p>
        </p:txBody>
      </p:sp>
      <p:cxnSp>
        <p:nvCxnSpPr>
          <p:cNvPr id="89" name="Google Shape;89;p4"/>
          <p:cNvCxnSpPr/>
          <p:nvPr/>
        </p:nvCxnSpPr>
        <p:spPr>
          <a:xfrm flipH="1">
            <a:off x="3077250" y="1112925"/>
            <a:ext cx="5100" cy="3937800"/>
          </a:xfrm>
          <a:prstGeom prst="straightConnector1">
            <a:avLst/>
          </a:prstGeom>
          <a:noFill/>
          <a:ln cap="flat" cmpd="sng" w="76200">
            <a:solidFill>
              <a:srgbClr val="666666"/>
            </a:solidFill>
            <a:prstDash val="solid"/>
            <a:round/>
            <a:headEnd len="sm" w="sm" type="none"/>
            <a:tailEnd len="sm" w="sm" type="none"/>
          </a:ln>
        </p:spPr>
      </p:cxnSp>
      <p:sp>
        <p:nvSpPr>
          <p:cNvPr id="90" name="Google Shape;90;p4"/>
          <p:cNvSpPr txBox="1"/>
          <p:nvPr/>
        </p:nvSpPr>
        <p:spPr>
          <a:xfrm>
            <a:off x="3225750" y="4508750"/>
            <a:ext cx="5570700" cy="548400"/>
          </a:xfrm>
          <a:prstGeom prst="rect">
            <a:avLst/>
          </a:prstGeom>
          <a:noFill/>
          <a:ln>
            <a:noFill/>
          </a:ln>
        </p:spPr>
        <p:txBody>
          <a:bodyPr anchorCtr="0" anchor="t" bIns="91425" lIns="91425" spcFirstLastPara="1" rIns="91425" wrap="square" tIns="91425">
            <a:noAutofit/>
          </a:bodyPr>
          <a:lstStyle/>
          <a:p>
            <a:pPr indent="0" lvl="0" marL="0" marR="0" rtl="0" algn="l">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SOURCE: (SLIDE CREATOR’S) MULTIPLE BIG TECH FEEDBACK (OBTAINED VIA GDPR - IT WAS NOT MEANT TO BE PUBLIC TBF)</a:t>
            </a:r>
            <a:endParaRPr b="0" i="0" sz="800" u="none" cap="none" strike="noStrike">
              <a:solidFill>
                <a:srgbClr val="F54996"/>
              </a:solidFill>
              <a:latin typeface="Barlow"/>
              <a:ea typeface="Barlow"/>
              <a:cs typeface="Barlow"/>
              <a:sym typeface="Barlow"/>
            </a:endParaRPr>
          </a:p>
        </p:txBody>
      </p:sp>
      <p:pic>
        <p:nvPicPr>
          <p:cNvPr id="91" name="Google Shape;91;p4"/>
          <p:cNvPicPr preferRelativeResize="0"/>
          <p:nvPr/>
        </p:nvPicPr>
        <p:blipFill rotWithShape="1">
          <a:blip r:embed="rId4">
            <a:alphaModFix/>
          </a:blip>
          <a:srcRect b="4525" l="0" r="2075" t="0"/>
          <a:stretch/>
        </p:blipFill>
        <p:spPr>
          <a:xfrm>
            <a:off x="3265825" y="1095075"/>
            <a:ext cx="5810352" cy="889900"/>
          </a:xfrm>
          <a:prstGeom prst="rect">
            <a:avLst/>
          </a:prstGeom>
          <a:noFill/>
          <a:ln cap="flat" cmpd="sng" w="19050">
            <a:solidFill>
              <a:schemeClr val="dk2"/>
            </a:solidFill>
            <a:prstDash val="solid"/>
            <a:round/>
            <a:headEnd len="sm" w="sm" type="none"/>
            <a:tailEnd len="sm" w="sm" type="none"/>
          </a:ln>
        </p:spPr>
      </p:pic>
      <p:pic>
        <p:nvPicPr>
          <p:cNvPr id="92" name="Google Shape;92;p4"/>
          <p:cNvPicPr preferRelativeResize="0"/>
          <p:nvPr/>
        </p:nvPicPr>
        <p:blipFill rotWithShape="1">
          <a:blip r:embed="rId5">
            <a:alphaModFix/>
          </a:blip>
          <a:srcRect b="0" l="0" r="0" t="0"/>
          <a:stretch/>
        </p:blipFill>
        <p:spPr>
          <a:xfrm>
            <a:off x="3265821" y="2109671"/>
            <a:ext cx="5810351" cy="548379"/>
          </a:xfrm>
          <a:prstGeom prst="rect">
            <a:avLst/>
          </a:prstGeom>
          <a:noFill/>
          <a:ln cap="flat" cmpd="sng" w="19050">
            <a:solidFill>
              <a:schemeClr val="dk2"/>
            </a:solidFill>
            <a:prstDash val="solid"/>
            <a:round/>
            <a:headEnd len="sm" w="sm" type="none"/>
            <a:tailEnd len="sm" w="sm" type="none"/>
          </a:ln>
        </p:spPr>
      </p:pic>
      <p:pic>
        <p:nvPicPr>
          <p:cNvPr id="93" name="Google Shape;93;p4"/>
          <p:cNvPicPr preferRelativeResize="0"/>
          <p:nvPr/>
        </p:nvPicPr>
        <p:blipFill rotWithShape="1">
          <a:blip r:embed="rId6">
            <a:alphaModFix/>
          </a:blip>
          <a:srcRect b="80425" l="0" r="6568" t="4241"/>
          <a:stretch/>
        </p:blipFill>
        <p:spPr>
          <a:xfrm>
            <a:off x="3265825" y="2782750"/>
            <a:ext cx="5810349" cy="238607"/>
          </a:xfrm>
          <a:prstGeom prst="rect">
            <a:avLst/>
          </a:prstGeom>
          <a:noFill/>
          <a:ln cap="flat" cmpd="sng" w="19050">
            <a:solidFill>
              <a:schemeClr val="dk2"/>
            </a:solidFill>
            <a:prstDash val="solid"/>
            <a:round/>
            <a:headEnd len="sm" w="sm" type="none"/>
            <a:tailEnd len="sm" w="sm" type="none"/>
          </a:ln>
        </p:spPr>
      </p:pic>
      <p:pic>
        <p:nvPicPr>
          <p:cNvPr id="94" name="Google Shape;94;p4"/>
          <p:cNvPicPr preferRelativeResize="0"/>
          <p:nvPr/>
        </p:nvPicPr>
        <p:blipFill rotWithShape="1">
          <a:blip r:embed="rId7">
            <a:alphaModFix/>
          </a:blip>
          <a:srcRect b="5691" l="1214" r="3127" t="50716"/>
          <a:stretch/>
        </p:blipFill>
        <p:spPr>
          <a:xfrm>
            <a:off x="3265823" y="3129775"/>
            <a:ext cx="5810349" cy="662646"/>
          </a:xfrm>
          <a:prstGeom prst="rect">
            <a:avLst/>
          </a:prstGeom>
          <a:noFill/>
          <a:ln cap="flat" cmpd="sng" w="19050">
            <a:solidFill>
              <a:schemeClr val="dk2"/>
            </a:solidFill>
            <a:prstDash val="solid"/>
            <a:round/>
            <a:headEnd len="sm" w="sm" type="none"/>
            <a:tailEnd len="sm" w="sm" type="none"/>
          </a:ln>
        </p:spPr>
      </p:pic>
      <p:pic>
        <p:nvPicPr>
          <p:cNvPr id="95" name="Google Shape;95;p4"/>
          <p:cNvPicPr preferRelativeResize="0"/>
          <p:nvPr/>
        </p:nvPicPr>
        <p:blipFill rotWithShape="1">
          <a:blip r:embed="rId8">
            <a:alphaModFix/>
          </a:blip>
          <a:srcRect b="0" l="0" r="0" t="0"/>
          <a:stretch/>
        </p:blipFill>
        <p:spPr>
          <a:xfrm>
            <a:off x="3265825" y="3855000"/>
            <a:ext cx="5810352" cy="591183"/>
          </a:xfrm>
          <a:prstGeom prst="rect">
            <a:avLst/>
          </a:prstGeom>
          <a:noFill/>
          <a:ln cap="flat" cmpd="sng" w="19050">
            <a:solidFill>
              <a:schemeClr val="dk2"/>
            </a:solidFill>
            <a:prstDash val="solid"/>
            <a:round/>
            <a:headEnd len="sm" w="sm" type="none"/>
            <a:tailEnd len="sm" w="sm" type="none"/>
          </a:ln>
        </p:spPr>
      </p:pic>
      <p:pic>
        <p:nvPicPr>
          <p:cNvPr id="96" name="Google Shape;96;p4"/>
          <p:cNvPicPr preferRelativeResize="0"/>
          <p:nvPr/>
        </p:nvPicPr>
        <p:blipFill rotWithShape="1">
          <a:blip r:embed="rId9">
            <a:alphaModFix/>
          </a:blip>
          <a:srcRect b="2315" l="0" r="35471" t="0"/>
          <a:stretch/>
        </p:blipFill>
        <p:spPr>
          <a:xfrm>
            <a:off x="8291750" y="4508750"/>
            <a:ext cx="626615" cy="591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0" name="Shape 100"/>
        <p:cNvGrpSpPr/>
        <p:nvPr/>
      </p:nvGrpSpPr>
      <p:grpSpPr>
        <a:xfrm>
          <a:off x="0" y="0"/>
          <a:ext cx="0" cy="0"/>
          <a:chOff x="0" y="0"/>
          <a:chExt cx="0" cy="0"/>
        </a:xfrm>
      </p:grpSpPr>
      <p:sp>
        <p:nvSpPr>
          <p:cNvPr id="101" name="Google Shape;101;p5"/>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Rejection </a:t>
            </a:r>
            <a:r>
              <a:rPr b="0" i="1" lang="en-GB" sz="3400" u="sng" cap="none" strike="noStrike">
                <a:solidFill>
                  <a:srgbClr val="000000"/>
                </a:solidFill>
                <a:latin typeface="Barlow ExtraBold"/>
                <a:ea typeface="Barlow ExtraBold"/>
                <a:cs typeface="Barlow ExtraBold"/>
                <a:sym typeface="Barlow ExtraBold"/>
              </a:rPr>
              <a:t>is very normal (Pt. 2)</a:t>
            </a:r>
            <a:endParaRPr b="0" i="1" sz="3400" u="sng" cap="none" strike="noStrike">
              <a:solidFill>
                <a:srgbClr val="000000"/>
              </a:solidFill>
              <a:latin typeface="Barlow"/>
              <a:ea typeface="Barlow"/>
              <a:cs typeface="Barlow"/>
              <a:sym typeface="Barlow"/>
            </a:endParaRPr>
          </a:p>
        </p:txBody>
      </p:sp>
      <p:grpSp>
        <p:nvGrpSpPr>
          <p:cNvPr id="102" name="Google Shape;102;p5"/>
          <p:cNvGrpSpPr/>
          <p:nvPr/>
        </p:nvGrpSpPr>
        <p:grpSpPr>
          <a:xfrm>
            <a:off x="309474" y="711302"/>
            <a:ext cx="8766701" cy="383773"/>
            <a:chOff x="461874" y="2757427"/>
            <a:chExt cx="8766701" cy="383773"/>
          </a:xfrm>
        </p:grpSpPr>
        <p:sp>
          <p:nvSpPr>
            <p:cNvPr id="103" name="Google Shape;103;p5"/>
            <p:cNvSpPr txBox="1"/>
            <p:nvPr/>
          </p:nvSpPr>
          <p:spPr>
            <a:xfrm>
              <a:off x="805775" y="2802800"/>
              <a:ext cx="84228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And the content we’ll cover is very difficult. Struggling is normal - do not worry!</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104" name="Google Shape;104;p5"/>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sp>
        <p:nvSpPr>
          <p:cNvPr id="105" name="Google Shape;105;p5"/>
          <p:cNvSpPr txBox="1"/>
          <p:nvPr/>
        </p:nvSpPr>
        <p:spPr>
          <a:xfrm>
            <a:off x="41625" y="1095075"/>
            <a:ext cx="3221100" cy="384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Barlow"/>
                <a:ea typeface="Barlow"/>
                <a:cs typeface="Barlow"/>
                <a:sym typeface="Barlow"/>
              </a:rPr>
              <a:t>Regardless of how well you learn these topics, you may still get rejected anyway! Maybe the interviewer is having a bad day, maybe you just panicked, maybe it was a bad day for you, maybe you weren’t familiar with the code-solving technique.</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None/>
            </a:pPr>
            <a:r>
              <a:t/>
            </a:r>
            <a:endParaRPr b="0" i="0" sz="1400" u="none" cap="none" strike="noStrike">
              <a:solidFill>
                <a:srgbClr val="000000"/>
              </a:solidFill>
              <a:latin typeface="Barlow"/>
              <a:ea typeface="Barlow"/>
              <a:cs typeface="Barlow"/>
              <a:sym typeface="Barlow"/>
            </a:endParaRPr>
          </a:p>
          <a:p>
            <a:pPr indent="0" lvl="0" marL="0" marR="0" rtl="0" algn="l">
              <a:lnSpc>
                <a:spcPct val="100000"/>
              </a:lnSpc>
              <a:spcBef>
                <a:spcPts val="0"/>
              </a:spcBef>
              <a:spcAft>
                <a:spcPts val="0"/>
              </a:spcAft>
              <a:buNone/>
            </a:pPr>
            <a:r>
              <a:rPr b="0" i="0" lang="en-GB" sz="1400" u="none" cap="none" strike="noStrike">
                <a:solidFill>
                  <a:srgbClr val="000000"/>
                </a:solidFill>
                <a:latin typeface="Barlow"/>
                <a:ea typeface="Barlow"/>
                <a:cs typeface="Barlow"/>
                <a:sym typeface="Barlow"/>
              </a:rPr>
              <a:t>As a result, </a:t>
            </a:r>
            <a:r>
              <a:rPr b="1" i="0" lang="en-GB" sz="1400" u="none" cap="none" strike="noStrike">
                <a:solidFill>
                  <a:srgbClr val="000000"/>
                </a:solidFill>
                <a:latin typeface="Barlow"/>
                <a:ea typeface="Barlow"/>
                <a:cs typeface="Barlow"/>
                <a:sym typeface="Barlow"/>
              </a:rPr>
              <a:t>please remember that rejection is perfectly normal + struggling on these topics is fully normal. </a:t>
            </a:r>
            <a:r>
              <a:rPr b="0" i="0" lang="en-GB" sz="1400" u="none" cap="none" strike="noStrike">
                <a:solidFill>
                  <a:srgbClr val="000000"/>
                </a:solidFill>
                <a:latin typeface="Barlow"/>
                <a:ea typeface="Barlow"/>
                <a:cs typeface="Barlow"/>
                <a:sym typeface="Barlow"/>
              </a:rPr>
              <a:t>These are some of the hardest areas in CS for a reason - don’t stop and keep pushing forward!</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None/>
            </a:pPr>
            <a:r>
              <a:t/>
            </a:r>
            <a:endParaRPr b="0" i="0" sz="1400" u="none" cap="none" strike="noStrike">
              <a:solidFill>
                <a:srgbClr val="000000"/>
              </a:solidFill>
              <a:latin typeface="Barlow"/>
              <a:ea typeface="Barlow"/>
              <a:cs typeface="Barlow"/>
              <a:sym typeface="Barlow"/>
            </a:endParaRPr>
          </a:p>
          <a:p>
            <a:pPr indent="0" lvl="0" marL="0" marR="0" rtl="0" algn="l">
              <a:lnSpc>
                <a:spcPct val="100000"/>
              </a:lnSpc>
              <a:spcBef>
                <a:spcPts val="0"/>
              </a:spcBef>
              <a:spcAft>
                <a:spcPts val="0"/>
              </a:spcAft>
              <a:buNone/>
            </a:pPr>
            <a:r>
              <a:rPr b="0" i="0" lang="en-GB" sz="1400" u="none" cap="none" strike="noStrike">
                <a:solidFill>
                  <a:schemeClr val="dk1"/>
                </a:solidFill>
                <a:latin typeface="Barlow"/>
                <a:ea typeface="Barlow"/>
                <a:cs typeface="Barlow"/>
                <a:sym typeface="Barlow"/>
              </a:rPr>
              <a:t>These areas will be useful both for your day-to-day, </a:t>
            </a:r>
            <a:r>
              <a:rPr b="1" i="0" lang="en-GB" sz="1400" u="none" cap="none" strike="noStrike">
                <a:solidFill>
                  <a:schemeClr val="dk1"/>
                </a:solidFill>
                <a:latin typeface="Barlow"/>
                <a:ea typeface="Barlow"/>
                <a:cs typeface="Barlow"/>
                <a:sym typeface="Barlow"/>
              </a:rPr>
              <a:t>as well as your career.</a:t>
            </a:r>
            <a:endParaRPr b="0" i="1" sz="1400" u="none" cap="none" strike="noStrike">
              <a:solidFill>
                <a:srgbClr val="000000"/>
              </a:solidFill>
              <a:latin typeface="Barlow"/>
              <a:ea typeface="Barlow"/>
              <a:cs typeface="Barlow"/>
              <a:sym typeface="Barlow"/>
            </a:endParaRPr>
          </a:p>
        </p:txBody>
      </p:sp>
      <p:cxnSp>
        <p:nvCxnSpPr>
          <p:cNvPr id="106" name="Google Shape;106;p5"/>
          <p:cNvCxnSpPr/>
          <p:nvPr/>
        </p:nvCxnSpPr>
        <p:spPr>
          <a:xfrm flipH="1">
            <a:off x="3262725" y="1095075"/>
            <a:ext cx="15900" cy="4017000"/>
          </a:xfrm>
          <a:prstGeom prst="straightConnector1">
            <a:avLst/>
          </a:prstGeom>
          <a:noFill/>
          <a:ln cap="flat" cmpd="sng" w="76200">
            <a:solidFill>
              <a:srgbClr val="666666"/>
            </a:solidFill>
            <a:prstDash val="solid"/>
            <a:round/>
            <a:headEnd len="sm" w="sm" type="none"/>
            <a:tailEnd len="sm" w="sm" type="none"/>
          </a:ln>
        </p:spPr>
      </p:cxnSp>
      <p:pic>
        <p:nvPicPr>
          <p:cNvPr id="107" name="Google Shape;107;p5"/>
          <p:cNvPicPr preferRelativeResize="0"/>
          <p:nvPr/>
        </p:nvPicPr>
        <p:blipFill rotWithShape="1">
          <a:blip r:embed="rId4">
            <a:alphaModFix/>
          </a:blip>
          <a:srcRect b="18665" l="0" r="1262" t="2575"/>
          <a:stretch/>
        </p:blipFill>
        <p:spPr>
          <a:xfrm>
            <a:off x="4455400" y="1095075"/>
            <a:ext cx="4128565" cy="1085075"/>
          </a:xfrm>
          <a:prstGeom prst="rect">
            <a:avLst/>
          </a:prstGeom>
          <a:noFill/>
          <a:ln cap="flat" cmpd="sng" w="19050">
            <a:solidFill>
              <a:schemeClr val="dk2"/>
            </a:solidFill>
            <a:prstDash val="solid"/>
            <a:round/>
            <a:headEnd len="sm" w="sm" type="none"/>
            <a:tailEnd len="sm" w="sm" type="none"/>
          </a:ln>
        </p:spPr>
      </p:pic>
      <p:pic>
        <p:nvPicPr>
          <p:cNvPr id="108" name="Google Shape;108;p5"/>
          <p:cNvPicPr preferRelativeResize="0"/>
          <p:nvPr/>
        </p:nvPicPr>
        <p:blipFill rotWithShape="1">
          <a:blip r:embed="rId5">
            <a:alphaModFix/>
          </a:blip>
          <a:srcRect b="1710" l="0" r="0" t="0"/>
          <a:stretch/>
        </p:blipFill>
        <p:spPr>
          <a:xfrm>
            <a:off x="3723025" y="2280050"/>
            <a:ext cx="2606825" cy="1253938"/>
          </a:xfrm>
          <a:prstGeom prst="rect">
            <a:avLst/>
          </a:prstGeom>
          <a:noFill/>
          <a:ln cap="flat" cmpd="sng" w="19050">
            <a:solidFill>
              <a:schemeClr val="dk2"/>
            </a:solidFill>
            <a:prstDash val="solid"/>
            <a:round/>
            <a:headEnd len="sm" w="sm" type="none"/>
            <a:tailEnd len="sm" w="sm" type="none"/>
          </a:ln>
        </p:spPr>
      </p:pic>
      <p:sp>
        <p:nvSpPr>
          <p:cNvPr id="109" name="Google Shape;109;p5"/>
          <p:cNvSpPr txBox="1"/>
          <p:nvPr/>
        </p:nvSpPr>
        <p:spPr>
          <a:xfrm>
            <a:off x="6715775" y="4350775"/>
            <a:ext cx="2360400" cy="300600"/>
          </a:xfrm>
          <a:prstGeom prst="rect">
            <a:avLst/>
          </a:prstGeom>
          <a:noFill/>
          <a:ln>
            <a:noFill/>
          </a:ln>
        </p:spPr>
        <p:txBody>
          <a:bodyPr anchorCtr="0" anchor="t" bIns="91425" lIns="91425" spcFirstLastPara="1" rIns="91425" wrap="square" tIns="91425">
            <a:noAutofit/>
          </a:bodyPr>
          <a:lstStyle/>
          <a:p>
            <a:pPr indent="0" lvl="0" marL="0" marR="0" rtl="0" algn="ctr">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SOURCE: REJECTED.US</a:t>
            </a:r>
            <a:endParaRPr b="0" i="0" sz="800" u="none" cap="none" strike="noStrike">
              <a:solidFill>
                <a:srgbClr val="F54996"/>
              </a:solidFill>
              <a:latin typeface="Barlow"/>
              <a:ea typeface="Barlow"/>
              <a:cs typeface="Barlow"/>
              <a:sym typeface="Barlow"/>
            </a:endParaRPr>
          </a:p>
        </p:txBody>
      </p:sp>
      <p:pic>
        <p:nvPicPr>
          <p:cNvPr id="110" name="Google Shape;110;p5"/>
          <p:cNvPicPr preferRelativeResize="0"/>
          <p:nvPr/>
        </p:nvPicPr>
        <p:blipFill rotWithShape="1">
          <a:blip r:embed="rId6">
            <a:alphaModFix/>
          </a:blip>
          <a:srcRect b="0" l="0" r="0" t="0"/>
          <a:stretch/>
        </p:blipFill>
        <p:spPr>
          <a:xfrm>
            <a:off x="6862575" y="2280050"/>
            <a:ext cx="2197825" cy="1506825"/>
          </a:xfrm>
          <a:prstGeom prst="rect">
            <a:avLst/>
          </a:prstGeom>
          <a:noFill/>
          <a:ln cap="flat" cmpd="sng" w="19050">
            <a:solidFill>
              <a:schemeClr val="dk2"/>
            </a:solidFill>
            <a:prstDash val="solid"/>
            <a:round/>
            <a:headEnd len="sm" w="sm" type="none"/>
            <a:tailEnd len="sm" w="sm" type="none"/>
          </a:ln>
        </p:spPr>
      </p:pic>
      <p:pic>
        <p:nvPicPr>
          <p:cNvPr id="111" name="Google Shape;111;p5"/>
          <p:cNvPicPr preferRelativeResize="0"/>
          <p:nvPr/>
        </p:nvPicPr>
        <p:blipFill rotWithShape="1">
          <a:blip r:embed="rId7">
            <a:alphaModFix/>
          </a:blip>
          <a:srcRect b="0" l="0" r="0" t="0"/>
          <a:stretch/>
        </p:blipFill>
        <p:spPr>
          <a:xfrm>
            <a:off x="3389112" y="3633900"/>
            <a:ext cx="3362975" cy="13930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5" name="Shape 115"/>
        <p:cNvGrpSpPr/>
        <p:nvPr/>
      </p:nvGrpSpPr>
      <p:grpSpPr>
        <a:xfrm>
          <a:off x="0" y="0"/>
          <a:ext cx="0" cy="0"/>
          <a:chOff x="0" y="0"/>
          <a:chExt cx="0" cy="0"/>
        </a:xfrm>
      </p:grpSpPr>
      <p:sp>
        <p:nvSpPr>
          <p:cNvPr id="116" name="Google Shape;116;p6"/>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With that in mind…</a:t>
            </a:r>
            <a:endParaRPr b="0" i="0" sz="3400" u="none" cap="none" strike="noStrike">
              <a:solidFill>
                <a:srgbClr val="000000"/>
              </a:solidFill>
              <a:latin typeface="Barlow ExtraBold"/>
              <a:ea typeface="Barlow ExtraBold"/>
              <a:cs typeface="Barlow ExtraBold"/>
              <a:sym typeface="Barlow ExtraBold"/>
            </a:endParaRPr>
          </a:p>
        </p:txBody>
      </p:sp>
      <p:grpSp>
        <p:nvGrpSpPr>
          <p:cNvPr id="117" name="Google Shape;117;p6"/>
          <p:cNvGrpSpPr/>
          <p:nvPr/>
        </p:nvGrpSpPr>
        <p:grpSpPr>
          <a:xfrm>
            <a:off x="309474" y="711302"/>
            <a:ext cx="3983201" cy="383773"/>
            <a:chOff x="461874" y="2757427"/>
            <a:chExt cx="3983201" cy="383773"/>
          </a:xfrm>
        </p:grpSpPr>
        <p:sp>
          <p:nvSpPr>
            <p:cNvPr id="118" name="Google Shape;118;p6"/>
            <p:cNvSpPr txBox="1"/>
            <p:nvPr/>
          </p:nvSpPr>
          <p:spPr>
            <a:xfrm>
              <a:off x="805775" y="2802800"/>
              <a:ext cx="36393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800" u="none" cap="none" strike="noStrike">
                  <a:solidFill>
                    <a:srgbClr val="000000"/>
                  </a:solidFill>
                  <a:latin typeface="Barlow"/>
                  <a:ea typeface="Barlow"/>
                  <a:cs typeface="Barlow"/>
                  <a:sym typeface="Barlow"/>
                </a:rPr>
                <a:t>Let’s start!</a:t>
              </a:r>
              <a:endParaRPr b="1" i="1" sz="18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119" name="Google Shape;119;p6"/>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pic>
        <p:nvPicPr>
          <p:cNvPr id="120" name="Google Shape;120;p6"/>
          <p:cNvPicPr preferRelativeResize="0"/>
          <p:nvPr/>
        </p:nvPicPr>
        <p:blipFill rotWithShape="1">
          <a:blip r:embed="rId4">
            <a:alphaModFix/>
          </a:blip>
          <a:srcRect b="0" l="0" r="0" t="0"/>
          <a:stretch/>
        </p:blipFill>
        <p:spPr>
          <a:xfrm>
            <a:off x="5873647" y="1569875"/>
            <a:ext cx="2795475" cy="2481625"/>
          </a:xfrm>
          <a:prstGeom prst="rect">
            <a:avLst/>
          </a:prstGeom>
          <a:noFill/>
          <a:ln>
            <a:noFill/>
          </a:ln>
        </p:spPr>
      </p:pic>
      <p:sp>
        <p:nvSpPr>
          <p:cNvPr id="121" name="Google Shape;121;p6"/>
          <p:cNvSpPr txBox="1"/>
          <p:nvPr/>
        </p:nvSpPr>
        <p:spPr>
          <a:xfrm>
            <a:off x="0" y="1165200"/>
            <a:ext cx="4985400" cy="2986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Barlow"/>
              <a:buChar char="●"/>
            </a:pPr>
            <a:r>
              <a:rPr b="0" i="1" lang="en-GB" sz="1400" u="none" cap="none" strike="noStrike">
                <a:solidFill>
                  <a:srgbClr val="000000"/>
                </a:solidFill>
                <a:latin typeface="Barlow"/>
                <a:ea typeface="Barlow"/>
                <a:cs typeface="Barlow"/>
                <a:sym typeface="Barlow"/>
              </a:rPr>
              <a:t>(One more thing)</a:t>
            </a:r>
            <a:endParaRPr b="0" i="1"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We’ll be going back to Python again for the next few sessions - this is because the concepts we learn are </a:t>
            </a:r>
            <a:r>
              <a:rPr b="1" i="0" lang="en-GB" sz="1400" u="none" cap="none" strike="noStrike">
                <a:solidFill>
                  <a:srgbClr val="000000"/>
                </a:solidFill>
                <a:latin typeface="Barlow"/>
                <a:ea typeface="Barlow"/>
                <a:cs typeface="Barlow"/>
                <a:sym typeface="Barlow"/>
              </a:rPr>
              <a:t>universal to any language </a:t>
            </a:r>
            <a:r>
              <a:rPr b="0" i="0" lang="en-GB" sz="1400" u="none" cap="none" strike="noStrike">
                <a:solidFill>
                  <a:srgbClr val="000000"/>
                </a:solidFill>
                <a:latin typeface="Barlow"/>
                <a:ea typeface="Barlow"/>
                <a:cs typeface="Barlow"/>
                <a:sym typeface="Barlow"/>
              </a:rPr>
              <a:t>- they’re sheer CS theory (instead of say, being JavaScript specific).</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Python is used as the lack of syntax requirements makes it easy to learn these topics - moreover, it’s an exercise on practicing CS theory across multiple languages (e.g. so you can understand how an Array or Time Complexity or Hashing works fundamentally regardless of the language you implement it in).</a:t>
            </a:r>
            <a:endParaRPr b="0" i="0" sz="1400" u="none" cap="none" strike="noStrike">
              <a:solidFill>
                <a:srgbClr val="000000"/>
              </a:solidFill>
              <a:latin typeface="Barlow"/>
              <a:ea typeface="Barlow"/>
              <a:cs typeface="Barlow"/>
              <a:sym typeface="Barlow"/>
            </a:endParaRPr>
          </a:p>
        </p:txBody>
      </p:sp>
      <p:cxnSp>
        <p:nvCxnSpPr>
          <p:cNvPr id="122" name="Google Shape;122;p6"/>
          <p:cNvCxnSpPr/>
          <p:nvPr/>
        </p:nvCxnSpPr>
        <p:spPr>
          <a:xfrm flipH="1">
            <a:off x="5076550" y="269050"/>
            <a:ext cx="43200" cy="4733400"/>
          </a:xfrm>
          <a:prstGeom prst="straightConnector1">
            <a:avLst/>
          </a:prstGeom>
          <a:noFill/>
          <a:ln cap="flat" cmpd="sng" w="76200">
            <a:solidFill>
              <a:srgbClr val="666666"/>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6" name="Shape 126"/>
        <p:cNvGrpSpPr/>
        <p:nvPr/>
      </p:nvGrpSpPr>
      <p:grpSpPr>
        <a:xfrm>
          <a:off x="0" y="0"/>
          <a:ext cx="0" cy="0"/>
          <a:chOff x="0" y="0"/>
          <a:chExt cx="0" cy="0"/>
        </a:xfrm>
      </p:grpSpPr>
      <p:sp>
        <p:nvSpPr>
          <p:cNvPr id="127" name="Google Shape;127;p7"/>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COMPLEXITY ANALYSIS </a:t>
            </a:r>
            <a:endParaRPr b="0" i="0" sz="3400" u="none" cap="none" strike="noStrike">
              <a:solidFill>
                <a:srgbClr val="000000"/>
              </a:solidFill>
              <a:latin typeface="Barlow ExtraBold"/>
              <a:ea typeface="Barlow ExtraBold"/>
              <a:cs typeface="Barlow ExtraBold"/>
              <a:sym typeface="Barlow ExtraBold"/>
            </a:endParaRPr>
          </a:p>
        </p:txBody>
      </p:sp>
      <p:cxnSp>
        <p:nvCxnSpPr>
          <p:cNvPr id="128" name="Google Shape;128;p7"/>
          <p:cNvCxnSpPr/>
          <p:nvPr/>
        </p:nvCxnSpPr>
        <p:spPr>
          <a:xfrm flipH="1">
            <a:off x="6470713" y="769650"/>
            <a:ext cx="8100" cy="4140900"/>
          </a:xfrm>
          <a:prstGeom prst="straightConnector1">
            <a:avLst/>
          </a:prstGeom>
          <a:noFill/>
          <a:ln cap="flat" cmpd="sng" w="76200">
            <a:solidFill>
              <a:srgbClr val="666666"/>
            </a:solidFill>
            <a:prstDash val="solid"/>
            <a:round/>
            <a:headEnd len="sm" w="sm" type="none"/>
            <a:tailEnd len="sm" w="sm" type="none"/>
          </a:ln>
        </p:spPr>
      </p:cxnSp>
      <p:sp>
        <p:nvSpPr>
          <p:cNvPr id="129" name="Google Shape;129;p7"/>
          <p:cNvSpPr txBox="1"/>
          <p:nvPr/>
        </p:nvSpPr>
        <p:spPr>
          <a:xfrm>
            <a:off x="657725" y="769650"/>
            <a:ext cx="36393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0" lang="en-GB" sz="1600" u="none" cap="none" strike="noStrike">
                <a:solidFill>
                  <a:srgbClr val="000000"/>
                </a:solidFill>
                <a:latin typeface="Barlow"/>
                <a:ea typeface="Barlow"/>
                <a:cs typeface="Barlow"/>
                <a:sym typeface="Barlow"/>
              </a:rPr>
              <a:t>INTRODUCTION</a:t>
            </a:r>
            <a:endParaRPr b="1" i="0"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130" name="Google Shape;130;p7"/>
          <p:cNvPicPr preferRelativeResize="0"/>
          <p:nvPr/>
        </p:nvPicPr>
        <p:blipFill rotWithShape="1">
          <a:blip r:embed="rId3">
            <a:alphaModFix/>
          </a:blip>
          <a:srcRect b="0" l="0" r="0" t="0"/>
          <a:stretch/>
        </p:blipFill>
        <p:spPr>
          <a:xfrm rot="5400000">
            <a:off x="255900" y="735076"/>
            <a:ext cx="338299" cy="343901"/>
          </a:xfrm>
          <a:prstGeom prst="rect">
            <a:avLst/>
          </a:prstGeom>
          <a:noFill/>
          <a:ln>
            <a:noFill/>
          </a:ln>
        </p:spPr>
      </p:pic>
      <p:pic>
        <p:nvPicPr>
          <p:cNvPr id="131" name="Google Shape;131;p7"/>
          <p:cNvPicPr preferRelativeResize="0"/>
          <p:nvPr/>
        </p:nvPicPr>
        <p:blipFill rotWithShape="1">
          <a:blip r:embed="rId4">
            <a:alphaModFix/>
          </a:blip>
          <a:srcRect b="0" l="0" r="0" t="0"/>
          <a:stretch/>
        </p:blipFill>
        <p:spPr>
          <a:xfrm>
            <a:off x="1942400" y="1164475"/>
            <a:ext cx="2629603" cy="3494450"/>
          </a:xfrm>
          <a:prstGeom prst="rect">
            <a:avLst/>
          </a:prstGeom>
          <a:noFill/>
          <a:ln>
            <a:noFill/>
          </a:ln>
        </p:spPr>
      </p:pic>
      <p:sp>
        <p:nvSpPr>
          <p:cNvPr id="132" name="Google Shape;132;p7"/>
          <p:cNvSpPr txBox="1"/>
          <p:nvPr/>
        </p:nvSpPr>
        <p:spPr>
          <a:xfrm>
            <a:off x="2457050" y="1983400"/>
            <a:ext cx="14802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sng" cap="none" strike="noStrike">
                <a:solidFill>
                  <a:schemeClr val="hlink"/>
                </a:solidFill>
                <a:latin typeface="Barlow"/>
                <a:ea typeface="Barlow"/>
                <a:cs typeface="Barlow"/>
                <a:sym typeface="Barlow"/>
                <a:hlinkClick r:id="rId5"/>
              </a:rPr>
              <a:t>HIGH LEVEL OVERVIEW</a:t>
            </a:r>
            <a:endParaRPr b="0" i="0" sz="1400" u="none" cap="none" strike="noStrike">
              <a:solidFill>
                <a:srgbClr val="000000"/>
              </a:solidFill>
              <a:latin typeface="Barlow"/>
              <a:ea typeface="Barlow"/>
              <a:cs typeface="Barlow"/>
              <a:sym typeface="Barlow"/>
            </a:endParaRPr>
          </a:p>
        </p:txBody>
      </p:sp>
      <p:pic>
        <p:nvPicPr>
          <p:cNvPr id="133" name="Google Shape;133;p7"/>
          <p:cNvPicPr preferRelativeResize="0"/>
          <p:nvPr/>
        </p:nvPicPr>
        <p:blipFill rotWithShape="1">
          <a:blip r:embed="rId6">
            <a:alphaModFix/>
          </a:blip>
          <a:srcRect b="0" l="0" r="0" t="0"/>
          <a:stretch/>
        </p:blipFill>
        <p:spPr>
          <a:xfrm>
            <a:off x="6823663" y="150455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7" name="Shape 137"/>
        <p:cNvGrpSpPr/>
        <p:nvPr/>
      </p:nvGrpSpPr>
      <p:grpSpPr>
        <a:xfrm>
          <a:off x="0" y="0"/>
          <a:ext cx="0" cy="0"/>
          <a:chOff x="0" y="0"/>
          <a:chExt cx="0" cy="0"/>
        </a:xfrm>
      </p:grpSpPr>
      <p:sp>
        <p:nvSpPr>
          <p:cNvPr id="138" name="Google Shape;138;p8"/>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COMPLEXITY ANALYSIS</a:t>
            </a:r>
            <a:endParaRPr b="0" i="0" sz="3400" u="none" cap="none" strike="noStrike">
              <a:solidFill>
                <a:srgbClr val="000000"/>
              </a:solidFill>
              <a:latin typeface="Barlow ExtraBold"/>
              <a:ea typeface="Barlow ExtraBold"/>
              <a:cs typeface="Barlow ExtraBold"/>
              <a:sym typeface="Barlow ExtraBold"/>
            </a:endParaRPr>
          </a:p>
        </p:txBody>
      </p:sp>
      <p:cxnSp>
        <p:nvCxnSpPr>
          <p:cNvPr id="139" name="Google Shape;139;p8"/>
          <p:cNvCxnSpPr/>
          <p:nvPr/>
        </p:nvCxnSpPr>
        <p:spPr>
          <a:xfrm flipH="1">
            <a:off x="6334288" y="821700"/>
            <a:ext cx="8100" cy="4140900"/>
          </a:xfrm>
          <a:prstGeom prst="straightConnector1">
            <a:avLst/>
          </a:prstGeom>
          <a:noFill/>
          <a:ln cap="flat" cmpd="sng" w="76200">
            <a:solidFill>
              <a:srgbClr val="666666"/>
            </a:solidFill>
            <a:prstDash val="solid"/>
            <a:round/>
            <a:headEnd len="sm" w="sm" type="none"/>
            <a:tailEnd len="sm" w="sm" type="none"/>
          </a:ln>
        </p:spPr>
      </p:cxnSp>
      <p:sp>
        <p:nvSpPr>
          <p:cNvPr id="140" name="Google Shape;140;p8"/>
          <p:cNvSpPr txBox="1"/>
          <p:nvPr/>
        </p:nvSpPr>
        <p:spPr>
          <a:xfrm>
            <a:off x="1497925" y="1731600"/>
            <a:ext cx="392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8"/>
          <p:cNvSpPr txBox="1"/>
          <p:nvPr/>
        </p:nvSpPr>
        <p:spPr>
          <a:xfrm>
            <a:off x="410575" y="1945800"/>
            <a:ext cx="5499300" cy="1251900"/>
          </a:xfrm>
          <a:prstGeom prst="rect">
            <a:avLst/>
          </a:prstGeom>
          <a:noFill/>
          <a:ln cap="flat" cmpd="sng" w="28575">
            <a:solidFill>
              <a:srgbClr val="F5499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66666"/>
              </a:lnSpc>
              <a:spcBef>
                <a:spcPts val="0"/>
              </a:spcBef>
              <a:spcAft>
                <a:spcPts val="4500"/>
              </a:spcAft>
              <a:buClr>
                <a:srgbClr val="000000"/>
              </a:buClr>
              <a:buSzPts val="1600"/>
              <a:buFont typeface="Arial"/>
              <a:buNone/>
            </a:pPr>
            <a:r>
              <a:rPr b="0" i="1" lang="en-GB" sz="1600" u="none" cap="none" strike="noStrike">
                <a:solidFill>
                  <a:schemeClr val="dk1"/>
                </a:solidFill>
                <a:highlight>
                  <a:srgbClr val="F9FAFC"/>
                </a:highlight>
                <a:latin typeface="Barlow"/>
                <a:ea typeface="Barlow"/>
                <a:cs typeface="Barlow"/>
                <a:sym typeface="Barlow"/>
              </a:rPr>
              <a:t>The process of determining how </a:t>
            </a:r>
            <a:r>
              <a:rPr b="1" i="1" lang="en-GB" sz="1600" u="none" cap="none" strike="noStrike">
                <a:solidFill>
                  <a:schemeClr val="dk1"/>
                </a:solidFill>
                <a:highlight>
                  <a:srgbClr val="F9FAFC"/>
                </a:highlight>
                <a:latin typeface="Barlow"/>
                <a:ea typeface="Barlow"/>
                <a:cs typeface="Barlow"/>
                <a:sym typeface="Barlow"/>
              </a:rPr>
              <a:t>efficient</a:t>
            </a:r>
            <a:r>
              <a:rPr b="0" i="1" lang="en-GB" sz="1600" u="none" cap="none" strike="noStrike">
                <a:solidFill>
                  <a:schemeClr val="dk1"/>
                </a:solidFill>
                <a:highlight>
                  <a:srgbClr val="F9FAFC"/>
                </a:highlight>
                <a:latin typeface="Barlow"/>
                <a:ea typeface="Barlow"/>
                <a:cs typeface="Barlow"/>
                <a:sym typeface="Barlow"/>
              </a:rPr>
              <a:t> an algorithm is. Complexity analysis usually involves finding both the </a:t>
            </a:r>
            <a:r>
              <a:rPr b="1" i="1" lang="en-GB" sz="1600" u="none" cap="none" strike="noStrike">
                <a:solidFill>
                  <a:schemeClr val="dk1"/>
                </a:solidFill>
                <a:highlight>
                  <a:srgbClr val="F9FAFC"/>
                </a:highlight>
                <a:latin typeface="Barlow"/>
                <a:ea typeface="Barlow"/>
                <a:cs typeface="Barlow"/>
                <a:sym typeface="Barlow"/>
              </a:rPr>
              <a:t>time</a:t>
            </a:r>
            <a:r>
              <a:rPr b="0" i="1" lang="en-GB" sz="1600" u="none" cap="none" strike="noStrike">
                <a:solidFill>
                  <a:schemeClr val="dk1"/>
                </a:solidFill>
                <a:highlight>
                  <a:srgbClr val="F9FAFC"/>
                </a:highlight>
                <a:latin typeface="Barlow"/>
                <a:ea typeface="Barlow"/>
                <a:cs typeface="Barlow"/>
                <a:sym typeface="Barlow"/>
              </a:rPr>
              <a:t> complexity and the </a:t>
            </a:r>
            <a:r>
              <a:rPr b="1" i="1" lang="en-GB" sz="1600" u="none" cap="none" strike="noStrike">
                <a:solidFill>
                  <a:schemeClr val="dk1"/>
                </a:solidFill>
                <a:highlight>
                  <a:srgbClr val="F9FAFC"/>
                </a:highlight>
                <a:latin typeface="Barlow"/>
                <a:ea typeface="Barlow"/>
                <a:cs typeface="Barlow"/>
                <a:sym typeface="Barlow"/>
              </a:rPr>
              <a:t>space</a:t>
            </a:r>
            <a:r>
              <a:rPr b="0" i="1" lang="en-GB" sz="1600" u="none" cap="none" strike="noStrike">
                <a:solidFill>
                  <a:schemeClr val="dk1"/>
                </a:solidFill>
                <a:highlight>
                  <a:srgbClr val="F9FAFC"/>
                </a:highlight>
                <a:latin typeface="Barlow"/>
                <a:ea typeface="Barlow"/>
                <a:cs typeface="Barlow"/>
                <a:sym typeface="Barlow"/>
              </a:rPr>
              <a:t> complexity of an algorithm.”</a:t>
            </a:r>
            <a:endParaRPr b="0" i="1" sz="1600" u="none" cap="none" strike="noStrike">
              <a:solidFill>
                <a:schemeClr val="dk1"/>
              </a:solidFill>
              <a:highlight>
                <a:srgbClr val="F9FAFC"/>
              </a:highlight>
              <a:latin typeface="Barlow"/>
              <a:ea typeface="Barlow"/>
              <a:cs typeface="Barlow"/>
              <a:sym typeface="Barlow"/>
            </a:endParaRPr>
          </a:p>
        </p:txBody>
      </p:sp>
      <p:sp>
        <p:nvSpPr>
          <p:cNvPr id="142" name="Google Shape;142;p8"/>
          <p:cNvSpPr txBox="1"/>
          <p:nvPr/>
        </p:nvSpPr>
        <p:spPr>
          <a:xfrm>
            <a:off x="6609850" y="1678400"/>
            <a:ext cx="2217600" cy="23088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25000"/>
              </a:lnSpc>
              <a:spcBef>
                <a:spcPts val="2400"/>
              </a:spcBef>
              <a:spcAft>
                <a:spcPts val="0"/>
              </a:spcAft>
              <a:buClr>
                <a:srgbClr val="222222"/>
              </a:buClr>
              <a:buSzPts val="1400"/>
              <a:buFont typeface="Barlow"/>
              <a:buChar char="●"/>
            </a:pPr>
            <a:r>
              <a:rPr b="0" i="0" lang="en-GB" sz="1400" u="none" cap="none" strike="noStrike">
                <a:solidFill>
                  <a:srgbClr val="333333"/>
                </a:solidFill>
                <a:latin typeface="Barlow"/>
                <a:ea typeface="Barlow"/>
                <a:cs typeface="Barlow"/>
                <a:sym typeface="Barlow"/>
              </a:rPr>
              <a:t>Complexity analysis is effectively used to determine how ‘good’ an algorithm is and whether it’s “better” than another one.</a:t>
            </a:r>
            <a:endParaRPr b="0" i="0" sz="1400" u="none" cap="none" strike="noStrike">
              <a:solidFill>
                <a:srgbClr val="222222"/>
              </a:solidFill>
              <a:highlight>
                <a:srgbClr val="FFFFFF"/>
              </a:highlight>
              <a:latin typeface="Barlow"/>
              <a:ea typeface="Barlow"/>
              <a:cs typeface="Barlow"/>
              <a:sym typeface="Barlow"/>
            </a:endParaRPr>
          </a:p>
          <a:p>
            <a:pPr indent="0" lvl="0" marL="0" marR="0" rtl="0" algn="just">
              <a:lnSpc>
                <a:spcPct val="100000"/>
              </a:lnSpc>
              <a:spcBef>
                <a:spcPts val="0"/>
              </a:spcBef>
              <a:spcAft>
                <a:spcPts val="0"/>
              </a:spcAft>
              <a:buClr>
                <a:srgbClr val="000000"/>
              </a:buClr>
              <a:buSzPts val="1550"/>
              <a:buFont typeface="Arial"/>
              <a:buNone/>
            </a:pPr>
            <a:r>
              <a:t/>
            </a:r>
            <a:endParaRPr b="0" i="0" sz="1550" u="none" cap="none" strike="noStrike">
              <a:solidFill>
                <a:srgbClr val="222222"/>
              </a:solidFill>
              <a:highlight>
                <a:srgbClr val="FFFFFF"/>
              </a:highlight>
              <a:latin typeface="Barlow"/>
              <a:ea typeface="Barlow"/>
              <a:cs typeface="Barlow"/>
              <a:sym typeface="Barl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6" name="Shape 146"/>
        <p:cNvGrpSpPr/>
        <p:nvPr/>
      </p:nvGrpSpPr>
      <p:grpSpPr>
        <a:xfrm>
          <a:off x="0" y="0"/>
          <a:ext cx="0" cy="0"/>
          <a:chOff x="0" y="0"/>
          <a:chExt cx="0" cy="0"/>
        </a:xfrm>
      </p:grpSpPr>
      <p:sp>
        <p:nvSpPr>
          <p:cNvPr id="147" name="Google Shape;147;p9"/>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TIME SPACE COMPLEXITY</a:t>
            </a:r>
            <a:endParaRPr b="0" i="0" sz="3400" u="none" cap="none" strike="noStrike">
              <a:solidFill>
                <a:srgbClr val="000000"/>
              </a:solidFill>
              <a:latin typeface="Barlow ExtraBold"/>
              <a:ea typeface="Barlow ExtraBold"/>
              <a:cs typeface="Barlow ExtraBold"/>
              <a:sym typeface="Barlow ExtraBold"/>
            </a:endParaRPr>
          </a:p>
        </p:txBody>
      </p:sp>
      <p:cxnSp>
        <p:nvCxnSpPr>
          <p:cNvPr id="148" name="Google Shape;148;p9"/>
          <p:cNvCxnSpPr/>
          <p:nvPr/>
        </p:nvCxnSpPr>
        <p:spPr>
          <a:xfrm flipH="1">
            <a:off x="6334288" y="821700"/>
            <a:ext cx="8100" cy="4140900"/>
          </a:xfrm>
          <a:prstGeom prst="straightConnector1">
            <a:avLst/>
          </a:prstGeom>
          <a:noFill/>
          <a:ln cap="flat" cmpd="sng" w="76200">
            <a:solidFill>
              <a:srgbClr val="666666"/>
            </a:solidFill>
            <a:prstDash val="solid"/>
            <a:round/>
            <a:headEnd len="sm" w="sm" type="none"/>
            <a:tailEnd len="sm" w="sm" type="none"/>
          </a:ln>
        </p:spPr>
      </p:cxnSp>
      <p:sp>
        <p:nvSpPr>
          <p:cNvPr id="149" name="Google Shape;149;p9"/>
          <p:cNvSpPr txBox="1"/>
          <p:nvPr/>
        </p:nvSpPr>
        <p:spPr>
          <a:xfrm>
            <a:off x="1497925" y="1731600"/>
            <a:ext cx="392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9"/>
          <p:cNvSpPr txBox="1"/>
          <p:nvPr/>
        </p:nvSpPr>
        <p:spPr>
          <a:xfrm>
            <a:off x="846975" y="1790575"/>
            <a:ext cx="4785000" cy="1662300"/>
          </a:xfrm>
          <a:prstGeom prst="rect">
            <a:avLst/>
          </a:prstGeom>
          <a:noFill/>
          <a:ln cap="flat" cmpd="sng" w="28575">
            <a:solidFill>
              <a:srgbClr val="F54996"/>
            </a:solidFill>
            <a:prstDash val="solid"/>
            <a:round/>
            <a:headEnd len="sm" w="sm" type="none"/>
            <a:tailEnd len="sm" w="sm" type="none"/>
          </a:ln>
        </p:spPr>
        <p:txBody>
          <a:bodyPr anchorCtr="0" anchor="t" bIns="91425" lIns="91425" spcFirstLastPara="1" rIns="91425" wrap="square" tIns="91425">
            <a:spAutoFit/>
          </a:bodyPr>
          <a:lstStyle/>
          <a:p>
            <a:pPr indent="-330200" lvl="0" marL="457200" marR="0" rtl="0" algn="just">
              <a:lnSpc>
                <a:spcPct val="166666"/>
              </a:lnSpc>
              <a:spcBef>
                <a:spcPts val="0"/>
              </a:spcBef>
              <a:spcAft>
                <a:spcPts val="0"/>
              </a:spcAft>
              <a:buClr>
                <a:schemeClr val="dk1"/>
              </a:buClr>
              <a:buSzPts val="1600"/>
              <a:buFont typeface="Barlow"/>
              <a:buChar char="●"/>
            </a:pPr>
            <a:r>
              <a:rPr b="1" i="0" lang="en-GB" sz="1600" u="none" cap="none" strike="noStrike">
                <a:solidFill>
                  <a:schemeClr val="dk1"/>
                </a:solidFill>
                <a:highlight>
                  <a:srgbClr val="F9FAFC"/>
                </a:highlight>
                <a:latin typeface="Barlow"/>
                <a:ea typeface="Barlow"/>
                <a:cs typeface="Barlow"/>
                <a:sym typeface="Barlow"/>
              </a:rPr>
              <a:t>Time complexity</a:t>
            </a:r>
            <a:r>
              <a:rPr b="0" i="0" lang="en-GB" sz="1600" u="none" cap="none" strike="noStrike">
                <a:solidFill>
                  <a:schemeClr val="dk1"/>
                </a:solidFill>
                <a:highlight>
                  <a:srgbClr val="F9FAFC"/>
                </a:highlight>
                <a:latin typeface="Barlow"/>
                <a:ea typeface="Barlow"/>
                <a:cs typeface="Barlow"/>
                <a:sym typeface="Barlow"/>
              </a:rPr>
              <a:t> - a measure of how fast an algorithm runs. </a:t>
            </a:r>
            <a:endParaRPr b="0" i="0" sz="1600" u="none" cap="none" strike="noStrike">
              <a:solidFill>
                <a:schemeClr val="dk1"/>
              </a:solidFill>
              <a:highlight>
                <a:srgbClr val="F9FAFC"/>
              </a:highlight>
              <a:latin typeface="Barlow"/>
              <a:ea typeface="Barlow"/>
              <a:cs typeface="Barlow"/>
              <a:sym typeface="Barlow"/>
            </a:endParaRPr>
          </a:p>
          <a:p>
            <a:pPr indent="-330200" lvl="0" marL="457200" marR="0" rtl="0" algn="just">
              <a:lnSpc>
                <a:spcPct val="166666"/>
              </a:lnSpc>
              <a:spcBef>
                <a:spcPts val="0"/>
              </a:spcBef>
              <a:spcAft>
                <a:spcPts val="0"/>
              </a:spcAft>
              <a:buClr>
                <a:schemeClr val="dk1"/>
              </a:buClr>
              <a:buSzPts val="1600"/>
              <a:buFont typeface="Barlow"/>
              <a:buChar char="●"/>
            </a:pPr>
            <a:r>
              <a:rPr b="1" i="0" lang="en-GB" sz="1600" u="none" cap="none" strike="noStrike">
                <a:solidFill>
                  <a:schemeClr val="dk1"/>
                </a:solidFill>
                <a:highlight>
                  <a:srgbClr val="F9FAFC"/>
                </a:highlight>
                <a:latin typeface="Barlow"/>
                <a:ea typeface="Barlow"/>
                <a:cs typeface="Barlow"/>
                <a:sym typeface="Barlow"/>
              </a:rPr>
              <a:t>Space complexity</a:t>
            </a:r>
            <a:r>
              <a:rPr b="0" i="0" lang="en-GB" sz="1600" u="none" cap="none" strike="noStrike">
                <a:solidFill>
                  <a:schemeClr val="dk1"/>
                </a:solidFill>
                <a:highlight>
                  <a:srgbClr val="F9FAFC"/>
                </a:highlight>
                <a:latin typeface="Barlow"/>
                <a:ea typeface="Barlow"/>
                <a:cs typeface="Barlow"/>
                <a:sym typeface="Barlow"/>
              </a:rPr>
              <a:t> - a measure of how much auxiliary memory an algorithm takes up.</a:t>
            </a:r>
            <a:endParaRPr b="0" i="0" sz="1600" u="none" cap="none" strike="noStrike">
              <a:solidFill>
                <a:schemeClr val="dk1"/>
              </a:solidFill>
              <a:highlight>
                <a:srgbClr val="F9FAFC"/>
              </a:highlight>
              <a:latin typeface="Barlow"/>
              <a:ea typeface="Barlow"/>
              <a:cs typeface="Barlow"/>
              <a:sym typeface="Barlow"/>
            </a:endParaRPr>
          </a:p>
        </p:txBody>
      </p:sp>
      <p:sp>
        <p:nvSpPr>
          <p:cNvPr id="151" name="Google Shape;151;p9"/>
          <p:cNvSpPr txBox="1"/>
          <p:nvPr/>
        </p:nvSpPr>
        <p:spPr>
          <a:xfrm>
            <a:off x="6599450" y="1333650"/>
            <a:ext cx="2217600" cy="31170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25000"/>
              </a:lnSpc>
              <a:spcBef>
                <a:spcPts val="2400"/>
              </a:spcBef>
              <a:spcAft>
                <a:spcPts val="0"/>
              </a:spcAft>
              <a:buClr>
                <a:srgbClr val="222222"/>
              </a:buClr>
              <a:buSzPts val="1400"/>
              <a:buFont typeface="Barlow"/>
              <a:buChar char="●"/>
            </a:pPr>
            <a:r>
              <a:rPr b="0" i="0" lang="en-GB" sz="1400" u="none" cap="none" strike="noStrike">
                <a:solidFill>
                  <a:srgbClr val="333333"/>
                </a:solidFill>
                <a:latin typeface="Barlow"/>
                <a:ea typeface="Barlow"/>
                <a:cs typeface="Barlow"/>
                <a:sym typeface="Barlow"/>
              </a:rPr>
              <a:t>Time and space complexities are </a:t>
            </a:r>
            <a:r>
              <a:rPr b="1" i="0" lang="en-GB" sz="1400" u="none" cap="none" strike="noStrike">
                <a:solidFill>
                  <a:srgbClr val="333333"/>
                </a:solidFill>
                <a:latin typeface="Barlow"/>
                <a:ea typeface="Barlow"/>
                <a:cs typeface="Barlow"/>
                <a:sym typeface="Barlow"/>
              </a:rPr>
              <a:t>central concepts</a:t>
            </a:r>
            <a:r>
              <a:rPr b="0" i="0" lang="en-GB" sz="1400" u="none" cap="none" strike="noStrike">
                <a:solidFill>
                  <a:srgbClr val="333333"/>
                </a:solidFill>
                <a:latin typeface="Barlow"/>
                <a:ea typeface="Barlow"/>
                <a:cs typeface="Barlow"/>
                <a:sym typeface="Barlow"/>
              </a:rPr>
              <a:t> in the field of algorithms and in coding interviews.</a:t>
            </a:r>
            <a:endParaRPr b="0" i="0" sz="1400" u="none" cap="none" strike="noStrike">
              <a:solidFill>
                <a:srgbClr val="333333"/>
              </a:solidFill>
              <a:latin typeface="Barlow"/>
              <a:ea typeface="Barlow"/>
              <a:cs typeface="Barlow"/>
              <a:sym typeface="Barlow"/>
            </a:endParaRPr>
          </a:p>
          <a:p>
            <a:pPr indent="-317500" lvl="0" marL="457200" marR="0" rtl="0" algn="just">
              <a:lnSpc>
                <a:spcPct val="125000"/>
              </a:lnSpc>
              <a:spcBef>
                <a:spcPts val="0"/>
              </a:spcBef>
              <a:spcAft>
                <a:spcPts val="0"/>
              </a:spcAft>
              <a:buClr>
                <a:srgbClr val="333333"/>
              </a:buClr>
              <a:buSzPts val="1400"/>
              <a:buFont typeface="Barlow"/>
              <a:buChar char="●"/>
            </a:pPr>
            <a:r>
              <a:rPr b="0" i="0" lang="en-GB" sz="1400" u="none" cap="none" strike="noStrike">
                <a:solidFill>
                  <a:srgbClr val="333333"/>
                </a:solidFill>
                <a:latin typeface="Barlow"/>
                <a:ea typeface="Barlow"/>
                <a:cs typeface="Barlow"/>
                <a:sym typeface="Barlow"/>
              </a:rPr>
              <a:t>Time and space complexity is expressed using </a:t>
            </a:r>
            <a:r>
              <a:rPr b="1" i="0" lang="en-GB" sz="1400" u="none" cap="none" strike="noStrike">
                <a:solidFill>
                  <a:srgbClr val="333333"/>
                </a:solidFill>
                <a:latin typeface="Barlow"/>
                <a:ea typeface="Barlow"/>
                <a:cs typeface="Barlow"/>
                <a:sym typeface="Barlow"/>
              </a:rPr>
              <a:t>“Big O notation”</a:t>
            </a:r>
            <a:r>
              <a:rPr b="0" i="0" lang="en-GB" sz="1400" u="none" cap="none" strike="noStrike">
                <a:solidFill>
                  <a:srgbClr val="333333"/>
                </a:solidFill>
                <a:latin typeface="Barlow"/>
                <a:ea typeface="Barlow"/>
                <a:cs typeface="Barlow"/>
                <a:sym typeface="Barlow"/>
              </a:rPr>
              <a:t>.</a:t>
            </a:r>
            <a:endParaRPr b="0" i="0" sz="1400" u="none" cap="none" strike="noStrike">
              <a:solidFill>
                <a:srgbClr val="333333"/>
              </a:solidFill>
              <a:latin typeface="Barlow"/>
              <a:ea typeface="Barlow"/>
              <a:cs typeface="Barlow"/>
              <a:sym typeface="Barlow"/>
            </a:endParaRPr>
          </a:p>
          <a:p>
            <a:pPr indent="0" lvl="0" marL="0" marR="0" rtl="0" algn="just">
              <a:lnSpc>
                <a:spcPct val="100000"/>
              </a:lnSpc>
              <a:spcBef>
                <a:spcPts val="0"/>
              </a:spcBef>
              <a:spcAft>
                <a:spcPts val="0"/>
              </a:spcAft>
              <a:buClr>
                <a:srgbClr val="000000"/>
              </a:buClr>
              <a:buSzPts val="1550"/>
              <a:buFont typeface="Arial"/>
              <a:buNone/>
            </a:pPr>
            <a:r>
              <a:t/>
            </a:r>
            <a:endParaRPr b="0" i="0" sz="1550" u="none" cap="none" strike="noStrike">
              <a:solidFill>
                <a:srgbClr val="222222"/>
              </a:solidFill>
              <a:highlight>
                <a:srgbClr val="FFFFFF"/>
              </a:highlight>
              <a:latin typeface="Barlow"/>
              <a:ea typeface="Barlow"/>
              <a:cs typeface="Barlow"/>
              <a:sym typeface="Barlo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