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100" d="100"/>
          <a:sy n="100" d="100"/>
        </p:scale>
        <p:origin x="27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020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4357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8072438" y="-1071562"/>
            <a:ext cx="2143125" cy="2143125"/>
          </a:xfrm>
          <a:prstGeom prst="ellipse">
            <a:avLst/>
          </a:prstGeom>
          <a:solidFill>
            <a:srgbClr val="FFD700">
              <a:alpha val="10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4" name="Shape 1"/>
          <p:cNvSpPr/>
          <p:nvPr/>
        </p:nvSpPr>
        <p:spPr>
          <a:xfrm>
            <a:off x="-714375" y="5029200"/>
            <a:ext cx="1428750" cy="1428750"/>
          </a:xfrm>
          <a:prstGeom prst="ellipse">
            <a:avLst/>
          </a:prstGeom>
          <a:solidFill>
            <a:srgbClr val="FFD700">
              <a:alpha val="10000"/>
            </a:srgbClr>
          </a:solidFill>
          <a:ln/>
        </p:spPr>
        <p:txBody>
          <a:bodyPr/>
          <a:lstStyle/>
          <a:p>
            <a:endParaRPr lang="es-CL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457200"/>
            <a:ext cx="1371600" cy="1371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9910" y="2343150"/>
            <a:ext cx="772418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375" b="1" dirty="0">
                <a:solidFill>
                  <a:srgbClr val="FFD7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Las Crónicas del Detective de Ideas</a:t>
            </a:r>
            <a:endParaRPr lang="en-US" sz="3375" dirty="0"/>
          </a:p>
        </p:txBody>
      </p:sp>
      <p:sp>
        <p:nvSpPr>
          <p:cNvPr id="7" name="Text 3"/>
          <p:cNvSpPr/>
          <p:nvPr/>
        </p:nvSpPr>
        <p:spPr>
          <a:xfrm>
            <a:off x="709910" y="2886075"/>
            <a:ext cx="772418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 proyecto educativo para desarrollar habilidades de resolución de problemas en niños</a:t>
            </a:r>
            <a:endParaRPr lang="en-US" sz="13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3457575"/>
            <a:ext cx="1828800" cy="18288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264D98D-3AED-CBC3-7B3D-5A33344535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435769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68642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8072438" y="-1071562"/>
            <a:ext cx="2143125" cy="2143125"/>
          </a:xfrm>
          <a:prstGeom prst="ellipse">
            <a:avLst/>
          </a:prstGeom>
          <a:solidFill>
            <a:srgbClr val="FFD700">
              <a:alpha val="10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4" name="Shape 1"/>
          <p:cNvSpPr/>
          <p:nvPr/>
        </p:nvSpPr>
        <p:spPr>
          <a:xfrm>
            <a:off x="-714375" y="4972050"/>
            <a:ext cx="1428750" cy="1428750"/>
          </a:xfrm>
          <a:prstGeom prst="ellipse">
            <a:avLst/>
          </a:prstGeom>
          <a:solidFill>
            <a:srgbClr val="FFD700">
              <a:alpha val="10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5" name="Text 2"/>
          <p:cNvSpPr/>
          <p:nvPr/>
        </p:nvSpPr>
        <p:spPr>
          <a:xfrm>
            <a:off x="457200" y="45720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D7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Introducción al Proyecto</a:t>
            </a:r>
            <a:endParaRPr lang="en-US" sz="2025" dirty="0"/>
          </a:p>
        </p:txBody>
      </p:sp>
      <p:sp>
        <p:nvSpPr>
          <p:cNvPr id="6" name="Shape 3"/>
          <p:cNvSpPr/>
          <p:nvPr/>
        </p:nvSpPr>
        <p:spPr>
          <a:xfrm>
            <a:off x="457200" y="1085850"/>
            <a:ext cx="4000500" cy="2014538"/>
          </a:xfrm>
          <a:prstGeom prst="rect">
            <a:avLst/>
          </a:prstGeom>
          <a:solidFill>
            <a:srgbClr val="FFFFFF">
              <a:alpha val="5000"/>
            </a:srgbClr>
          </a:solidFill>
          <a:ln w="99">
            <a:solidFill>
              <a:srgbClr val="FFD700">
                <a:alpha val="30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7" name="Text 4"/>
          <p:cNvSpPr/>
          <p:nvPr/>
        </p:nvSpPr>
        <p:spPr>
          <a:xfrm>
            <a:off x="628650" y="1257300"/>
            <a:ext cx="3657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¿Qué es el Detective de Ideas?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628650" y="1600200"/>
            <a:ext cx="3657600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 proyecto educativo diseñado para desarrollar habilidades de resolución de problemas en niños a través de un enfoque lúdico y estructurado.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628650" y="2314575"/>
            <a:ext cx="3657600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Los niños asumen el rol de "detectives" que investigan y resuelven desafíos utilizando un método paso a paso.</a:t>
            </a:r>
            <a:endParaRPr lang="en-US" sz="1046" dirty="0"/>
          </a:p>
        </p:txBody>
      </p:sp>
      <p:sp>
        <p:nvSpPr>
          <p:cNvPr id="10" name="Shape 7"/>
          <p:cNvSpPr/>
          <p:nvPr/>
        </p:nvSpPr>
        <p:spPr>
          <a:xfrm>
            <a:off x="457200" y="3257550"/>
            <a:ext cx="4000500" cy="1957388"/>
          </a:xfrm>
          <a:prstGeom prst="rect">
            <a:avLst/>
          </a:prstGeom>
          <a:solidFill>
            <a:srgbClr val="FFFFFF">
              <a:alpha val="5000"/>
            </a:srgbClr>
          </a:solidFill>
          <a:ln w="99">
            <a:solidFill>
              <a:srgbClr val="FFD700">
                <a:alpha val="30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11" name="Text 8"/>
          <p:cNvSpPr/>
          <p:nvPr/>
        </p:nvSpPr>
        <p:spPr>
          <a:xfrm>
            <a:off x="628650" y="3429000"/>
            <a:ext cx="3657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Objetivos del Proyecto</a:t>
            </a:r>
            <a:endParaRPr lang="en-US" sz="1350" dirty="0"/>
          </a:p>
        </p:txBody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800475"/>
            <a:ext cx="142875" cy="142875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828675" y="3773686"/>
            <a:ext cx="286294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Desarrollar pensamiento crítico y analítico</a:t>
            </a:r>
            <a:endParaRPr lang="en-US" sz="1046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086225"/>
            <a:ext cx="142875" cy="142875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828675" y="4059436"/>
            <a:ext cx="237044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Fomentar la comunicación efectiva</a:t>
            </a:r>
            <a:endParaRPr lang="en-US" sz="1046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371975"/>
            <a:ext cx="142875" cy="142875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28675" y="4362545"/>
            <a:ext cx="3101839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Estimular la creatividad en la resolución de     </a:t>
            </a:r>
            <a:r>
              <a:rPr lang="en-US" sz="1046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problemas</a:t>
            </a:r>
            <a:endParaRPr lang="en-US" sz="1046" dirty="0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857750"/>
            <a:ext cx="142875" cy="142875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828675" y="4830961"/>
            <a:ext cx="241087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Promover la autonomía y confianza</a:t>
            </a:r>
            <a:endParaRPr lang="en-US" sz="1046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950" y="1771650"/>
            <a:ext cx="2743200" cy="2743200"/>
          </a:xfrm>
          <a:prstGeom prst="rect">
            <a:avLst/>
          </a:prstGeom>
        </p:spPr>
      </p:pic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3800" y="160020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8072438" y="-1071562"/>
            <a:ext cx="2143125" cy="2143125"/>
          </a:xfrm>
          <a:prstGeom prst="ellipse">
            <a:avLst/>
          </a:prstGeom>
          <a:solidFill>
            <a:srgbClr val="FFD700">
              <a:alpha val="10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4" name="Shape 1"/>
          <p:cNvSpPr/>
          <p:nvPr/>
        </p:nvSpPr>
        <p:spPr>
          <a:xfrm>
            <a:off x="-714375" y="4429125"/>
            <a:ext cx="1428750" cy="1428750"/>
          </a:xfrm>
          <a:prstGeom prst="ellipse">
            <a:avLst/>
          </a:prstGeom>
          <a:solidFill>
            <a:srgbClr val="FFD700">
              <a:alpha val="10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5" name="Text 2"/>
          <p:cNvSpPr/>
          <p:nvPr/>
        </p:nvSpPr>
        <p:spPr>
          <a:xfrm>
            <a:off x="457200" y="45720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D7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Metodología del Detective de Ideas</a:t>
            </a:r>
            <a:endParaRPr lang="en-US" sz="2025" dirty="0"/>
          </a:p>
        </p:txBody>
      </p:sp>
      <p:sp>
        <p:nvSpPr>
          <p:cNvPr id="6" name="Text 3"/>
          <p:cNvSpPr/>
          <p:nvPr/>
        </p:nvSpPr>
        <p:spPr>
          <a:xfrm>
            <a:off x="457200" y="800100"/>
            <a:ext cx="82296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Los 5 pasos para resolver cualquier caso</a:t>
            </a:r>
            <a:endParaRPr lang="en-US" sz="1046" dirty="0"/>
          </a:p>
        </p:txBody>
      </p:sp>
      <p:sp>
        <p:nvSpPr>
          <p:cNvPr id="7" name="Shape 4"/>
          <p:cNvSpPr/>
          <p:nvPr/>
        </p:nvSpPr>
        <p:spPr>
          <a:xfrm>
            <a:off x="457200" y="1285875"/>
            <a:ext cx="1554463" cy="1985963"/>
          </a:xfrm>
          <a:prstGeom prst="rect">
            <a:avLst/>
          </a:prstGeom>
          <a:solidFill>
            <a:srgbClr val="FFFFFF">
              <a:alpha val="5000"/>
            </a:srgbClr>
          </a:solidFill>
          <a:ln w="99">
            <a:solidFill>
              <a:srgbClr val="FFD700">
                <a:alpha val="30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18" y="1400175"/>
            <a:ext cx="685800" cy="68580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917023" y="2171700"/>
            <a:ext cx="63481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Misión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571500" y="2428875"/>
            <a:ext cx="13258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Define el problema o desafío que quieres resolver.</a:t>
            </a:r>
            <a:endParaRPr lang="en-US" sz="732" dirty="0"/>
          </a:p>
        </p:txBody>
      </p:sp>
      <p:sp>
        <p:nvSpPr>
          <p:cNvPr id="11" name="Text 7"/>
          <p:cNvSpPr/>
          <p:nvPr/>
        </p:nvSpPr>
        <p:spPr>
          <a:xfrm>
            <a:off x="571500" y="2914650"/>
            <a:ext cx="13258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i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Pregunta clave: ¿Cuál es el problema?</a:t>
            </a:r>
            <a:endParaRPr lang="en-US" sz="628" dirty="0"/>
          </a:p>
        </p:txBody>
      </p:sp>
      <p:sp>
        <p:nvSpPr>
          <p:cNvPr id="12" name="Shape 8"/>
          <p:cNvSpPr/>
          <p:nvPr/>
        </p:nvSpPr>
        <p:spPr>
          <a:xfrm>
            <a:off x="2125963" y="1285875"/>
            <a:ext cx="1554491" cy="1971675"/>
          </a:xfrm>
          <a:prstGeom prst="rect">
            <a:avLst/>
          </a:prstGeom>
          <a:solidFill>
            <a:srgbClr val="FFFFFF">
              <a:alpha val="5000"/>
            </a:srgbClr>
          </a:solidFill>
          <a:ln w="99">
            <a:solidFill>
              <a:srgbClr val="FFD700">
                <a:alpha val="30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309" y="1400175"/>
            <a:ext cx="685800" cy="68580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2461580" y="2171700"/>
            <a:ext cx="88325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Entrevista</a:t>
            </a:r>
            <a:endParaRPr lang="en-US" sz="1046" dirty="0"/>
          </a:p>
        </p:txBody>
      </p:sp>
      <p:sp>
        <p:nvSpPr>
          <p:cNvPr id="15" name="Text 10"/>
          <p:cNvSpPr/>
          <p:nvPr/>
        </p:nvSpPr>
        <p:spPr>
          <a:xfrm>
            <a:off x="2240263" y="2428875"/>
            <a:ext cx="1325891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Recopila información de las personas involucradas.</a:t>
            </a:r>
            <a:endParaRPr lang="en-US" sz="732" dirty="0"/>
          </a:p>
        </p:txBody>
      </p:sp>
      <p:sp>
        <p:nvSpPr>
          <p:cNvPr id="16" name="Text 11"/>
          <p:cNvSpPr/>
          <p:nvPr/>
        </p:nvSpPr>
        <p:spPr>
          <a:xfrm>
            <a:off x="2240263" y="2771775"/>
            <a:ext cx="132589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i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Pregunta clave: ¿Con quién debo hablar?</a:t>
            </a:r>
            <a:endParaRPr lang="en-US" sz="628" dirty="0"/>
          </a:p>
        </p:txBody>
      </p:sp>
      <p:sp>
        <p:nvSpPr>
          <p:cNvPr id="17" name="Shape 12"/>
          <p:cNvSpPr/>
          <p:nvPr/>
        </p:nvSpPr>
        <p:spPr>
          <a:xfrm>
            <a:off x="3794754" y="1285875"/>
            <a:ext cx="1554463" cy="1971675"/>
          </a:xfrm>
          <a:prstGeom prst="rect">
            <a:avLst/>
          </a:prstGeom>
          <a:solidFill>
            <a:srgbClr val="FFFFFF">
              <a:alpha val="5000"/>
            </a:srgbClr>
          </a:solidFill>
          <a:ln w="99">
            <a:solidFill>
              <a:srgbClr val="FFD700">
                <a:alpha val="30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072" y="1400175"/>
            <a:ext cx="685800" cy="685800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4008258" y="2171700"/>
            <a:ext cx="112742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Investigación</a:t>
            </a:r>
            <a:endParaRPr lang="en-US" sz="1046" dirty="0"/>
          </a:p>
        </p:txBody>
      </p:sp>
      <p:sp>
        <p:nvSpPr>
          <p:cNvPr id="20" name="Text 14"/>
          <p:cNvSpPr/>
          <p:nvPr/>
        </p:nvSpPr>
        <p:spPr>
          <a:xfrm>
            <a:off x="3909054" y="2428875"/>
            <a:ext cx="1325863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Busca pistas y evidencias adicionales.</a:t>
            </a:r>
            <a:endParaRPr lang="en-US" sz="732" dirty="0"/>
          </a:p>
        </p:txBody>
      </p:sp>
      <p:sp>
        <p:nvSpPr>
          <p:cNvPr id="21" name="Text 15"/>
          <p:cNvSpPr/>
          <p:nvPr/>
        </p:nvSpPr>
        <p:spPr>
          <a:xfrm>
            <a:off x="3909054" y="2771775"/>
            <a:ext cx="13258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i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Pregunta clave: ¿Qué más necesito saber?</a:t>
            </a:r>
            <a:endParaRPr lang="en-US" sz="628" dirty="0"/>
          </a:p>
        </p:txBody>
      </p:sp>
      <p:sp>
        <p:nvSpPr>
          <p:cNvPr id="22" name="Shape 16"/>
          <p:cNvSpPr/>
          <p:nvPr/>
        </p:nvSpPr>
        <p:spPr>
          <a:xfrm>
            <a:off x="5463518" y="1285875"/>
            <a:ext cx="1554491" cy="1971675"/>
          </a:xfrm>
          <a:prstGeom prst="rect">
            <a:avLst/>
          </a:prstGeom>
          <a:solidFill>
            <a:srgbClr val="FFFFFF">
              <a:alpha val="5000"/>
            </a:srgbClr>
          </a:solidFill>
          <a:ln w="99">
            <a:solidFill>
              <a:srgbClr val="FFD700">
                <a:alpha val="30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7863" y="1400175"/>
            <a:ext cx="685800" cy="685800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5827123" y="2171700"/>
            <a:ext cx="82725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Reflexión</a:t>
            </a:r>
            <a:endParaRPr lang="en-US" sz="1046" dirty="0"/>
          </a:p>
        </p:txBody>
      </p:sp>
      <p:sp>
        <p:nvSpPr>
          <p:cNvPr id="25" name="Text 18"/>
          <p:cNvSpPr/>
          <p:nvPr/>
        </p:nvSpPr>
        <p:spPr>
          <a:xfrm>
            <a:off x="5577818" y="2428875"/>
            <a:ext cx="1325891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Analiza toda la información recopilada.</a:t>
            </a:r>
            <a:endParaRPr lang="en-US" sz="732" dirty="0"/>
          </a:p>
        </p:txBody>
      </p:sp>
      <p:sp>
        <p:nvSpPr>
          <p:cNvPr id="26" name="Text 19"/>
          <p:cNvSpPr/>
          <p:nvPr/>
        </p:nvSpPr>
        <p:spPr>
          <a:xfrm>
            <a:off x="5577818" y="2771775"/>
            <a:ext cx="132589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i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Pregunta clave: ¿Qué patrones veo?</a:t>
            </a:r>
            <a:endParaRPr lang="en-US" sz="628" dirty="0"/>
          </a:p>
        </p:txBody>
      </p:sp>
      <p:sp>
        <p:nvSpPr>
          <p:cNvPr id="27" name="Shape 20"/>
          <p:cNvSpPr/>
          <p:nvPr/>
        </p:nvSpPr>
        <p:spPr>
          <a:xfrm>
            <a:off x="7132309" y="1285875"/>
            <a:ext cx="1554491" cy="1971675"/>
          </a:xfrm>
          <a:prstGeom prst="rect">
            <a:avLst/>
          </a:prstGeom>
          <a:solidFill>
            <a:srgbClr val="FFFFFF">
              <a:alpha val="5000"/>
            </a:srgbClr>
          </a:solidFill>
          <a:ln w="99">
            <a:solidFill>
              <a:srgbClr val="FFD700">
                <a:alpha val="30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pic>
        <p:nvPicPr>
          <p:cNvPr id="2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6654" y="1400175"/>
            <a:ext cx="685800" cy="685800"/>
          </a:xfrm>
          <a:prstGeom prst="rect">
            <a:avLst/>
          </a:prstGeom>
        </p:spPr>
      </p:pic>
      <p:sp>
        <p:nvSpPr>
          <p:cNvPr id="29" name="Text 21"/>
          <p:cNvSpPr/>
          <p:nvPr/>
        </p:nvSpPr>
        <p:spPr>
          <a:xfrm>
            <a:off x="7624725" y="2171700"/>
            <a:ext cx="56965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5. Logro</a:t>
            </a:r>
            <a:endParaRPr lang="en-US" sz="1046" dirty="0"/>
          </a:p>
        </p:txBody>
      </p:sp>
      <p:sp>
        <p:nvSpPr>
          <p:cNvPr id="30" name="Text 22"/>
          <p:cNvSpPr/>
          <p:nvPr/>
        </p:nvSpPr>
        <p:spPr>
          <a:xfrm>
            <a:off x="7302866" y="2428875"/>
            <a:ext cx="121337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Presenta tu solución final.</a:t>
            </a:r>
            <a:endParaRPr lang="en-US" sz="732" dirty="0"/>
          </a:p>
        </p:txBody>
      </p:sp>
      <p:sp>
        <p:nvSpPr>
          <p:cNvPr id="31" name="Text 23"/>
          <p:cNvSpPr/>
          <p:nvPr/>
        </p:nvSpPr>
        <p:spPr>
          <a:xfrm>
            <a:off x="7246609" y="2628900"/>
            <a:ext cx="132589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i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Pregunta clave: ¿Cuál es mi solución?</a:t>
            </a:r>
            <a:endParaRPr lang="en-US" sz="628" dirty="0"/>
          </a:p>
        </p:txBody>
      </p:sp>
      <p:sp>
        <p:nvSpPr>
          <p:cNvPr id="32" name="Shape 24"/>
          <p:cNvSpPr/>
          <p:nvPr/>
        </p:nvSpPr>
        <p:spPr>
          <a:xfrm>
            <a:off x="457200" y="3543300"/>
            <a:ext cx="8229600" cy="957263"/>
          </a:xfrm>
          <a:prstGeom prst="rect">
            <a:avLst/>
          </a:prstGeom>
          <a:solidFill>
            <a:srgbClr val="FFFFFF">
              <a:alpha val="5000"/>
            </a:srgbClr>
          </a:solidFill>
          <a:ln w="99">
            <a:solidFill>
              <a:srgbClr val="FFD700">
                <a:alpha val="30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33" name="Text 25"/>
          <p:cNvSpPr/>
          <p:nvPr/>
        </p:nvSpPr>
        <p:spPr>
          <a:xfrm>
            <a:off x="628650" y="3714750"/>
            <a:ext cx="78867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Beneficios del Método</a:t>
            </a:r>
            <a:endParaRPr lang="en-US" sz="1046" dirty="0"/>
          </a:p>
        </p:txBody>
      </p:sp>
      <p:pic>
        <p:nvPicPr>
          <p:cNvPr id="34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50" y="4000500"/>
            <a:ext cx="128588" cy="114300"/>
          </a:xfrm>
          <a:prstGeom prst="rect">
            <a:avLst/>
          </a:prstGeom>
        </p:spPr>
      </p:pic>
      <p:sp>
        <p:nvSpPr>
          <p:cNvPr id="35" name="Text 26"/>
          <p:cNvSpPr/>
          <p:nvPr/>
        </p:nvSpPr>
        <p:spPr>
          <a:xfrm>
            <a:off x="814388" y="3979069"/>
            <a:ext cx="144247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Estructura el pensamiento</a:t>
            </a:r>
            <a:endParaRPr lang="en-US" sz="837" dirty="0"/>
          </a:p>
        </p:txBody>
      </p:sp>
      <p:pic>
        <p:nvPicPr>
          <p:cNvPr id="36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50" y="4171950"/>
            <a:ext cx="128588" cy="114300"/>
          </a:xfrm>
          <a:prstGeom prst="rect">
            <a:avLst/>
          </a:prstGeom>
        </p:spPr>
      </p:pic>
      <p:sp>
        <p:nvSpPr>
          <p:cNvPr id="37" name="Text 27"/>
          <p:cNvSpPr/>
          <p:nvPr/>
        </p:nvSpPr>
        <p:spPr>
          <a:xfrm>
            <a:off x="814388" y="4150519"/>
            <a:ext cx="170696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Fomenta la investigación activa</a:t>
            </a:r>
            <a:endParaRPr lang="en-US" sz="837" dirty="0"/>
          </a:p>
        </p:txBody>
      </p:sp>
      <p:pic>
        <p:nvPicPr>
          <p:cNvPr id="38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9150" y="4000500"/>
            <a:ext cx="128588" cy="114300"/>
          </a:xfrm>
          <a:prstGeom prst="rect">
            <a:avLst/>
          </a:prstGeom>
        </p:spPr>
      </p:pic>
      <p:sp>
        <p:nvSpPr>
          <p:cNvPr id="39" name="Text 28"/>
          <p:cNvSpPr/>
          <p:nvPr/>
        </p:nvSpPr>
        <p:spPr>
          <a:xfrm>
            <a:off x="4814888" y="3979069"/>
            <a:ext cx="216701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Desarrolla habilidades de comunicación</a:t>
            </a:r>
            <a:endParaRPr lang="en-US" sz="837" dirty="0"/>
          </a:p>
        </p:txBody>
      </p:sp>
      <p:pic>
        <p:nvPicPr>
          <p:cNvPr id="40" name="Image 9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9150" y="4171950"/>
            <a:ext cx="128588" cy="114300"/>
          </a:xfrm>
          <a:prstGeom prst="rect">
            <a:avLst/>
          </a:prstGeom>
        </p:spPr>
      </p:pic>
      <p:sp>
        <p:nvSpPr>
          <p:cNvPr id="41" name="Text 29"/>
          <p:cNvSpPr/>
          <p:nvPr/>
        </p:nvSpPr>
        <p:spPr>
          <a:xfrm>
            <a:off x="4814888" y="4150519"/>
            <a:ext cx="167543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Celebra los logros y soluciones</a:t>
            </a:r>
            <a:endParaRPr lang="en-US" sz="83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87216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8072438" y="-1071562"/>
            <a:ext cx="2143125" cy="2143125"/>
          </a:xfrm>
          <a:prstGeom prst="ellipse">
            <a:avLst/>
          </a:prstGeom>
          <a:solidFill>
            <a:srgbClr val="FFD700">
              <a:alpha val="10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4" name="Shape 1"/>
          <p:cNvSpPr/>
          <p:nvPr/>
        </p:nvSpPr>
        <p:spPr>
          <a:xfrm>
            <a:off x="-714375" y="5157788"/>
            <a:ext cx="1428750" cy="1428750"/>
          </a:xfrm>
          <a:prstGeom prst="ellipse">
            <a:avLst/>
          </a:prstGeom>
          <a:solidFill>
            <a:srgbClr val="FFD700">
              <a:alpha val="10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5" name="Text 2"/>
          <p:cNvSpPr/>
          <p:nvPr/>
        </p:nvSpPr>
        <p:spPr>
          <a:xfrm>
            <a:off x="457200" y="45720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D7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Ficha del Caso</a:t>
            </a:r>
            <a:endParaRPr lang="en-US" sz="2025" dirty="0"/>
          </a:p>
        </p:txBody>
      </p:sp>
      <p:sp>
        <p:nvSpPr>
          <p:cNvPr id="6" name="Text 3"/>
          <p:cNvSpPr/>
          <p:nvPr/>
        </p:nvSpPr>
        <p:spPr>
          <a:xfrm>
            <a:off x="457200" y="800100"/>
            <a:ext cx="82296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Plantilla editable para definir el problema a resolver</a:t>
            </a:r>
            <a:endParaRPr lang="en-US" sz="1046" dirty="0"/>
          </a:p>
        </p:txBody>
      </p:sp>
      <p:sp>
        <p:nvSpPr>
          <p:cNvPr id="7" name="Shape 4"/>
          <p:cNvSpPr/>
          <p:nvPr/>
        </p:nvSpPr>
        <p:spPr>
          <a:xfrm>
            <a:off x="457200" y="1228725"/>
            <a:ext cx="4000500" cy="4186238"/>
          </a:xfrm>
          <a:prstGeom prst="rect">
            <a:avLst/>
          </a:prstGeom>
          <a:solidFill>
            <a:srgbClr val="FFFFFF">
              <a:alpha val="10000"/>
            </a:srgbClr>
          </a:solidFill>
          <a:ln w="198">
            <a:solidFill>
              <a:srgbClr val="FFD700">
                <a:alpha val="50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8" name="Text 5"/>
          <p:cNvSpPr/>
          <p:nvPr/>
        </p:nvSpPr>
        <p:spPr>
          <a:xfrm>
            <a:off x="628650" y="1628775"/>
            <a:ext cx="103832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EXPEDIENTE</a:t>
            </a:r>
            <a:endParaRPr lang="en-US" sz="13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50" y="1400175"/>
            <a:ext cx="685800" cy="685800"/>
          </a:xfrm>
          <a:prstGeom prst="rect">
            <a:avLst/>
          </a:prstGeom>
        </p:spPr>
      </p:pic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2286000"/>
            <a:ext cx="285750" cy="2857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00125" y="2257425"/>
            <a:ext cx="32861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Misión:</a:t>
            </a:r>
            <a:endParaRPr lang="en-US" sz="837" dirty="0"/>
          </a:p>
        </p:txBody>
      </p:sp>
      <p:sp>
        <p:nvSpPr>
          <p:cNvPr id="12" name="Shape 7"/>
          <p:cNvSpPr/>
          <p:nvPr/>
        </p:nvSpPr>
        <p:spPr>
          <a:xfrm>
            <a:off x="1000125" y="2457450"/>
            <a:ext cx="3286125" cy="300038"/>
          </a:xfrm>
          <a:prstGeom prst="rect">
            <a:avLst/>
          </a:prstGeom>
          <a:solidFill>
            <a:srgbClr val="FFFFFF">
              <a:alpha val="5000"/>
            </a:srgbClr>
          </a:solidFill>
          <a:ln w="99">
            <a:solidFill>
              <a:srgbClr val="FFD700">
                <a:alpha val="50000"/>
              </a:srgbClr>
            </a:solidFill>
            <a:prstDash val="dash"/>
          </a:ln>
        </p:spPr>
        <p:txBody>
          <a:bodyPr/>
          <a:lstStyle/>
          <a:p>
            <a:endParaRPr lang="es-CL"/>
          </a:p>
        </p:txBody>
      </p:sp>
      <p:sp>
        <p:nvSpPr>
          <p:cNvPr id="13" name="Text 8"/>
          <p:cNvSpPr/>
          <p:nvPr/>
        </p:nvSpPr>
        <p:spPr>
          <a:xfrm>
            <a:off x="1057275" y="2514600"/>
            <a:ext cx="31718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Escribe aquí el problema que quieres resolver...</a:t>
            </a:r>
            <a:endParaRPr lang="en-US" sz="837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2886075"/>
            <a:ext cx="285750" cy="28575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00125" y="2857500"/>
            <a:ext cx="32861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Personas a entrevistar:</a:t>
            </a:r>
            <a:endParaRPr lang="en-US" sz="837" dirty="0"/>
          </a:p>
        </p:txBody>
      </p:sp>
      <p:sp>
        <p:nvSpPr>
          <p:cNvPr id="16" name="Shape 10"/>
          <p:cNvSpPr/>
          <p:nvPr/>
        </p:nvSpPr>
        <p:spPr>
          <a:xfrm>
            <a:off x="1000125" y="3057525"/>
            <a:ext cx="3286125" cy="300038"/>
          </a:xfrm>
          <a:prstGeom prst="rect">
            <a:avLst/>
          </a:prstGeom>
          <a:solidFill>
            <a:srgbClr val="FFFFFF">
              <a:alpha val="5000"/>
            </a:srgbClr>
          </a:solidFill>
          <a:ln w="99">
            <a:solidFill>
              <a:srgbClr val="FFD700">
                <a:alpha val="50000"/>
              </a:srgbClr>
            </a:solidFill>
            <a:prstDash val="dash"/>
          </a:ln>
        </p:spPr>
        <p:txBody>
          <a:bodyPr/>
          <a:lstStyle/>
          <a:p>
            <a:endParaRPr lang="es-CL"/>
          </a:p>
        </p:txBody>
      </p:sp>
      <p:sp>
        <p:nvSpPr>
          <p:cNvPr id="17" name="Text 11"/>
          <p:cNvSpPr/>
          <p:nvPr/>
        </p:nvSpPr>
        <p:spPr>
          <a:xfrm>
            <a:off x="1057275" y="3114675"/>
            <a:ext cx="31718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Escribe aquí con quién necesitas hablar...</a:t>
            </a:r>
            <a:endParaRPr lang="en-US" sz="837" dirty="0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3486150"/>
            <a:ext cx="285750" cy="285750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1000125" y="3457575"/>
            <a:ext cx="32861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Información a investigar:</a:t>
            </a:r>
            <a:endParaRPr lang="en-US" sz="837" dirty="0"/>
          </a:p>
        </p:txBody>
      </p:sp>
      <p:sp>
        <p:nvSpPr>
          <p:cNvPr id="20" name="Shape 13"/>
          <p:cNvSpPr/>
          <p:nvPr/>
        </p:nvSpPr>
        <p:spPr>
          <a:xfrm>
            <a:off x="1000125" y="3657600"/>
            <a:ext cx="3286125" cy="300038"/>
          </a:xfrm>
          <a:prstGeom prst="rect">
            <a:avLst/>
          </a:prstGeom>
          <a:solidFill>
            <a:srgbClr val="FFFFFF">
              <a:alpha val="5000"/>
            </a:srgbClr>
          </a:solidFill>
          <a:ln w="99">
            <a:solidFill>
              <a:srgbClr val="FFD700">
                <a:alpha val="50000"/>
              </a:srgbClr>
            </a:solidFill>
            <a:prstDash val="dash"/>
          </a:ln>
        </p:spPr>
        <p:txBody>
          <a:bodyPr/>
          <a:lstStyle/>
          <a:p>
            <a:endParaRPr lang="es-CL"/>
          </a:p>
        </p:txBody>
      </p:sp>
      <p:sp>
        <p:nvSpPr>
          <p:cNvPr id="21" name="Text 14"/>
          <p:cNvSpPr/>
          <p:nvPr/>
        </p:nvSpPr>
        <p:spPr>
          <a:xfrm>
            <a:off x="1057275" y="3714750"/>
            <a:ext cx="31718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Escribe aquí qué necesitas investigar...</a:t>
            </a:r>
            <a:endParaRPr lang="en-US" sz="837" dirty="0"/>
          </a:p>
        </p:txBody>
      </p:sp>
      <p:pic>
        <p:nvPicPr>
          <p:cNvPr id="2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4086225"/>
            <a:ext cx="285750" cy="285750"/>
          </a:xfrm>
          <a:prstGeom prst="rect">
            <a:avLst/>
          </a:prstGeom>
        </p:spPr>
      </p:pic>
      <p:sp>
        <p:nvSpPr>
          <p:cNvPr id="23" name="Text 15"/>
          <p:cNvSpPr/>
          <p:nvPr/>
        </p:nvSpPr>
        <p:spPr>
          <a:xfrm>
            <a:off x="1000125" y="4057650"/>
            <a:ext cx="32861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Análisis de la información:</a:t>
            </a:r>
            <a:endParaRPr lang="en-US" sz="837" dirty="0"/>
          </a:p>
        </p:txBody>
      </p:sp>
      <p:sp>
        <p:nvSpPr>
          <p:cNvPr id="24" name="Shape 16"/>
          <p:cNvSpPr/>
          <p:nvPr/>
        </p:nvSpPr>
        <p:spPr>
          <a:xfrm>
            <a:off x="1000125" y="4257675"/>
            <a:ext cx="3286125" cy="300038"/>
          </a:xfrm>
          <a:prstGeom prst="rect">
            <a:avLst/>
          </a:prstGeom>
          <a:solidFill>
            <a:srgbClr val="FFFFFF">
              <a:alpha val="5000"/>
            </a:srgbClr>
          </a:solidFill>
          <a:ln w="99">
            <a:solidFill>
              <a:srgbClr val="FFD700">
                <a:alpha val="50000"/>
              </a:srgbClr>
            </a:solidFill>
            <a:prstDash val="dash"/>
          </a:ln>
        </p:spPr>
        <p:txBody>
          <a:bodyPr/>
          <a:lstStyle/>
          <a:p>
            <a:endParaRPr lang="es-CL"/>
          </a:p>
        </p:txBody>
      </p:sp>
      <p:sp>
        <p:nvSpPr>
          <p:cNvPr id="25" name="Text 17"/>
          <p:cNvSpPr/>
          <p:nvPr/>
        </p:nvSpPr>
        <p:spPr>
          <a:xfrm>
            <a:off x="1057275" y="4314825"/>
            <a:ext cx="31718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Escribe aquí tus reflexiones...</a:t>
            </a:r>
            <a:endParaRPr lang="en-US" sz="837" dirty="0"/>
          </a:p>
        </p:txBody>
      </p:sp>
      <p:pic>
        <p:nvPicPr>
          <p:cNvPr id="2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50" y="4686300"/>
            <a:ext cx="285750" cy="285750"/>
          </a:xfrm>
          <a:prstGeom prst="rect">
            <a:avLst/>
          </a:prstGeom>
        </p:spPr>
      </p:pic>
      <p:sp>
        <p:nvSpPr>
          <p:cNvPr id="27" name="Text 18"/>
          <p:cNvSpPr/>
          <p:nvPr/>
        </p:nvSpPr>
        <p:spPr>
          <a:xfrm>
            <a:off x="1000125" y="4657725"/>
            <a:ext cx="32861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Solución propuesta:</a:t>
            </a:r>
            <a:endParaRPr lang="en-US" sz="837" dirty="0"/>
          </a:p>
        </p:txBody>
      </p:sp>
      <p:sp>
        <p:nvSpPr>
          <p:cNvPr id="28" name="Shape 19"/>
          <p:cNvSpPr/>
          <p:nvPr/>
        </p:nvSpPr>
        <p:spPr>
          <a:xfrm>
            <a:off x="1000125" y="4857750"/>
            <a:ext cx="3286125" cy="300038"/>
          </a:xfrm>
          <a:prstGeom prst="rect">
            <a:avLst/>
          </a:prstGeom>
          <a:solidFill>
            <a:srgbClr val="FFFFFF">
              <a:alpha val="5000"/>
            </a:srgbClr>
          </a:solidFill>
          <a:ln w="99">
            <a:solidFill>
              <a:srgbClr val="FFD700">
                <a:alpha val="50000"/>
              </a:srgbClr>
            </a:solidFill>
            <a:prstDash val="dash"/>
          </a:ln>
        </p:spPr>
        <p:txBody>
          <a:bodyPr/>
          <a:lstStyle/>
          <a:p>
            <a:endParaRPr lang="es-CL"/>
          </a:p>
        </p:txBody>
      </p:sp>
      <p:sp>
        <p:nvSpPr>
          <p:cNvPr id="29" name="Text 20"/>
          <p:cNvSpPr/>
          <p:nvPr/>
        </p:nvSpPr>
        <p:spPr>
          <a:xfrm>
            <a:off x="1057275" y="4914900"/>
            <a:ext cx="31718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Escribe aquí tu solución...</a:t>
            </a:r>
            <a:endParaRPr lang="en-US" sz="837" dirty="0"/>
          </a:p>
        </p:txBody>
      </p:sp>
      <p:sp>
        <p:nvSpPr>
          <p:cNvPr id="30" name="Shape 21"/>
          <p:cNvSpPr/>
          <p:nvPr/>
        </p:nvSpPr>
        <p:spPr>
          <a:xfrm>
            <a:off x="4686300" y="2064544"/>
            <a:ext cx="4000500" cy="2414588"/>
          </a:xfrm>
          <a:prstGeom prst="rect">
            <a:avLst/>
          </a:prstGeom>
          <a:solidFill>
            <a:srgbClr val="FFFFFF">
              <a:alpha val="5000"/>
            </a:srgbClr>
          </a:solidFill>
          <a:ln w="99">
            <a:solidFill>
              <a:srgbClr val="FFD700">
                <a:alpha val="30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31" name="Text 22"/>
          <p:cNvSpPr/>
          <p:nvPr/>
        </p:nvSpPr>
        <p:spPr>
          <a:xfrm>
            <a:off x="4857750" y="2243138"/>
            <a:ext cx="3657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Instrucciones de Uso</a:t>
            </a:r>
            <a:endParaRPr lang="en-US" sz="1350" dirty="0"/>
          </a:p>
        </p:txBody>
      </p:sp>
      <p:sp>
        <p:nvSpPr>
          <p:cNvPr id="32" name="Text 23"/>
          <p:cNvSpPr/>
          <p:nvPr/>
        </p:nvSpPr>
        <p:spPr>
          <a:xfrm>
            <a:off x="4857750" y="2586038"/>
            <a:ext cx="12002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</a:t>
            </a:r>
            <a:endParaRPr lang="en-US" sz="1046" dirty="0"/>
          </a:p>
        </p:txBody>
      </p:sp>
      <p:sp>
        <p:nvSpPr>
          <p:cNvPr id="33" name="Text 24"/>
          <p:cNvSpPr/>
          <p:nvPr/>
        </p:nvSpPr>
        <p:spPr>
          <a:xfrm>
            <a:off x="5034921" y="2586038"/>
            <a:ext cx="348042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Completa cada campo de la ficha con la información correspondiente a tu caso.</a:t>
            </a:r>
            <a:endParaRPr lang="en-US" sz="837" dirty="0"/>
          </a:p>
        </p:txBody>
      </p:sp>
      <p:sp>
        <p:nvSpPr>
          <p:cNvPr id="34" name="Text 25"/>
          <p:cNvSpPr/>
          <p:nvPr/>
        </p:nvSpPr>
        <p:spPr>
          <a:xfrm>
            <a:off x="4857750" y="3043238"/>
            <a:ext cx="12002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</a:t>
            </a:r>
            <a:endParaRPr lang="en-US" sz="1046" dirty="0"/>
          </a:p>
        </p:txBody>
      </p:sp>
      <p:sp>
        <p:nvSpPr>
          <p:cNvPr id="35" name="Text 26"/>
          <p:cNvSpPr/>
          <p:nvPr/>
        </p:nvSpPr>
        <p:spPr>
          <a:xfrm>
            <a:off x="5034921" y="3043238"/>
            <a:ext cx="348042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Utiliza la ficha como guía durante todo el proceso de investigación.</a:t>
            </a:r>
            <a:endParaRPr lang="en-US" sz="837" dirty="0"/>
          </a:p>
        </p:txBody>
      </p:sp>
      <p:sp>
        <p:nvSpPr>
          <p:cNvPr id="36" name="Text 27"/>
          <p:cNvSpPr/>
          <p:nvPr/>
        </p:nvSpPr>
        <p:spPr>
          <a:xfrm>
            <a:off x="4857750" y="3500438"/>
            <a:ext cx="12002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</a:t>
            </a:r>
            <a:endParaRPr lang="en-US" sz="1046" dirty="0"/>
          </a:p>
        </p:txBody>
      </p:sp>
      <p:sp>
        <p:nvSpPr>
          <p:cNvPr id="37" name="Text 28"/>
          <p:cNvSpPr/>
          <p:nvPr/>
        </p:nvSpPr>
        <p:spPr>
          <a:xfrm>
            <a:off x="5034921" y="3500438"/>
            <a:ext cx="348042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Actualiza la información a medida que avanzas en tu investigación.</a:t>
            </a:r>
            <a:endParaRPr lang="en-US" sz="837" dirty="0"/>
          </a:p>
        </p:txBody>
      </p:sp>
      <p:sp>
        <p:nvSpPr>
          <p:cNvPr id="38" name="Text 29"/>
          <p:cNvSpPr/>
          <p:nvPr/>
        </p:nvSpPr>
        <p:spPr>
          <a:xfrm>
            <a:off x="4857750" y="3957638"/>
            <a:ext cx="12002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</a:t>
            </a:r>
            <a:endParaRPr lang="en-US" sz="1046" dirty="0"/>
          </a:p>
        </p:txBody>
      </p:sp>
      <p:sp>
        <p:nvSpPr>
          <p:cNvPr id="39" name="Text 30"/>
          <p:cNvSpPr/>
          <p:nvPr/>
        </p:nvSpPr>
        <p:spPr>
          <a:xfrm>
            <a:off x="5034921" y="3957638"/>
            <a:ext cx="348042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Esta ficha es editable para que puedas adaptarla a tus necesidades.</a:t>
            </a:r>
            <a:endParaRPr lang="en-US" sz="83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8072438" y="-1071562"/>
            <a:ext cx="2143125" cy="2143125"/>
          </a:xfrm>
          <a:prstGeom prst="ellipse">
            <a:avLst/>
          </a:prstGeom>
          <a:solidFill>
            <a:srgbClr val="FFD700">
              <a:alpha val="10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4" name="Shape 1"/>
          <p:cNvSpPr/>
          <p:nvPr/>
        </p:nvSpPr>
        <p:spPr>
          <a:xfrm>
            <a:off x="-714375" y="4429125"/>
            <a:ext cx="1428750" cy="1428750"/>
          </a:xfrm>
          <a:prstGeom prst="ellipse">
            <a:avLst/>
          </a:prstGeom>
          <a:solidFill>
            <a:srgbClr val="FFD700">
              <a:alpha val="10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5" name="Text 2"/>
          <p:cNvSpPr/>
          <p:nvPr/>
        </p:nvSpPr>
        <p:spPr>
          <a:xfrm>
            <a:off x="457200" y="45720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D7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Informe del Detective</a:t>
            </a:r>
            <a:endParaRPr lang="en-US" sz="2025" dirty="0"/>
          </a:p>
        </p:txBody>
      </p:sp>
      <p:sp>
        <p:nvSpPr>
          <p:cNvPr id="6" name="Text 3"/>
          <p:cNvSpPr/>
          <p:nvPr/>
        </p:nvSpPr>
        <p:spPr>
          <a:xfrm>
            <a:off x="457200" y="800100"/>
            <a:ext cx="82296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Plantilla editable para documentar hallazgos y soluciones</a:t>
            </a:r>
            <a:endParaRPr lang="en-US" sz="1046" dirty="0"/>
          </a:p>
        </p:txBody>
      </p:sp>
      <p:sp>
        <p:nvSpPr>
          <p:cNvPr id="7" name="Shape 4"/>
          <p:cNvSpPr/>
          <p:nvPr/>
        </p:nvSpPr>
        <p:spPr>
          <a:xfrm>
            <a:off x="457200" y="1443038"/>
            <a:ext cx="4000500" cy="1843088"/>
          </a:xfrm>
          <a:prstGeom prst="rect">
            <a:avLst/>
          </a:prstGeom>
          <a:solidFill>
            <a:srgbClr val="FFFFFF">
              <a:alpha val="5000"/>
            </a:srgbClr>
          </a:solidFill>
          <a:ln w="99">
            <a:solidFill>
              <a:srgbClr val="FFD700">
                <a:alpha val="30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8" name="Text 5"/>
          <p:cNvSpPr/>
          <p:nvPr/>
        </p:nvSpPr>
        <p:spPr>
          <a:xfrm>
            <a:off x="628650" y="1621631"/>
            <a:ext cx="3657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Cómo Completar el Informe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628650" y="1964531"/>
            <a:ext cx="12002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805821" y="1964531"/>
            <a:ext cx="316875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Resume los hallazgos más importantes de tu investigación.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628650" y="2278856"/>
            <a:ext cx="12002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805821" y="2278856"/>
            <a:ext cx="265772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Explica detalladamente la solución que propones.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628650" y="2593181"/>
            <a:ext cx="12002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805821" y="2593181"/>
            <a:ext cx="282002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Incluye un dibujo o diagrama que ilustre tu solución.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628650" y="2907506"/>
            <a:ext cx="12002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805821" y="2907506"/>
            <a:ext cx="28602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Firma el informe como Detective de Ideas certificado.</a:t>
            </a:r>
            <a:endParaRPr lang="en-US" sz="837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0" y="3450431"/>
            <a:ext cx="914400" cy="914400"/>
          </a:xfrm>
          <a:prstGeom prst="rect">
            <a:avLst/>
          </a:prstGeom>
        </p:spPr>
      </p:pic>
      <p:sp>
        <p:nvSpPr>
          <p:cNvPr id="18" name="Shape 14"/>
          <p:cNvSpPr/>
          <p:nvPr/>
        </p:nvSpPr>
        <p:spPr>
          <a:xfrm>
            <a:off x="4686300" y="1228725"/>
            <a:ext cx="4000500" cy="3357563"/>
          </a:xfrm>
          <a:prstGeom prst="rect">
            <a:avLst/>
          </a:prstGeom>
          <a:solidFill>
            <a:srgbClr val="FFFFFF">
              <a:alpha val="10000"/>
            </a:srgbClr>
          </a:solidFill>
          <a:ln w="198">
            <a:solidFill>
              <a:srgbClr val="FFD700">
                <a:alpha val="50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19" name="Text 15"/>
          <p:cNvSpPr/>
          <p:nvPr/>
        </p:nvSpPr>
        <p:spPr>
          <a:xfrm>
            <a:off x="4857750" y="1428750"/>
            <a:ext cx="136749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INFORME FINAL</a:t>
            </a:r>
            <a:endParaRPr lang="en-US" sz="1350" dirty="0"/>
          </a:p>
        </p:txBody>
      </p:sp>
      <p:sp>
        <p:nvSpPr>
          <p:cNvPr id="20" name="Text 16"/>
          <p:cNvSpPr/>
          <p:nvPr/>
        </p:nvSpPr>
        <p:spPr>
          <a:xfrm>
            <a:off x="7517904" y="1400175"/>
            <a:ext cx="99744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Fecha: _____________</a:t>
            </a:r>
            <a:endParaRPr lang="en-US" sz="732" dirty="0"/>
          </a:p>
        </p:txBody>
      </p:sp>
      <p:sp>
        <p:nvSpPr>
          <p:cNvPr id="21" name="Text 17"/>
          <p:cNvSpPr/>
          <p:nvPr/>
        </p:nvSpPr>
        <p:spPr>
          <a:xfrm>
            <a:off x="7517904" y="1543050"/>
            <a:ext cx="99744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Caso Nº: _____________</a:t>
            </a:r>
            <a:endParaRPr lang="en-US" sz="732" dirty="0"/>
          </a:p>
        </p:txBody>
      </p:sp>
      <p:sp>
        <p:nvSpPr>
          <p:cNvPr id="22" name="Text 18"/>
          <p:cNvSpPr/>
          <p:nvPr/>
        </p:nvSpPr>
        <p:spPr>
          <a:xfrm>
            <a:off x="4857750" y="1857375"/>
            <a:ext cx="36576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Resumen del Caso:</a:t>
            </a:r>
            <a:endParaRPr lang="en-US" sz="837" dirty="0"/>
          </a:p>
        </p:txBody>
      </p:sp>
      <p:sp>
        <p:nvSpPr>
          <p:cNvPr id="23" name="Shape 19"/>
          <p:cNvSpPr/>
          <p:nvPr/>
        </p:nvSpPr>
        <p:spPr>
          <a:xfrm>
            <a:off x="4857750" y="2057400"/>
            <a:ext cx="3657600" cy="300038"/>
          </a:xfrm>
          <a:prstGeom prst="rect">
            <a:avLst/>
          </a:prstGeom>
          <a:solidFill>
            <a:srgbClr val="FFD700">
              <a:alpha val="30000"/>
            </a:srgbClr>
          </a:solidFill>
          <a:ln w="99">
            <a:solidFill>
              <a:srgbClr val="FFD700">
                <a:alpha val="50000"/>
              </a:srgbClr>
            </a:solidFill>
            <a:prstDash val="dash"/>
          </a:ln>
        </p:spPr>
        <p:txBody>
          <a:bodyPr/>
          <a:lstStyle/>
          <a:p>
            <a:endParaRPr lang="es-CL"/>
          </a:p>
        </p:txBody>
      </p:sp>
      <p:sp>
        <p:nvSpPr>
          <p:cNvPr id="24" name="Text 20"/>
          <p:cNvSpPr/>
          <p:nvPr/>
        </p:nvSpPr>
        <p:spPr>
          <a:xfrm>
            <a:off x="4914900" y="2135866"/>
            <a:ext cx="2115964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Escribe aquí un resumen de </a:t>
            </a:r>
            <a:r>
              <a:rPr lang="en-US" sz="837" i="1" dirty="0" err="1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tu</a:t>
            </a:r>
            <a:r>
              <a:rPr lang="en-US" sz="837" i="1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i="1" dirty="0" err="1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investigación</a:t>
            </a:r>
            <a:r>
              <a:rPr lang="en-US" sz="837" i="1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837" dirty="0"/>
          </a:p>
        </p:txBody>
      </p:sp>
      <p:sp>
        <p:nvSpPr>
          <p:cNvPr id="25" name="Text 21"/>
          <p:cNvSpPr/>
          <p:nvPr/>
        </p:nvSpPr>
        <p:spPr>
          <a:xfrm>
            <a:off x="4857750" y="2457450"/>
            <a:ext cx="36576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Solución Propuesta:</a:t>
            </a:r>
            <a:endParaRPr lang="en-US" sz="837" dirty="0"/>
          </a:p>
        </p:txBody>
      </p:sp>
      <p:sp>
        <p:nvSpPr>
          <p:cNvPr id="26" name="Shape 22"/>
          <p:cNvSpPr/>
          <p:nvPr/>
        </p:nvSpPr>
        <p:spPr>
          <a:xfrm>
            <a:off x="4857750" y="2657475"/>
            <a:ext cx="3657600" cy="300038"/>
          </a:xfrm>
          <a:prstGeom prst="rect">
            <a:avLst/>
          </a:prstGeom>
          <a:solidFill>
            <a:srgbClr val="FFD700">
              <a:alpha val="30000"/>
            </a:srgbClr>
          </a:solidFill>
          <a:ln w="99">
            <a:solidFill>
              <a:srgbClr val="FFD700">
                <a:alpha val="50000"/>
              </a:srgbClr>
            </a:solidFill>
            <a:prstDash val="dash"/>
          </a:ln>
        </p:spPr>
        <p:txBody>
          <a:bodyPr/>
          <a:lstStyle/>
          <a:p>
            <a:endParaRPr lang="es-CL"/>
          </a:p>
        </p:txBody>
      </p:sp>
      <p:sp>
        <p:nvSpPr>
          <p:cNvPr id="27" name="Text 23"/>
          <p:cNvSpPr/>
          <p:nvPr/>
        </p:nvSpPr>
        <p:spPr>
          <a:xfrm>
            <a:off x="4914900" y="2714625"/>
            <a:ext cx="3543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Detalla aquí tu solución al problema...</a:t>
            </a:r>
            <a:endParaRPr lang="en-US" sz="837" dirty="0"/>
          </a:p>
        </p:txBody>
      </p:sp>
      <p:sp>
        <p:nvSpPr>
          <p:cNvPr id="28" name="Text 24"/>
          <p:cNvSpPr/>
          <p:nvPr/>
        </p:nvSpPr>
        <p:spPr>
          <a:xfrm>
            <a:off x="4857750" y="3057525"/>
            <a:ext cx="36576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Ilustración de la Solución:</a:t>
            </a:r>
            <a:endParaRPr lang="en-US" sz="837" dirty="0"/>
          </a:p>
        </p:txBody>
      </p:sp>
      <p:sp>
        <p:nvSpPr>
          <p:cNvPr id="29" name="Shape 25"/>
          <p:cNvSpPr/>
          <p:nvPr/>
        </p:nvSpPr>
        <p:spPr>
          <a:xfrm>
            <a:off x="4857750" y="3257550"/>
            <a:ext cx="3657600" cy="300038"/>
          </a:xfrm>
          <a:prstGeom prst="rect">
            <a:avLst/>
          </a:prstGeom>
          <a:solidFill>
            <a:srgbClr val="FFFFFF">
              <a:alpha val="5000"/>
            </a:srgbClr>
          </a:solidFill>
          <a:ln w="99">
            <a:solidFill>
              <a:srgbClr val="FFD700">
                <a:alpha val="50000"/>
              </a:srgbClr>
            </a:solidFill>
            <a:prstDash val="dash"/>
          </a:ln>
        </p:spPr>
        <p:txBody>
          <a:bodyPr/>
          <a:lstStyle/>
          <a:p>
            <a:endParaRPr lang="es-CL"/>
          </a:p>
        </p:txBody>
      </p:sp>
      <p:sp>
        <p:nvSpPr>
          <p:cNvPr id="30" name="Text 26"/>
          <p:cNvSpPr/>
          <p:nvPr/>
        </p:nvSpPr>
        <p:spPr>
          <a:xfrm>
            <a:off x="5868423" y="3314700"/>
            <a:ext cx="163622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Espacio para dibujar tu solución</a:t>
            </a:r>
            <a:endParaRPr lang="en-US" sz="837" dirty="0"/>
          </a:p>
        </p:txBody>
      </p:sp>
      <p:sp>
        <p:nvSpPr>
          <p:cNvPr id="31" name="Text 27"/>
          <p:cNvSpPr/>
          <p:nvPr/>
        </p:nvSpPr>
        <p:spPr>
          <a:xfrm>
            <a:off x="4857750" y="3886200"/>
            <a:ext cx="11430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Firma del Detective:</a:t>
            </a:r>
            <a:endParaRPr lang="en-US" sz="732" dirty="0"/>
          </a:p>
        </p:txBody>
      </p:sp>
      <p:pic>
        <p:nvPicPr>
          <p:cNvPr id="3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550" y="365760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8293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8072438" y="-1071562"/>
            <a:ext cx="2143125" cy="2143125"/>
          </a:xfrm>
          <a:prstGeom prst="ellipse">
            <a:avLst/>
          </a:prstGeom>
          <a:solidFill>
            <a:srgbClr val="FFD700">
              <a:alpha val="10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4" name="Shape 1"/>
          <p:cNvSpPr/>
          <p:nvPr/>
        </p:nvSpPr>
        <p:spPr>
          <a:xfrm>
            <a:off x="-714375" y="5114925"/>
            <a:ext cx="1428750" cy="1428750"/>
          </a:xfrm>
          <a:prstGeom prst="ellipse">
            <a:avLst/>
          </a:prstGeom>
          <a:solidFill>
            <a:srgbClr val="FFD700">
              <a:alpha val="10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5" name="Text 2"/>
          <p:cNvSpPr/>
          <p:nvPr/>
        </p:nvSpPr>
        <p:spPr>
          <a:xfrm>
            <a:off x="457200" y="45720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D7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Kit Completo de Actividades</a:t>
            </a:r>
            <a:endParaRPr lang="en-US" sz="2025" dirty="0"/>
          </a:p>
        </p:txBody>
      </p:sp>
      <p:sp>
        <p:nvSpPr>
          <p:cNvPr id="6" name="Text 3"/>
          <p:cNvSpPr/>
          <p:nvPr/>
        </p:nvSpPr>
        <p:spPr>
          <a:xfrm>
            <a:off x="457200" y="800100"/>
            <a:ext cx="82296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Todos los componentes del kit imprimible</a:t>
            </a:r>
            <a:endParaRPr lang="en-US" sz="1046" dirty="0"/>
          </a:p>
        </p:txBody>
      </p:sp>
      <p:sp>
        <p:nvSpPr>
          <p:cNvPr id="7" name="Shape 4"/>
          <p:cNvSpPr/>
          <p:nvPr/>
        </p:nvSpPr>
        <p:spPr>
          <a:xfrm>
            <a:off x="457200" y="1228725"/>
            <a:ext cx="1971675" cy="1493044"/>
          </a:xfrm>
          <a:prstGeom prst="rect">
            <a:avLst/>
          </a:prstGeom>
          <a:solidFill>
            <a:srgbClr val="FFFFFF">
              <a:alpha val="10000"/>
            </a:srgbClr>
          </a:solidFill>
          <a:ln w="99">
            <a:solidFill>
              <a:srgbClr val="FFD700">
                <a:alpha val="30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8" name="Text 5"/>
          <p:cNvSpPr/>
          <p:nvPr/>
        </p:nvSpPr>
        <p:spPr>
          <a:xfrm>
            <a:off x="1402156" y="1414463"/>
            <a:ext cx="8173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898327" y="1771650"/>
            <a:ext cx="10893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Guía para Padres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571500" y="2028825"/>
            <a:ext cx="17430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Instrucciones y consejos para los adultos que acompañan el proceso.</a:t>
            </a:r>
            <a:endParaRPr lang="en-US" sz="732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744" y="2414588"/>
            <a:ext cx="128588" cy="171450"/>
          </a:xfrm>
          <a:prstGeom prst="rect">
            <a:avLst/>
          </a:prstGeom>
        </p:spPr>
      </p:pic>
      <p:sp>
        <p:nvSpPr>
          <p:cNvPr id="12" name="Shape 8"/>
          <p:cNvSpPr/>
          <p:nvPr/>
        </p:nvSpPr>
        <p:spPr>
          <a:xfrm>
            <a:off x="2543175" y="1228725"/>
            <a:ext cx="1971675" cy="1493044"/>
          </a:xfrm>
          <a:prstGeom prst="rect">
            <a:avLst/>
          </a:prstGeom>
          <a:solidFill>
            <a:srgbClr val="FFFFFF">
              <a:alpha val="10000"/>
            </a:srgbClr>
          </a:solidFill>
          <a:ln w="99">
            <a:solidFill>
              <a:srgbClr val="FFD700">
                <a:alpha val="30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13" name="Text 9"/>
          <p:cNvSpPr/>
          <p:nvPr/>
        </p:nvSpPr>
        <p:spPr>
          <a:xfrm>
            <a:off x="3488131" y="1414463"/>
            <a:ext cx="8173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046" dirty="0"/>
          </a:p>
        </p:txBody>
      </p:sp>
      <p:sp>
        <p:nvSpPr>
          <p:cNvPr id="14" name="Text 10"/>
          <p:cNvSpPr/>
          <p:nvPr/>
        </p:nvSpPr>
        <p:spPr>
          <a:xfrm>
            <a:off x="3118024" y="1771650"/>
            <a:ext cx="8219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Hoja de Ruta</a:t>
            </a:r>
            <a:endParaRPr lang="en-US" sz="942" dirty="0"/>
          </a:p>
        </p:txBody>
      </p:sp>
      <p:sp>
        <p:nvSpPr>
          <p:cNvPr id="15" name="Text 11"/>
          <p:cNvSpPr/>
          <p:nvPr/>
        </p:nvSpPr>
        <p:spPr>
          <a:xfrm>
            <a:off x="2657475" y="2028825"/>
            <a:ext cx="17430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Mapa visual con los 5 pasos de la misión del detective.</a:t>
            </a:r>
            <a:endParaRPr lang="en-US" sz="732" dirty="0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572" y="2414588"/>
            <a:ext cx="192881" cy="171450"/>
          </a:xfrm>
          <a:prstGeom prst="rect">
            <a:avLst/>
          </a:prstGeom>
        </p:spPr>
      </p:pic>
      <p:sp>
        <p:nvSpPr>
          <p:cNvPr id="17" name="Shape 12"/>
          <p:cNvSpPr/>
          <p:nvPr/>
        </p:nvSpPr>
        <p:spPr>
          <a:xfrm>
            <a:off x="4629150" y="1228725"/>
            <a:ext cx="1971675" cy="1493044"/>
          </a:xfrm>
          <a:prstGeom prst="rect">
            <a:avLst/>
          </a:prstGeom>
          <a:solidFill>
            <a:srgbClr val="FFFFFF">
              <a:alpha val="10000"/>
            </a:srgbClr>
          </a:solidFill>
          <a:ln w="99">
            <a:solidFill>
              <a:srgbClr val="FFD700">
                <a:alpha val="30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18" name="Text 13"/>
          <p:cNvSpPr/>
          <p:nvPr/>
        </p:nvSpPr>
        <p:spPr>
          <a:xfrm>
            <a:off x="5574106" y="1414463"/>
            <a:ext cx="8173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046" dirty="0"/>
          </a:p>
        </p:txBody>
      </p:sp>
      <p:sp>
        <p:nvSpPr>
          <p:cNvPr id="19" name="Text 14"/>
          <p:cNvSpPr/>
          <p:nvPr/>
        </p:nvSpPr>
        <p:spPr>
          <a:xfrm>
            <a:off x="5055822" y="1771650"/>
            <a:ext cx="111833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Tarjetas de Pistas</a:t>
            </a:r>
            <a:endParaRPr lang="en-US" sz="942" dirty="0"/>
          </a:p>
        </p:txBody>
      </p:sp>
      <p:sp>
        <p:nvSpPr>
          <p:cNvPr id="20" name="Text 15"/>
          <p:cNvSpPr/>
          <p:nvPr/>
        </p:nvSpPr>
        <p:spPr>
          <a:xfrm>
            <a:off x="4743450" y="2028825"/>
            <a:ext cx="17430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 tarjetas recortables con preguntas guía para cada paso.</a:t>
            </a:r>
            <a:endParaRPr lang="en-US" sz="732" dirty="0"/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978" y="2414588"/>
            <a:ext cx="150019" cy="171450"/>
          </a:xfrm>
          <a:prstGeom prst="rect">
            <a:avLst/>
          </a:prstGeom>
        </p:spPr>
      </p:pic>
      <p:sp>
        <p:nvSpPr>
          <p:cNvPr id="22" name="Shape 16"/>
          <p:cNvSpPr/>
          <p:nvPr/>
        </p:nvSpPr>
        <p:spPr>
          <a:xfrm>
            <a:off x="6715125" y="1228725"/>
            <a:ext cx="1971675" cy="1493044"/>
          </a:xfrm>
          <a:prstGeom prst="rect">
            <a:avLst/>
          </a:prstGeom>
          <a:solidFill>
            <a:srgbClr val="FFFFFF">
              <a:alpha val="10000"/>
            </a:srgbClr>
          </a:solidFill>
          <a:ln w="99">
            <a:solidFill>
              <a:srgbClr val="FFD700">
                <a:alpha val="30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23" name="Text 17"/>
          <p:cNvSpPr/>
          <p:nvPr/>
        </p:nvSpPr>
        <p:spPr>
          <a:xfrm>
            <a:off x="7660081" y="1414463"/>
            <a:ext cx="8173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046" dirty="0"/>
          </a:p>
        </p:txBody>
      </p:sp>
      <p:sp>
        <p:nvSpPr>
          <p:cNvPr id="24" name="Text 18"/>
          <p:cNvSpPr/>
          <p:nvPr/>
        </p:nvSpPr>
        <p:spPr>
          <a:xfrm>
            <a:off x="7248646" y="1771650"/>
            <a:ext cx="90463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Ficha del Caso</a:t>
            </a:r>
            <a:endParaRPr lang="en-US" sz="942" dirty="0"/>
          </a:p>
        </p:txBody>
      </p:sp>
      <p:sp>
        <p:nvSpPr>
          <p:cNvPr id="25" name="Text 19"/>
          <p:cNvSpPr/>
          <p:nvPr/>
        </p:nvSpPr>
        <p:spPr>
          <a:xfrm>
            <a:off x="6829425" y="2028825"/>
            <a:ext cx="17430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Expediente para definir y estructurar el problema a resolver.</a:t>
            </a:r>
            <a:endParaRPr lang="en-US" sz="732" dirty="0"/>
          </a:p>
        </p:txBody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5238" y="2400300"/>
            <a:ext cx="171450" cy="171450"/>
          </a:xfrm>
          <a:prstGeom prst="rect">
            <a:avLst/>
          </a:prstGeom>
        </p:spPr>
      </p:pic>
      <p:sp>
        <p:nvSpPr>
          <p:cNvPr id="27" name="Shape 20"/>
          <p:cNvSpPr/>
          <p:nvPr/>
        </p:nvSpPr>
        <p:spPr>
          <a:xfrm>
            <a:off x="457200" y="2821781"/>
            <a:ext cx="1971675" cy="1493044"/>
          </a:xfrm>
          <a:prstGeom prst="rect">
            <a:avLst/>
          </a:prstGeom>
          <a:solidFill>
            <a:srgbClr val="FFFFFF">
              <a:alpha val="10000"/>
            </a:srgbClr>
          </a:solidFill>
          <a:ln w="99">
            <a:solidFill>
              <a:srgbClr val="FFD700">
                <a:alpha val="30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28" name="Text 21"/>
          <p:cNvSpPr/>
          <p:nvPr/>
        </p:nvSpPr>
        <p:spPr>
          <a:xfrm>
            <a:off x="1402156" y="3007519"/>
            <a:ext cx="8173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1046" dirty="0"/>
          </a:p>
        </p:txBody>
      </p:sp>
      <p:sp>
        <p:nvSpPr>
          <p:cNvPr id="29" name="Text 22"/>
          <p:cNvSpPr/>
          <p:nvPr/>
        </p:nvSpPr>
        <p:spPr>
          <a:xfrm>
            <a:off x="1008469" y="3364706"/>
            <a:ext cx="8691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Informe Final</a:t>
            </a:r>
            <a:endParaRPr lang="en-US" sz="942" dirty="0"/>
          </a:p>
        </p:txBody>
      </p:sp>
      <p:sp>
        <p:nvSpPr>
          <p:cNvPr id="30" name="Text 23"/>
          <p:cNvSpPr/>
          <p:nvPr/>
        </p:nvSpPr>
        <p:spPr>
          <a:xfrm>
            <a:off x="571500" y="3621881"/>
            <a:ext cx="17430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Plantilla para documentar hallazgos y soluciones propuestas.</a:t>
            </a:r>
            <a:endParaRPr lang="en-US" sz="732" dirty="0"/>
          </a:p>
        </p:txBody>
      </p:sp>
      <p:pic>
        <p:nvPicPr>
          <p:cNvPr id="3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6597" y="4007644"/>
            <a:ext cx="192881" cy="171450"/>
          </a:xfrm>
          <a:prstGeom prst="rect">
            <a:avLst/>
          </a:prstGeom>
        </p:spPr>
      </p:pic>
      <p:sp>
        <p:nvSpPr>
          <p:cNvPr id="32" name="Shape 24"/>
          <p:cNvSpPr/>
          <p:nvPr/>
        </p:nvSpPr>
        <p:spPr>
          <a:xfrm>
            <a:off x="2543175" y="2821781"/>
            <a:ext cx="1971675" cy="1493044"/>
          </a:xfrm>
          <a:prstGeom prst="rect">
            <a:avLst/>
          </a:prstGeom>
          <a:solidFill>
            <a:srgbClr val="FFFFFF">
              <a:alpha val="10000"/>
            </a:srgbClr>
          </a:solidFill>
          <a:ln w="99">
            <a:solidFill>
              <a:srgbClr val="FFD700">
                <a:alpha val="30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33" name="Text 25"/>
          <p:cNvSpPr/>
          <p:nvPr/>
        </p:nvSpPr>
        <p:spPr>
          <a:xfrm>
            <a:off x="3488131" y="3007519"/>
            <a:ext cx="8173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1046" dirty="0"/>
          </a:p>
        </p:txBody>
      </p:sp>
      <p:sp>
        <p:nvSpPr>
          <p:cNvPr id="34" name="Text 26"/>
          <p:cNvSpPr/>
          <p:nvPr/>
        </p:nvSpPr>
        <p:spPr>
          <a:xfrm>
            <a:off x="2918333" y="3364706"/>
            <a:ext cx="122133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Cierre Celebratorio</a:t>
            </a:r>
            <a:endParaRPr lang="en-US" sz="942" dirty="0"/>
          </a:p>
        </p:txBody>
      </p:sp>
      <p:sp>
        <p:nvSpPr>
          <p:cNvPr id="35" name="Text 27"/>
          <p:cNvSpPr/>
          <p:nvPr/>
        </p:nvSpPr>
        <p:spPr>
          <a:xfrm>
            <a:off x="2657475" y="3621881"/>
            <a:ext cx="17430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Espacio para celebrar el éxito y pegar la medalla de logro.</a:t>
            </a:r>
            <a:endParaRPr lang="en-US" sz="732" dirty="0"/>
          </a:p>
        </p:txBody>
      </p:sp>
      <p:pic>
        <p:nvPicPr>
          <p:cNvPr id="3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64719" y="4007644"/>
            <a:ext cx="128588" cy="171450"/>
          </a:xfrm>
          <a:prstGeom prst="rect">
            <a:avLst/>
          </a:prstGeom>
        </p:spPr>
      </p:pic>
      <p:sp>
        <p:nvSpPr>
          <p:cNvPr id="37" name="Shape 28"/>
          <p:cNvSpPr/>
          <p:nvPr/>
        </p:nvSpPr>
        <p:spPr>
          <a:xfrm>
            <a:off x="4629150" y="2821781"/>
            <a:ext cx="1971675" cy="1493044"/>
          </a:xfrm>
          <a:prstGeom prst="rect">
            <a:avLst/>
          </a:prstGeom>
          <a:solidFill>
            <a:srgbClr val="FFFFFF">
              <a:alpha val="10000"/>
            </a:srgbClr>
          </a:solidFill>
          <a:ln w="99">
            <a:solidFill>
              <a:srgbClr val="FFD700">
                <a:alpha val="30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38" name="Text 29"/>
          <p:cNvSpPr/>
          <p:nvPr/>
        </p:nvSpPr>
        <p:spPr>
          <a:xfrm>
            <a:off x="5574106" y="3007519"/>
            <a:ext cx="8173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</a:t>
            </a:r>
            <a:endParaRPr lang="en-US" sz="1046" dirty="0"/>
          </a:p>
        </p:txBody>
      </p:sp>
      <p:sp>
        <p:nvSpPr>
          <p:cNvPr id="39" name="Text 30"/>
          <p:cNvSpPr/>
          <p:nvPr/>
        </p:nvSpPr>
        <p:spPr>
          <a:xfrm>
            <a:off x="5038967" y="3364706"/>
            <a:ext cx="115204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Certificado Oficial</a:t>
            </a:r>
            <a:endParaRPr lang="en-US" sz="942" dirty="0"/>
          </a:p>
        </p:txBody>
      </p:sp>
      <p:sp>
        <p:nvSpPr>
          <p:cNvPr id="40" name="Text 31"/>
          <p:cNvSpPr/>
          <p:nvPr/>
        </p:nvSpPr>
        <p:spPr>
          <a:xfrm>
            <a:off x="4743450" y="3621881"/>
            <a:ext cx="17430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Certificado formal que acredita al niño como Detective de Ideas.</a:t>
            </a:r>
            <a:endParaRPr lang="en-US" sz="732" dirty="0"/>
          </a:p>
        </p:txBody>
      </p:sp>
      <p:pic>
        <p:nvPicPr>
          <p:cNvPr id="41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9263" y="4007644"/>
            <a:ext cx="171450" cy="171450"/>
          </a:xfrm>
          <a:prstGeom prst="rect">
            <a:avLst/>
          </a:prstGeom>
        </p:spPr>
      </p:pic>
      <p:sp>
        <p:nvSpPr>
          <p:cNvPr id="42" name="Shape 32"/>
          <p:cNvSpPr/>
          <p:nvPr/>
        </p:nvSpPr>
        <p:spPr>
          <a:xfrm>
            <a:off x="6715125" y="2821781"/>
            <a:ext cx="1971675" cy="1493044"/>
          </a:xfrm>
          <a:prstGeom prst="rect">
            <a:avLst/>
          </a:prstGeom>
          <a:solidFill>
            <a:srgbClr val="FFFFFF">
              <a:alpha val="10000"/>
            </a:srgbClr>
          </a:solidFill>
          <a:ln w="99">
            <a:solidFill>
              <a:srgbClr val="FFD700">
                <a:alpha val="30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43" name="Text 33"/>
          <p:cNvSpPr/>
          <p:nvPr/>
        </p:nvSpPr>
        <p:spPr>
          <a:xfrm>
            <a:off x="7660081" y="3007519"/>
            <a:ext cx="8173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</a:t>
            </a:r>
            <a:endParaRPr lang="en-US" sz="1046" dirty="0"/>
          </a:p>
        </p:txBody>
      </p:sp>
      <p:sp>
        <p:nvSpPr>
          <p:cNvPr id="44" name="Text 34"/>
          <p:cNvSpPr/>
          <p:nvPr/>
        </p:nvSpPr>
        <p:spPr>
          <a:xfrm>
            <a:off x="7147964" y="3364706"/>
            <a:ext cx="110599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Conexión Mentor</a:t>
            </a:r>
            <a:endParaRPr lang="en-US" sz="942" dirty="0"/>
          </a:p>
        </p:txBody>
      </p:sp>
      <p:sp>
        <p:nvSpPr>
          <p:cNvPr id="45" name="Text 35"/>
          <p:cNvSpPr/>
          <p:nvPr/>
        </p:nvSpPr>
        <p:spPr>
          <a:xfrm>
            <a:off x="6829425" y="3621881"/>
            <a:ext cx="17430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Guía para facilitar la conexión entre el niño y su mentor adulto.</a:t>
            </a:r>
            <a:endParaRPr lang="en-US" sz="732" dirty="0"/>
          </a:p>
        </p:txBody>
      </p:sp>
      <p:pic>
        <p:nvPicPr>
          <p:cNvPr id="46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93806" y="3993356"/>
            <a:ext cx="214313" cy="171450"/>
          </a:xfrm>
          <a:prstGeom prst="rect">
            <a:avLst/>
          </a:prstGeom>
        </p:spPr>
      </p:pic>
      <p:sp>
        <p:nvSpPr>
          <p:cNvPr id="47" name="Shape 36"/>
          <p:cNvSpPr/>
          <p:nvPr/>
        </p:nvSpPr>
        <p:spPr>
          <a:xfrm>
            <a:off x="457200" y="4529138"/>
            <a:ext cx="8229600" cy="814388"/>
          </a:xfrm>
          <a:prstGeom prst="rect">
            <a:avLst/>
          </a:prstGeom>
          <a:solidFill>
            <a:srgbClr val="FFFFFF">
              <a:alpha val="5000"/>
            </a:srgbClr>
          </a:solidFill>
          <a:ln w="99">
            <a:solidFill>
              <a:srgbClr val="FFD700">
                <a:alpha val="30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48" name="Text 37"/>
          <p:cNvSpPr/>
          <p:nvPr/>
        </p:nvSpPr>
        <p:spPr>
          <a:xfrm>
            <a:off x="628650" y="4714875"/>
            <a:ext cx="497810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Formato de Entrega</a:t>
            </a:r>
            <a:endParaRPr lang="en-US" sz="1046" dirty="0"/>
          </a:p>
        </p:txBody>
      </p:sp>
      <p:sp>
        <p:nvSpPr>
          <p:cNvPr id="49" name="Text 38"/>
          <p:cNvSpPr/>
          <p:nvPr/>
        </p:nvSpPr>
        <p:spPr>
          <a:xfrm>
            <a:off x="628650" y="4972050"/>
            <a:ext cx="497810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kit completo se entrega en formato PDF de alta resolución, listo para imprimir en hojas A4.</a:t>
            </a:r>
            <a:endParaRPr lang="en-US" sz="837" dirty="0"/>
          </a:p>
        </p:txBody>
      </p:sp>
      <p:pic>
        <p:nvPicPr>
          <p:cNvPr id="50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86650" y="4700588"/>
            <a:ext cx="457200" cy="457200"/>
          </a:xfrm>
          <a:prstGeom prst="rect">
            <a:avLst/>
          </a:prstGeom>
        </p:spPr>
      </p:pic>
      <p:pic>
        <p:nvPicPr>
          <p:cNvPr id="51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58150" y="4700588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1722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8072438" y="-1071562"/>
            <a:ext cx="2143125" cy="2143125"/>
          </a:xfrm>
          <a:prstGeom prst="ellipse">
            <a:avLst/>
          </a:prstGeom>
          <a:solidFill>
            <a:srgbClr val="FFD700">
              <a:alpha val="10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4" name="Shape 1"/>
          <p:cNvSpPr/>
          <p:nvPr/>
        </p:nvSpPr>
        <p:spPr>
          <a:xfrm>
            <a:off x="-714375" y="5457825"/>
            <a:ext cx="1428750" cy="1428750"/>
          </a:xfrm>
          <a:prstGeom prst="ellipse">
            <a:avLst/>
          </a:prstGeom>
          <a:solidFill>
            <a:srgbClr val="FFD700">
              <a:alpha val="10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5" name="Text 2"/>
          <p:cNvSpPr/>
          <p:nvPr/>
        </p:nvSpPr>
        <p:spPr>
          <a:xfrm>
            <a:off x="457200" y="45720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D7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Contacto y Próximos Pasos</a:t>
            </a:r>
            <a:endParaRPr lang="en-US" sz="2025" dirty="0"/>
          </a:p>
        </p:txBody>
      </p:sp>
      <p:sp>
        <p:nvSpPr>
          <p:cNvPr id="6" name="Text 3"/>
          <p:cNvSpPr/>
          <p:nvPr/>
        </p:nvSpPr>
        <p:spPr>
          <a:xfrm>
            <a:off x="457200" y="800100"/>
            <a:ext cx="82296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Información para implementar el proyecto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457200" y="1228725"/>
            <a:ext cx="40005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Cómo Implementar el Proyecto</a:t>
            </a:r>
            <a:endParaRPr lang="en-US" sz="1350" dirty="0"/>
          </a:p>
        </p:txBody>
      </p:sp>
      <p:sp>
        <p:nvSpPr>
          <p:cNvPr id="8" name="Shape 5"/>
          <p:cNvSpPr/>
          <p:nvPr/>
        </p:nvSpPr>
        <p:spPr>
          <a:xfrm>
            <a:off x="457200" y="1628775"/>
            <a:ext cx="4000500" cy="65722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9" name="Shape 6"/>
          <p:cNvSpPr/>
          <p:nvPr/>
        </p:nvSpPr>
        <p:spPr>
          <a:xfrm>
            <a:off x="457200" y="1628775"/>
            <a:ext cx="21431" cy="657225"/>
          </a:xfrm>
          <a:prstGeom prst="rect">
            <a:avLst/>
          </a:prstGeom>
          <a:solidFill>
            <a:srgbClr val="FFD700"/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10" name="Text 7"/>
          <p:cNvSpPr/>
          <p:nvPr/>
        </p:nvSpPr>
        <p:spPr>
          <a:xfrm>
            <a:off x="628650" y="1743075"/>
            <a:ext cx="37147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Descarga el Kit Completo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628650" y="2000250"/>
            <a:ext cx="37147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Accede al archivo .zip con todos los materiales listos para usar.</a:t>
            </a:r>
            <a:endParaRPr lang="en-US" sz="837" dirty="0"/>
          </a:p>
        </p:txBody>
      </p:sp>
      <p:sp>
        <p:nvSpPr>
          <p:cNvPr id="12" name="Shape 9"/>
          <p:cNvSpPr/>
          <p:nvPr/>
        </p:nvSpPr>
        <p:spPr>
          <a:xfrm>
            <a:off x="457200" y="2400300"/>
            <a:ext cx="4000500" cy="82867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13" name="Shape 10"/>
          <p:cNvSpPr/>
          <p:nvPr/>
        </p:nvSpPr>
        <p:spPr>
          <a:xfrm>
            <a:off x="457200" y="2400300"/>
            <a:ext cx="21431" cy="828675"/>
          </a:xfrm>
          <a:prstGeom prst="rect">
            <a:avLst/>
          </a:prstGeom>
          <a:solidFill>
            <a:srgbClr val="FFD700"/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14" name="Text 11"/>
          <p:cNvSpPr/>
          <p:nvPr/>
        </p:nvSpPr>
        <p:spPr>
          <a:xfrm>
            <a:off x="628650" y="2514600"/>
            <a:ext cx="37147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Imprime los Materiales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628650" y="2771775"/>
            <a:ext cx="37147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Imprime las 8 hojas A4 del kit en alta calidad, preferiblemente a color.</a:t>
            </a:r>
            <a:endParaRPr lang="en-US" sz="837" dirty="0"/>
          </a:p>
        </p:txBody>
      </p:sp>
      <p:sp>
        <p:nvSpPr>
          <p:cNvPr id="16" name="Shape 13"/>
          <p:cNvSpPr/>
          <p:nvPr/>
        </p:nvSpPr>
        <p:spPr>
          <a:xfrm>
            <a:off x="457200" y="3343275"/>
            <a:ext cx="4000500" cy="65722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17" name="Shape 14"/>
          <p:cNvSpPr/>
          <p:nvPr/>
        </p:nvSpPr>
        <p:spPr>
          <a:xfrm>
            <a:off x="457200" y="3343275"/>
            <a:ext cx="21431" cy="657225"/>
          </a:xfrm>
          <a:prstGeom prst="rect">
            <a:avLst/>
          </a:prstGeom>
          <a:solidFill>
            <a:srgbClr val="FFD700"/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18" name="Text 15"/>
          <p:cNvSpPr/>
          <p:nvPr/>
        </p:nvSpPr>
        <p:spPr>
          <a:xfrm>
            <a:off x="628650" y="3457575"/>
            <a:ext cx="37147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Prepara la Actividad</a:t>
            </a:r>
            <a:endParaRPr lang="en-US" sz="1046" dirty="0"/>
          </a:p>
        </p:txBody>
      </p:sp>
      <p:sp>
        <p:nvSpPr>
          <p:cNvPr id="19" name="Text 16"/>
          <p:cNvSpPr/>
          <p:nvPr/>
        </p:nvSpPr>
        <p:spPr>
          <a:xfrm>
            <a:off x="628650" y="3714750"/>
            <a:ext cx="37147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Lee la Guía para Padres y familiarízate con la metodología.</a:t>
            </a:r>
            <a:endParaRPr lang="en-US" sz="837" dirty="0"/>
          </a:p>
        </p:txBody>
      </p:sp>
      <p:sp>
        <p:nvSpPr>
          <p:cNvPr id="20" name="Shape 17"/>
          <p:cNvSpPr/>
          <p:nvPr/>
        </p:nvSpPr>
        <p:spPr>
          <a:xfrm>
            <a:off x="457200" y="4114800"/>
            <a:ext cx="4000500" cy="82867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21" name="Shape 18"/>
          <p:cNvSpPr/>
          <p:nvPr/>
        </p:nvSpPr>
        <p:spPr>
          <a:xfrm>
            <a:off x="457200" y="4114800"/>
            <a:ext cx="21431" cy="828675"/>
          </a:xfrm>
          <a:prstGeom prst="rect">
            <a:avLst/>
          </a:prstGeom>
          <a:solidFill>
            <a:srgbClr val="FFD700"/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22" name="Text 19"/>
          <p:cNvSpPr/>
          <p:nvPr/>
        </p:nvSpPr>
        <p:spPr>
          <a:xfrm>
            <a:off x="628650" y="4229100"/>
            <a:ext cx="37147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Acompaña el Proceso</a:t>
            </a:r>
            <a:endParaRPr lang="en-US" sz="1046" dirty="0"/>
          </a:p>
        </p:txBody>
      </p:sp>
      <p:sp>
        <p:nvSpPr>
          <p:cNvPr id="23" name="Text 20"/>
          <p:cNvSpPr/>
          <p:nvPr/>
        </p:nvSpPr>
        <p:spPr>
          <a:xfrm>
            <a:off x="628650" y="4486275"/>
            <a:ext cx="37147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Guía al niño a través de los 5 pasos del método, respetando su autonomía.</a:t>
            </a:r>
            <a:endParaRPr lang="en-US" sz="837" dirty="0"/>
          </a:p>
        </p:txBody>
      </p:sp>
      <p:sp>
        <p:nvSpPr>
          <p:cNvPr id="24" name="Shape 21"/>
          <p:cNvSpPr/>
          <p:nvPr/>
        </p:nvSpPr>
        <p:spPr>
          <a:xfrm>
            <a:off x="457200" y="5057775"/>
            <a:ext cx="4000500" cy="65722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25" name="Shape 22"/>
          <p:cNvSpPr/>
          <p:nvPr/>
        </p:nvSpPr>
        <p:spPr>
          <a:xfrm>
            <a:off x="457200" y="5057775"/>
            <a:ext cx="21431" cy="657225"/>
          </a:xfrm>
          <a:prstGeom prst="rect">
            <a:avLst/>
          </a:prstGeom>
          <a:solidFill>
            <a:srgbClr val="FFD700"/>
          </a:solidFill>
          <a:ln/>
        </p:spPr>
        <p:txBody>
          <a:bodyPr/>
          <a:lstStyle/>
          <a:p>
            <a:endParaRPr lang="es-CL"/>
          </a:p>
        </p:txBody>
      </p:sp>
      <p:sp>
        <p:nvSpPr>
          <p:cNvPr id="26" name="Text 23"/>
          <p:cNvSpPr/>
          <p:nvPr/>
        </p:nvSpPr>
        <p:spPr>
          <a:xfrm>
            <a:off x="628650" y="5172075"/>
            <a:ext cx="37147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5. Celebra los Logros</a:t>
            </a:r>
            <a:endParaRPr lang="en-US" sz="1046" dirty="0"/>
          </a:p>
        </p:txBody>
      </p:sp>
      <p:sp>
        <p:nvSpPr>
          <p:cNvPr id="27" name="Text 24"/>
          <p:cNvSpPr/>
          <p:nvPr/>
        </p:nvSpPr>
        <p:spPr>
          <a:xfrm>
            <a:off x="628650" y="5429250"/>
            <a:ext cx="37147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Entrega el certificado y reconoce el trabajo realizado.</a:t>
            </a:r>
            <a:endParaRPr lang="en-US" sz="837" dirty="0"/>
          </a:p>
        </p:txBody>
      </p:sp>
      <p:sp>
        <p:nvSpPr>
          <p:cNvPr id="28" name="Shape 25"/>
          <p:cNvSpPr/>
          <p:nvPr/>
        </p:nvSpPr>
        <p:spPr>
          <a:xfrm>
            <a:off x="4686300" y="1228725"/>
            <a:ext cx="4000500" cy="1871663"/>
          </a:xfrm>
          <a:prstGeom prst="rect">
            <a:avLst/>
          </a:prstGeom>
          <a:solidFill>
            <a:srgbClr val="FFFFFF">
              <a:alpha val="5000"/>
            </a:srgbClr>
          </a:solidFill>
          <a:ln w="99">
            <a:solidFill>
              <a:srgbClr val="FFD700">
                <a:alpha val="30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29" name="Text 26"/>
          <p:cNvSpPr/>
          <p:nvPr/>
        </p:nvSpPr>
        <p:spPr>
          <a:xfrm>
            <a:off x="4857750" y="1400175"/>
            <a:ext cx="3657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Información de Contacto</a:t>
            </a:r>
            <a:endParaRPr lang="en-US" sz="1350" dirty="0"/>
          </a:p>
        </p:txBody>
      </p:sp>
      <p:pic>
        <p:nvPicPr>
          <p:cNvPr id="3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475" y="1843088"/>
            <a:ext cx="114300" cy="114300"/>
          </a:xfrm>
          <a:prstGeom prst="rect">
            <a:avLst/>
          </a:prstGeom>
        </p:spPr>
      </p:pic>
      <p:sp>
        <p:nvSpPr>
          <p:cNvPr id="31" name="Text 27"/>
          <p:cNvSpPr/>
          <p:nvPr/>
        </p:nvSpPr>
        <p:spPr>
          <a:xfrm>
            <a:off x="5257800" y="1743075"/>
            <a:ext cx="173612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Correo Electrónico</a:t>
            </a:r>
            <a:endParaRPr lang="en-US" sz="732" dirty="0"/>
          </a:p>
        </p:txBody>
      </p:sp>
      <p:sp>
        <p:nvSpPr>
          <p:cNvPr id="32" name="Text 28"/>
          <p:cNvSpPr/>
          <p:nvPr/>
        </p:nvSpPr>
        <p:spPr>
          <a:xfrm>
            <a:off x="5257800" y="1907266"/>
            <a:ext cx="1134926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 err="1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kids@deceroacien.app</a:t>
            </a:r>
            <a:endParaRPr lang="en-US" sz="837" dirty="0"/>
          </a:p>
        </p:txBody>
      </p:sp>
      <p:pic>
        <p:nvPicPr>
          <p:cNvPr id="3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475" y="2271713"/>
            <a:ext cx="114300" cy="114300"/>
          </a:xfrm>
          <a:prstGeom prst="rect">
            <a:avLst/>
          </a:prstGeom>
        </p:spPr>
      </p:pic>
      <p:sp>
        <p:nvSpPr>
          <p:cNvPr id="34" name="Text 29"/>
          <p:cNvSpPr/>
          <p:nvPr/>
        </p:nvSpPr>
        <p:spPr>
          <a:xfrm>
            <a:off x="5257800" y="2171700"/>
            <a:ext cx="146363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Sitio Web</a:t>
            </a:r>
            <a:endParaRPr lang="en-US" sz="732" dirty="0"/>
          </a:p>
        </p:txBody>
      </p:sp>
      <p:sp>
        <p:nvSpPr>
          <p:cNvPr id="35" name="Text 30"/>
          <p:cNvSpPr/>
          <p:nvPr/>
        </p:nvSpPr>
        <p:spPr>
          <a:xfrm>
            <a:off x="5257800" y="2335891"/>
            <a:ext cx="1120500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www.deceroacien.app</a:t>
            </a:r>
            <a:endParaRPr lang="en-US" sz="837" dirty="0"/>
          </a:p>
        </p:txBody>
      </p:sp>
      <p:pic>
        <p:nvPicPr>
          <p:cNvPr id="3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3475" y="2700338"/>
            <a:ext cx="114300" cy="114300"/>
          </a:xfrm>
          <a:prstGeom prst="rect">
            <a:avLst/>
          </a:prstGeom>
        </p:spPr>
      </p:pic>
      <p:sp>
        <p:nvSpPr>
          <p:cNvPr id="37" name="Text 31"/>
          <p:cNvSpPr/>
          <p:nvPr/>
        </p:nvSpPr>
        <p:spPr>
          <a:xfrm>
            <a:off x="5257800" y="2600325"/>
            <a:ext cx="87371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Teléfono</a:t>
            </a:r>
            <a:endParaRPr lang="en-US" sz="732" dirty="0"/>
          </a:p>
        </p:txBody>
      </p:sp>
      <p:sp>
        <p:nvSpPr>
          <p:cNvPr id="38" name="Text 32"/>
          <p:cNvSpPr/>
          <p:nvPr/>
        </p:nvSpPr>
        <p:spPr>
          <a:xfrm>
            <a:off x="5257800" y="2764516"/>
            <a:ext cx="738985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+56 985678296</a:t>
            </a:r>
            <a:endParaRPr lang="en-US" sz="837" dirty="0"/>
          </a:p>
        </p:txBody>
      </p:sp>
      <p:sp>
        <p:nvSpPr>
          <p:cNvPr id="39" name="Shape 33"/>
          <p:cNvSpPr/>
          <p:nvPr/>
        </p:nvSpPr>
        <p:spPr>
          <a:xfrm>
            <a:off x="4686300" y="3257550"/>
            <a:ext cx="4000500" cy="2457450"/>
          </a:xfrm>
          <a:prstGeom prst="rect">
            <a:avLst/>
          </a:prstGeom>
          <a:solidFill>
            <a:srgbClr val="FFFFFF">
              <a:alpha val="5000"/>
            </a:srgbClr>
          </a:solidFill>
          <a:ln w="99">
            <a:solidFill>
              <a:srgbClr val="FFD700">
                <a:alpha val="30000"/>
              </a:srgbClr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pic>
        <p:nvPicPr>
          <p:cNvPr id="4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9350" y="3671888"/>
            <a:ext cx="914400" cy="914400"/>
          </a:xfrm>
          <a:prstGeom prst="rect">
            <a:avLst/>
          </a:prstGeom>
        </p:spPr>
      </p:pic>
      <p:sp>
        <p:nvSpPr>
          <p:cNvPr id="41" name="Text 34"/>
          <p:cNvSpPr/>
          <p:nvPr/>
        </p:nvSpPr>
        <p:spPr>
          <a:xfrm>
            <a:off x="4917328" y="4700588"/>
            <a:ext cx="35384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¡Conviértete en un Detective de Ideas Certificado!</a:t>
            </a:r>
            <a:endParaRPr lang="en-US" sz="1046" dirty="0"/>
          </a:p>
        </p:txBody>
      </p:sp>
      <p:sp>
        <p:nvSpPr>
          <p:cNvPr id="42" name="Text 35"/>
          <p:cNvSpPr/>
          <p:nvPr/>
        </p:nvSpPr>
        <p:spPr>
          <a:xfrm>
            <a:off x="4857750" y="4957763"/>
            <a:ext cx="36576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Únete a nuestra comunidad de educadores y padres comprometidos con el desarrollo del pensamiento crítico en niños.</a:t>
            </a:r>
            <a:endParaRPr lang="en-US" sz="83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756</Words>
  <Application>Microsoft Office PowerPoint</Application>
  <PresentationFormat>Presentación en pantalla (16:9)</PresentationFormat>
  <Paragraphs>133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Georgia</vt:lpstr>
      <vt:lpstr>Noto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cristian mauricio jofre donoso</cp:lastModifiedBy>
  <cp:revision>2</cp:revision>
  <dcterms:created xsi:type="dcterms:W3CDTF">2025-08-27T11:24:37Z</dcterms:created>
  <dcterms:modified xsi:type="dcterms:W3CDTF">2025-08-27T11:33:31Z</dcterms:modified>
</cp:coreProperties>
</file>