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031" y="921544"/>
            <a:ext cx="1785938" cy="178593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81937" y="2921794"/>
            <a:ext cx="7980127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¡Taller de las Chispas que Crecen!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2958210" y="3836194"/>
            <a:ext cx="322755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i="1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 la Idea al Plan de Batalla</a:t>
            </a:r>
            <a:endParaRPr lang="en-US" sz="20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865956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¿Cómo hacer que nuestra idea brille?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642938" y="2185988"/>
            <a:ext cx="3786188" cy="13715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Hemos aprendido que para que una idea sea realmente útil, debemos escuchar a las personas y recolectar sus "susurros". Ahora es el momento de organizar esas ideas y decidir qué es lo más importante. 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219" y="1466031"/>
            <a:ext cx="2857500" cy="28114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1: ¡Cuenta tu Historia!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642938" y="885825"/>
            <a:ext cx="3786188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Un buen detective de ideas sabe que cada persona es un personaje en una historia. Usa el "Generador de Historias de Usuario" para contar el problema que vas a resolver como una historia. 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642938" y="1943100"/>
            <a:ext cx="3786188" cy="657225"/>
          </a:xfrm>
          <a:prstGeom prst="rect">
            <a:avLst/>
          </a:prstGeom>
          <a:solidFill>
            <a:srgbClr val="002F5F">
              <a:alpha val="60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642938" y="1943100"/>
            <a:ext cx="42863" cy="657225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7" name="Text 4"/>
          <p:cNvSpPr/>
          <p:nvPr/>
        </p:nvSpPr>
        <p:spPr>
          <a:xfrm>
            <a:off x="750094" y="2050256"/>
            <a:ext cx="3571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Como [Personaje]...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750094" y="2321719"/>
            <a:ext cx="35718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...que se siente [Emoción] porque [Problema],</a:t>
            </a:r>
            <a:endParaRPr lang="en-US" sz="837" dirty="0"/>
          </a:p>
        </p:txBody>
      </p:sp>
      <p:sp>
        <p:nvSpPr>
          <p:cNvPr id="9" name="Shape 6"/>
          <p:cNvSpPr/>
          <p:nvPr/>
        </p:nvSpPr>
        <p:spPr>
          <a:xfrm>
            <a:off x="642938" y="2743200"/>
            <a:ext cx="3786188" cy="657225"/>
          </a:xfrm>
          <a:prstGeom prst="rect">
            <a:avLst/>
          </a:prstGeom>
          <a:solidFill>
            <a:srgbClr val="002F5F">
              <a:alpha val="60000"/>
            </a:srgbClr>
          </a:solidFill>
          <a:ln/>
        </p:spPr>
      </p:sp>
      <p:sp>
        <p:nvSpPr>
          <p:cNvPr id="10" name="Shape 7"/>
          <p:cNvSpPr/>
          <p:nvPr/>
        </p:nvSpPr>
        <p:spPr>
          <a:xfrm>
            <a:off x="642938" y="2743200"/>
            <a:ext cx="42863" cy="657225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11" name="Text 8"/>
          <p:cNvSpPr/>
          <p:nvPr/>
        </p:nvSpPr>
        <p:spPr>
          <a:xfrm>
            <a:off x="750094" y="2850356"/>
            <a:ext cx="3571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Quiero [Solución]...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750094" y="3121819"/>
            <a:ext cx="35718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...para que pueda [Beneficio].</a:t>
            </a:r>
            <a:endParaRPr lang="en-US" sz="837" dirty="0"/>
          </a:p>
        </p:txBody>
      </p:sp>
      <p:sp>
        <p:nvSpPr>
          <p:cNvPr id="13" name="Shape 10"/>
          <p:cNvSpPr/>
          <p:nvPr/>
        </p:nvSpPr>
        <p:spPr>
          <a:xfrm>
            <a:off x="642938" y="3543300"/>
            <a:ext cx="3786188" cy="792956"/>
          </a:xfrm>
          <a:prstGeom prst="rect">
            <a:avLst/>
          </a:prstGeom>
          <a:solidFill>
            <a:srgbClr val="FFD700">
              <a:alpha val="10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750094" y="3659386"/>
            <a:ext cx="48890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i="1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Ejemplo: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1238994" y="3659386"/>
            <a:ext cx="63241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i="1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"Como un 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1871411" y="3659386"/>
            <a:ext cx="94718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i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pájaro ocupado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2818600" y="3659386"/>
            <a:ext cx="80074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i="1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que se siente 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3619342" y="3659386"/>
            <a:ext cx="5049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i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cansado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4124316" y="3659386"/>
            <a:ext cx="17206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i="1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750094" y="3852267"/>
            <a:ext cx="173300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i="1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construir su nido con las alas, 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2483095" y="3852267"/>
            <a:ext cx="390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i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quiero</a:t>
            </a:r>
            <a:endParaRPr lang="en-US" sz="942" dirty="0"/>
          </a:p>
        </p:txBody>
      </p:sp>
      <p:sp>
        <p:nvSpPr>
          <p:cNvPr id="22" name="Text 19"/>
          <p:cNvSpPr/>
          <p:nvPr/>
        </p:nvSpPr>
        <p:spPr>
          <a:xfrm>
            <a:off x="2873769" y="3852267"/>
            <a:ext cx="101843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i="1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un techo mágico </a:t>
            </a:r>
            <a:endParaRPr lang="en-US" sz="942" dirty="0"/>
          </a:p>
        </p:txBody>
      </p:sp>
      <p:sp>
        <p:nvSpPr>
          <p:cNvPr id="23" name="Text 20"/>
          <p:cNvSpPr/>
          <p:nvPr/>
        </p:nvSpPr>
        <p:spPr>
          <a:xfrm>
            <a:off x="3892200" y="3852267"/>
            <a:ext cx="28083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i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750094" y="4045148"/>
            <a:ext cx="22569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i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que</a:t>
            </a:r>
            <a:endParaRPr lang="en-US" sz="942" dirty="0"/>
          </a:p>
        </p:txBody>
      </p:sp>
      <p:sp>
        <p:nvSpPr>
          <p:cNvPr id="25" name="Text 22"/>
          <p:cNvSpPr/>
          <p:nvPr/>
        </p:nvSpPr>
        <p:spPr>
          <a:xfrm>
            <a:off x="975792" y="4045148"/>
            <a:ext cx="283177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i="1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pueda descansar y tener más tiempo para volar." </a:t>
            </a:r>
            <a:endParaRPr lang="en-US" sz="942" dirty="0"/>
          </a:p>
        </p:txBody>
      </p:sp>
      <p:pic>
        <p:nvPicPr>
          <p:cNvPr id="2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219" y="1046280"/>
            <a:ext cx="2857500" cy="31295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0516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2: ¡La Matriz de Priorización Mágica!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642938" y="2227901"/>
            <a:ext cx="211845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 todas tus historias, el 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761394" y="2227901"/>
            <a:ext cx="121524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Abuelo Chispa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3976641" y="2227901"/>
            <a:ext cx="32886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usa 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642938" y="2502210"/>
            <a:ext cx="347805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 "Matriz de Priorización" para decidir qué 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642938" y="2776519"/>
            <a:ext cx="119108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hacer primero. 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642938" y="3174057"/>
            <a:ext cx="3786188" cy="8229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Esta herramienta mágica nos ayuda a organizar nuestras ideas según su importancia y urgencia. </a:t>
            </a:r>
            <a:endParaRPr lang="en-US" sz="1350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31" y="885825"/>
            <a:ext cx="3571875" cy="4433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¡La Matriz Mágica!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357313" y="1028700"/>
            <a:ext cx="6429375" cy="657225"/>
          </a:xfrm>
          <a:prstGeom prst="rect">
            <a:avLst/>
          </a:prstGeom>
          <a:solidFill>
            <a:srgbClr val="002F5F">
              <a:alpha val="6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1357313" y="1028700"/>
            <a:ext cx="42863" cy="657225"/>
          </a:xfrm>
          <a:prstGeom prst="rect">
            <a:avLst/>
          </a:prstGeom>
          <a:solidFill>
            <a:srgbClr val="C62828"/>
          </a:solidFill>
          <a:ln/>
        </p:spPr>
      </p:sp>
      <p:sp>
        <p:nvSpPr>
          <p:cNvPr id="6" name="Shape 3"/>
          <p:cNvSpPr/>
          <p:nvPr/>
        </p:nvSpPr>
        <p:spPr>
          <a:xfrm>
            <a:off x="1464469" y="1178719"/>
            <a:ext cx="357188" cy="357188"/>
          </a:xfrm>
          <a:prstGeom prst="ellipse">
            <a:avLst/>
          </a:prstGeom>
          <a:solidFill>
            <a:srgbClr val="C62828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353741"/>
            <a:ext cx="142875" cy="714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964531" y="1135856"/>
            <a:ext cx="57150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E5737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¡DEBE TENER!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1964531" y="1394817"/>
            <a:ext cx="110329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Las ideas que son 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3067822" y="1394817"/>
            <a:ext cx="12376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SÚPER importantes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4305505" y="1394817"/>
            <a:ext cx="15991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y no puedes vivir sin ellas.</a:t>
            </a:r>
            <a:endParaRPr lang="en-US" sz="942" dirty="0"/>
          </a:p>
        </p:txBody>
      </p:sp>
      <p:sp>
        <p:nvSpPr>
          <p:cNvPr id="12" name="Shape 8"/>
          <p:cNvSpPr/>
          <p:nvPr/>
        </p:nvSpPr>
        <p:spPr>
          <a:xfrm>
            <a:off x="1357313" y="1828800"/>
            <a:ext cx="6429375" cy="657225"/>
          </a:xfrm>
          <a:prstGeom prst="rect">
            <a:avLst/>
          </a:prstGeom>
          <a:solidFill>
            <a:srgbClr val="002F5F">
              <a:alpha val="60000"/>
            </a:srgbClr>
          </a:solidFill>
          <a:ln/>
        </p:spPr>
      </p:sp>
      <p:sp>
        <p:nvSpPr>
          <p:cNvPr id="13" name="Shape 9"/>
          <p:cNvSpPr/>
          <p:nvPr/>
        </p:nvSpPr>
        <p:spPr>
          <a:xfrm>
            <a:off x="1357313" y="1828800"/>
            <a:ext cx="42863" cy="657225"/>
          </a:xfrm>
          <a:prstGeom prst="rect">
            <a:avLst/>
          </a:prstGeom>
          <a:solidFill>
            <a:srgbClr val="FFB300"/>
          </a:solidFill>
          <a:ln/>
        </p:spPr>
      </p:sp>
      <p:sp>
        <p:nvSpPr>
          <p:cNvPr id="14" name="Shape 10"/>
          <p:cNvSpPr/>
          <p:nvPr/>
        </p:nvSpPr>
        <p:spPr>
          <a:xfrm>
            <a:off x="1464469" y="1978819"/>
            <a:ext cx="357188" cy="357188"/>
          </a:xfrm>
          <a:prstGeom prst="ellipse">
            <a:avLst/>
          </a:prstGeom>
          <a:solidFill>
            <a:srgbClr val="FFB300"/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95" y="2153841"/>
            <a:ext cx="160734" cy="7144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964531" y="1935956"/>
            <a:ext cx="57150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¡DEBERÍA TENER!</a:t>
            </a:r>
            <a:endParaRPr lang="en-US" sz="1046" dirty="0"/>
          </a:p>
        </p:txBody>
      </p:sp>
      <p:sp>
        <p:nvSpPr>
          <p:cNvPr id="17" name="Text 12"/>
          <p:cNvSpPr/>
          <p:nvPr/>
        </p:nvSpPr>
        <p:spPr>
          <a:xfrm>
            <a:off x="1964531" y="2194917"/>
            <a:ext cx="230109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Ideas que son muy importantes, pero </a:t>
            </a:r>
            <a:endParaRPr lang="en-US" sz="942" dirty="0"/>
          </a:p>
        </p:txBody>
      </p:sp>
      <p:sp>
        <p:nvSpPr>
          <p:cNvPr id="18" name="Text 13"/>
          <p:cNvSpPr/>
          <p:nvPr/>
        </p:nvSpPr>
        <p:spPr>
          <a:xfrm>
            <a:off x="4265628" y="2194917"/>
            <a:ext cx="133024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puedes vivir sin ellas</a:t>
            </a:r>
            <a:endParaRPr lang="en-US" sz="942" dirty="0"/>
          </a:p>
        </p:txBody>
      </p:sp>
      <p:sp>
        <p:nvSpPr>
          <p:cNvPr id="19" name="Text 14"/>
          <p:cNvSpPr/>
          <p:nvPr/>
        </p:nvSpPr>
        <p:spPr>
          <a:xfrm>
            <a:off x="5595872" y="2194917"/>
            <a:ext cx="93292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por un tiempo.</a:t>
            </a:r>
            <a:endParaRPr lang="en-US" sz="942" dirty="0"/>
          </a:p>
        </p:txBody>
      </p:sp>
      <p:sp>
        <p:nvSpPr>
          <p:cNvPr id="20" name="Shape 15"/>
          <p:cNvSpPr/>
          <p:nvPr/>
        </p:nvSpPr>
        <p:spPr>
          <a:xfrm>
            <a:off x="1357313" y="2628900"/>
            <a:ext cx="6429375" cy="657225"/>
          </a:xfrm>
          <a:prstGeom prst="rect">
            <a:avLst/>
          </a:prstGeom>
          <a:solidFill>
            <a:srgbClr val="002F5F">
              <a:alpha val="60000"/>
            </a:srgbClr>
          </a:solidFill>
          <a:ln/>
        </p:spPr>
      </p:sp>
      <p:sp>
        <p:nvSpPr>
          <p:cNvPr id="21" name="Shape 16"/>
          <p:cNvSpPr/>
          <p:nvPr/>
        </p:nvSpPr>
        <p:spPr>
          <a:xfrm>
            <a:off x="1357313" y="2628900"/>
            <a:ext cx="42863" cy="657225"/>
          </a:xfrm>
          <a:prstGeom prst="rect">
            <a:avLst/>
          </a:prstGeom>
          <a:solidFill>
            <a:srgbClr val="1565C0"/>
          </a:solidFill>
          <a:ln/>
        </p:spPr>
      </p:sp>
      <p:sp>
        <p:nvSpPr>
          <p:cNvPr id="22" name="Shape 17"/>
          <p:cNvSpPr/>
          <p:nvPr/>
        </p:nvSpPr>
        <p:spPr>
          <a:xfrm>
            <a:off x="1464469" y="2778919"/>
            <a:ext cx="357188" cy="357188"/>
          </a:xfrm>
          <a:prstGeom prst="ellipse">
            <a:avLst/>
          </a:prstGeom>
          <a:solidFill>
            <a:srgbClr val="1565C0"/>
          </a:solidFill>
          <a:ln/>
        </p:spPr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484" y="2953941"/>
            <a:ext cx="107156" cy="7144"/>
          </a:xfrm>
          <a:prstGeom prst="rect">
            <a:avLst/>
          </a:prstGeom>
        </p:spPr>
      </p:pic>
      <p:sp>
        <p:nvSpPr>
          <p:cNvPr id="24" name="Text 18"/>
          <p:cNvSpPr/>
          <p:nvPr/>
        </p:nvSpPr>
        <p:spPr>
          <a:xfrm>
            <a:off x="1964531" y="2736056"/>
            <a:ext cx="57150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64B5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¡PODRÍA TENER!</a:t>
            </a:r>
            <a:endParaRPr lang="en-US" sz="1046" dirty="0"/>
          </a:p>
        </p:txBody>
      </p:sp>
      <p:sp>
        <p:nvSpPr>
          <p:cNvPr id="25" name="Text 19"/>
          <p:cNvSpPr/>
          <p:nvPr/>
        </p:nvSpPr>
        <p:spPr>
          <a:xfrm>
            <a:off x="1964531" y="2995017"/>
            <a:ext cx="195183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Ideas que serían geniales, ¡pero </a:t>
            </a:r>
            <a:endParaRPr lang="en-US" sz="942" dirty="0"/>
          </a:p>
        </p:txBody>
      </p:sp>
      <p:sp>
        <p:nvSpPr>
          <p:cNvPr id="26" name="Text 20"/>
          <p:cNvSpPr/>
          <p:nvPr/>
        </p:nvSpPr>
        <p:spPr>
          <a:xfrm>
            <a:off x="3916366" y="2995017"/>
            <a:ext cx="131944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solo si tienes tiempo</a:t>
            </a:r>
            <a:endParaRPr lang="en-US" sz="942" dirty="0"/>
          </a:p>
        </p:txBody>
      </p:sp>
      <p:sp>
        <p:nvSpPr>
          <p:cNvPr id="27" name="Text 21"/>
          <p:cNvSpPr/>
          <p:nvPr/>
        </p:nvSpPr>
        <p:spPr>
          <a:xfrm>
            <a:off x="5235811" y="2995017"/>
            <a:ext cx="96828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y energía extra!</a:t>
            </a:r>
            <a:endParaRPr lang="en-US" sz="942" dirty="0"/>
          </a:p>
        </p:txBody>
      </p:sp>
      <p:sp>
        <p:nvSpPr>
          <p:cNvPr id="28" name="Shape 22"/>
          <p:cNvSpPr/>
          <p:nvPr/>
        </p:nvSpPr>
        <p:spPr>
          <a:xfrm>
            <a:off x="1357313" y="3429000"/>
            <a:ext cx="6429375" cy="657225"/>
          </a:xfrm>
          <a:prstGeom prst="rect">
            <a:avLst/>
          </a:prstGeom>
          <a:solidFill>
            <a:srgbClr val="002F5F">
              <a:alpha val="60000"/>
            </a:srgbClr>
          </a:solidFill>
          <a:ln/>
        </p:spPr>
      </p:sp>
      <p:sp>
        <p:nvSpPr>
          <p:cNvPr id="29" name="Shape 23"/>
          <p:cNvSpPr/>
          <p:nvPr/>
        </p:nvSpPr>
        <p:spPr>
          <a:xfrm>
            <a:off x="1357313" y="3429000"/>
            <a:ext cx="42863" cy="657225"/>
          </a:xfrm>
          <a:prstGeom prst="rect">
            <a:avLst/>
          </a:prstGeom>
          <a:solidFill>
            <a:srgbClr val="616161"/>
          </a:solidFill>
          <a:ln/>
        </p:spPr>
      </p:sp>
      <p:sp>
        <p:nvSpPr>
          <p:cNvPr id="30" name="Shape 24"/>
          <p:cNvSpPr/>
          <p:nvPr/>
        </p:nvSpPr>
        <p:spPr>
          <a:xfrm>
            <a:off x="1464469" y="3579019"/>
            <a:ext cx="357188" cy="357188"/>
          </a:xfrm>
          <a:prstGeom prst="ellipse">
            <a:avLst/>
          </a:prstGeom>
          <a:solidFill>
            <a:srgbClr val="616161"/>
          </a:solidFill>
          <a:ln/>
        </p:spPr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25" y="3754041"/>
            <a:ext cx="142875" cy="7144"/>
          </a:xfrm>
          <a:prstGeom prst="rect">
            <a:avLst/>
          </a:prstGeom>
        </p:spPr>
      </p:pic>
      <p:sp>
        <p:nvSpPr>
          <p:cNvPr id="32" name="Text 25"/>
          <p:cNvSpPr/>
          <p:nvPr/>
        </p:nvSpPr>
        <p:spPr>
          <a:xfrm>
            <a:off x="1964531" y="3536156"/>
            <a:ext cx="57150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BDBDB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¡NO TENDRÁ!</a:t>
            </a:r>
            <a:endParaRPr lang="en-US" sz="1046" dirty="0"/>
          </a:p>
        </p:txBody>
      </p:sp>
      <p:sp>
        <p:nvSpPr>
          <p:cNvPr id="33" name="Text 26"/>
          <p:cNvSpPr/>
          <p:nvPr/>
        </p:nvSpPr>
        <p:spPr>
          <a:xfrm>
            <a:off x="1964531" y="3795117"/>
            <a:ext cx="62689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Ideas que </a:t>
            </a:r>
            <a:endParaRPr lang="en-US" sz="942" dirty="0"/>
          </a:p>
        </p:txBody>
      </p:sp>
      <p:sp>
        <p:nvSpPr>
          <p:cNvPr id="34" name="Text 27"/>
          <p:cNvSpPr/>
          <p:nvPr/>
        </p:nvSpPr>
        <p:spPr>
          <a:xfrm>
            <a:off x="2591423" y="3795117"/>
            <a:ext cx="80060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necesitas</a:t>
            </a:r>
            <a:endParaRPr lang="en-US" sz="942" dirty="0"/>
          </a:p>
        </p:txBody>
      </p:sp>
      <p:sp>
        <p:nvSpPr>
          <p:cNvPr id="35" name="Text 28"/>
          <p:cNvSpPr/>
          <p:nvPr/>
        </p:nvSpPr>
        <p:spPr>
          <a:xfrm>
            <a:off x="3392026" y="3795117"/>
            <a:ext cx="113429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 este momento.</a:t>
            </a:r>
            <a:endParaRPr lang="en-US" sz="94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¡Listo para la Aventura!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642938" y="1856677"/>
            <a:ext cx="3786188" cy="8229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F5F5D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Ahora tienes un plan claro. Sabes lo que la gente necesita y qué harás primero. ¡Es hora de empezar a construir! 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642938" y="2893916"/>
            <a:ext cx="3786188" cy="592931"/>
          </a:xfrm>
          <a:prstGeom prst="rect">
            <a:avLst/>
          </a:prstGeom>
          <a:solidFill>
            <a:srgbClr val="FFD700">
              <a:alpha val="10000"/>
            </a:srgbClr>
          </a:solidFill>
          <a:ln w="198">
            <a:solidFill>
              <a:srgbClr val="FFD700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785813" y="3051079"/>
            <a:ext cx="3500438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463" i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¡De la idea al plan, y del plan a la acción! </a:t>
            </a:r>
            <a:endParaRPr lang="en-US" sz="1463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31" y="885825"/>
            <a:ext cx="3571875" cy="3571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2025-09-15T18:10:16Z</dcterms:created>
  <dcterms:modified xsi:type="dcterms:W3CDTF">2025-09-15T18:10:16Z</dcterms:modified>
</cp:coreProperties>
</file>