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721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314325"/>
            <a:ext cx="2143125" cy="21431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502615" y="2743200"/>
            <a:ext cx="6138769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¡Taller del Plan Maestro!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2289181" y="3657600"/>
            <a:ext cx="45656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Construyendo el Tesoro, Paso a Paso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1714500" y="4257675"/>
            <a:ext cx="57150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Una aventura para planear cómo hacer que una idea se convierta en una realidad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4325" y="314325"/>
            <a:ext cx="85153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¿Cómo hacer que nuestra idea se haga realidad?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14325" y="1366968"/>
            <a:ext cx="1838483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Ya hemos aprendido a 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152808" y="1366968"/>
            <a:ext cx="75165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escuchar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2904465" y="1366968"/>
            <a:ext cx="105512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(Historias de 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314325" y="1641277"/>
            <a:ext cx="99716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Usuario) y a 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1311492" y="1641277"/>
            <a:ext cx="72009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priorizar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2031588" y="1641277"/>
            <a:ext cx="147208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(Matriz MoSCoW).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314325" y="2058460"/>
            <a:ext cx="206616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Ahora, es el momento de 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2380487" y="2058460"/>
            <a:ext cx="152454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planear cada paso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3905036" y="2058460"/>
            <a:ext cx="40978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314325" y="2332769"/>
            <a:ext cx="349175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 la construcción de nuestra idea sea tan 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314325" y="2607078"/>
            <a:ext cx="341273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divertida como seguir un mapa del tesoro.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314325" y="3004617"/>
            <a:ext cx="4114800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¡Prepárate para una aventura donde convertiremos tus ideas en realidad!</a:t>
            </a:r>
            <a:endParaRPr lang="en-US" sz="135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07" y="914400"/>
            <a:ext cx="3167109" cy="3214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4325" y="314325"/>
            <a:ext cx="85153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1: Dibuja tu Mapa de la Aventura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14325" y="842963"/>
            <a:ext cx="85153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i="1" dirty="0">
                <a:solidFill>
                  <a:srgbClr val="CCCC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Referencia: ¡Usa tu Hoja de Ruta del Producto como un mapa del tesoro!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314325" y="1485872"/>
            <a:ext cx="4114800" cy="714375"/>
          </a:xfrm>
          <a:prstGeom prst="rect">
            <a:avLst/>
          </a:prstGeom>
          <a:solidFill>
            <a:srgbClr val="FFD700">
              <a:alpha val="1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314325" y="1485872"/>
            <a:ext cx="28575" cy="714375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7" name="Text 4"/>
          <p:cNvSpPr/>
          <p:nvPr/>
        </p:nvSpPr>
        <p:spPr>
          <a:xfrm>
            <a:off x="421481" y="1593028"/>
            <a:ext cx="39004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Isla 1: El Corazón de la Máquina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21481" y="1921641"/>
            <a:ext cx="39004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¿Qué pieza construirás primero? ¿El corazón que da abrazos?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314325" y="2307403"/>
            <a:ext cx="4114800" cy="714375"/>
          </a:xfrm>
          <a:prstGeom prst="rect">
            <a:avLst/>
          </a:prstGeom>
          <a:solidFill>
            <a:srgbClr val="FFD700">
              <a:alpha val="1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314325" y="2307403"/>
            <a:ext cx="28575" cy="714375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1" name="Text 8"/>
          <p:cNvSpPr/>
          <p:nvPr/>
        </p:nvSpPr>
        <p:spPr>
          <a:xfrm>
            <a:off x="421481" y="2414560"/>
            <a:ext cx="39004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Isla 2: El Cuerpo y los Brazos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421481" y="2743172"/>
            <a:ext cx="39004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Luego, ¿cómo se verá y cómo funcionarán los brazos?</a:t>
            </a:r>
            <a:endParaRPr lang="en-US" sz="837" dirty="0"/>
          </a:p>
        </p:txBody>
      </p:sp>
      <p:sp>
        <p:nvSpPr>
          <p:cNvPr id="13" name="Shape 10"/>
          <p:cNvSpPr/>
          <p:nvPr/>
        </p:nvSpPr>
        <p:spPr>
          <a:xfrm>
            <a:off x="314325" y="3128935"/>
            <a:ext cx="4114800" cy="714375"/>
          </a:xfrm>
          <a:prstGeom prst="rect">
            <a:avLst/>
          </a:prstGeom>
          <a:solidFill>
            <a:srgbClr val="FFD700">
              <a:alpha val="1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314325" y="3128935"/>
            <a:ext cx="28575" cy="714375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5" name="Text 12"/>
          <p:cNvSpPr/>
          <p:nvPr/>
        </p:nvSpPr>
        <p:spPr>
          <a:xfrm>
            <a:off x="421481" y="3236091"/>
            <a:ext cx="39004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Isla 3: La Piel y los Detalles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21481" y="3564703"/>
            <a:ext cx="39004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 último, ¿qué colores y decoraciones tendrá?</a:t>
            </a:r>
            <a:endParaRPr lang="en-US" sz="837" dirty="0"/>
          </a:p>
        </p:txBody>
      </p:sp>
      <p:sp>
        <p:nvSpPr>
          <p:cNvPr id="17" name="Shape 14"/>
          <p:cNvSpPr/>
          <p:nvPr/>
        </p:nvSpPr>
        <p:spPr>
          <a:xfrm>
            <a:off x="314325" y="4057622"/>
            <a:ext cx="4114800" cy="357188"/>
          </a:xfrm>
          <a:prstGeom prst="rect">
            <a:avLst/>
          </a:prstGeom>
          <a:solidFill>
            <a:srgbClr val="FFD700">
              <a:alpha val="10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314325" y="4057622"/>
            <a:ext cx="4114800" cy="357188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1046" i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¡Un buen mapa te ayuda a no perderte en la aventura!</a:t>
            </a:r>
            <a:endParaRPr lang="en-US" sz="1046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140" y="1271588"/>
            <a:ext cx="2284270" cy="3214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4325" y="314325"/>
            <a:ext cx="85153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2: Sigue el Río de la Felicidad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14325" y="842963"/>
            <a:ext cx="85153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i="1" dirty="0">
                <a:solidFill>
                  <a:srgbClr val="CCCC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Referencia: ¡Usa tu Diseñador de Flujo de Usuario!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314325" y="1200150"/>
            <a:ext cx="41148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Río de la Felicidad es el camino más fácil y alegre para que un amigo use tu idea. ¡Cada piedra del río es un paso!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314325" y="1843088"/>
            <a:ext cx="857250" cy="857250"/>
          </a:xfrm>
          <a:prstGeom prst="ellipse">
            <a:avLst/>
          </a:prstGeom>
          <a:solidFill>
            <a:srgbClr val="FFD700">
              <a:alpha val="15000"/>
            </a:srgbClr>
          </a:solidFill>
          <a:ln w="198">
            <a:solidFill>
              <a:srgbClr val="FFD700"/>
            </a:solidFill>
            <a:prstDash val="dash"/>
          </a:ln>
        </p:spPr>
      </p:sp>
      <p:sp>
        <p:nvSpPr>
          <p:cNvPr id="7" name="Text 4"/>
          <p:cNvSpPr/>
          <p:nvPr/>
        </p:nvSpPr>
        <p:spPr>
          <a:xfrm>
            <a:off x="496825" y="1871663"/>
            <a:ext cx="49224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Piedra 1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385763" y="2100263"/>
            <a:ext cx="7143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¡Llega al Río!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1471613" y="2143125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1943100" y="1843088"/>
            <a:ext cx="857250" cy="857250"/>
          </a:xfrm>
          <a:prstGeom prst="ellipse">
            <a:avLst/>
          </a:prstGeom>
          <a:solidFill>
            <a:srgbClr val="FFD700">
              <a:alpha val="15000"/>
            </a:srgbClr>
          </a:solidFill>
          <a:ln w="198">
            <a:solidFill>
              <a:srgbClr val="FFD700"/>
            </a:solidFill>
            <a:prstDash val="dash"/>
          </a:ln>
        </p:spPr>
      </p:sp>
      <p:sp>
        <p:nvSpPr>
          <p:cNvPr id="11" name="Text 8"/>
          <p:cNvSpPr/>
          <p:nvPr/>
        </p:nvSpPr>
        <p:spPr>
          <a:xfrm>
            <a:off x="2125600" y="1978819"/>
            <a:ext cx="49224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Piedra 2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2169691" y="2207419"/>
            <a:ext cx="40406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¡Salta!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3100388" y="2143125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4" name="Shape 11"/>
          <p:cNvSpPr/>
          <p:nvPr/>
        </p:nvSpPr>
        <p:spPr>
          <a:xfrm>
            <a:off x="3571875" y="1843088"/>
            <a:ext cx="857250" cy="857250"/>
          </a:xfrm>
          <a:prstGeom prst="ellipse">
            <a:avLst/>
          </a:prstGeom>
          <a:solidFill>
            <a:srgbClr val="FFD700">
              <a:alpha val="15000"/>
            </a:srgbClr>
          </a:solidFill>
          <a:ln w="198">
            <a:solidFill>
              <a:srgbClr val="FFD700"/>
            </a:solidFill>
            <a:prstDash val="dash"/>
          </a:ln>
        </p:spPr>
      </p:sp>
      <p:sp>
        <p:nvSpPr>
          <p:cNvPr id="15" name="Text 12"/>
          <p:cNvSpPr/>
          <p:nvPr/>
        </p:nvSpPr>
        <p:spPr>
          <a:xfrm>
            <a:off x="3754375" y="1978819"/>
            <a:ext cx="49224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Piedra 3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3693151" y="2207419"/>
            <a:ext cx="6146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¡Disfruta!</a:t>
            </a:r>
            <a:endParaRPr lang="en-US" sz="1046" dirty="0"/>
          </a:p>
        </p:txBody>
      </p:sp>
      <p:sp>
        <p:nvSpPr>
          <p:cNvPr id="17" name="Shape 14"/>
          <p:cNvSpPr/>
          <p:nvPr/>
        </p:nvSpPr>
        <p:spPr>
          <a:xfrm>
            <a:off x="314325" y="2914650"/>
            <a:ext cx="4114800" cy="571500"/>
          </a:xfrm>
          <a:prstGeom prst="rect">
            <a:avLst/>
          </a:prstGeom>
          <a:solidFill>
            <a:srgbClr val="FFD700">
              <a:alpha val="10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314325" y="2914650"/>
            <a:ext cx="4114800" cy="571500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1046" i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¡Mientras más fácil sea el camino, más amigos querrán cruzar el río!</a:t>
            </a:r>
            <a:endParaRPr lang="en-US" sz="1046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31" y="1334570"/>
            <a:ext cx="3214688" cy="21600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4325" y="314325"/>
            <a:ext cx="85153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3: La Gran Fiesta y la Medalla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14325" y="842963"/>
            <a:ext cx="85153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i="1" dirty="0">
                <a:solidFill>
                  <a:srgbClr val="CCCC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Referencia: Planificador de Lanzamiento y Métricas de Éxito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314325" y="1639491"/>
            <a:ext cx="1985963" cy="1693069"/>
          </a:xfrm>
          <a:prstGeom prst="rect">
            <a:avLst/>
          </a:prstGeom>
          <a:solidFill>
            <a:srgbClr val="FFD700">
              <a:alpha val="10000"/>
            </a:srgbClr>
          </a:solidFill>
          <a:ln w="99">
            <a:solidFill>
              <a:srgbClr val="FFD70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457200" y="1782366"/>
            <a:ext cx="1693069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Plan de la Fiesta (Lanzamiento)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57200" y="2403872"/>
            <a:ext cx="1693069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¿A quién invitaremos? ¿Cómo les contaremos la noticia? ¡Prepara la lista de tareas!</a:t>
            </a:r>
            <a:endParaRPr lang="en-US" sz="942" dirty="0"/>
          </a:p>
        </p:txBody>
      </p:sp>
      <p:sp>
        <p:nvSpPr>
          <p:cNvPr id="8" name="Shape 5"/>
          <p:cNvSpPr/>
          <p:nvPr/>
        </p:nvSpPr>
        <p:spPr>
          <a:xfrm>
            <a:off x="2436019" y="1639491"/>
            <a:ext cx="1993106" cy="1693069"/>
          </a:xfrm>
          <a:prstGeom prst="rect">
            <a:avLst/>
          </a:prstGeom>
          <a:solidFill>
            <a:srgbClr val="FFD700">
              <a:alpha val="10000"/>
            </a:srgbClr>
          </a:solidFill>
          <a:ln w="99">
            <a:solidFill>
              <a:srgbClr val="FFD70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2586038" y="1789509"/>
            <a:ext cx="170021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Medalla de la Felicidad (Métricas)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2586038" y="2411016"/>
            <a:ext cx="1700213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saber si fue un éxito, ¿cómo mediremos la alegría de nuestros amigos?</a:t>
            </a:r>
            <a:endParaRPr lang="en-US" sz="942" dirty="0"/>
          </a:p>
        </p:txBody>
      </p:sp>
      <p:sp>
        <p:nvSpPr>
          <p:cNvPr id="11" name="Shape 8"/>
          <p:cNvSpPr/>
          <p:nvPr/>
        </p:nvSpPr>
        <p:spPr>
          <a:xfrm>
            <a:off x="314325" y="3539728"/>
            <a:ext cx="4114800" cy="571500"/>
          </a:xfrm>
          <a:prstGeom prst="rect">
            <a:avLst/>
          </a:prstGeom>
          <a:solidFill>
            <a:srgbClr val="FFD700">
              <a:alpha val="10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314325" y="3539728"/>
            <a:ext cx="4114800" cy="571500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1046" i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¡Una idea es como una chispa que se convierte en un fuego de felicidad si sabes cuidarla bien!</a:t>
            </a:r>
            <a:endParaRPr lang="en-US" sz="1046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31" y="1271588"/>
            <a:ext cx="3214688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4325" y="314325"/>
            <a:ext cx="8515350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¡Felicidades, Maestro Planificador!</a:t>
            </a:r>
            <a:endParaRPr lang="en-US" sz="2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09" y="1319808"/>
            <a:ext cx="578644" cy="51435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403" y="1319808"/>
            <a:ext cx="578644" cy="514350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797" y="1319808"/>
            <a:ext cx="578644" cy="51435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314325" y="2100263"/>
            <a:ext cx="4114800" cy="8229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Has completado el taller y ahora tienes las herramientas para convertir cualquier idea en una increíble realidad.</a:t>
            </a:r>
            <a:endParaRPr lang="en-US" sz="1350" dirty="0"/>
          </a:p>
        </p:txBody>
      </p:sp>
      <p:sp>
        <p:nvSpPr>
          <p:cNvPr id="8" name="Shape 2"/>
          <p:cNvSpPr/>
          <p:nvPr/>
        </p:nvSpPr>
        <p:spPr>
          <a:xfrm>
            <a:off x="1371600" y="3280377"/>
            <a:ext cx="571500" cy="571500"/>
          </a:xfrm>
          <a:prstGeom prst="ellipse">
            <a:avLst/>
          </a:prstGeom>
          <a:solidFill>
            <a:srgbClr val="FFD700">
              <a:alpha val="15000"/>
            </a:srgbClr>
          </a:solidFill>
          <a:ln/>
        </p:spPr>
      </p:sp>
      <p:sp>
        <p:nvSpPr>
          <p:cNvPr id="9" name="Text 3"/>
          <p:cNvSpPr/>
          <p:nvPr/>
        </p:nvSpPr>
        <p:spPr>
          <a:xfrm>
            <a:off x="1371600" y="3280377"/>
            <a:ext cx="571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42" dirty="0"/>
          </a:p>
        </p:txBody>
      </p:sp>
      <p:sp>
        <p:nvSpPr>
          <p:cNvPr id="10" name="Shape 4"/>
          <p:cNvSpPr/>
          <p:nvPr/>
        </p:nvSpPr>
        <p:spPr>
          <a:xfrm>
            <a:off x="2085975" y="3280377"/>
            <a:ext cx="571500" cy="571500"/>
          </a:xfrm>
          <a:prstGeom prst="ellipse">
            <a:avLst/>
          </a:prstGeom>
          <a:solidFill>
            <a:srgbClr val="FFD700">
              <a:alpha val="15000"/>
            </a:srgbClr>
          </a:solidFill>
          <a:ln/>
        </p:spPr>
      </p:sp>
      <p:sp>
        <p:nvSpPr>
          <p:cNvPr id="11" name="Text 5"/>
          <p:cNvSpPr/>
          <p:nvPr/>
        </p:nvSpPr>
        <p:spPr>
          <a:xfrm>
            <a:off x="2085975" y="3280377"/>
            <a:ext cx="571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42" dirty="0"/>
          </a:p>
        </p:txBody>
      </p:sp>
      <p:sp>
        <p:nvSpPr>
          <p:cNvPr id="12" name="Shape 6"/>
          <p:cNvSpPr/>
          <p:nvPr/>
        </p:nvSpPr>
        <p:spPr>
          <a:xfrm>
            <a:off x="2800350" y="3280377"/>
            <a:ext cx="571500" cy="571500"/>
          </a:xfrm>
          <a:prstGeom prst="ellipse">
            <a:avLst/>
          </a:prstGeom>
          <a:solidFill>
            <a:srgbClr val="FFD700">
              <a:alpha val="15000"/>
            </a:srgbClr>
          </a:solidFill>
          <a:ln/>
        </p:spPr>
      </p:sp>
      <p:sp>
        <p:nvSpPr>
          <p:cNvPr id="13" name="Text 7"/>
          <p:cNvSpPr/>
          <p:nvPr/>
        </p:nvSpPr>
        <p:spPr>
          <a:xfrm>
            <a:off x="2800350" y="3280377"/>
            <a:ext cx="5715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42" dirty="0"/>
          </a:p>
        </p:txBody>
      </p:sp>
      <p:sp>
        <p:nvSpPr>
          <p:cNvPr id="14" name="Text 8"/>
          <p:cNvSpPr/>
          <p:nvPr/>
        </p:nvSpPr>
        <p:spPr>
          <a:xfrm>
            <a:off x="1130750" y="4066189"/>
            <a:ext cx="2481923" cy="274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¡La aventura apenas comienza!</a:t>
            </a:r>
            <a:endParaRPr lang="en-US" sz="13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931" y="1644821"/>
            <a:ext cx="3214688" cy="22366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2025-09-15T20:04:34Z</dcterms:created>
  <dcterms:modified xsi:type="dcterms:W3CDTF">2025-09-15T20:04:34Z</dcterms:modified>
</cp:coreProperties>
</file>