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774371"/>
            <a:ext cx="1428750" cy="14287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761827" y="2488871"/>
            <a:ext cx="5620317" cy="5657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la Idea a la Acción</a:t>
            </a:r>
            <a:endParaRPr lang="en-US" sz="4050" dirty="0"/>
          </a:p>
        </p:txBody>
      </p:sp>
      <p:sp>
        <p:nvSpPr>
          <p:cNvPr id="5" name="Shape 1"/>
          <p:cNvSpPr/>
          <p:nvPr/>
        </p:nvSpPr>
        <p:spPr>
          <a:xfrm>
            <a:off x="4214813" y="3340401"/>
            <a:ext cx="714375" cy="285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6" name="Text 2"/>
          <p:cNvSpPr/>
          <p:nvPr/>
        </p:nvSpPr>
        <p:spPr>
          <a:xfrm>
            <a:off x="2580177" y="3511851"/>
            <a:ext cx="398364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Primer Mapa para tu Negocio</a:t>
            </a:r>
            <a:endParaRPr lang="en-US" sz="2025" dirty="0"/>
          </a:p>
        </p:txBody>
      </p:sp>
      <p:sp>
        <p:nvSpPr>
          <p:cNvPr id="7" name="Text 3"/>
          <p:cNvSpPr/>
          <p:nvPr/>
        </p:nvSpPr>
        <p:spPr>
          <a:xfrm>
            <a:off x="2500536" y="4111926"/>
            <a:ext cx="414292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 taller del Campamento Base de DE CERO A CIEN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6064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219" y="428625"/>
            <a:ext cx="1071563" cy="107156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262461" y="1714500"/>
            <a:ext cx="2619077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¡Felicitaciones!</a:t>
            </a:r>
            <a:endParaRPr lang="en-US" sz="2700" dirty="0"/>
          </a:p>
        </p:txBody>
      </p:sp>
      <p:sp>
        <p:nvSpPr>
          <p:cNvPr id="5" name="Text 1"/>
          <p:cNvSpPr/>
          <p:nvPr/>
        </p:nvSpPr>
        <p:spPr>
          <a:xfrm>
            <a:off x="3412648" y="2300288"/>
            <a:ext cx="231870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D4AF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Has iniciado el viaje.</a:t>
            </a:r>
            <a:endParaRPr lang="en-US" sz="1800" dirty="0"/>
          </a:p>
        </p:txBody>
      </p:sp>
      <p:sp>
        <p:nvSpPr>
          <p:cNvPr id="6" name="Shape 2"/>
          <p:cNvSpPr/>
          <p:nvPr/>
        </p:nvSpPr>
        <p:spPr>
          <a:xfrm>
            <a:off x="4214813" y="3000375"/>
            <a:ext cx="714375" cy="2857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7" name="Text 3"/>
          <p:cNvSpPr/>
          <p:nvPr/>
        </p:nvSpPr>
        <p:spPr>
          <a:xfrm>
            <a:off x="2071688" y="3171825"/>
            <a:ext cx="5000625" cy="502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Ya no estás en la oscuridad. Has dado el primer paso de un estratega.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3410638" y="3889046"/>
            <a:ext cx="2322695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¿Listo para el segundo?</a:t>
            </a:r>
            <a:endParaRPr lang="en-US" sz="1575" dirty="0"/>
          </a:p>
        </p:txBody>
      </p:sp>
      <p:sp>
        <p:nvSpPr>
          <p:cNvPr id="9" name="Text 5"/>
          <p:cNvSpPr/>
          <p:nvPr/>
        </p:nvSpPr>
        <p:spPr>
          <a:xfrm>
            <a:off x="2077855" y="4412326"/>
            <a:ext cx="319470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Explora más herramientas gratuitas en nuestra 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5272562" y="4412326"/>
            <a:ext cx="4870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Vitrina</a:t>
            </a:r>
            <a:endParaRPr lang="en-US" sz="1046" dirty="0"/>
          </a:p>
        </p:txBody>
      </p:sp>
      <p:sp>
        <p:nvSpPr>
          <p:cNvPr id="11" name="Text 7"/>
          <p:cNvSpPr/>
          <p:nvPr/>
        </p:nvSpPr>
        <p:spPr>
          <a:xfrm>
            <a:off x="5759648" y="4412326"/>
            <a:ext cx="70452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únete a 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6464173" y="4412326"/>
            <a:ext cx="60194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CERO 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2081399" y="4626639"/>
            <a:ext cx="4784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CIEN</a:t>
            </a:r>
            <a:endParaRPr lang="en-US" sz="1046" dirty="0"/>
          </a:p>
        </p:txBody>
      </p:sp>
      <p:sp>
        <p:nvSpPr>
          <p:cNvPr id="14" name="Text 10"/>
          <p:cNvSpPr/>
          <p:nvPr/>
        </p:nvSpPr>
        <p:spPr>
          <a:xfrm>
            <a:off x="2559890" y="4626639"/>
            <a:ext cx="450271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obtener el sistema completo que te guiará en todo el camino. </a:t>
            </a:r>
            <a:endParaRPr lang="en-US" sz="104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¿Para qué estoy aquí?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00163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7231" y="1243013"/>
            <a:ext cx="372189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Este taller no es para crear una corporación de la noche a la mañana. </a:t>
            </a:r>
            <a:endParaRPr lang="en-US" sz="1046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871663"/>
            <a:ext cx="171450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07231" y="1823442"/>
            <a:ext cx="79069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 para dar </a:t>
            </a:r>
            <a:endParaRPr lang="en-US" sz="1046" dirty="0"/>
          </a:p>
        </p:txBody>
      </p:sp>
      <p:sp>
        <p:nvSpPr>
          <p:cNvPr id="8" name="Text 3"/>
          <p:cNvSpPr/>
          <p:nvPr/>
        </p:nvSpPr>
        <p:spPr>
          <a:xfrm>
            <a:off x="1497927" y="1823442"/>
            <a:ext cx="170194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primer paso correcto.</a:t>
            </a:r>
            <a:endParaRPr lang="en-US" sz="1046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286000"/>
            <a:ext cx="171450" cy="1714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07231" y="2228850"/>
            <a:ext cx="3721894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Aprenderás POR QUÉ ordenar tu negocio es la clave para que tu esfuerzo se transforme en un ingreso más estable. </a:t>
            </a:r>
            <a:endParaRPr lang="en-US" sz="1046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071813"/>
            <a:ext cx="171450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07231" y="3023592"/>
            <a:ext cx="358716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 llevarás una herramienta práctica que puedes usar </a:t>
            </a:r>
            <a:endParaRPr lang="en-US" sz="1046" dirty="0"/>
          </a:p>
        </p:txBody>
      </p:sp>
      <p:sp>
        <p:nvSpPr>
          <p:cNvPr id="13" name="Text 6"/>
          <p:cNvSpPr/>
          <p:nvPr/>
        </p:nvSpPr>
        <p:spPr>
          <a:xfrm>
            <a:off x="707231" y="3237905"/>
            <a:ext cx="90041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HOY MISMO.</a:t>
            </a:r>
            <a:endParaRPr lang="en-US" sz="1046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8" y="1550194"/>
            <a:ext cx="35718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863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Círculo Vicioso de la Informalidad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087594" y="967978"/>
            <a:ext cx="378579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¿Sientes que trabajas mucho pero no avanzas? 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873390" y="967978"/>
            <a:ext cx="118301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estás solo.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2036276" y="2203847"/>
            <a:ext cx="785199" cy="4500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363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&gt;58%</a:t>
            </a:r>
            <a:endParaRPr lang="en-US" sz="2363" dirty="0"/>
          </a:p>
        </p:txBody>
      </p:sp>
      <p:sp>
        <p:nvSpPr>
          <p:cNvPr id="7" name="Text 4"/>
          <p:cNvSpPr/>
          <p:nvPr/>
        </p:nvSpPr>
        <p:spPr>
          <a:xfrm>
            <a:off x="642938" y="3286125"/>
            <a:ext cx="35718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Más del 58% de los microemprendedores opera en la informalidad.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428625" y="3929063"/>
            <a:ext cx="4000500" cy="928688"/>
          </a:xfrm>
          <a:prstGeom prst="rect">
            <a:avLst/>
          </a:prstGeom>
          <a:solidFill>
            <a:srgbClr val="FFF0F0"/>
          </a:solidFill>
          <a:ln/>
        </p:spPr>
      </p:sp>
      <p:sp>
        <p:nvSpPr>
          <p:cNvPr id="9" name="Shape 6"/>
          <p:cNvSpPr/>
          <p:nvPr/>
        </p:nvSpPr>
        <p:spPr>
          <a:xfrm>
            <a:off x="428625" y="3929063"/>
            <a:ext cx="35719" cy="928688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0" name="Text 7"/>
          <p:cNvSpPr/>
          <p:nvPr/>
        </p:nvSpPr>
        <p:spPr>
          <a:xfrm>
            <a:off x="571500" y="4071938"/>
            <a:ext cx="371475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Esto crea una trampa: sin formalidad no hay acceso a créditos ni a mejores clientes; y sin eso, es muy difícil crecer.</a:t>
            </a:r>
            <a:endParaRPr lang="en-US" sz="1046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2144576"/>
            <a:ext cx="3571875" cy="23545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Formalizar no es un trámite,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8858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D4AF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 una llave.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1728788"/>
            <a:ext cx="1928813" cy="1331584"/>
          </a:xfrm>
          <a:prstGeom prst="rect">
            <a:avLst/>
          </a:prstGeom>
          <a:solidFill>
            <a:srgbClr val="F8F9FA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914525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50106" y="1871663"/>
            <a:ext cx="136445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Protege tu 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850106" y="2087398"/>
            <a:ext cx="136445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patrimonio: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850106" y="2304920"/>
            <a:ext cx="12084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Separa tus finanzas. 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850106" y="2484937"/>
            <a:ext cx="130337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¡Tu casa y tus ahorros 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850106" y="2664954"/>
            <a:ext cx="100542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estarán seguros! </a:t>
            </a:r>
            <a:endParaRPr lang="en-US" sz="942" dirty="0"/>
          </a:p>
        </p:txBody>
      </p:sp>
      <p:sp>
        <p:nvSpPr>
          <p:cNvPr id="12" name="Shape 8"/>
          <p:cNvSpPr/>
          <p:nvPr/>
        </p:nvSpPr>
        <p:spPr>
          <a:xfrm>
            <a:off x="2500313" y="1728788"/>
            <a:ext cx="1928813" cy="1331584"/>
          </a:xfrm>
          <a:prstGeom prst="rect">
            <a:avLst/>
          </a:prstGeom>
          <a:solidFill>
            <a:srgbClr val="F8F9FA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8" y="1914525"/>
            <a:ext cx="214313" cy="17145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2964656" y="1871663"/>
            <a:ext cx="1321594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Accede a nuevos </a:t>
            </a:r>
            <a:endParaRPr lang="en-US" sz="942" dirty="0"/>
          </a:p>
        </p:txBody>
      </p:sp>
      <p:sp>
        <p:nvSpPr>
          <p:cNvPr id="15" name="Text 10"/>
          <p:cNvSpPr/>
          <p:nvPr/>
        </p:nvSpPr>
        <p:spPr>
          <a:xfrm>
            <a:off x="2964656" y="2087398"/>
            <a:ext cx="1321594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clientes:</a:t>
            </a:r>
            <a:endParaRPr lang="en-US" sz="942" dirty="0"/>
          </a:p>
        </p:txBody>
      </p:sp>
      <p:sp>
        <p:nvSpPr>
          <p:cNvPr id="16" name="Text 11"/>
          <p:cNvSpPr/>
          <p:nvPr/>
        </p:nvSpPr>
        <p:spPr>
          <a:xfrm>
            <a:off x="2964656" y="2304920"/>
            <a:ext cx="11074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Vende a empresas </a:t>
            </a:r>
            <a:endParaRPr lang="en-US" sz="942" dirty="0"/>
          </a:p>
        </p:txBody>
      </p:sp>
      <p:sp>
        <p:nvSpPr>
          <p:cNvPr id="17" name="Text 12"/>
          <p:cNvSpPr/>
          <p:nvPr/>
        </p:nvSpPr>
        <p:spPr>
          <a:xfrm>
            <a:off x="2964656" y="2484937"/>
            <a:ext cx="104633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más grandes que </a:t>
            </a:r>
            <a:endParaRPr lang="en-US" sz="942" dirty="0"/>
          </a:p>
        </p:txBody>
      </p:sp>
      <p:sp>
        <p:nvSpPr>
          <p:cNvPr id="18" name="Text 13"/>
          <p:cNvSpPr/>
          <p:nvPr/>
        </p:nvSpPr>
        <p:spPr>
          <a:xfrm>
            <a:off x="2964656" y="2664954"/>
            <a:ext cx="9583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exigen facturas. </a:t>
            </a:r>
            <a:endParaRPr lang="en-US" sz="942" dirty="0"/>
          </a:p>
        </p:txBody>
      </p:sp>
      <p:sp>
        <p:nvSpPr>
          <p:cNvPr id="19" name="Shape 14"/>
          <p:cNvSpPr/>
          <p:nvPr/>
        </p:nvSpPr>
        <p:spPr>
          <a:xfrm>
            <a:off x="428625" y="3203246"/>
            <a:ext cx="1928813" cy="1511629"/>
          </a:xfrm>
          <a:prstGeom prst="rect">
            <a:avLst/>
          </a:prstGeom>
          <a:solidFill>
            <a:srgbClr val="F8F9FA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388984"/>
            <a:ext cx="192881" cy="17145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871538" y="3346121"/>
            <a:ext cx="134302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Obtén </a:t>
            </a:r>
            <a:endParaRPr lang="en-US" sz="942" dirty="0"/>
          </a:p>
        </p:txBody>
      </p:sp>
      <p:sp>
        <p:nvSpPr>
          <p:cNvPr id="22" name="Text 16"/>
          <p:cNvSpPr/>
          <p:nvPr/>
        </p:nvSpPr>
        <p:spPr>
          <a:xfrm>
            <a:off x="871538" y="3561857"/>
            <a:ext cx="134302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financiamiento:</a:t>
            </a:r>
            <a:endParaRPr lang="en-US" sz="942" dirty="0"/>
          </a:p>
        </p:txBody>
      </p:sp>
      <p:sp>
        <p:nvSpPr>
          <p:cNvPr id="23" name="Text 17"/>
          <p:cNvSpPr/>
          <p:nvPr/>
        </p:nvSpPr>
        <p:spPr>
          <a:xfrm>
            <a:off x="871538" y="3779379"/>
            <a:ext cx="12561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Accede a créditos y a </a:t>
            </a:r>
            <a:endParaRPr lang="en-US" sz="942" dirty="0"/>
          </a:p>
        </p:txBody>
      </p:sp>
      <p:sp>
        <p:nvSpPr>
          <p:cNvPr id="24" name="Text 18"/>
          <p:cNvSpPr/>
          <p:nvPr/>
        </p:nvSpPr>
        <p:spPr>
          <a:xfrm>
            <a:off x="871538" y="3959396"/>
            <a:ext cx="108015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fondos del Estado </a:t>
            </a:r>
            <a:endParaRPr lang="en-US" sz="942" dirty="0"/>
          </a:p>
        </p:txBody>
      </p:sp>
      <p:sp>
        <p:nvSpPr>
          <p:cNvPr id="25" name="Text 19"/>
          <p:cNvSpPr/>
          <p:nvPr/>
        </p:nvSpPr>
        <p:spPr>
          <a:xfrm>
            <a:off x="871538" y="4139412"/>
            <a:ext cx="7285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como los de </a:t>
            </a:r>
            <a:endParaRPr lang="en-US" sz="942" dirty="0"/>
          </a:p>
        </p:txBody>
      </p:sp>
      <p:sp>
        <p:nvSpPr>
          <p:cNvPr id="26" name="Text 20"/>
          <p:cNvSpPr/>
          <p:nvPr/>
        </p:nvSpPr>
        <p:spPr>
          <a:xfrm>
            <a:off x="871538" y="4319429"/>
            <a:ext cx="65608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SERCOTEC. </a:t>
            </a:r>
            <a:endParaRPr lang="en-US" sz="942" dirty="0"/>
          </a:p>
        </p:txBody>
      </p:sp>
      <p:sp>
        <p:nvSpPr>
          <p:cNvPr id="27" name="Shape 21"/>
          <p:cNvSpPr/>
          <p:nvPr/>
        </p:nvSpPr>
        <p:spPr>
          <a:xfrm>
            <a:off x="2500313" y="3203246"/>
            <a:ext cx="1928813" cy="1511629"/>
          </a:xfrm>
          <a:prstGeom prst="rect">
            <a:avLst/>
          </a:prstGeom>
          <a:solidFill>
            <a:srgbClr val="F8F9FA"/>
          </a:solidFill>
          <a:ln/>
        </p:spPr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88" y="3388984"/>
            <a:ext cx="171450" cy="171450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2921794" y="3346121"/>
            <a:ext cx="136445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Proyecta confianza y </a:t>
            </a:r>
            <a:endParaRPr lang="en-US" sz="942" dirty="0"/>
          </a:p>
        </p:txBody>
      </p:sp>
      <p:sp>
        <p:nvSpPr>
          <p:cNvPr id="30" name="Text 23"/>
          <p:cNvSpPr/>
          <p:nvPr/>
        </p:nvSpPr>
        <p:spPr>
          <a:xfrm>
            <a:off x="2921794" y="3561857"/>
            <a:ext cx="136445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seriedad.</a:t>
            </a:r>
            <a:endParaRPr lang="en-US" sz="942" dirty="0"/>
          </a:p>
        </p:txBody>
      </p:sp>
      <p:sp>
        <p:nvSpPr>
          <p:cNvPr id="31" name="Text 24"/>
          <p:cNvSpPr/>
          <p:nvPr/>
        </p:nvSpPr>
        <p:spPr>
          <a:xfrm>
            <a:off x="2921794" y="3779379"/>
            <a:ext cx="12626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Mejora la percepción </a:t>
            </a:r>
            <a:endParaRPr lang="en-US" sz="942" dirty="0"/>
          </a:p>
        </p:txBody>
      </p:sp>
      <p:sp>
        <p:nvSpPr>
          <p:cNvPr id="32" name="Text 25"/>
          <p:cNvSpPr/>
          <p:nvPr/>
        </p:nvSpPr>
        <p:spPr>
          <a:xfrm>
            <a:off x="2921794" y="3959396"/>
            <a:ext cx="104569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tu marca en el </a:t>
            </a:r>
            <a:endParaRPr lang="en-US" sz="942" dirty="0"/>
          </a:p>
        </p:txBody>
      </p:sp>
      <p:sp>
        <p:nvSpPr>
          <p:cNvPr id="33" name="Text 26"/>
          <p:cNvSpPr/>
          <p:nvPr/>
        </p:nvSpPr>
        <p:spPr>
          <a:xfrm>
            <a:off x="2921794" y="4139412"/>
            <a:ext cx="56848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mercado. </a:t>
            </a:r>
            <a:endParaRPr lang="en-US" sz="942" dirty="0"/>
          </a:p>
        </p:txBody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9188" y="2030276"/>
            <a:ext cx="3571875" cy="2383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Tres Ideas para Entenderlo Fácil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1510903"/>
            <a:ext cx="4143375" cy="89581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1510903"/>
            <a:ext cx="35719" cy="89581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1653778"/>
            <a:ext cx="38576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¿Persona o Empresa?: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571500" y="1903809"/>
            <a:ext cx="3857625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Descubre la diferencia y por qué crear una "empresa de un día" puede ser tu mejor aliado.</a:t>
            </a:r>
            <a:endParaRPr lang="en-US" sz="942" dirty="0"/>
          </a:p>
        </p:txBody>
      </p:sp>
      <p:sp>
        <p:nvSpPr>
          <p:cNvPr id="8" name="Shape 5"/>
          <p:cNvSpPr/>
          <p:nvPr/>
        </p:nvSpPr>
        <p:spPr>
          <a:xfrm>
            <a:off x="428625" y="2549593"/>
            <a:ext cx="4143375" cy="715798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9" name="Shape 6"/>
          <p:cNvSpPr/>
          <p:nvPr/>
        </p:nvSpPr>
        <p:spPr>
          <a:xfrm>
            <a:off x="428625" y="2549593"/>
            <a:ext cx="35719" cy="715798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0" name="Text 7"/>
          <p:cNvSpPr/>
          <p:nvPr/>
        </p:nvSpPr>
        <p:spPr>
          <a:xfrm>
            <a:off x="571500" y="2692468"/>
            <a:ext cx="38576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Tu Bolsillo vs. el Bolsillo del Negocio: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571500" y="2942499"/>
            <a:ext cx="3857625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regla de oro para no ahogarte en deudas.</a:t>
            </a:r>
            <a:endParaRPr lang="en-US" sz="942" dirty="0"/>
          </a:p>
        </p:txBody>
      </p:sp>
      <p:sp>
        <p:nvSpPr>
          <p:cNvPr id="12" name="Shape 9"/>
          <p:cNvSpPr/>
          <p:nvPr/>
        </p:nvSpPr>
        <p:spPr>
          <a:xfrm>
            <a:off x="428625" y="3408266"/>
            <a:ext cx="4143375" cy="89581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3" name="Shape 10"/>
          <p:cNvSpPr/>
          <p:nvPr/>
        </p:nvSpPr>
        <p:spPr>
          <a:xfrm>
            <a:off x="428625" y="3408266"/>
            <a:ext cx="35719" cy="89581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14" name="Text 11"/>
          <p:cNvSpPr/>
          <p:nvPr/>
        </p:nvSpPr>
        <p:spPr>
          <a:xfrm>
            <a:off x="571500" y="3551141"/>
            <a:ext cx="38576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¿Qué son los Impuestos?: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571500" y="3801173"/>
            <a:ext cx="3857625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son un castigo. Son el aporte para que el sistema funcione y mantengas tus cuentas en orden.</a:t>
            </a:r>
            <a:endParaRPr lang="en-US" sz="942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0" y="2085975"/>
            <a:ext cx="3571875" cy="1785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 Primera Herramienta Práctica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732960" y="959048"/>
            <a:ext cx="439890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Antes de cualquier trámite, el paso más importante es 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131864" y="959048"/>
            <a:ext cx="208742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entender la rentabilidad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7219290" y="959048"/>
            <a:ext cx="119175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tu negocio.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428625" y="2577443"/>
            <a:ext cx="4000500" cy="1471613"/>
          </a:xfrm>
          <a:prstGeom prst="rect">
            <a:avLst/>
          </a:prstGeom>
          <a:solidFill>
            <a:srgbClr val="FFFFFF"/>
          </a:solidFill>
          <a:ln w="496">
            <a:solidFill>
              <a:srgbClr val="D4AF3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2938" y="2809615"/>
            <a:ext cx="3571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Descubre tu Punto de Equilibrio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642938" y="3173946"/>
            <a:ext cx="357187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 vamos a regalar una microherramienta para que sepas cuánto necesitas vender cada mes solo para cubrir tus costos.</a:t>
            </a:r>
            <a:endParaRPr lang="en-US" sz="1046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1813061"/>
            <a:ext cx="35718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Historia de un Primer Paso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1964531"/>
            <a:ext cx="4000500" cy="20288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1964531"/>
            <a:ext cx="35719" cy="2028825"/>
          </a:xfrm>
          <a:prstGeom prst="rect">
            <a:avLst/>
          </a:prstGeom>
          <a:solidFill>
            <a:srgbClr val="D4AF37"/>
          </a:solidFill>
          <a:ln/>
        </p:spPr>
      </p:sp>
      <p:sp>
        <p:nvSpPr>
          <p:cNvPr id="6" name="Text 3"/>
          <p:cNvSpPr/>
          <p:nvPr/>
        </p:nvSpPr>
        <p:spPr>
          <a:xfrm>
            <a:off x="500063" y="2035969"/>
            <a:ext cx="174966" cy="6429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3375" dirty="0">
                <a:solidFill>
                  <a:srgbClr val="D4AF37">
                    <a:alpha val="20000"/>
                  </a:srgbClr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"</a:t>
            </a:r>
            <a:endParaRPr lang="en-US" sz="3375" dirty="0"/>
          </a:p>
        </p:txBody>
      </p:sp>
      <p:sp>
        <p:nvSpPr>
          <p:cNvPr id="7" name="Text 4"/>
          <p:cNvSpPr/>
          <p:nvPr/>
        </p:nvSpPr>
        <p:spPr>
          <a:xfrm>
            <a:off x="642938" y="2178844"/>
            <a:ext cx="3571875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i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Elena vendía pasteles en su barrio de manera informal. Sus costos se mezclaban con los de su casa y no sabía si ganaba o perdía dinero. Al usar la calculadora, descubrió que necesitaba vender 50 pasteles al mes para cubrir sus gastos. Se enfocó, se formalizó y hoy es la proveedora oficial de 3 cafeterías. El primer paso le abrió un nuevo mundo. </a:t>
            </a:r>
            <a:endParaRPr lang="en-US" sz="1046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1639491"/>
            <a:ext cx="3571875" cy="26789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Mapa para tu Territorio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2228850"/>
            <a:ext cx="400050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Los principios que aprendiste son universales, pero los pasos exactos son locales. Hemos preparado una guía simple en PDF con el "paso a paso" para que inicies tu formalización.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1217786" y="3300413"/>
            <a:ext cx="2422178" cy="428625"/>
          </a:xfrm>
          <a:prstGeom prst="rect">
            <a:avLst/>
          </a:prstGeom>
          <a:solidFill>
            <a:srgbClr val="D4AF37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99" y="3443288"/>
            <a:ext cx="142875" cy="1428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46411" y="3407569"/>
            <a:ext cx="177924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¡Descárgala gratis ahora! </a:t>
            </a:r>
            <a:endParaRPr lang="en-US" sz="1046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8" y="1550194"/>
            <a:ext cx="35718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 Kit de Herramientas de Hoy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1834521"/>
            <a:ext cx="4000500" cy="428625"/>
          </a:xfrm>
          <a:prstGeom prst="rect">
            <a:avLst/>
          </a:prstGeom>
          <a:solidFill>
            <a:srgbClr val="F0F9F0"/>
          </a:solidFill>
          <a:ln/>
        </p:spPr>
      </p:sp>
      <p:sp>
        <p:nvSpPr>
          <p:cNvPr id="5" name="Shape 2"/>
          <p:cNvSpPr/>
          <p:nvPr/>
        </p:nvSpPr>
        <p:spPr>
          <a:xfrm>
            <a:off x="535781" y="1941677"/>
            <a:ext cx="214313" cy="214313"/>
          </a:xfrm>
          <a:prstGeom prst="ellipse">
            <a:avLst/>
          </a:prstGeom>
          <a:solidFill>
            <a:srgbClr val="D4AF37"/>
          </a:solidFill>
          <a:ln/>
        </p:spPr>
      </p:sp>
      <p:sp>
        <p:nvSpPr>
          <p:cNvPr id="6" name="Text 3"/>
          <p:cNvSpPr/>
          <p:nvPr/>
        </p:nvSpPr>
        <p:spPr>
          <a:xfrm>
            <a:off x="535781" y="1941677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857250" y="1943463"/>
            <a:ext cx="73940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Aprendiste: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596656" y="1943463"/>
            <a:ext cx="25392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Por qué y para qué formalizar tu negocio. </a:t>
            </a:r>
            <a:endParaRPr lang="en-US" sz="942" dirty="0"/>
          </a:p>
        </p:txBody>
      </p:sp>
      <p:sp>
        <p:nvSpPr>
          <p:cNvPr id="9" name="Shape 6"/>
          <p:cNvSpPr/>
          <p:nvPr/>
        </p:nvSpPr>
        <p:spPr>
          <a:xfrm>
            <a:off x="428625" y="2370302"/>
            <a:ext cx="4000500" cy="574346"/>
          </a:xfrm>
          <a:prstGeom prst="rect">
            <a:avLst/>
          </a:prstGeom>
          <a:solidFill>
            <a:srgbClr val="F0F9F0"/>
          </a:solidFill>
          <a:ln/>
        </p:spPr>
      </p:sp>
      <p:sp>
        <p:nvSpPr>
          <p:cNvPr id="10" name="Shape 7"/>
          <p:cNvSpPr/>
          <p:nvPr/>
        </p:nvSpPr>
        <p:spPr>
          <a:xfrm>
            <a:off x="535781" y="2477458"/>
            <a:ext cx="214313" cy="214313"/>
          </a:xfrm>
          <a:prstGeom prst="ellipse">
            <a:avLst/>
          </a:prstGeom>
          <a:solidFill>
            <a:srgbClr val="D4AF37"/>
          </a:solidFill>
          <a:ln/>
        </p:spPr>
      </p:sp>
      <p:sp>
        <p:nvSpPr>
          <p:cNvPr id="11" name="Text 8"/>
          <p:cNvSpPr/>
          <p:nvPr/>
        </p:nvSpPr>
        <p:spPr>
          <a:xfrm>
            <a:off x="535781" y="2477458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857250" y="2479244"/>
            <a:ext cx="61916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Recibiste: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1476412" y="2479244"/>
            <a:ext cx="237437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Una microherramienta para calcular tu 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857250" y="2659261"/>
            <a:ext cx="76446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rentabilidad. </a:t>
            </a:r>
            <a:endParaRPr lang="en-US" sz="942" dirty="0"/>
          </a:p>
        </p:txBody>
      </p:sp>
      <p:sp>
        <p:nvSpPr>
          <p:cNvPr id="15" name="Shape 12"/>
          <p:cNvSpPr/>
          <p:nvPr/>
        </p:nvSpPr>
        <p:spPr>
          <a:xfrm>
            <a:off x="428625" y="3051804"/>
            <a:ext cx="4000500" cy="428625"/>
          </a:xfrm>
          <a:prstGeom prst="rect">
            <a:avLst/>
          </a:prstGeom>
          <a:solidFill>
            <a:srgbClr val="F0F9F0"/>
          </a:solidFill>
          <a:ln/>
        </p:spPr>
      </p:sp>
      <p:sp>
        <p:nvSpPr>
          <p:cNvPr id="16" name="Shape 13"/>
          <p:cNvSpPr/>
          <p:nvPr/>
        </p:nvSpPr>
        <p:spPr>
          <a:xfrm>
            <a:off x="535781" y="3158961"/>
            <a:ext cx="214313" cy="214313"/>
          </a:xfrm>
          <a:prstGeom prst="ellipse">
            <a:avLst/>
          </a:prstGeom>
          <a:solidFill>
            <a:srgbClr val="D4AF37"/>
          </a:solidFill>
          <a:ln/>
        </p:spPr>
      </p:sp>
      <p:sp>
        <p:nvSpPr>
          <p:cNvPr id="17" name="Text 14"/>
          <p:cNvSpPr/>
          <p:nvPr/>
        </p:nvSpPr>
        <p:spPr>
          <a:xfrm>
            <a:off x="535781" y="315896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857250" y="3160747"/>
            <a:ext cx="84896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 inspiraste: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1706212" y="3160747"/>
            <a:ext cx="14827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 la historia de Elena. </a:t>
            </a:r>
            <a:endParaRPr lang="en-US" sz="942" dirty="0"/>
          </a:p>
        </p:txBody>
      </p:sp>
      <p:sp>
        <p:nvSpPr>
          <p:cNvPr id="20" name="Shape 17"/>
          <p:cNvSpPr/>
          <p:nvPr/>
        </p:nvSpPr>
        <p:spPr>
          <a:xfrm>
            <a:off x="428625" y="3587586"/>
            <a:ext cx="4000500" cy="428625"/>
          </a:xfrm>
          <a:prstGeom prst="rect">
            <a:avLst/>
          </a:prstGeom>
          <a:solidFill>
            <a:srgbClr val="F0F9F0"/>
          </a:solidFill>
          <a:ln/>
        </p:spPr>
      </p:sp>
      <p:sp>
        <p:nvSpPr>
          <p:cNvPr id="21" name="Shape 18"/>
          <p:cNvSpPr/>
          <p:nvPr/>
        </p:nvSpPr>
        <p:spPr>
          <a:xfrm>
            <a:off x="535781" y="3694742"/>
            <a:ext cx="214313" cy="214313"/>
          </a:xfrm>
          <a:prstGeom prst="ellipse">
            <a:avLst/>
          </a:prstGeom>
          <a:solidFill>
            <a:srgbClr val="D4AF37"/>
          </a:solidFill>
          <a:ln/>
        </p:spPr>
      </p:sp>
      <p:sp>
        <p:nvSpPr>
          <p:cNvPr id="22" name="Text 19"/>
          <p:cNvSpPr/>
          <p:nvPr/>
        </p:nvSpPr>
        <p:spPr>
          <a:xfrm>
            <a:off x="535781" y="369474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857250" y="3696528"/>
            <a:ext cx="66880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D2B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Obtuviste: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1526056" y="3696528"/>
            <a:ext cx="204930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 mapa paso a paso para tu país. </a:t>
            </a:r>
            <a:endParaRPr lang="en-US" sz="942" dirty="0"/>
          </a:p>
        </p:txBody>
      </p:sp>
      <p:pic>
        <p:nvPicPr>
          <p:cNvPr id="2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1550194"/>
            <a:ext cx="3571875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2025-09-13T12:16:56Z</dcterms:created>
  <dcterms:modified xsi:type="dcterms:W3CDTF">2025-09-13T12:16:56Z</dcterms:modified>
</cp:coreProperties>
</file>