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5585" y="671513"/>
            <a:ext cx="7732830" cy="6429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3375" b="1" dirty="0">
                <a:solidFill>
                  <a:srgbClr val="FCA3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¡Las Crónicas del Detective de Ideas!</a:t>
            </a:r>
            <a:endParaRPr lang="en-US" sz="3375" dirty="0"/>
          </a:p>
        </p:txBody>
      </p:sp>
      <p:sp>
        <p:nvSpPr>
          <p:cNvPr id="4" name="Text 1"/>
          <p:cNvSpPr/>
          <p:nvPr/>
        </p:nvSpPr>
        <p:spPr>
          <a:xfrm>
            <a:off x="1628831" y="1457325"/>
            <a:ext cx="5886338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575" b="1" dirty="0">
                <a:solidFill>
                  <a:srgbClr val="E0E1D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Una guía para resolver misterios y crear soluciones brillantes.</a:t>
            </a:r>
            <a:endParaRPr lang="en-US" sz="1575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2043113"/>
            <a:ext cx="2857500" cy="2143125"/>
          </a:xfrm>
          <a:prstGeom prst="rect">
            <a:avLst/>
          </a:prstGeom>
        </p:spPr>
      </p:pic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0" y="4257675"/>
            <a:ext cx="571500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CA3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¡Conoce a nuestros detectives!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1664494"/>
            <a:ext cx="4143375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0E1D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Para resolver cualquier misterio, un buen detective necesita herramientas y un plan. Nosotros seremos detectives de ideas, y nuestro trabajo es encontrar el problema de la gente para poder crear algo que los haga muy felices.</a:t>
            </a:r>
            <a:endParaRPr lang="en-US" sz="1046" dirty="0"/>
          </a:p>
        </p:txBody>
      </p:sp>
      <p:sp>
        <p:nvSpPr>
          <p:cNvPr id="5" name="Text 2"/>
          <p:cNvSpPr/>
          <p:nvPr/>
        </p:nvSpPr>
        <p:spPr>
          <a:xfrm>
            <a:off x="285750" y="2721769"/>
            <a:ext cx="414337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0E1D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Lía y Mateo son dos niños chilenos muy curiosos que, junto con su Abuelo Chispa, han formado un equipo de detectives para resolver problemas cotidianos de forma creativa.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285750" y="3550444"/>
            <a:ext cx="414337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0E1D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Juntos aprenderán a observar, escuchar, investigar y crear soluciones que ayuden a las personas de su comunidad.</a:t>
            </a:r>
            <a:endParaRPr lang="en-US" sz="1046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13" y="1835944"/>
            <a:ext cx="2857500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5778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CA3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Paso 1: ¡Define tu Misión!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957263"/>
            <a:ext cx="414337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0E1D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Cada detective empieza con un caso. ¿Cuál es el problema que quieres resolver?</a:t>
            </a:r>
            <a:endParaRPr lang="en-US" sz="1046" dirty="0"/>
          </a:p>
        </p:txBody>
      </p:sp>
      <p:sp>
        <p:nvSpPr>
          <p:cNvPr id="5" name="Shape 2"/>
          <p:cNvSpPr/>
          <p:nvPr/>
        </p:nvSpPr>
        <p:spPr>
          <a:xfrm>
            <a:off x="285750" y="1557338"/>
            <a:ext cx="4143375" cy="985838"/>
          </a:xfrm>
          <a:prstGeom prst="rect">
            <a:avLst/>
          </a:prstGeom>
          <a:solidFill>
            <a:srgbClr val="3A506B">
              <a:alpha val="50000"/>
            </a:srgbClr>
          </a:solidFill>
          <a:ln w="198">
            <a:solidFill>
              <a:srgbClr val="FCA311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392906" y="1671638"/>
            <a:ext cx="392906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CA3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Pregunta Clave: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392906" y="2043113"/>
            <a:ext cx="392906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0E1D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"¿Qué problema queremos resolver?"</a:t>
            </a:r>
            <a:endParaRPr lang="en-US" sz="1046" dirty="0"/>
          </a:p>
        </p:txBody>
      </p:sp>
      <p:sp>
        <p:nvSpPr>
          <p:cNvPr id="8" name="Shape 5"/>
          <p:cNvSpPr/>
          <p:nvPr/>
        </p:nvSpPr>
        <p:spPr>
          <a:xfrm>
            <a:off x="285750" y="2664619"/>
            <a:ext cx="4143375" cy="1214438"/>
          </a:xfrm>
          <a:prstGeom prst="rect">
            <a:avLst/>
          </a:prstGeom>
          <a:solidFill>
            <a:srgbClr val="3A506B">
              <a:alpha val="50000"/>
            </a:srgbClr>
          </a:solidFill>
          <a:ln w="198">
            <a:solidFill>
              <a:srgbClr val="FCA311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392906" y="2786063"/>
            <a:ext cx="392906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CA3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Ejemplo: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392906" y="3157538"/>
            <a:ext cx="3929063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0E1D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"Mateo quiere un lugar especial para su goma de borrar, para no volver a perderla."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285750" y="4007644"/>
            <a:ext cx="414337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0E1D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 este primer paso, los detectives identifican claramente cuál es el problema que necesitan resolver. Es importante definir bien la misión para poder encontrar la mejor solución.</a:t>
            </a:r>
            <a:endParaRPr lang="en-US" sz="1046" dirty="0"/>
          </a:p>
        </p:txBody>
      </p:sp>
      <p:pic>
        <p:nvPicPr>
          <p:cNvPr id="12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13" y="1835944"/>
            <a:ext cx="2857500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61498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CA3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Paso 2: ¡La Entrevista Secreta!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957263"/>
            <a:ext cx="414337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0E1D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 mejor detective escucha las pistas de la gente. Usa tu "Micrófono que Escucha Secretos" para hacer preguntas y entender lo que el otro necesita de verdad.</a:t>
            </a:r>
            <a:endParaRPr lang="en-US" sz="1046" dirty="0"/>
          </a:p>
        </p:txBody>
      </p:sp>
      <p:sp>
        <p:nvSpPr>
          <p:cNvPr id="5" name="Shape 2"/>
          <p:cNvSpPr/>
          <p:nvPr/>
        </p:nvSpPr>
        <p:spPr>
          <a:xfrm>
            <a:off x="285750" y="1785938"/>
            <a:ext cx="4143375" cy="985838"/>
          </a:xfrm>
          <a:prstGeom prst="rect">
            <a:avLst/>
          </a:prstGeom>
          <a:solidFill>
            <a:srgbClr val="3A506B">
              <a:alpha val="50000"/>
            </a:srgbClr>
          </a:solidFill>
          <a:ln w="198">
            <a:solidFill>
              <a:srgbClr val="FCA311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392906" y="1893094"/>
            <a:ext cx="392906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CA3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Pregunta Clave: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392906" y="2264569"/>
            <a:ext cx="392906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0E1D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"¿Qué es lo más frustrante de este problema?"</a:t>
            </a:r>
            <a:endParaRPr lang="en-US" sz="1046" dirty="0"/>
          </a:p>
        </p:txBody>
      </p:sp>
      <p:sp>
        <p:nvSpPr>
          <p:cNvPr id="8" name="Shape 5"/>
          <p:cNvSpPr/>
          <p:nvPr/>
        </p:nvSpPr>
        <p:spPr>
          <a:xfrm>
            <a:off x="285750" y="2886075"/>
            <a:ext cx="4143375" cy="1214438"/>
          </a:xfrm>
          <a:prstGeom prst="rect">
            <a:avLst/>
          </a:prstGeom>
          <a:solidFill>
            <a:srgbClr val="3A506B">
              <a:alpha val="50000"/>
            </a:srgbClr>
          </a:solidFill>
          <a:ln w="198">
            <a:solidFill>
              <a:srgbClr val="FCA311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392906" y="2993231"/>
            <a:ext cx="392906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CA3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Ejemplo: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392906" y="3364706"/>
            <a:ext cx="3929063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0E1D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"Mateo dice que su goma siempre se esconde y que pierde tiempo buscándola."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285750" y="4214813"/>
            <a:ext cx="4143375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0E1D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 este paso, los detectives aprenden a escuchar atentamente y hacer preguntas que ayuden a entender mejor el problema. La clave está en descubrir lo que realmente molesta a la persona.</a:t>
            </a:r>
            <a:endParaRPr lang="en-US" sz="1046" dirty="0"/>
          </a:p>
        </p:txBody>
      </p:sp>
      <p:pic>
        <p:nvPicPr>
          <p:cNvPr id="12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13" y="2043113"/>
            <a:ext cx="2857500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61498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CA3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Paso 3: ¡Busca tus Pistas!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957263"/>
            <a:ext cx="414337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0E1D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Ahora que sabes la misión y tienes algunas pistas, es hora de investigar. Busca los materiales que necesitas o más información.</a:t>
            </a:r>
            <a:endParaRPr lang="en-US" sz="1046" dirty="0"/>
          </a:p>
        </p:txBody>
      </p:sp>
      <p:sp>
        <p:nvSpPr>
          <p:cNvPr id="5" name="Shape 2"/>
          <p:cNvSpPr/>
          <p:nvPr/>
        </p:nvSpPr>
        <p:spPr>
          <a:xfrm>
            <a:off x="285750" y="1785938"/>
            <a:ext cx="4143375" cy="1214438"/>
          </a:xfrm>
          <a:prstGeom prst="rect">
            <a:avLst/>
          </a:prstGeom>
          <a:solidFill>
            <a:srgbClr val="3A506B">
              <a:alpha val="50000"/>
            </a:srgbClr>
          </a:solidFill>
          <a:ln w="198">
            <a:solidFill>
              <a:srgbClr val="FCA311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392906" y="1893094"/>
            <a:ext cx="392906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CA3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Pregunta Clave: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392906" y="2264569"/>
            <a:ext cx="3929063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0E1D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"¿Qué materiales o información necesitamos para resolverlo?"</a:t>
            </a:r>
            <a:endParaRPr lang="en-US" sz="1046" dirty="0"/>
          </a:p>
        </p:txBody>
      </p:sp>
      <p:sp>
        <p:nvSpPr>
          <p:cNvPr id="8" name="Shape 5"/>
          <p:cNvSpPr/>
          <p:nvPr/>
        </p:nvSpPr>
        <p:spPr>
          <a:xfrm>
            <a:off x="285750" y="3114675"/>
            <a:ext cx="4143375" cy="1214438"/>
          </a:xfrm>
          <a:prstGeom prst="rect">
            <a:avLst/>
          </a:prstGeom>
          <a:solidFill>
            <a:srgbClr val="3A506B">
              <a:alpha val="50000"/>
            </a:srgbClr>
          </a:solidFill>
          <a:ln w="198">
            <a:solidFill>
              <a:srgbClr val="FCA311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392906" y="3221831"/>
            <a:ext cx="392906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CA3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Ejemplo: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392906" y="3593306"/>
            <a:ext cx="3929063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0E1D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"Necesitamos cartón, pegamento y tijeras. Y tal vez algunas decoraciones divertidas."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285750" y="4443413"/>
            <a:ext cx="414337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0E1D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 este paso, los detectives reúnen todos los recursos necesarios para crear su solución. Es importante pensar en todos los materiales y herramientas que se necesitarán.</a:t>
            </a:r>
            <a:endParaRPr lang="en-US" sz="1046" dirty="0"/>
          </a:p>
        </p:txBody>
      </p:sp>
      <p:pic>
        <p:nvPicPr>
          <p:cNvPr id="12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13" y="2043113"/>
            <a:ext cx="2857500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6007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CA3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Paso 4: ¡Es hora de Reflexionar!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1714500" y="885825"/>
            <a:ext cx="5715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E0E1D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 todas tus pistas, es el momento de pensar. Usa el semáforo mágico de las ideas (MoSCoW) para decidir qué es lo más importante.</a:t>
            </a:r>
            <a:endParaRPr lang="en-US" sz="1046" dirty="0"/>
          </a:p>
        </p:txBody>
      </p:sp>
      <p:sp>
        <p:nvSpPr>
          <p:cNvPr id="5" name="Shape 2"/>
          <p:cNvSpPr/>
          <p:nvPr/>
        </p:nvSpPr>
        <p:spPr>
          <a:xfrm>
            <a:off x="285750" y="1700213"/>
            <a:ext cx="2714625" cy="1042988"/>
          </a:xfrm>
          <a:prstGeom prst="rect">
            <a:avLst/>
          </a:prstGeom>
          <a:solidFill>
            <a:srgbClr val="EF4444">
              <a:alpha val="20000"/>
            </a:srgbClr>
          </a:solidFill>
          <a:ln w="198">
            <a:solidFill>
              <a:srgbClr val="EF4444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428625" y="1843088"/>
            <a:ext cx="240981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238" b="1" dirty="0">
                <a:solidFill>
                  <a:srgbClr val="E0E1D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ROJO (Debe tener)</a:t>
            </a:r>
            <a:endParaRPr lang="en-US" sz="1238" dirty="0"/>
          </a:p>
        </p:txBody>
      </p:sp>
      <p:sp>
        <p:nvSpPr>
          <p:cNvPr id="7" name="Text 4"/>
          <p:cNvSpPr/>
          <p:nvPr/>
        </p:nvSpPr>
        <p:spPr>
          <a:xfrm>
            <a:off x="428625" y="2185988"/>
            <a:ext cx="2409816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E0E1D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Las cosas sin las que tu solución no funciona.</a:t>
            </a:r>
            <a:endParaRPr lang="en-US" sz="942" dirty="0"/>
          </a:p>
        </p:txBody>
      </p:sp>
      <p:sp>
        <p:nvSpPr>
          <p:cNvPr id="8" name="Shape 5"/>
          <p:cNvSpPr/>
          <p:nvPr/>
        </p:nvSpPr>
        <p:spPr>
          <a:xfrm>
            <a:off x="3195628" y="1700213"/>
            <a:ext cx="2724141" cy="1042988"/>
          </a:xfrm>
          <a:prstGeom prst="rect">
            <a:avLst/>
          </a:prstGeom>
          <a:solidFill>
            <a:srgbClr val="EAB308">
              <a:alpha val="20000"/>
            </a:srgbClr>
          </a:solidFill>
          <a:ln w="198">
            <a:solidFill>
              <a:srgbClr val="EAB308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3348047" y="1843088"/>
            <a:ext cx="2419359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238" b="1" dirty="0">
                <a:solidFill>
                  <a:srgbClr val="E0E1D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AMARILLO (Debería tener)</a:t>
            </a:r>
            <a:endParaRPr lang="en-US" sz="1238" dirty="0"/>
          </a:p>
        </p:txBody>
      </p:sp>
      <p:sp>
        <p:nvSpPr>
          <p:cNvPr id="10" name="Text 7"/>
          <p:cNvSpPr/>
          <p:nvPr/>
        </p:nvSpPr>
        <p:spPr>
          <a:xfrm>
            <a:off x="3348047" y="2185988"/>
            <a:ext cx="2419359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E0E1D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Cosas importantes pero no indispensables.</a:t>
            </a:r>
            <a:endParaRPr lang="en-US" sz="942" dirty="0"/>
          </a:p>
        </p:txBody>
      </p:sp>
      <p:sp>
        <p:nvSpPr>
          <p:cNvPr id="11" name="Shape 8"/>
          <p:cNvSpPr/>
          <p:nvPr/>
        </p:nvSpPr>
        <p:spPr>
          <a:xfrm>
            <a:off x="6124594" y="1700213"/>
            <a:ext cx="2733684" cy="1042988"/>
          </a:xfrm>
          <a:prstGeom prst="rect">
            <a:avLst/>
          </a:prstGeom>
          <a:solidFill>
            <a:srgbClr val="3B82F6">
              <a:alpha val="20000"/>
            </a:srgbClr>
          </a:solidFill>
          <a:ln w="198">
            <a:solidFill>
              <a:srgbClr val="3B82F6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6286500" y="1843088"/>
            <a:ext cx="242887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238" b="1" dirty="0">
                <a:solidFill>
                  <a:srgbClr val="E0E1D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AZUL (Podría tener)</a:t>
            </a:r>
            <a:endParaRPr lang="en-US" sz="1238" dirty="0"/>
          </a:p>
        </p:txBody>
      </p:sp>
      <p:sp>
        <p:nvSpPr>
          <p:cNvPr id="13" name="Text 10"/>
          <p:cNvSpPr/>
          <p:nvPr/>
        </p:nvSpPr>
        <p:spPr>
          <a:xfrm>
            <a:off x="6286500" y="2185988"/>
            <a:ext cx="2428875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E0E1D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Cosas que serían geniales, ¡pero podemos hacer más tarde!</a:t>
            </a:r>
            <a:endParaRPr lang="en-US" sz="942" dirty="0"/>
          </a:p>
        </p:txBody>
      </p:sp>
      <p:pic>
        <p:nvPicPr>
          <p:cNvPr id="1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8" y="3143250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5778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CA3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Paso 5: ¡Celebra tu Logro!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957263"/>
            <a:ext cx="414337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0E1D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¡Has resuelto el misterio! Es el momento de crear tu solución. No tiene que ser perfecta, ¡solo tiene que ayudar a alguien!</a:t>
            </a:r>
            <a:endParaRPr lang="en-US" sz="1046" dirty="0"/>
          </a:p>
        </p:txBody>
      </p:sp>
      <p:sp>
        <p:nvSpPr>
          <p:cNvPr id="5" name="Shape 2"/>
          <p:cNvSpPr/>
          <p:nvPr/>
        </p:nvSpPr>
        <p:spPr>
          <a:xfrm>
            <a:off x="285750" y="1557338"/>
            <a:ext cx="4143375" cy="985838"/>
          </a:xfrm>
          <a:prstGeom prst="rect">
            <a:avLst/>
          </a:prstGeom>
          <a:solidFill>
            <a:srgbClr val="3A506B">
              <a:alpha val="50000"/>
            </a:srgbClr>
          </a:solidFill>
          <a:ln w="198">
            <a:solidFill>
              <a:srgbClr val="FCA311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392906" y="1671638"/>
            <a:ext cx="392906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CA3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Pregunta Clave: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392906" y="2043113"/>
            <a:ext cx="392906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0E1D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"¿Cómo sabremos que lo logramos?"</a:t>
            </a:r>
            <a:endParaRPr lang="en-US" sz="1046" dirty="0"/>
          </a:p>
        </p:txBody>
      </p:sp>
      <p:sp>
        <p:nvSpPr>
          <p:cNvPr id="8" name="Shape 5"/>
          <p:cNvSpPr/>
          <p:nvPr/>
        </p:nvSpPr>
        <p:spPr>
          <a:xfrm>
            <a:off x="285750" y="2664619"/>
            <a:ext cx="4143375" cy="985838"/>
          </a:xfrm>
          <a:prstGeom prst="rect">
            <a:avLst/>
          </a:prstGeom>
          <a:solidFill>
            <a:srgbClr val="3A506B">
              <a:alpha val="50000"/>
            </a:srgbClr>
          </a:solidFill>
          <a:ln w="198">
            <a:solidFill>
              <a:srgbClr val="FCA311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392906" y="2786063"/>
            <a:ext cx="392906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CA3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Ejemplo: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392906" y="3157538"/>
            <a:ext cx="392906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0E1D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"Ver a Mateo feliz usando su nuevo lugar para la goma."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285750" y="3779044"/>
            <a:ext cx="4143375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0E1D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 este último paso, los detectives crean su solución y celebran su logro. Lo más importante es que la solución ayude a resolver el problema identificado y haga feliz a alguien.</a:t>
            </a:r>
            <a:endParaRPr lang="en-US" sz="1046" dirty="0"/>
          </a:p>
        </p:txBody>
      </p:sp>
      <p:pic>
        <p:nvPicPr>
          <p:cNvPr id="12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13" y="1835944"/>
            <a:ext cx="2857500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398681" y="575797"/>
            <a:ext cx="4346609" cy="5143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700" b="1" dirty="0">
                <a:solidFill>
                  <a:srgbClr val="FCA3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¡Felicitaciones, Detective!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1714500" y="1304460"/>
            <a:ext cx="5715000" cy="5486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E0E1D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¡El mejor premio de todos es hacer feliz a la gente! Cada vez que resuelves un problema para alguien, eres un verdadero héroe.</a:t>
            </a:r>
            <a:endParaRPr lang="en-US" sz="135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2138828"/>
            <a:ext cx="2857500" cy="2143125"/>
          </a:xfrm>
          <a:prstGeom prst="rect">
            <a:avLst/>
          </a:prstGeom>
        </p:spPr>
      </p:pic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0" y="4257675"/>
            <a:ext cx="571500" cy="571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2025-09-15T16:10:51Z</dcterms:created>
  <dcterms:modified xsi:type="dcterms:W3CDTF">2025-09-15T16:10:51Z</dcterms:modified>
</cp:coreProperties>
</file>