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76" r:id="rId3"/>
    <p:sldMasterId id="2147483772" r:id="rId4"/>
  </p:sldMasterIdLst>
  <p:notesMasterIdLst>
    <p:notesMasterId r:id="rId10"/>
  </p:notesMasterIdLst>
  <p:sldIdLst>
    <p:sldId id="257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8"/>
    <p:restoredTop sz="94631"/>
  </p:normalViewPr>
  <p:slideViewPr>
    <p:cSldViewPr snapToGrid="0" snapToObjects="1">
      <p:cViewPr varScale="1">
        <p:scale>
          <a:sx n="89" d="100"/>
          <a:sy n="89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629A8-DA67-E148-AC9E-EF1AD73873AA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D327-BA77-C44D-A8C2-511598470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40727" y="1602539"/>
            <a:ext cx="4705181" cy="218739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/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(BIG) - text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1"/>
          </p:nvPr>
        </p:nvSpPr>
        <p:spPr>
          <a:xfrm>
            <a:off x="838201" y="1196130"/>
            <a:ext cx="10515600" cy="3350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4696691"/>
            <a:ext cx="5230091" cy="1213572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68044" y="4696691"/>
            <a:ext cx="5185756" cy="1213572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x2 - text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1"/>
          </p:nvPr>
        </p:nvSpPr>
        <p:spPr>
          <a:xfrm>
            <a:off x="838201" y="1469571"/>
            <a:ext cx="5230090" cy="20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3640975"/>
            <a:ext cx="5230091" cy="2269288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68044" y="3640975"/>
            <a:ext cx="5185756" cy="2269288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8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6168044" y="1469571"/>
            <a:ext cx="5185756" cy="20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  <a:ea typeface="Roboto Slab" charset="0"/>
                <a:cs typeface="Roboto Slab" charset="0"/>
              </a:defRPr>
            </a:lvl1pPr>
          </a:lstStyle>
          <a:p>
            <a:endParaRPr lang="es-E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38200" y="1094113"/>
            <a:ext cx="5230092" cy="305096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1pPr>
            <a:lvl2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2pPr>
            <a:lvl3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3pPr>
            <a:lvl4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4pPr>
            <a:lvl5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68045" y="1092940"/>
            <a:ext cx="5185756" cy="305096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1pPr>
            <a:lvl2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2pPr>
            <a:lvl3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3pPr>
            <a:lvl4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4pPr>
            <a:lvl5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1172095"/>
            <a:ext cx="5230091" cy="473816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68044" y="1172095"/>
            <a:ext cx="5185756" cy="473816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</p:spPr>
        <p:txBody>
          <a:bodyPr/>
          <a:lstStyle>
            <a:lvl1pPr>
              <a:defRPr sz="3000"/>
            </a:lvl1pPr>
          </a:lstStyle>
          <a:p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167220"/>
            <a:ext cx="10515600" cy="471801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5262563" y="1103923"/>
            <a:ext cx="6091237" cy="4752130"/>
          </a:xfrm>
        </p:spPr>
        <p:txBody>
          <a:bodyPr/>
          <a:lstStyle/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838200" y="1103313"/>
            <a:ext cx="4337050" cy="4752975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pitchFamily="2" charset="0"/>
                <a:cs typeface="Roboto Slab" pitchFamily="2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(background)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6091200" cy="475213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5800" y="1103313"/>
            <a:ext cx="4338000" cy="4752975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5191897" cy="475213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9338" y="1112838"/>
            <a:ext cx="5224462" cy="4752975"/>
          </a:xfrm>
        </p:spPr>
        <p:txBody>
          <a:bodyPr/>
          <a:lstStyle/>
          <a:p>
            <a:endParaRPr lang="es-E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image - 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6091200" cy="4752130"/>
          </a:xfrm>
        </p:spPr>
        <p:txBody>
          <a:bodyPr/>
          <a:lstStyle/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5800" y="1103313"/>
            <a:ext cx="4338000" cy="2321531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6" name="Text Placeholder 41"/>
          <p:cNvSpPr>
            <a:spLocks noGrp="1"/>
          </p:cNvSpPr>
          <p:nvPr>
            <p:ph type="body" sz="quarter" idx="12"/>
          </p:nvPr>
        </p:nvSpPr>
        <p:spPr>
          <a:xfrm>
            <a:off x="7015800" y="3534522"/>
            <a:ext cx="4338000" cy="2321531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 - text(background)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2344190"/>
            <a:ext cx="6091200" cy="351209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5800" y="1103313"/>
            <a:ext cx="4338000" cy="4752975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1103313"/>
            <a:ext cx="6091200" cy="1100137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(background) - imag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6091237" cy="3658157"/>
          </a:xfrm>
        </p:spPr>
        <p:txBody>
          <a:bodyPr/>
          <a:lstStyle/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6750" y="1103313"/>
            <a:ext cx="4337050" cy="4752975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9312" y="4827372"/>
            <a:ext cx="6080125" cy="102891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40727" y="1602539"/>
            <a:ext cx="4705181" cy="218739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/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1"/>
          </p:nvPr>
        </p:nvSpPr>
        <p:spPr>
          <a:xfrm>
            <a:off x="838201" y="1196131"/>
            <a:ext cx="10515600" cy="4646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latin typeface="+mn-lt"/>
              </a:defRPr>
            </a:lvl1pPr>
          </a:lstStyle>
          <a:p>
            <a:endParaRPr lang="es-E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(BIG) - text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1"/>
          </p:nvPr>
        </p:nvSpPr>
        <p:spPr>
          <a:xfrm>
            <a:off x="838201" y="1196130"/>
            <a:ext cx="10515600" cy="3350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4696691"/>
            <a:ext cx="5230091" cy="1213572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68044" y="4696691"/>
            <a:ext cx="5185756" cy="1213572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x2 - text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1"/>
          </p:nvPr>
        </p:nvSpPr>
        <p:spPr>
          <a:xfrm>
            <a:off x="838201" y="1469571"/>
            <a:ext cx="5230090" cy="20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3640975"/>
            <a:ext cx="5230091" cy="2269288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68044" y="3640975"/>
            <a:ext cx="5185756" cy="2269288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8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6168044" y="1469571"/>
            <a:ext cx="5185756" cy="20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  <a:ea typeface="Roboto Slab" charset="0"/>
                <a:cs typeface="Roboto Slab" charset="0"/>
              </a:defRPr>
            </a:lvl1pPr>
          </a:lstStyle>
          <a:p>
            <a:endParaRPr lang="es-E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38200" y="1094113"/>
            <a:ext cx="5230092" cy="305096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1pPr>
            <a:lvl2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2pPr>
            <a:lvl3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3pPr>
            <a:lvl4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4pPr>
            <a:lvl5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68045" y="1092940"/>
            <a:ext cx="5185756" cy="305096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1pPr>
            <a:lvl2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2pPr>
            <a:lvl3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3pPr>
            <a:lvl4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4pPr>
            <a:lvl5pPr>
              <a:defRPr sz="2000" b="1">
                <a:solidFill>
                  <a:srgbClr val="1E74BB"/>
                </a:solidFill>
                <a:latin typeface="+mn-lt"/>
                <a:ea typeface="Roboto Slab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1172095"/>
            <a:ext cx="5230091" cy="473816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68044" y="1172095"/>
            <a:ext cx="5185756" cy="473816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</p:spPr>
        <p:txBody>
          <a:bodyPr/>
          <a:lstStyle>
            <a:lvl1pPr>
              <a:defRPr sz="3000"/>
            </a:lvl1pPr>
          </a:lstStyle>
          <a:p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167220"/>
            <a:ext cx="10515600" cy="471801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45204" y="2632051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Calibri (Body)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293533"/>
            <a:ext cx="10515600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Calibri (Body)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s-E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5262563" y="1103923"/>
            <a:ext cx="6091237" cy="4752130"/>
          </a:xfrm>
        </p:spPr>
        <p:txBody>
          <a:bodyPr/>
          <a:lstStyle/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838200" y="1103313"/>
            <a:ext cx="4337050" cy="4752975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pitchFamily="2" charset="0"/>
                <a:cs typeface="Roboto Slab" pitchFamily="2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(background)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6091200" cy="475213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5800" y="1103313"/>
            <a:ext cx="4338000" cy="4752975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5191897" cy="475213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9338" y="1112838"/>
            <a:ext cx="5224462" cy="4752975"/>
          </a:xfrm>
        </p:spPr>
        <p:txBody>
          <a:bodyPr/>
          <a:lstStyle/>
          <a:p>
            <a:endParaRPr lang="es-E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image - 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6091200" cy="4752130"/>
          </a:xfrm>
        </p:spPr>
        <p:txBody>
          <a:bodyPr/>
          <a:lstStyle/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5800" y="1103313"/>
            <a:ext cx="4338000" cy="2321531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6" name="Text Placeholder 41"/>
          <p:cNvSpPr>
            <a:spLocks noGrp="1"/>
          </p:cNvSpPr>
          <p:nvPr>
            <p:ph type="body" sz="quarter" idx="12"/>
          </p:nvPr>
        </p:nvSpPr>
        <p:spPr>
          <a:xfrm>
            <a:off x="7015800" y="3534522"/>
            <a:ext cx="4338000" cy="2321531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 - text(background)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>
                <a:latin typeface="+mn-lt"/>
                <a:ea typeface="Roboto Slab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2344190"/>
            <a:ext cx="6091200" cy="351209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5800" y="1103313"/>
            <a:ext cx="4338000" cy="4752975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1103313"/>
            <a:ext cx="6091200" cy="1100137"/>
          </a:xfrm>
        </p:spPr>
        <p:txBody>
          <a:bodyPr>
            <a:no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ext(background) - imag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838200" y="1103313"/>
            <a:ext cx="6091237" cy="3658157"/>
          </a:xfrm>
        </p:spPr>
        <p:txBody>
          <a:bodyPr/>
          <a:lstStyle/>
          <a:p>
            <a:endParaRPr lang="es-E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7016750" y="1103313"/>
            <a:ext cx="4337050" cy="4752975"/>
          </a:xfrm>
          <a:noFill/>
        </p:spPr>
        <p:txBody>
          <a:bodyPr>
            <a:normAutofit/>
          </a:bodyPr>
          <a:lstStyle>
            <a:lvl1pPr algn="l"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9312" y="4827372"/>
            <a:ext cx="6080125" cy="102891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1pPr>
            <a:lvl2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2pPr>
            <a:lvl3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3pPr>
            <a:lvl4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4pPr>
            <a:lvl5pPr>
              <a:defRPr sz="2000">
                <a:solidFill>
                  <a:srgbClr val="1E74BB"/>
                </a:solidFill>
                <a:latin typeface="+mn-lt"/>
                <a:ea typeface="Roboto Slab" charset="0"/>
                <a:cs typeface="Roboto Slab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74200" y="500063"/>
            <a:ext cx="1879600" cy="477837"/>
          </a:xfrm>
        </p:spPr>
        <p:txBody>
          <a:bodyPr>
            <a:noAutofit/>
          </a:bodyPr>
          <a:lstStyle>
            <a:lvl1pPr>
              <a:defRPr sz="1200">
                <a:solidFill>
                  <a:srgbClr val="FF0000"/>
                </a:solidFill>
                <a:latin typeface="+mn-lt"/>
              </a:defRPr>
            </a:lvl1pPr>
            <a:lvl2pPr>
              <a:defRPr sz="1200">
                <a:solidFill>
                  <a:srgbClr val="FF0000"/>
                </a:solidFill>
                <a:latin typeface="+mn-lt"/>
              </a:defRPr>
            </a:lvl2pPr>
            <a:lvl3pPr>
              <a:defRPr sz="1200">
                <a:solidFill>
                  <a:srgbClr val="FF0000"/>
                </a:solidFill>
                <a:latin typeface="+mn-lt"/>
              </a:defRPr>
            </a:lvl3pPr>
            <a:lvl4pPr>
              <a:defRPr sz="1200">
                <a:solidFill>
                  <a:srgbClr val="FF0000"/>
                </a:solidFill>
                <a:latin typeface="+mn-lt"/>
              </a:defRPr>
            </a:lvl4pPr>
            <a:lvl5pPr>
              <a:defRPr sz="1200">
                <a:solidFill>
                  <a:srgbClr val="FF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1"/>
          </p:nvPr>
        </p:nvSpPr>
        <p:spPr>
          <a:xfrm>
            <a:off x="838201" y="1196131"/>
            <a:ext cx="10515600" cy="4646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latin typeface="+mn-lt"/>
              </a:defRPr>
            </a:lvl1pPr>
          </a:lstStyle>
          <a:p>
            <a:endParaRPr lang="es-E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58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654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4233"/>
            <a:ext cx="10515600" cy="490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s-E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1E74BB"/>
          </a:solidFill>
          <a:latin typeface="+mn-lt"/>
          <a:ea typeface="Roboto Slab" pitchFamily="2" charset="0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1E74BB"/>
          </a:solidFill>
          <a:latin typeface="+mn-lt"/>
          <a:ea typeface="Roboto Slab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654"/>
            <a:ext cx="10515600" cy="515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4233"/>
            <a:ext cx="10515600" cy="490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s-E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2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1E74BB"/>
          </a:solidFill>
          <a:latin typeface="+mn-lt"/>
          <a:ea typeface="Roboto Slab" pitchFamily="2" charset="0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1E74BB"/>
          </a:solidFill>
          <a:latin typeface="+mn-lt"/>
          <a:ea typeface="Roboto Slab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oboto Slab" pitchFamily="2" charset="0"/>
          <a:ea typeface="Roboto Slab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7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540" y="500514"/>
            <a:ext cx="577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C8520A-79F7-4C68-A9F8-32DE4C1A2197}" type="slidenum">
              <a:rPr lang="es-ES" sz="2500">
                <a:solidFill>
                  <a:prstClr val="white"/>
                </a:solidFill>
                <a:latin typeface="Calibri (Body)"/>
                <a:ea typeface="Roboto Slab" pitchFamily="2" charset="0"/>
              </a:rPr>
              <a:pPr algn="ctr"/>
              <a:t>‹#›</a:t>
            </a:fld>
            <a:endParaRPr lang="es-ES" sz="2500" dirty="0">
              <a:solidFill>
                <a:prstClr val="white"/>
              </a:solidFill>
              <a:latin typeface="Calibri (Body)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3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3899" y="696765"/>
            <a:ext cx="2849854" cy="1324870"/>
          </a:xfrm>
        </p:spPr>
      </p:pic>
      <p:sp>
        <p:nvSpPr>
          <p:cNvPr id="2" name="TextBox 1"/>
          <p:cNvSpPr txBox="1"/>
          <p:nvPr/>
        </p:nvSpPr>
        <p:spPr>
          <a:xfrm>
            <a:off x="8566030" y="4697962"/>
            <a:ext cx="341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Jeremy Borg</a:t>
            </a:r>
          </a:p>
          <a:p>
            <a:pPr algn="r"/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Iestyn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Dalli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algn="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Andrea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Sant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924" y="2846715"/>
            <a:ext cx="67372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1E74BB"/>
                </a:solidFill>
                <a:ea typeface="Roboto Slab" pitchFamily="2" charset="0"/>
                <a:cs typeface="+mj-cs"/>
              </a:rPr>
              <a:t>Acceleronomics</a:t>
            </a:r>
          </a:p>
          <a:p>
            <a:pPr algn="ctr"/>
            <a:endParaRPr lang="en-GB" sz="3600" b="1" dirty="0" smtClean="0">
              <a:solidFill>
                <a:srgbClr val="1E74BB"/>
              </a:solidFill>
              <a:ea typeface="Roboto Slab" pitchFamily="2" charset="0"/>
              <a:cs typeface="+mj-cs"/>
            </a:endParaRPr>
          </a:p>
          <a:p>
            <a:pPr algn="ctr"/>
            <a:r>
              <a:rPr lang="en-GB" sz="2800" dirty="0" smtClean="0">
                <a:solidFill>
                  <a:srgbClr val="1E74BB"/>
                </a:solidFill>
                <a:ea typeface="Roboto Slab" pitchFamily="2" charset="0"/>
                <a:cs typeface="+mj-cs"/>
              </a:rPr>
              <a:t>Expedia </a:t>
            </a:r>
            <a:r>
              <a:rPr lang="en-GB" sz="2800" dirty="0">
                <a:solidFill>
                  <a:srgbClr val="1E74BB"/>
                </a:solidFill>
                <a:ea typeface="Roboto Slab" pitchFamily="2" charset="0"/>
                <a:cs typeface="+mj-cs"/>
              </a:rPr>
              <a:t>Partner </a:t>
            </a:r>
            <a:r>
              <a:rPr lang="en-GB" sz="2800" dirty="0" smtClean="0">
                <a:solidFill>
                  <a:srgbClr val="1E74BB"/>
                </a:solidFill>
                <a:ea typeface="Roboto Slab" pitchFamily="2" charset="0"/>
                <a:cs typeface="+mj-cs"/>
              </a:rPr>
              <a:t>Hackathon 2017</a:t>
            </a:r>
          </a:p>
          <a:p>
            <a:pPr algn="ctr"/>
            <a:r>
              <a:rPr lang="en-GB" sz="2800" dirty="0" smtClean="0">
                <a:solidFill>
                  <a:srgbClr val="1E74BB"/>
                </a:solidFill>
                <a:ea typeface="Roboto Slab" pitchFamily="2" charset="0"/>
                <a:cs typeface="+mj-cs"/>
              </a:rPr>
              <a:t>Madrid</a:t>
            </a:r>
            <a:endParaRPr lang="en-GB" sz="2800" dirty="0">
              <a:solidFill>
                <a:srgbClr val="1E74BB"/>
              </a:solidFill>
              <a:ea typeface="Roboto Slab" pitchFamily="2" charset="0"/>
              <a:cs typeface="+mj-cs"/>
            </a:endParaRPr>
          </a:p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89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Hoteliers are continuously shown current occupancy statistics. </a:t>
            </a:r>
          </a:p>
          <a:p>
            <a:r>
              <a:rPr lang="en-GB" dirty="0" smtClean="0"/>
              <a:t>What they are </a:t>
            </a:r>
            <a:r>
              <a:rPr lang="en-GB" b="1" dirty="0" smtClean="0"/>
              <a:t>not</a:t>
            </a:r>
            <a:r>
              <a:rPr lang="en-GB" dirty="0" smtClean="0"/>
              <a:t> often shown is how such data changes on a daily basis.</a:t>
            </a:r>
          </a:p>
          <a:p>
            <a:endParaRPr lang="en-GB" i="1" dirty="0"/>
          </a:p>
          <a:p>
            <a:r>
              <a:rPr lang="en-GB" dirty="0"/>
              <a:t>Our Use Case:</a:t>
            </a:r>
          </a:p>
          <a:p>
            <a:r>
              <a:rPr lang="en-GB" b="1" dirty="0"/>
              <a:t>Expedia Accelerators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Coi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57" y="1666736"/>
            <a:ext cx="4890878" cy="36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004" y="2587926"/>
            <a:ext cx="10568796" cy="1354346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/>
              <a:t>Demo</a:t>
            </a:r>
            <a:endParaRPr lang="en-GB" sz="3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3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103313"/>
            <a:ext cx="10515600" cy="4752975"/>
          </a:xfrm>
        </p:spPr>
        <p:txBody>
          <a:bodyPr>
            <a:normAutofit/>
          </a:bodyPr>
          <a:lstStyle/>
          <a:p>
            <a:r>
              <a:rPr lang="en-GB" b="1" dirty="0" smtClean="0"/>
              <a:t>Value Proposition</a:t>
            </a:r>
            <a:endParaRPr lang="en-GB" dirty="0" smtClean="0"/>
          </a:p>
          <a:p>
            <a:r>
              <a:rPr lang="en-GB" dirty="0" smtClean="0"/>
              <a:t>Fine-grained historical data allowing hoteliers to pinpoint factors affecting their revenue.</a:t>
            </a:r>
          </a:p>
          <a:p>
            <a:endParaRPr lang="en-GB" dirty="0" smtClean="0"/>
          </a:p>
          <a:p>
            <a:r>
              <a:rPr lang="en-GB" b="1" dirty="0" smtClean="0"/>
              <a:t>Expedia APIs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Accelerator API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Insights API</a:t>
            </a:r>
          </a:p>
          <a:p>
            <a:endParaRPr lang="en-GB" b="1" dirty="0" smtClean="0"/>
          </a:p>
          <a:p>
            <a:r>
              <a:rPr lang="en-GB" b="1" dirty="0" smtClean="0"/>
              <a:t>Business Potential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961037" y="4255850"/>
            <a:ext cx="43927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Future </a:t>
            </a:r>
            <a:r>
              <a:rPr lang="en-GB" sz="1600" b="1" dirty="0" smtClean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Enhancements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Feed data to decision support systems to suggest possible accelerators</a:t>
            </a:r>
            <a:r>
              <a:rPr lang="en-GB" sz="1600" dirty="0" smtClean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solidFill>
                <a:srgbClr val="1E74BB"/>
              </a:solidFill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Improved visualization.</a:t>
            </a:r>
            <a:endParaRPr lang="en-GB" sz="1600" dirty="0" smtClean="0">
              <a:solidFill>
                <a:srgbClr val="1E74BB"/>
              </a:solidFill>
              <a:ea typeface="Roboto Slab" pitchFamily="2" charset="0"/>
              <a:cs typeface="Roboto Slab" pitchFamily="2" charset="0"/>
            </a:endParaRPr>
          </a:p>
          <a:p>
            <a:endParaRPr lang="en-GB" sz="1600" dirty="0" smtClean="0">
              <a:solidFill>
                <a:srgbClr val="1E74BB"/>
              </a:solidFill>
              <a:ea typeface="Roboto Slab" pitchFamily="2" charset="0"/>
              <a:cs typeface="Roboto Slab" pitchFamily="2" charset="0"/>
            </a:endParaRPr>
          </a:p>
          <a:p>
            <a:endParaRPr lang="en-GB" sz="1600" b="1" dirty="0" smtClean="0">
              <a:solidFill>
                <a:srgbClr val="1E74BB"/>
              </a:solidFill>
              <a:ea typeface="Roboto Slab" pitchFamily="2" charset="0"/>
              <a:cs typeface="Roboto Slab" pitchFamily="2" charset="0"/>
            </a:endParaRPr>
          </a:p>
          <a:p>
            <a:endParaRPr lang="en-GB" sz="1600" b="1" dirty="0">
              <a:solidFill>
                <a:srgbClr val="1E74BB"/>
              </a:solidFill>
              <a:ea typeface="Roboto Slab" pitchFamily="2" charset="0"/>
              <a:cs typeface="Roboto Slab" pitchFamily="2" charset="0"/>
            </a:endParaRP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66816"/>
            <a:ext cx="6261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Hotels</a:t>
            </a:r>
            <a:r>
              <a:rPr lang="en-GB" sz="1400" b="1" dirty="0"/>
              <a:t>					</a:t>
            </a:r>
          </a:p>
          <a:p>
            <a:r>
              <a:rPr lang="en-GB" dirty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Better decision-making leading to better </a:t>
            </a:r>
            <a:r>
              <a:rPr lang="en-GB" dirty="0" smtClean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revenue.</a:t>
            </a:r>
            <a:endParaRPr lang="en-GB" dirty="0">
              <a:solidFill>
                <a:srgbClr val="1E74BB"/>
              </a:solidFill>
              <a:ea typeface="Roboto Slab" pitchFamily="2" charset="0"/>
              <a:cs typeface="Roboto Slab" pitchFamily="2" charset="0"/>
            </a:endParaRPr>
          </a:p>
          <a:p>
            <a:endParaRPr lang="en-GB" sz="1600" b="1" dirty="0"/>
          </a:p>
          <a:p>
            <a:r>
              <a:rPr lang="en-GB" sz="1600" b="1" dirty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Expedia Accelerators</a:t>
            </a:r>
          </a:p>
          <a:p>
            <a:r>
              <a:rPr lang="en-GB" dirty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Proving </a:t>
            </a:r>
            <a:r>
              <a:rPr lang="en-GB" dirty="0" smtClean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effectiveness leads to increased </a:t>
            </a:r>
            <a:r>
              <a:rPr lang="en-GB" dirty="0">
                <a:solidFill>
                  <a:srgbClr val="1E74BB"/>
                </a:solidFill>
                <a:ea typeface="Roboto Slab" pitchFamily="2" charset="0"/>
                <a:cs typeface="Roboto Slab" pitchFamily="2" charset="0"/>
              </a:rPr>
              <a:t>profits for Expedia.</a:t>
            </a:r>
          </a:p>
        </p:txBody>
      </p:sp>
    </p:spTree>
    <p:extLst>
      <p:ext uri="{BB962C8B-B14F-4D97-AF65-F5344CB8AC3E}">
        <p14:creationId xmlns:p14="http://schemas.microsoft.com/office/powerpoint/2010/main" val="39038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tx1">
                <a:lumMod val="50000"/>
                <a:lumOff val="50000"/>
              </a:schemeClr>
            </a:solidFill>
            <a:latin typeface="Roboto Slab" pitchFamily="2" charset="0"/>
            <a:ea typeface="Roboto Slab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yrooms_template [Compatibility Mode]" id="{42F3A451-1D74-4713-B898-1F30F309D95B}" vid="{4C14DAA3-C275-4300-BE08-53C30AD8C19C}"/>
    </a:ext>
  </a:extLst>
</a:theme>
</file>

<file path=ppt/theme/theme2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parato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88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Roboto Slab</vt:lpstr>
      <vt:lpstr>Wingdings</vt:lpstr>
      <vt:lpstr>Cover </vt:lpstr>
      <vt:lpstr>Contents</vt:lpstr>
      <vt:lpstr>1_Contents</vt:lpstr>
      <vt:lpstr>Separators</vt:lpstr>
      <vt:lpstr>PowerPoint Presentation</vt:lpstr>
      <vt:lpstr>Problem Statement</vt:lpstr>
      <vt:lpstr>PowerPoint Presentation</vt:lpstr>
      <vt:lpstr>Summary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Davy</dc:creator>
  <cp:lastModifiedBy>user</cp:lastModifiedBy>
  <cp:revision>57</cp:revision>
  <cp:lastPrinted>2017-02-26T11:33:06Z</cp:lastPrinted>
  <dcterms:created xsi:type="dcterms:W3CDTF">2017-02-24T16:25:15Z</dcterms:created>
  <dcterms:modified xsi:type="dcterms:W3CDTF">2017-04-26T12:01:38Z</dcterms:modified>
</cp:coreProperties>
</file>