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67" r:id="rId5"/>
    <p:sldMasterId id="2147483675" r:id="rId6"/>
  </p:sldMasterIdLst>
  <p:notesMasterIdLst>
    <p:notesMasterId r:id="rId14"/>
  </p:notesMasterIdLst>
  <p:sldIdLst>
    <p:sldId id="363" r:id="rId7"/>
    <p:sldId id="322" r:id="rId8"/>
    <p:sldId id="364" r:id="rId9"/>
    <p:sldId id="360" r:id="rId10"/>
    <p:sldId id="336" r:id="rId11"/>
    <p:sldId id="337" r:id="rId12"/>
    <p:sldId id="31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96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rstin Scheiterbauer" initials="KS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CBFD9"/>
    <a:srgbClr val="FD7C37"/>
    <a:srgbClr val="0092E0"/>
    <a:srgbClr val="0093E0"/>
    <a:srgbClr val="3495BA"/>
    <a:srgbClr val="1E9CCB"/>
    <a:srgbClr val="69B0CB"/>
    <a:srgbClr val="84ACB6"/>
    <a:srgbClr val="75BDA7"/>
    <a:srgbClr val="57B6C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94280" autoAdjust="0"/>
  </p:normalViewPr>
  <p:slideViewPr>
    <p:cSldViewPr snapToGrid="0" snapToObjects="1">
      <p:cViewPr varScale="1">
        <p:scale>
          <a:sx n="65" d="100"/>
          <a:sy n="65" d="100"/>
        </p:scale>
        <p:origin x="-756" y="-306"/>
      </p:cViewPr>
      <p:guideLst>
        <p:guide orient="horz" pos="696"/>
        <p:guide pos="388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4E136-5A76-004E-A934-2B5E21974C47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E2702-E9D5-5549-A6C6-662E9AC16B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2347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AA687-7A33-A942-B738-E1683DCF15F9}" type="slidenum">
              <a:rPr lang="fr-FR" smtClean="0">
                <a:solidFill>
                  <a:prstClr val="black"/>
                </a:solidFill>
              </a:rPr>
              <a:pPr/>
              <a:t>4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9076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EAA687-7A33-A942-B738-E1683DCF15F9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24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6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c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0234"/>
            <a:ext cx="12252960" cy="6858000"/>
          </a:xfrm>
          <a:prstGeom prst="rect">
            <a:avLst/>
          </a:prstGeom>
          <a:solidFill>
            <a:srgbClr val="009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12788" y="3782508"/>
            <a:ext cx="4471261" cy="1069069"/>
          </a:xfrm>
          <a:prstGeom prst="rect">
            <a:avLst/>
          </a:prstGeom>
        </p:spPr>
      </p:pic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9383520" y="648264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2000" b="0" i="0" kern="1200">
                <a:solidFill>
                  <a:schemeClr val="bg1">
                    <a:lumMod val="50000"/>
                  </a:schemeClr>
                </a:solidFill>
                <a:latin typeface="Lato Thin" charset="0"/>
                <a:ea typeface="Lato Thin" charset="0"/>
                <a:cs typeface="Lato Thin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D75884-10A0-274F-BE33-ADA0DCAA59FE}" type="slidenum">
              <a:rPr lang="en-US" sz="1400" smtClean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pPr/>
              <a:t>‹#›</a:t>
            </a:fld>
            <a:endParaRPr lang="en-US" sz="1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686800" y="4317043"/>
            <a:ext cx="3601896" cy="18551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985114" y="5012969"/>
            <a:ext cx="330358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8985114" y="5514993"/>
            <a:ext cx="330358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8985250" y="4411663"/>
            <a:ext cx="3141663" cy="4857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20" name="Content Placeholder 18"/>
          <p:cNvSpPr>
            <a:spLocks noGrp="1"/>
          </p:cNvSpPr>
          <p:nvPr>
            <p:ph sz="quarter" idx="11"/>
          </p:nvPr>
        </p:nvSpPr>
        <p:spPr>
          <a:xfrm>
            <a:off x="8985250" y="5012969"/>
            <a:ext cx="3141663" cy="4857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21" name="Content Placeholder 18"/>
          <p:cNvSpPr>
            <a:spLocks noGrp="1"/>
          </p:cNvSpPr>
          <p:nvPr>
            <p:ph sz="quarter" idx="12"/>
          </p:nvPr>
        </p:nvSpPr>
        <p:spPr>
          <a:xfrm>
            <a:off x="8985250" y="5545989"/>
            <a:ext cx="3141663" cy="4857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712788" y="1812925"/>
            <a:ext cx="7346950" cy="1317625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21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083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7636086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624">
          <p15:clr>
            <a:srgbClr val="FBAE40"/>
          </p15:clr>
        </p15:guide>
        <p15:guide id="2" orient="horz" pos="912">
          <p15:clr>
            <a:srgbClr val="FBAE40"/>
          </p15:clr>
        </p15:guide>
        <p15:guide id="3" orient="horz" pos="1200">
          <p15:clr>
            <a:srgbClr val="FBAE40"/>
          </p15:clr>
        </p15:guide>
        <p15:guide id="4" pos="3840">
          <p15:clr>
            <a:srgbClr val="FBAE40"/>
          </p15:clr>
        </p15:guide>
        <p15:guide id="5" pos="7296">
          <p15:clr>
            <a:srgbClr val="FBAE40"/>
          </p15:clr>
        </p15:guide>
        <p15:guide id="6" pos="384">
          <p15:clr>
            <a:srgbClr val="FBAE40"/>
          </p15:clr>
        </p15:guide>
        <p15:guide id="7" orient="horz" pos="388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44559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4912539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c just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2968" y="21315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350777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c headli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968" y="21315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968" y="1835012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109443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c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45734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c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 noGrp="1"/>
          </p:cNvSpPr>
          <p:nvPr>
            <p:ph idx="4294967295"/>
          </p:nvPr>
        </p:nvSpPr>
        <p:spPr>
          <a:xfrm>
            <a:off x="609600" y="280420"/>
            <a:ext cx="10972800" cy="58383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529389"/>
            <a:ext cx="545432" cy="7218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34282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c blank to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61860" y="-566928"/>
            <a:ext cx="0" cy="56692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493776" y="1134737"/>
            <a:ext cx="493776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006745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0417"/>
            <a:ext cx="10972800" cy="58383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35232" y="6492037"/>
            <a:ext cx="932224" cy="1464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D2182-5DE7-4344-AC6F-BACDF3E5A132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4/26/2017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308397" y="6498452"/>
            <a:ext cx="486612" cy="13364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5C2C3-DF5A-4882-80D6-B903433ACC63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261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c 2016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276814" y="0"/>
            <a:ext cx="5915186" cy="6872832"/>
          </a:xfrm>
          <a:solidFill>
            <a:srgbClr val="FD7C37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7053774"/>
            <a:ext cx="2743200" cy="365125"/>
          </a:xfrm>
          <a:prstGeom prst="rect">
            <a:avLst/>
          </a:prstGeom>
        </p:spPr>
        <p:txBody>
          <a:bodyPr/>
          <a:lstStyle/>
          <a:p>
            <a:fld id="{EE2AC8B8-019A-4D05-A096-A416326FCC41}" type="datetime1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76606" y="704898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368" y="7048984"/>
            <a:ext cx="2743200" cy="365125"/>
          </a:xfrm>
          <a:prstGeom prst="rect">
            <a:avLst/>
          </a:prstGeom>
        </p:spPr>
        <p:txBody>
          <a:bodyPr/>
          <a:lstStyle/>
          <a:p>
            <a:fld id="{9ED387AE-8028-434D-82CB-734BF91B16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 flipV="1">
            <a:off x="3619500" y="-261257"/>
            <a:ext cx="0" cy="176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967" y="1748134"/>
            <a:ext cx="5502073" cy="4327202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1371600" indent="-457200">
              <a:buFont typeface="+mj-lt"/>
              <a:buAutoNum type="arabicPeriod"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969" y="213159"/>
            <a:ext cx="550207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 flipH="1" flipV="1">
            <a:off x="6276814" y="-261257"/>
            <a:ext cx="1" cy="178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128575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c cov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-1"/>
          <a:stretch/>
        </p:blipFill>
        <p:spPr>
          <a:xfrm>
            <a:off x="0" y="0"/>
            <a:ext cx="1225296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12252960" cy="6858000"/>
          </a:xfrm>
          <a:prstGeom prst="rect">
            <a:avLst/>
          </a:prstGeom>
          <a:solidFill>
            <a:srgbClr val="0093E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41702" y="2705229"/>
            <a:ext cx="7136970" cy="1706434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41702" y="1735460"/>
            <a:ext cx="1042976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4200" spc="600" smtClean="0">
                <a:solidFill>
                  <a:schemeClr val="bg1"/>
                </a:solidFill>
                <a:latin typeface="Lato Medium" charset="0"/>
                <a:ea typeface="Lato Medium" charset="0"/>
                <a:cs typeface="Lato Medium" charset="0"/>
              </a:defRPr>
            </a:lvl1pPr>
            <a:lvl2pPr>
              <a:defRPr lang="en-US" sz="1800" smtClean="0">
                <a:latin typeface="+mn-lt"/>
                <a:ea typeface="+mn-ea"/>
                <a:cs typeface="+mn-cs"/>
              </a:defRPr>
            </a:lvl2pPr>
            <a:lvl3pPr>
              <a:defRPr lang="en-US" sz="1800" smtClean="0">
                <a:latin typeface="+mn-lt"/>
                <a:ea typeface="+mn-ea"/>
                <a:cs typeface="+mn-cs"/>
              </a:defRPr>
            </a:lvl3pPr>
            <a:lvl4pPr>
              <a:defRPr lang="en-US" smtClean="0">
                <a:latin typeface="+mn-lt"/>
                <a:ea typeface="+mn-ea"/>
                <a:cs typeface="+mn-cs"/>
              </a:defRPr>
            </a:lvl4pPr>
            <a:lvl5pPr>
              <a:defRPr lang="en-US"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ts val="7000"/>
              </a:lnSpc>
            </a:pPr>
            <a:r>
              <a:rPr lang="en-US"/>
              <a:t>CLICK TO EDIT</a:t>
            </a:r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9383520" y="648264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2000" b="0" i="0" kern="1200">
                <a:solidFill>
                  <a:schemeClr val="bg1">
                    <a:lumMod val="50000"/>
                  </a:schemeClr>
                </a:solidFill>
                <a:latin typeface="Lato Thin" charset="0"/>
                <a:ea typeface="Lato Thin" charset="0"/>
                <a:cs typeface="Lato Thin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D387AE-8028-434D-82CB-734BF91B162B}" type="slidenum">
              <a:rPr lang="en-US" sz="1400" smtClean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pPr/>
              <a:t>‹#›</a:t>
            </a:fld>
            <a:endParaRPr lang="en-US" sz="140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686800" y="4317043"/>
            <a:ext cx="3601896" cy="18551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985114" y="5012969"/>
            <a:ext cx="330358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985114" y="5514993"/>
            <a:ext cx="330358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8"/>
          <p:cNvSpPr>
            <a:spLocks noGrp="1"/>
          </p:cNvSpPr>
          <p:nvPr>
            <p:ph sz="quarter" idx="11"/>
          </p:nvPr>
        </p:nvSpPr>
        <p:spPr>
          <a:xfrm>
            <a:off x="8985250" y="4411663"/>
            <a:ext cx="3141663" cy="4857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15" name="Content Placeholder 18"/>
          <p:cNvSpPr>
            <a:spLocks noGrp="1"/>
          </p:cNvSpPr>
          <p:nvPr>
            <p:ph sz="quarter" idx="12"/>
          </p:nvPr>
        </p:nvSpPr>
        <p:spPr>
          <a:xfrm>
            <a:off x="8985250" y="5012969"/>
            <a:ext cx="3141663" cy="4857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16" name="Content Placeholder 18"/>
          <p:cNvSpPr>
            <a:spLocks noGrp="1"/>
          </p:cNvSpPr>
          <p:nvPr>
            <p:ph sz="quarter" idx="13"/>
          </p:nvPr>
        </p:nvSpPr>
        <p:spPr>
          <a:xfrm>
            <a:off x="8985250" y="5545989"/>
            <a:ext cx="3141663" cy="4857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2816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c 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897908" y="0"/>
            <a:ext cx="10294091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886034" y="0"/>
            <a:ext cx="8504875" cy="687283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3314"/>
            <a:ext cx="7400042" cy="5213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84632" y="6400800"/>
            <a:ext cx="1628029" cy="356616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84632" y="2741967"/>
            <a:ext cx="6313487" cy="772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4400" b="1" smtClean="0">
                <a:solidFill>
                  <a:srgbClr val="0093E0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pPr marL="0" lvl="0">
              <a:lnSpc>
                <a:spcPts val="5300"/>
              </a:lnSpc>
            </a:pPr>
            <a:r>
              <a:rPr lang="en-US"/>
              <a:t>Click to edit</a:t>
            </a:r>
          </a:p>
        </p:txBody>
      </p:sp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9383520" y="648264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2000" b="0" i="0" kern="1200">
                <a:solidFill>
                  <a:schemeClr val="bg1">
                    <a:lumMod val="50000"/>
                  </a:schemeClr>
                </a:solidFill>
                <a:latin typeface="Lato Thin" charset="0"/>
                <a:ea typeface="Lato Thin" charset="0"/>
                <a:cs typeface="Lato Thin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D387AE-8028-434D-82CB-734BF91B162B}" type="slidenum">
              <a:rPr lang="en-US" sz="1400" smtClean="0">
                <a:solidFill>
                  <a:schemeClr val="tx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pPr/>
              <a:t>‹#›</a:t>
            </a:fld>
            <a:endParaRPr lang="en-US" sz="1400">
              <a:solidFill>
                <a:schemeClr val="tx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66980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c agenda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619500" y="0"/>
            <a:ext cx="85725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3589020" y="0"/>
            <a:ext cx="6873009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3589020" y="-14832"/>
            <a:ext cx="6771409" cy="687283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533400" y="582820"/>
            <a:ext cx="8994775" cy="56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pc="0">
                <a:solidFill>
                  <a:srgbClr val="0093E0"/>
                </a:solidFill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95300" y="1831300"/>
            <a:ext cx="8385175" cy="1650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2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lang="en-US" sz="2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en-US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>
              <a:buFont typeface="Arial" charset="0"/>
            </a:pPr>
            <a:r>
              <a:rPr lang="en-US"/>
              <a:t>Click to edit Master text styles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/>
              <a:t>Second level</a:t>
            </a:r>
          </a:p>
          <a:p>
            <a:pPr marL="914400" lvl="2"/>
            <a:r>
              <a:rPr lang="en-US"/>
              <a:t>Third level</a:t>
            </a:r>
          </a:p>
          <a:p>
            <a:pPr marL="1371600" lvl="3"/>
            <a:r>
              <a:rPr lang="en-US"/>
              <a:t>Fourth level</a:t>
            </a:r>
          </a:p>
          <a:p>
            <a:pPr marL="1828800" lvl="4"/>
            <a:r>
              <a:rPr lang="en-US"/>
              <a:t>Fifth level</a:t>
            </a:r>
          </a:p>
        </p:txBody>
      </p:sp>
      <p:sp>
        <p:nvSpPr>
          <p:cNvPr id="15" name="Slide Number Placeholder 3"/>
          <p:cNvSpPr txBox="1">
            <a:spLocks/>
          </p:cNvSpPr>
          <p:nvPr userDrawn="1"/>
        </p:nvSpPr>
        <p:spPr>
          <a:xfrm>
            <a:off x="9383520" y="648264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2000" b="0" i="0" kern="1200">
                <a:solidFill>
                  <a:schemeClr val="bg1">
                    <a:lumMod val="50000"/>
                  </a:schemeClr>
                </a:solidFill>
                <a:latin typeface="Lato Thin" charset="0"/>
                <a:ea typeface="Lato Thin" charset="0"/>
                <a:cs typeface="Lato Thin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D387AE-8028-434D-82CB-734BF91B162B}" type="slidenum">
              <a:rPr lang="en-US" sz="1400" smtClean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pPr/>
              <a:t>‹#›</a:t>
            </a:fld>
            <a:endParaRPr lang="en-US" sz="140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01886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c large statem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-1" y="-1"/>
            <a:ext cx="12236021" cy="6858001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-1" y="-12904"/>
            <a:ext cx="12236020" cy="6870904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80329" y="6399698"/>
            <a:ext cx="1566324" cy="355686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80329" y="818093"/>
            <a:ext cx="10471232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en-US" sz="3200" b="1" smtClean="0">
                <a:solidFill>
                  <a:srgbClr val="0093E0"/>
                </a:solidFill>
                <a:latin typeface="Lato Black" charset="0"/>
                <a:ea typeface="Lato Black" charset="0"/>
                <a:cs typeface="Lato Black" charset="0"/>
              </a:defRPr>
            </a:lvl1pPr>
            <a:lvl2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50000"/>
              </a:lnSpc>
              <a:buClr>
                <a:srgbClr val="0093E0"/>
              </a:buClr>
              <a:buSzPct val="100000"/>
            </a:pPr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-278296" y="818093"/>
            <a:ext cx="278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9383520" y="648264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2000" b="0" i="0" kern="1200">
                <a:solidFill>
                  <a:schemeClr val="bg1">
                    <a:lumMod val="50000"/>
                  </a:schemeClr>
                </a:solidFill>
                <a:latin typeface="Lato Thin" charset="0"/>
                <a:ea typeface="Lato Thin" charset="0"/>
                <a:cs typeface="Lato Thin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D387AE-8028-434D-82CB-734BF91B162B}" type="slidenum">
              <a:rPr lang="en-US" sz="1400" smtClean="0">
                <a:solidFill>
                  <a:schemeClr val="tx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pPr/>
              <a:t>‹#›</a:t>
            </a:fld>
            <a:endParaRPr lang="en-US" sz="1400">
              <a:solidFill>
                <a:schemeClr val="tx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734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c statistics slide with b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236020" cy="6858000"/>
          </a:xfrm>
          <a:prstGeom prst="rect">
            <a:avLst/>
          </a:prstGeom>
          <a:solidFill>
            <a:srgbClr val="0093E0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alphaModFix amt="23000"/>
            <a:lum bright="70000" contrast="-7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732122" y="-92501"/>
            <a:ext cx="14079551" cy="81769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92494" y="3727664"/>
            <a:ext cx="1281141" cy="0"/>
          </a:xfrm>
          <a:prstGeom prst="line">
            <a:avLst/>
          </a:prstGeom>
          <a:ln w="12700" cmpd="sng">
            <a:solidFill>
              <a:srgbClr val="0093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2245580" y="1459615"/>
            <a:ext cx="0" cy="2080153"/>
          </a:xfrm>
          <a:prstGeom prst="line">
            <a:avLst/>
          </a:prstGeom>
          <a:ln w="12700" cmpd="sng">
            <a:solidFill>
              <a:srgbClr val="0093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2563996" y="3727664"/>
            <a:ext cx="4367899" cy="0"/>
          </a:xfrm>
          <a:prstGeom prst="line">
            <a:avLst/>
          </a:prstGeom>
          <a:ln w="12700" cmpd="sng">
            <a:solidFill>
              <a:srgbClr val="0093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7637450" y="3739264"/>
            <a:ext cx="4034065" cy="0"/>
          </a:xfrm>
          <a:prstGeom prst="line">
            <a:avLst/>
          </a:prstGeom>
          <a:ln w="12700" cmpd="sng">
            <a:solidFill>
              <a:srgbClr val="0093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4443365" y="4102080"/>
            <a:ext cx="0" cy="2080153"/>
          </a:xfrm>
          <a:prstGeom prst="line">
            <a:avLst/>
          </a:prstGeom>
          <a:ln w="12700" cmpd="sng">
            <a:solidFill>
              <a:srgbClr val="0093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7685677" y="4193098"/>
            <a:ext cx="0" cy="2080153"/>
          </a:xfrm>
          <a:prstGeom prst="line">
            <a:avLst/>
          </a:prstGeom>
          <a:ln w="12700" cmpd="sng">
            <a:solidFill>
              <a:srgbClr val="0093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7074068" y="1574453"/>
            <a:ext cx="0" cy="2080153"/>
          </a:xfrm>
          <a:prstGeom prst="line">
            <a:avLst/>
          </a:prstGeom>
          <a:ln w="12700" cmpd="sng">
            <a:solidFill>
              <a:srgbClr val="0093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84632" y="6400800"/>
            <a:ext cx="1628029" cy="356616"/>
          </a:xfrm>
          <a:prstGeom prst="rect">
            <a:avLst/>
          </a:prstGeom>
        </p:spPr>
      </p:pic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503238" y="1574800"/>
            <a:ext cx="1470025" cy="1825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12</a:t>
            </a:r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7913495" y="4193098"/>
            <a:ext cx="3758020" cy="1825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9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1234</a:t>
            </a:r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2433852" y="1207838"/>
            <a:ext cx="3252574" cy="1825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34</a:t>
            </a:r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7341994" y="1322142"/>
            <a:ext cx="4560561" cy="1825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5,678</a:t>
            </a:r>
          </a:p>
        </p:txBody>
      </p:sp>
      <p:sp>
        <p:nvSpPr>
          <p:cNvPr id="34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484632" y="4193098"/>
            <a:ext cx="3758020" cy="1825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9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1234</a:t>
            </a:r>
          </a:p>
        </p:txBody>
      </p:sp>
      <p:sp>
        <p:nvSpPr>
          <p:cNvPr id="35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4727284" y="4193098"/>
            <a:ext cx="3758020" cy="1825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9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90%</a:t>
            </a:r>
          </a:p>
        </p:txBody>
      </p:sp>
      <p:sp>
        <p:nvSpPr>
          <p:cNvPr id="36" name="Text Placeholder 29"/>
          <p:cNvSpPr>
            <a:spLocks noGrp="1"/>
          </p:cNvSpPr>
          <p:nvPr>
            <p:ph type="body" sz="quarter" idx="16" hasCustomPrompt="1"/>
          </p:nvPr>
        </p:nvSpPr>
        <p:spPr>
          <a:xfrm>
            <a:off x="2607204" y="1192377"/>
            <a:ext cx="2273397" cy="5195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More than</a:t>
            </a:r>
          </a:p>
        </p:txBody>
      </p:sp>
      <p:sp>
        <p:nvSpPr>
          <p:cNvPr id="37" name="Text Placeholder 29"/>
          <p:cNvSpPr>
            <a:spLocks noGrp="1"/>
          </p:cNvSpPr>
          <p:nvPr>
            <p:ph type="body" sz="quarter" idx="17" hasCustomPrompt="1"/>
          </p:nvPr>
        </p:nvSpPr>
        <p:spPr>
          <a:xfrm>
            <a:off x="7379876" y="1192376"/>
            <a:ext cx="2273397" cy="5195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Roughly</a:t>
            </a:r>
          </a:p>
        </p:txBody>
      </p:sp>
      <p:sp>
        <p:nvSpPr>
          <p:cNvPr id="38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5249253" y="2150094"/>
            <a:ext cx="1726680" cy="5195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Additional</a:t>
            </a:r>
            <a:br>
              <a:rPr lang="en-US"/>
            </a:br>
            <a:r>
              <a:rPr lang="en-US"/>
              <a:t>Information here and</a:t>
            </a:r>
            <a:br>
              <a:rPr lang="en-US"/>
            </a:br>
            <a:r>
              <a:rPr lang="en-US"/>
              <a:t>more</a:t>
            </a:r>
          </a:p>
        </p:txBody>
      </p:sp>
      <p:sp>
        <p:nvSpPr>
          <p:cNvPr id="39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4880601" y="5499159"/>
            <a:ext cx="2320444" cy="5195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Additional Info here and more </a:t>
            </a:r>
          </a:p>
        </p:txBody>
      </p:sp>
      <p:sp>
        <p:nvSpPr>
          <p:cNvPr id="40" name="Text Placeholder 29"/>
          <p:cNvSpPr>
            <a:spLocks noGrp="1"/>
          </p:cNvSpPr>
          <p:nvPr>
            <p:ph type="body" sz="quarter" idx="20" hasCustomPrompt="1"/>
          </p:nvPr>
        </p:nvSpPr>
        <p:spPr>
          <a:xfrm>
            <a:off x="8170310" y="5499159"/>
            <a:ext cx="3758019" cy="5195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Additional Information here</a:t>
            </a:r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21" hasCustomPrompt="1"/>
          </p:nvPr>
        </p:nvSpPr>
        <p:spPr>
          <a:xfrm>
            <a:off x="590012" y="2628203"/>
            <a:ext cx="1726680" cy="5195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Additional</a:t>
            </a:r>
            <a:br>
              <a:rPr lang="en-US"/>
            </a:br>
            <a:r>
              <a:rPr lang="en-US"/>
              <a:t>Information here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22" hasCustomPrompt="1"/>
          </p:nvPr>
        </p:nvSpPr>
        <p:spPr>
          <a:xfrm>
            <a:off x="693237" y="5499159"/>
            <a:ext cx="2320444" cy="5195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Additional Info here and more </a:t>
            </a:r>
          </a:p>
        </p:txBody>
      </p:sp>
      <p:sp>
        <p:nvSpPr>
          <p:cNvPr id="44" name="Text Placeholder 29"/>
          <p:cNvSpPr>
            <a:spLocks noGrp="1"/>
          </p:cNvSpPr>
          <p:nvPr>
            <p:ph type="body" sz="quarter" idx="23" hasCustomPrompt="1"/>
          </p:nvPr>
        </p:nvSpPr>
        <p:spPr>
          <a:xfrm>
            <a:off x="7448534" y="2873408"/>
            <a:ext cx="3758019" cy="5195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Additional Information here</a:t>
            </a:r>
          </a:p>
        </p:txBody>
      </p:sp>
      <p:sp>
        <p:nvSpPr>
          <p:cNvPr id="45" name="Slide Number Placeholder 3"/>
          <p:cNvSpPr txBox="1">
            <a:spLocks/>
          </p:cNvSpPr>
          <p:nvPr userDrawn="1"/>
        </p:nvSpPr>
        <p:spPr>
          <a:xfrm>
            <a:off x="9383520" y="648264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2000" b="0" i="0" kern="1200">
                <a:solidFill>
                  <a:schemeClr val="bg1">
                    <a:lumMod val="50000"/>
                  </a:schemeClr>
                </a:solidFill>
                <a:latin typeface="Lato Thin" charset="0"/>
                <a:ea typeface="Lato Thin" charset="0"/>
                <a:cs typeface="Lato Thin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D387AE-8028-434D-82CB-734BF91B162B}" type="slidenum">
              <a:rPr lang="en-US" sz="1400" smtClean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pPr/>
              <a:t>‹#›</a:t>
            </a:fld>
            <a:endParaRPr lang="en-US" sz="140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/>
          </p:nvPr>
        </p:nvSpPr>
        <p:spPr>
          <a:xfrm>
            <a:off x="533400" y="582820"/>
            <a:ext cx="8994775" cy="56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pc="0">
                <a:solidFill>
                  <a:schemeClr val="bg1"/>
                </a:solidFill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xmlns="" val="20433094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c 4 catego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9476817" y="1672906"/>
            <a:ext cx="2395728" cy="4572000"/>
          </a:xfrm>
          <a:prstGeom prst="rect">
            <a:avLst/>
          </a:prstGeom>
          <a:noFill/>
          <a:ln w="19050" algn="ctr">
            <a:solidFill>
              <a:srgbClr val="80AFDD"/>
            </a:solidFill>
            <a:miter lim="800000"/>
            <a:headEnd/>
            <a:tailEnd/>
          </a:ln>
        </p:spPr>
        <p:txBody>
          <a:bodyPr lIns="45720" rIns="45720" bIns="0" anchor="b"/>
          <a:lstStyle/>
          <a:p>
            <a:pPr indent="-114300" algn="ctr">
              <a:defRPr/>
            </a:pPr>
            <a:endParaRPr lang="en-US" sz="1400" b="1">
              <a:solidFill>
                <a:srgbClr val="B88822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6602553" y="1672906"/>
            <a:ext cx="2395728" cy="4572000"/>
          </a:xfrm>
          <a:prstGeom prst="rect">
            <a:avLst/>
          </a:prstGeom>
          <a:noFill/>
          <a:ln w="19050" algn="ctr">
            <a:solidFill>
              <a:srgbClr val="80AFDD"/>
            </a:solidFill>
            <a:miter lim="800000"/>
            <a:headEnd/>
            <a:tailEnd/>
          </a:ln>
        </p:spPr>
        <p:txBody>
          <a:bodyPr lIns="45720" rIns="45720" bIns="0" anchor="b"/>
          <a:lstStyle/>
          <a:p>
            <a:pPr indent="-114300" algn="ctr">
              <a:defRPr/>
            </a:pPr>
            <a:endParaRPr lang="en-US" sz="1400" b="1">
              <a:solidFill>
                <a:srgbClr val="B88822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3725703" y="1672906"/>
            <a:ext cx="2398315" cy="4572000"/>
          </a:xfrm>
          <a:prstGeom prst="rect">
            <a:avLst/>
          </a:prstGeom>
          <a:noFill/>
          <a:ln w="19050" algn="ctr">
            <a:solidFill>
              <a:srgbClr val="80AFDD"/>
            </a:solidFill>
            <a:miter lim="800000"/>
            <a:headEnd/>
            <a:tailEnd/>
          </a:ln>
        </p:spPr>
        <p:txBody>
          <a:bodyPr lIns="45720" rIns="45720" bIns="0" anchor="b"/>
          <a:lstStyle/>
          <a:p>
            <a:pPr indent="-114300" algn="ctr">
              <a:defRPr/>
            </a:pPr>
            <a:endParaRPr lang="en-US" sz="1400" b="1">
              <a:solidFill>
                <a:srgbClr val="B88822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886017" y="1753869"/>
            <a:ext cx="1828800" cy="400050"/>
          </a:xfrm>
          <a:prstGeom prst="rect">
            <a:avLst/>
          </a:prstGeom>
          <a:solidFill>
            <a:srgbClr val="0093E0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600" b="1">
              <a:solidFill>
                <a:prstClr val="whit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9760281" y="1753869"/>
            <a:ext cx="1828800" cy="398462"/>
          </a:xfrm>
          <a:prstGeom prst="rect">
            <a:avLst/>
          </a:prstGeom>
          <a:solidFill>
            <a:srgbClr val="0093E0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600" b="1">
              <a:solidFill>
                <a:prstClr val="whit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010459" y="1753869"/>
            <a:ext cx="1828800" cy="398462"/>
          </a:xfrm>
          <a:prstGeom prst="rect">
            <a:avLst/>
          </a:prstGeom>
          <a:solidFill>
            <a:srgbClr val="0093E0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600" b="1">
              <a:solidFill>
                <a:prstClr val="whit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 userDrawn="1"/>
        </p:nvSpPr>
        <p:spPr bwMode="auto">
          <a:xfrm>
            <a:off x="765527" y="1672906"/>
            <a:ext cx="2398315" cy="4572000"/>
          </a:xfrm>
          <a:prstGeom prst="rect">
            <a:avLst/>
          </a:prstGeom>
          <a:noFill/>
          <a:ln w="19050" algn="ctr">
            <a:solidFill>
              <a:srgbClr val="80AFDD"/>
            </a:solidFill>
            <a:miter lim="800000"/>
            <a:headEnd/>
            <a:tailEnd/>
          </a:ln>
        </p:spPr>
        <p:txBody>
          <a:bodyPr lIns="45720" rIns="45720" bIns="0" anchor="b"/>
          <a:lstStyle/>
          <a:p>
            <a:pPr indent="-114300" algn="ctr">
              <a:defRPr/>
            </a:pPr>
            <a:endParaRPr lang="en-US" sz="1400" b="1">
              <a:solidFill>
                <a:srgbClr val="B88822"/>
              </a:solidFill>
              <a:cs typeface="Arial" pitchFamily="34" charset="0"/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1050283" y="1753869"/>
            <a:ext cx="1828800" cy="398462"/>
          </a:xfrm>
          <a:prstGeom prst="rect">
            <a:avLst/>
          </a:prstGeom>
          <a:solidFill>
            <a:srgbClr val="0093E0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600" b="1">
              <a:solidFill>
                <a:prstClr val="whit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6" name="Text Placeholder 29"/>
          <p:cNvSpPr>
            <a:spLocks noGrp="1"/>
          </p:cNvSpPr>
          <p:nvPr>
            <p:ph type="body" sz="quarter" idx="16" hasCustomPrompt="1"/>
          </p:nvPr>
        </p:nvSpPr>
        <p:spPr>
          <a:xfrm>
            <a:off x="1050284" y="1753869"/>
            <a:ext cx="1828799" cy="5195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57" name="Text Placeholder 29"/>
          <p:cNvSpPr>
            <a:spLocks noGrp="1"/>
          </p:cNvSpPr>
          <p:nvPr>
            <p:ph type="body" sz="quarter" idx="17" hasCustomPrompt="1"/>
          </p:nvPr>
        </p:nvSpPr>
        <p:spPr>
          <a:xfrm>
            <a:off x="4010459" y="1753869"/>
            <a:ext cx="1828799" cy="5195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58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6886017" y="1753869"/>
            <a:ext cx="1828799" cy="5195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59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9760281" y="1753869"/>
            <a:ext cx="1828799" cy="5195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489980" y="636814"/>
            <a:ext cx="11268075" cy="849313"/>
          </a:xfrm>
        </p:spPr>
        <p:txBody>
          <a:bodyPr/>
          <a:lstStyle>
            <a:lvl1pPr marL="0" indent="0">
              <a:buNone/>
              <a:defRPr>
                <a:solidFill>
                  <a:srgbClr val="0093E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8432471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c 3 catego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71514" y="1468936"/>
            <a:ext cx="3143250" cy="3742340"/>
          </a:xfrm>
          <a:prstGeom prst="rect">
            <a:avLst/>
          </a:prstGeom>
          <a:solidFill>
            <a:srgbClr val="009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4515337" y="1468936"/>
            <a:ext cx="3171825" cy="3742340"/>
          </a:xfrm>
          <a:prstGeom prst="rect">
            <a:avLst/>
          </a:prstGeom>
          <a:solidFill>
            <a:srgbClr val="009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353245" y="1468936"/>
            <a:ext cx="3171825" cy="3742340"/>
          </a:xfrm>
          <a:prstGeom prst="rect">
            <a:avLst/>
          </a:prstGeom>
          <a:solidFill>
            <a:srgbClr val="009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71513" y="1468935"/>
            <a:ext cx="3143250" cy="23744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8357332" y="1458444"/>
            <a:ext cx="3167738" cy="23848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514850" y="1458444"/>
            <a:ext cx="3172312" cy="236694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671513" y="1468935"/>
            <a:ext cx="3143250" cy="237440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rgbClr val="7AC7EE">
                  <a:alpha val="79000"/>
                </a:srgbClr>
              </a:gs>
              <a:gs pos="100000">
                <a:srgbClr val="0093E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543912" y="1468935"/>
            <a:ext cx="3143250" cy="237440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6000">
                <a:srgbClr val="7AC7EE">
                  <a:alpha val="79000"/>
                </a:srgbClr>
              </a:gs>
              <a:gs pos="100000">
                <a:srgbClr val="0093E0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353244" y="1468935"/>
            <a:ext cx="3171826" cy="237440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5000">
                <a:srgbClr val="7AC7EE">
                  <a:alpha val="79000"/>
                </a:srgbClr>
              </a:gs>
              <a:gs pos="100000">
                <a:srgbClr val="0093E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9"/>
          <p:cNvSpPr>
            <a:spLocks noGrp="1"/>
          </p:cNvSpPr>
          <p:nvPr>
            <p:ph type="body" sz="quarter" idx="16" hasCustomPrompt="1"/>
          </p:nvPr>
        </p:nvSpPr>
        <p:spPr>
          <a:xfrm>
            <a:off x="671513" y="4267525"/>
            <a:ext cx="3143250" cy="5195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18" name="Text Placeholder 29"/>
          <p:cNvSpPr>
            <a:spLocks noGrp="1"/>
          </p:cNvSpPr>
          <p:nvPr>
            <p:ph type="body" sz="quarter" idx="17" hasCustomPrompt="1"/>
          </p:nvPr>
        </p:nvSpPr>
        <p:spPr>
          <a:xfrm>
            <a:off x="4514850" y="4267525"/>
            <a:ext cx="3143250" cy="5195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19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8353244" y="4267525"/>
            <a:ext cx="3143250" cy="5195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533400" y="582820"/>
            <a:ext cx="8994775" cy="56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pc="0">
                <a:solidFill>
                  <a:srgbClr val="0093E0"/>
                </a:solidFill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xmlns="" val="1909789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c solution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830571" y="1427896"/>
            <a:ext cx="6150936" cy="5290850"/>
            <a:chOff x="3765176" y="1928173"/>
            <a:chExt cx="4722553" cy="4154277"/>
          </a:xfrm>
        </p:grpSpPr>
        <p:sp>
          <p:nvSpPr>
            <p:cNvPr id="4" name="Rectangle 3"/>
            <p:cNvSpPr/>
            <p:nvPr/>
          </p:nvSpPr>
          <p:spPr>
            <a:xfrm>
              <a:off x="5703845" y="2755453"/>
              <a:ext cx="1125504" cy="604919"/>
            </a:xfrm>
            <a:prstGeom prst="rect">
              <a:avLst/>
            </a:prstGeom>
            <a:solidFill>
              <a:srgbClr val="0093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720073" y="3689268"/>
              <a:ext cx="1109275" cy="604919"/>
            </a:xfrm>
            <a:prstGeom prst="rect">
              <a:avLst/>
            </a:prstGeom>
            <a:solidFill>
              <a:srgbClr val="0093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20073" y="4618664"/>
              <a:ext cx="1109275" cy="604919"/>
            </a:xfrm>
            <a:prstGeom prst="rect">
              <a:avLst/>
            </a:prstGeom>
            <a:solidFill>
              <a:srgbClr val="0093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35374" y="5475245"/>
              <a:ext cx="1109275" cy="604919"/>
            </a:xfrm>
            <a:prstGeom prst="rect">
              <a:avLst/>
            </a:prstGeom>
            <a:solidFill>
              <a:srgbClr val="0093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20073" y="1930062"/>
              <a:ext cx="1109275" cy="604919"/>
            </a:xfrm>
            <a:prstGeom prst="rect">
              <a:avLst/>
            </a:prstGeom>
            <a:solidFill>
              <a:srgbClr val="0093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Block Arc 8"/>
            <p:cNvSpPr/>
            <p:nvPr/>
          </p:nvSpPr>
          <p:spPr>
            <a:xfrm rot="16200000">
              <a:off x="3773411" y="1919938"/>
              <a:ext cx="4152118" cy="4168588"/>
            </a:xfrm>
            <a:prstGeom prst="blockArc">
              <a:avLst>
                <a:gd name="adj1" fmla="val 10793811"/>
                <a:gd name="adj2" fmla="val 21486434"/>
                <a:gd name="adj3" fmla="val 14612"/>
              </a:avLst>
            </a:prstGeom>
            <a:solidFill>
              <a:srgbClr val="0093E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Block Arc 9"/>
            <p:cNvSpPr/>
            <p:nvPr/>
          </p:nvSpPr>
          <p:spPr>
            <a:xfrm rot="5400000">
              <a:off x="5148768" y="1910739"/>
              <a:ext cx="3288066" cy="3330278"/>
            </a:xfrm>
            <a:prstGeom prst="blockArc">
              <a:avLst>
                <a:gd name="adj1" fmla="val 10840315"/>
                <a:gd name="adj2" fmla="val 21580333"/>
                <a:gd name="adj3" fmla="val 17959"/>
              </a:avLst>
            </a:prstGeom>
            <a:solidFill>
              <a:srgbClr val="0093E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Block Arc 10"/>
            <p:cNvSpPr/>
            <p:nvPr/>
          </p:nvSpPr>
          <p:spPr>
            <a:xfrm rot="16200000">
              <a:off x="4463876" y="2719717"/>
              <a:ext cx="2460786" cy="2532257"/>
            </a:xfrm>
            <a:prstGeom prst="blockArc">
              <a:avLst>
                <a:gd name="adj1" fmla="val 10580815"/>
                <a:gd name="adj2" fmla="val 83352"/>
                <a:gd name="adj3" fmla="val 24423"/>
              </a:avLst>
            </a:prstGeom>
            <a:solidFill>
              <a:srgbClr val="0093E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Block Arc 11"/>
            <p:cNvSpPr/>
            <p:nvPr/>
          </p:nvSpPr>
          <p:spPr>
            <a:xfrm rot="5400000">
              <a:off x="5157451" y="2752172"/>
              <a:ext cx="3330278" cy="3330278"/>
            </a:xfrm>
            <a:prstGeom prst="blockArc">
              <a:avLst>
                <a:gd name="adj1" fmla="val 10800000"/>
                <a:gd name="adj2" fmla="val 21592409"/>
                <a:gd name="adj3" fmla="val 18208"/>
              </a:avLst>
            </a:prstGeom>
            <a:solidFill>
              <a:srgbClr val="0093E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Block Arc 12"/>
            <p:cNvSpPr/>
            <p:nvPr/>
          </p:nvSpPr>
          <p:spPr>
            <a:xfrm rot="16200000">
              <a:off x="4670988" y="1935247"/>
              <a:ext cx="2361726" cy="2361726"/>
            </a:xfrm>
            <a:prstGeom prst="blockArc">
              <a:avLst>
                <a:gd name="adj1" fmla="val 10672978"/>
                <a:gd name="adj2" fmla="val 21347883"/>
                <a:gd name="adj3" fmla="val 25080"/>
              </a:avLst>
            </a:prstGeom>
            <a:solidFill>
              <a:srgbClr val="0093E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Block Arc 13"/>
            <p:cNvSpPr/>
            <p:nvPr/>
          </p:nvSpPr>
          <p:spPr>
            <a:xfrm rot="16200000">
              <a:off x="4637234" y="3678954"/>
              <a:ext cx="2390896" cy="2411523"/>
            </a:xfrm>
            <a:prstGeom prst="blockArc">
              <a:avLst>
                <a:gd name="adj1" fmla="val 10672978"/>
                <a:gd name="adj2" fmla="val 21483982"/>
                <a:gd name="adj3" fmla="val 24717"/>
              </a:avLst>
            </a:prstGeom>
            <a:solidFill>
              <a:srgbClr val="0093E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Block Arc 14"/>
            <p:cNvSpPr/>
            <p:nvPr/>
          </p:nvSpPr>
          <p:spPr>
            <a:xfrm rot="5400000">
              <a:off x="6062189" y="3678955"/>
              <a:ext cx="1534315" cy="1554941"/>
            </a:xfrm>
            <a:prstGeom prst="blockArc">
              <a:avLst>
                <a:gd name="adj1" fmla="val 10672978"/>
                <a:gd name="adj2" fmla="val 21583074"/>
                <a:gd name="adj3" fmla="val 39352"/>
              </a:avLst>
            </a:prstGeom>
            <a:solidFill>
              <a:srgbClr val="0093E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Block Arc 15"/>
            <p:cNvSpPr/>
            <p:nvPr/>
          </p:nvSpPr>
          <p:spPr>
            <a:xfrm rot="5400000">
              <a:off x="6040713" y="2749182"/>
              <a:ext cx="1535069" cy="1554941"/>
            </a:xfrm>
            <a:prstGeom prst="blockArc">
              <a:avLst>
                <a:gd name="adj1" fmla="val 10672978"/>
                <a:gd name="adj2" fmla="val 12027"/>
                <a:gd name="adj3" fmla="val 38557"/>
              </a:avLst>
            </a:prstGeom>
            <a:solidFill>
              <a:srgbClr val="0093E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3345508" y="2600771"/>
            <a:ext cx="19159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RESERVATIONS</a:t>
            </a:r>
          </a:p>
          <a:p>
            <a:r>
              <a:rPr lang="en-US" sz="14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&amp; BOOKING ENGINE</a:t>
            </a:r>
            <a:endParaRPr lang="en-US" sz="140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345508" y="3821108"/>
            <a:ext cx="11929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MEDIA </a:t>
            </a:r>
          </a:p>
          <a:p>
            <a:r>
              <a:rPr lang="en-US" sz="14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SOLUTIONS</a:t>
            </a:r>
            <a:endParaRPr lang="en-US" sz="140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3372360" y="1553901"/>
            <a:ext cx="14157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BUSINESS</a:t>
            </a:r>
          </a:p>
          <a:p>
            <a:r>
              <a:rPr lang="en-US" sz="14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INTELLIGENCE</a:t>
            </a:r>
            <a:endParaRPr lang="en-US" sz="140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3355848" y="6073102"/>
            <a:ext cx="1492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GUEST</a:t>
            </a:r>
          </a:p>
          <a:p>
            <a:r>
              <a:rPr lang="en-US" sz="14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MANAGEMENT</a:t>
            </a:r>
            <a:endParaRPr lang="en-US" sz="140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3355848" y="4986528"/>
            <a:ext cx="811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 &amp; </a:t>
            </a:r>
          </a:p>
          <a:p>
            <a:r>
              <a:rPr lang="en-US" sz="14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VIDEO</a:t>
            </a:r>
            <a:endParaRPr lang="en-US" sz="140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7472363" y="1914525"/>
            <a:ext cx="4086225" cy="33147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533400" y="582820"/>
            <a:ext cx="8994775" cy="56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pc="0">
                <a:solidFill>
                  <a:srgbClr val="0093E0"/>
                </a:solidFill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xmlns="" val="39190261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c headline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flipH="1">
            <a:off x="3994484" y="0"/>
            <a:ext cx="8197516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4066673" y="-7416"/>
            <a:ext cx="7010401" cy="687283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978442" y="0"/>
            <a:ext cx="7010401" cy="687283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533400" y="582820"/>
            <a:ext cx="8994775" cy="56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pc="0">
                <a:solidFill>
                  <a:srgbClr val="0093E0"/>
                </a:solidFill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95300" y="1831300"/>
            <a:ext cx="8385175" cy="1650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2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lang="en-US" sz="2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en-US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>
              <a:buFont typeface="Arial" charset="0"/>
            </a:pPr>
            <a:r>
              <a:rPr lang="en-US"/>
              <a:t>Click to edit Master text styles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/>
              <a:t>Second level</a:t>
            </a:r>
          </a:p>
          <a:p>
            <a:pPr marL="914400" lvl="2"/>
            <a:r>
              <a:rPr lang="en-US"/>
              <a:t>Third level</a:t>
            </a:r>
          </a:p>
          <a:p>
            <a:pPr marL="1371600" lvl="3"/>
            <a:r>
              <a:rPr lang="en-US"/>
              <a:t>Fourth level</a:t>
            </a:r>
          </a:p>
          <a:p>
            <a:pPr marL="1828800" lvl="4"/>
            <a:r>
              <a:rPr lang="en-US"/>
              <a:t>Fifth level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9383520" y="648264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2000" b="0" i="0" kern="1200">
                <a:solidFill>
                  <a:schemeClr val="bg1">
                    <a:lumMod val="50000"/>
                  </a:schemeClr>
                </a:solidFill>
                <a:latin typeface="Lato Thin" charset="0"/>
                <a:ea typeface="Lato Thin" charset="0"/>
                <a:cs typeface="Lato Thin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D387AE-8028-434D-82CB-734BF91B162B}" type="slidenum">
              <a:rPr lang="en-US" sz="1400" smtClean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pPr/>
              <a:t>‹#›</a:t>
            </a:fld>
            <a:endParaRPr lang="en-US" sz="140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20449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c headline content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219200" y="3083271"/>
            <a:ext cx="10515600" cy="457417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6477000" y="1732547"/>
            <a:ext cx="4860758" cy="2161362"/>
          </a:xfrm>
          <a:prstGeom prst="rect">
            <a:avLst/>
          </a:prstGeom>
          <a:solidFill>
            <a:srgbClr val="009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 userDrawn="1"/>
        </p:nvSpPr>
        <p:spPr>
          <a:xfrm>
            <a:off x="6112042" y="2149642"/>
            <a:ext cx="1491916" cy="1315453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533401" y="582820"/>
            <a:ext cx="10091056" cy="56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pc="0">
                <a:solidFill>
                  <a:srgbClr val="0093E0"/>
                </a:solidFill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95301" y="1831300"/>
            <a:ext cx="5616742" cy="1650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2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lang="en-US" sz="2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en-US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>
              <a:buFont typeface="Arial" charset="0"/>
            </a:pPr>
            <a:r>
              <a:rPr lang="en-US"/>
              <a:t>Click to edit Master text styles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/>
              <a:t>Second level</a:t>
            </a:r>
          </a:p>
          <a:p>
            <a:pPr marL="914400" lvl="2"/>
            <a:r>
              <a:rPr lang="en-US"/>
              <a:t>Third level</a:t>
            </a:r>
          </a:p>
          <a:p>
            <a:pPr marL="1371600" lvl="3"/>
            <a:r>
              <a:rPr lang="en-US"/>
              <a:t>Fourth level</a:t>
            </a:r>
          </a:p>
          <a:p>
            <a:pPr marL="1828800" lvl="4"/>
            <a:r>
              <a:rPr lang="en-US"/>
              <a:t>Fifth level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7714965" y="2086361"/>
            <a:ext cx="330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000" smtClean="0">
                <a:solidFill>
                  <a:schemeClr val="bg1"/>
                </a:solidFill>
              </a:defRPr>
            </a:lvl1pPr>
            <a:lvl2pPr>
              <a:defRPr lang="en-US" sz="2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en-US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>
              <a:buFont typeface="Arial" charset="0"/>
            </a:pPr>
            <a:r>
              <a:rPr lang="en-US"/>
              <a:t>Callout info</a:t>
            </a:r>
          </a:p>
        </p:txBody>
      </p:sp>
    </p:spTree>
    <p:extLst>
      <p:ext uri="{BB962C8B-B14F-4D97-AF65-F5344CB8AC3E}">
        <p14:creationId xmlns:p14="http://schemas.microsoft.com/office/powerpoint/2010/main" xmlns="" val="244825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C 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5080788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c end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-28012" y="0"/>
            <a:ext cx="12220011" cy="69342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-28012" y="-10234"/>
            <a:ext cx="12220011" cy="6944434"/>
          </a:xfrm>
          <a:prstGeom prst="rect">
            <a:avLst/>
          </a:prstGeom>
          <a:solidFill>
            <a:srgbClr val="0093E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594169" y="5110173"/>
            <a:ext cx="3795758" cy="831627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78778" y="1783954"/>
            <a:ext cx="7859713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8800" b="1" baseline="0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  <a:lvl2pPr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ts val="7000"/>
              </a:lnSpc>
            </a:pPr>
            <a:r>
              <a:rPr lang="en-US"/>
              <a:t>Thank You</a:t>
            </a:r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9383520" y="648264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2000" b="0" i="0" kern="1200">
                <a:solidFill>
                  <a:schemeClr val="bg1">
                    <a:lumMod val="50000"/>
                  </a:schemeClr>
                </a:solidFill>
                <a:latin typeface="Lato Thin" charset="0"/>
                <a:ea typeface="Lato Thin" charset="0"/>
                <a:cs typeface="Lato Thin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D387AE-8028-434D-82CB-734BF91B162B}" type="slidenum">
              <a:rPr lang="en-US" sz="1400" smtClean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pPr/>
              <a:t>‹#›</a:t>
            </a:fld>
            <a:endParaRPr lang="en-US" sz="140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61599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c generic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10234"/>
            <a:ext cx="12252960" cy="6858000"/>
          </a:xfrm>
          <a:prstGeom prst="rect">
            <a:avLst/>
          </a:prstGeom>
          <a:solidFill>
            <a:srgbClr val="009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12788" y="3782508"/>
            <a:ext cx="4471261" cy="1069069"/>
          </a:xfrm>
          <a:prstGeom prst="rect">
            <a:avLst/>
          </a:prstGeom>
        </p:spPr>
      </p:pic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9383520" y="648264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2000" b="0" i="0" kern="1200">
                <a:solidFill>
                  <a:schemeClr val="bg1">
                    <a:lumMod val="50000"/>
                  </a:schemeClr>
                </a:solidFill>
                <a:latin typeface="Lato Thin" charset="0"/>
                <a:ea typeface="Lato Thin" charset="0"/>
                <a:cs typeface="Lato Thin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D75884-10A0-274F-BE33-ADA0DCAA59FE}" type="slidenum">
              <a:rPr lang="en-US" sz="1400" smtClean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pPr/>
              <a:t>‹#›</a:t>
            </a:fld>
            <a:endParaRPr lang="en-US" sz="140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686800" y="4317043"/>
            <a:ext cx="3601896" cy="18551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985114" y="5012969"/>
            <a:ext cx="330358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8985114" y="5514993"/>
            <a:ext cx="330358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8"/>
          <p:cNvSpPr>
            <a:spLocks noGrp="1"/>
          </p:cNvSpPr>
          <p:nvPr>
            <p:ph sz="quarter" idx="10"/>
          </p:nvPr>
        </p:nvSpPr>
        <p:spPr>
          <a:xfrm>
            <a:off x="8985250" y="4411663"/>
            <a:ext cx="3141663" cy="4857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1"/>
          </p:nvPr>
        </p:nvSpPr>
        <p:spPr>
          <a:xfrm>
            <a:off x="8985250" y="5012969"/>
            <a:ext cx="3141663" cy="4857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11" name="Content Placeholder 18"/>
          <p:cNvSpPr>
            <a:spLocks noGrp="1"/>
          </p:cNvSpPr>
          <p:nvPr>
            <p:ph sz="quarter" idx="12"/>
          </p:nvPr>
        </p:nvSpPr>
        <p:spPr>
          <a:xfrm>
            <a:off x="8985250" y="5545989"/>
            <a:ext cx="3141663" cy="4857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712788" y="1812925"/>
            <a:ext cx="7346950" cy="1317625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20108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c generic li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276814" y="0"/>
            <a:ext cx="5915186" cy="6872832"/>
          </a:xfrm>
          <a:solidFill>
            <a:srgbClr val="FD7C37"/>
          </a:solidFill>
        </p:spPr>
        <p:txBody>
          <a:bodyPr/>
          <a:lstStyle/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3619500" y="-261257"/>
            <a:ext cx="0" cy="176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2967" y="1748134"/>
            <a:ext cx="5502073" cy="4327202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1371600" indent="-457200">
              <a:buFont typeface="+mj-lt"/>
              <a:buAutoNum type="arabicPeriod"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32969" y="213159"/>
            <a:ext cx="550207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 flipV="1">
            <a:off x="6276814" y="-261257"/>
            <a:ext cx="1" cy="178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552250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97983903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C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2061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c 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00594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c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61860" y="-566928"/>
            <a:ext cx="0" cy="56692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493776" y="1134737"/>
            <a:ext cx="493776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2923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c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idx="4294967295"/>
          </p:nvPr>
        </p:nvSpPr>
        <p:spPr>
          <a:xfrm>
            <a:off x="609600" y="280420"/>
            <a:ext cx="10972800" cy="58383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529389"/>
            <a:ext cx="545432" cy="7218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61061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3236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401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2968" y="2131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968" y="177859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1860" y="-566928"/>
            <a:ext cx="0" cy="56692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9383520" y="648264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2000" b="0" i="0" kern="1200">
                <a:solidFill>
                  <a:schemeClr val="bg1">
                    <a:lumMod val="50000"/>
                  </a:schemeClr>
                </a:solidFill>
                <a:latin typeface="Lato Thin" charset="0"/>
                <a:ea typeface="Lato Thin" charset="0"/>
                <a:cs typeface="Lato Thin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D387AE-8028-434D-82CB-734BF91B162B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pPr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13447" y="604385"/>
            <a:ext cx="493776" cy="5303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84632" y="6400800"/>
            <a:ext cx="1628029" cy="356616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-182880" y="1763632"/>
            <a:ext cx="160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9265953" y="632588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2000" b="0" i="0" kern="1200">
                <a:solidFill>
                  <a:schemeClr val="bg1">
                    <a:lumMod val="50000"/>
                  </a:schemeClr>
                </a:solidFill>
                <a:latin typeface="Lato Thin" charset="0"/>
                <a:ea typeface="Lato Thin" charset="0"/>
                <a:cs typeface="Lato Thin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D387AE-8028-434D-82CB-734BF91B162B}" type="slidenum">
              <a:rPr lang="en-US" sz="1400" smtClean="0">
                <a:solidFill>
                  <a:schemeClr val="bg2">
                    <a:lumMod val="50000"/>
                  </a:schemeClr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/>
              <a:t>‹#›</a:t>
            </a:fld>
            <a:endParaRPr lang="en-US" sz="1400" dirty="0">
              <a:solidFill>
                <a:schemeClr val="bg2">
                  <a:lumMod val="50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97695" y="-261257"/>
            <a:ext cx="0" cy="191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0982815" y="-261257"/>
            <a:ext cx="0" cy="191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5510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4" r:id="rId4"/>
    <p:sldLayoutId id="2147483663" r:id="rId5"/>
    <p:sldLayoutId id="2147483655" r:id="rId6"/>
    <p:sldLayoutId id="2147483660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spc="0">
          <a:solidFill>
            <a:srgbClr val="0093E0"/>
          </a:solidFill>
          <a:latin typeface="Lato" charset="0"/>
          <a:ea typeface="Lato" charset="0"/>
          <a:cs typeface="Lato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Lato" charset="0"/>
          <a:ea typeface="Lato" charset="0"/>
          <a:cs typeface="Lato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Lato" charset="0"/>
          <a:ea typeface="Lato" charset="0"/>
          <a:cs typeface="Lato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Lato" charset="0"/>
          <a:ea typeface="Lato" charset="0"/>
          <a:cs typeface="Lat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Lato" charset="0"/>
          <a:ea typeface="Lato" charset="0"/>
          <a:cs typeface="Lat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Lato" charset="0"/>
          <a:ea typeface="Lato" charset="0"/>
          <a:cs typeface="Lat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624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720" userDrawn="1">
          <p15:clr>
            <a:srgbClr val="F26B43"/>
          </p15:clr>
        </p15:guide>
        <p15:guide id="4" orient="horz" pos="8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12448" y="6324600"/>
            <a:ext cx="1721152" cy="423668"/>
          </a:xfrm>
          <a:prstGeom prst="rect">
            <a:avLst/>
          </a:prstGeom>
        </p:spPr>
      </p:pic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9383520" y="648264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2000" b="0" i="0" kern="1200">
                <a:solidFill>
                  <a:schemeClr val="bg1">
                    <a:lumMod val="50000"/>
                  </a:schemeClr>
                </a:solidFill>
                <a:latin typeface="Lato Thin" charset="0"/>
                <a:ea typeface="Lato Thin" charset="0"/>
                <a:cs typeface="Lato Thin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D387AE-8028-434D-82CB-734BF91B162B}" type="slidenum">
              <a:rPr lang="en-US" sz="1400" smtClean="0">
                <a:solidFill>
                  <a:schemeClr val="bg1">
                    <a:lumMod val="65000"/>
                  </a:schemeClr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pPr/>
              <a:t>‹#›</a:t>
            </a:fld>
            <a:endParaRPr lang="en-US" sz="1400" dirty="0">
              <a:solidFill>
                <a:schemeClr val="bg1">
                  <a:lumMod val="6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13447" y="604385"/>
            <a:ext cx="493776" cy="53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3173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4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3840">
          <p15:clr>
            <a:srgbClr val="F26B43"/>
          </p15:clr>
        </p15:guide>
        <p15:guide id="2" orient="horz" pos="624">
          <p15:clr>
            <a:srgbClr val="F26B43"/>
          </p15:clr>
        </p15:guide>
        <p15:guide id="3" orient="horz" pos="912">
          <p15:clr>
            <a:srgbClr val="F26B43"/>
          </p15:clr>
        </p15:guide>
        <p15:guide id="4" orient="horz" pos="1200">
          <p15:clr>
            <a:srgbClr val="F26B43"/>
          </p15:clr>
        </p15:guide>
        <p15:guide id="5" orient="horz" pos="3888">
          <p15:clr>
            <a:srgbClr val="F26B43"/>
          </p15:clr>
        </p15:guide>
        <p15:guide id="6" pos="384">
          <p15:clr>
            <a:srgbClr val="F26B43"/>
          </p15:clr>
        </p15:guide>
        <p15:guide id="7" pos="729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H="1">
            <a:off x="-357809" y="6136142"/>
            <a:ext cx="329947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532968" y="2131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532968" y="177859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12311" y="-566928"/>
            <a:ext cx="0" cy="56692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13447" y="604385"/>
            <a:ext cx="493776" cy="5303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84632" y="6400800"/>
            <a:ext cx="1628029" cy="356616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-182880" y="1763632"/>
            <a:ext cx="160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3"/>
          <p:cNvSpPr txBox="1">
            <a:spLocks/>
          </p:cNvSpPr>
          <p:nvPr userDrawn="1"/>
        </p:nvSpPr>
        <p:spPr>
          <a:xfrm>
            <a:off x="9265953" y="6373183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2000" b="0" i="0" kern="1200">
                <a:solidFill>
                  <a:schemeClr val="bg1">
                    <a:lumMod val="50000"/>
                  </a:schemeClr>
                </a:solidFill>
                <a:latin typeface="Lato Thin" charset="0"/>
                <a:ea typeface="Lato Thin" charset="0"/>
                <a:cs typeface="Lato Thin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D387AE-8028-434D-82CB-734BF91B162B}" type="slidenum">
              <a:rPr lang="en-US" sz="1400" smtClean="0">
                <a:solidFill>
                  <a:schemeClr val="bg2">
                    <a:lumMod val="50000"/>
                  </a:schemeClr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/>
              <a:t>‹#›</a:t>
            </a:fld>
            <a:endParaRPr lang="en-US" sz="1400">
              <a:solidFill>
                <a:schemeClr val="bg2">
                  <a:lumMod val="50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97695" y="-261257"/>
            <a:ext cx="0" cy="191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10982815" y="-261257"/>
            <a:ext cx="0" cy="191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5181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702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spc="0">
          <a:solidFill>
            <a:srgbClr val="0093E0"/>
          </a:solidFill>
          <a:latin typeface="Lato" charset="0"/>
          <a:ea typeface="Lato" charset="0"/>
          <a:cs typeface="Lato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>
              <a:lumMod val="50000"/>
              <a:lumOff val="50000"/>
            </a:schemeClr>
          </a:solidFill>
          <a:latin typeface="Lato" charset="0"/>
          <a:ea typeface="Lato" charset="0"/>
          <a:cs typeface="Lato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>
              <a:lumMod val="50000"/>
              <a:lumOff val="50000"/>
            </a:schemeClr>
          </a:solidFill>
          <a:latin typeface="Lato" charset="0"/>
          <a:ea typeface="Lato" charset="0"/>
          <a:cs typeface="Lato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>
              <a:lumMod val="50000"/>
              <a:lumOff val="50000"/>
            </a:schemeClr>
          </a:solidFill>
          <a:latin typeface="Lato" charset="0"/>
          <a:ea typeface="Lato" charset="0"/>
          <a:cs typeface="Lat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>
              <a:lumMod val="50000"/>
              <a:lumOff val="50000"/>
            </a:schemeClr>
          </a:solidFill>
          <a:latin typeface="Lato" charset="0"/>
          <a:ea typeface="Lato" charset="0"/>
          <a:cs typeface="Lat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>
              <a:lumMod val="50000"/>
              <a:lumOff val="50000"/>
            </a:schemeClr>
          </a:solidFill>
          <a:latin typeface="Lato" charset="0"/>
          <a:ea typeface="Lato" charset="0"/>
          <a:cs typeface="Lat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624">
          <p15:clr>
            <a:srgbClr val="F26B43"/>
          </p15:clr>
        </p15:guide>
        <p15:guide id="2" pos="384">
          <p15:clr>
            <a:srgbClr val="F26B43"/>
          </p15:clr>
        </p15:guide>
        <p15:guide id="3" orient="horz" pos="720">
          <p15:clr>
            <a:srgbClr val="F26B43"/>
          </p15:clr>
        </p15:guide>
        <p15:guide id="4" orient="horz" pos="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travelclick.sharepoint.com/sites/Marketing/PublishingImages/City/ImageLibrary_City_20Jul16_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666" r="6180" b="15434"/>
          <a:stretch/>
        </p:blipFill>
        <p:spPr bwMode="auto">
          <a:xfrm>
            <a:off x="-34172" y="0"/>
            <a:ext cx="1222617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51604" y="0"/>
            <a:ext cx="12209432" cy="6858000"/>
          </a:xfrm>
          <a:prstGeom prst="rect">
            <a:avLst/>
          </a:prstGeom>
          <a:solidFill>
            <a:srgbClr val="0093E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99067" y="6400800"/>
            <a:ext cx="1691861" cy="3706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9068" y="1961993"/>
            <a:ext cx="41942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TRAVELCLICK SOLUTIONS </a:t>
            </a:r>
          </a:p>
          <a:p>
            <a:r>
              <a:rPr lang="en-US" b="1" spc="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conjunction with </a:t>
            </a:r>
          </a:p>
          <a:p>
            <a:r>
              <a:rPr lang="en-US" b="1" spc="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EXPEDIA Inc. APIs Present</a:t>
            </a:r>
            <a:r>
              <a:rPr lang="en-US" spc="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99068" y="3295275"/>
            <a:ext cx="10753614" cy="3012603"/>
          </a:xfrm>
          <a:prstGeom prst="rect">
            <a:avLst/>
          </a:prstGeom>
        </p:spPr>
        <p:txBody>
          <a:bodyPr vert="horz" lIns="89239" tIns="44620" rIns="89239" bIns="44620" rtlCol="0" anchor="t">
            <a:noAutofit/>
          </a:bodyPr>
          <a:lstStyle>
            <a:lvl1pPr algn="ctr" defTabSz="509241" rtl="0" eaLnBrk="1" latinLnBrk="0" hangingPunct="1">
              <a:spcBef>
                <a:spcPct val="0"/>
              </a:spcBef>
              <a:buNone/>
              <a:defRPr sz="3700" b="0" i="0" kern="1200" spc="300">
                <a:solidFill>
                  <a:schemeClr val="tx1"/>
                </a:solidFill>
                <a:latin typeface="Lato Light"/>
                <a:ea typeface="+mj-ea"/>
                <a:cs typeface="Lato Light"/>
              </a:defRPr>
            </a:lvl1pPr>
          </a:lstStyle>
          <a:p>
            <a:pPr algn="l" defTabSz="914400">
              <a:lnSpc>
                <a:spcPts val="6200"/>
              </a:lnSpc>
            </a:pPr>
            <a:r>
              <a:rPr lang="en-US" sz="72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Brand Position Analysis Dashboard</a:t>
            </a:r>
          </a:p>
          <a:p>
            <a:pPr algn="l" defTabSz="914400">
              <a:lnSpc>
                <a:spcPts val="6200"/>
              </a:lnSpc>
            </a:pPr>
            <a:r>
              <a:rPr lang="en-US" sz="72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(B-PAD)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89308484"/>
              </p:ext>
            </p:extLst>
          </p:nvPr>
        </p:nvGraphicFramePr>
        <p:xfrm>
          <a:off x="9638674" y="5172914"/>
          <a:ext cx="2570757" cy="10202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0757">
                  <a:extLst>
                    <a:ext uri="{9D8B030D-6E8A-4147-A177-3AD203B41FA5}">
                      <a16:colId xmlns:a16="http://schemas.microsoft.com/office/drawing/2014/main" xmlns="" val="3111271776"/>
                    </a:ext>
                  </a:extLst>
                </a:gridCol>
              </a:tblGrid>
              <a:tr h="5101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#</a:t>
                      </a:r>
                      <a:r>
                        <a:rPr 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ExpediaHackathon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7200535"/>
                  </a:ext>
                </a:extLst>
              </a:tr>
              <a:tr h="51012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April 26,</a:t>
                      </a:r>
                      <a:r>
                        <a:rPr lang="en-US" sz="20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2017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4038152"/>
                  </a:ext>
                </a:extLst>
              </a:tr>
            </a:tbl>
          </a:graphicData>
        </a:graphic>
      </p:graphicFrame>
      <p:pic>
        <p:nvPicPr>
          <p:cNvPr id="1026" name="Picture 2" descr="Image result for expedia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98492" y="6395023"/>
            <a:ext cx="1464039" cy="41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955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6"/>
          <p:cNvSpPr txBox="1"/>
          <p:nvPr/>
        </p:nvSpPr>
        <p:spPr>
          <a:xfrm>
            <a:off x="593044" y="2123104"/>
            <a:ext cx="6323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spc="200" dirty="0">
                <a:solidFill>
                  <a:srgbClr val="0092E0"/>
                </a:solidFill>
                <a:latin typeface="Lato Black" charset="0"/>
                <a:ea typeface="Lato Black" charset="0"/>
                <a:cs typeface="Lato Black" charset="0"/>
              </a:rPr>
              <a:t>MULTIPLE DATA SOURCES</a:t>
            </a:r>
            <a:r>
              <a:rPr kumimoji="0" lang="en-US" sz="2000" b="1" i="0" u="none" strike="noStrike" kern="0" cap="none" spc="200" normalizeH="0" baseline="0" noProof="0" dirty="0">
                <a:ln>
                  <a:noFill/>
                </a:ln>
                <a:solidFill>
                  <a:srgbClr val="0092E0"/>
                </a:solidFill>
                <a:effectLst/>
                <a:uLnTx/>
                <a:uFillTx/>
                <a:latin typeface="Lato Black" charset="0"/>
                <a:ea typeface="Lato Black" charset="0"/>
                <a:cs typeface="Lato Black" charset="0"/>
              </a:rPr>
              <a:t/>
            </a:r>
            <a:br>
              <a:rPr kumimoji="0" lang="en-US" sz="2000" b="1" i="0" u="none" strike="noStrike" kern="0" cap="none" spc="200" normalizeH="0" baseline="0" noProof="0" dirty="0">
                <a:ln>
                  <a:noFill/>
                </a:ln>
                <a:solidFill>
                  <a:srgbClr val="0092E0"/>
                </a:solidFill>
                <a:effectLst/>
                <a:uLnTx/>
                <a:uFillTx/>
                <a:latin typeface="Lato Black" charset="0"/>
                <a:ea typeface="Lato Black" charset="0"/>
                <a:cs typeface="Lato Black" charset="0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Between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 their Reservations Solutions Product, Rate Intelligence, and Expedia partners, the data can be overwhelming!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Lato" charset="0"/>
              <a:ea typeface="Lato" charset="0"/>
              <a:cs typeface="Lato" charset="0"/>
            </a:endParaRPr>
          </a:p>
          <a:p>
            <a:pPr marL="0" marR="0" lvl="0" indent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200" normalizeH="0" baseline="0" noProof="0" dirty="0">
              <a:ln>
                <a:noFill/>
              </a:ln>
              <a:solidFill>
                <a:srgbClr val="0092E0"/>
              </a:solidFill>
              <a:effectLst/>
              <a:uLnTx/>
              <a:uFillTx/>
              <a:latin typeface="Lato Black" charset="0"/>
              <a:ea typeface="Lato Black" charset="0"/>
              <a:cs typeface="Lato Black" charset="0"/>
            </a:endParaRPr>
          </a:p>
          <a:p>
            <a:pPr marL="0" marR="0" lvl="0" indent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200" normalizeH="0" baseline="0" noProof="0" dirty="0">
                <a:ln>
                  <a:noFill/>
                </a:ln>
                <a:solidFill>
                  <a:srgbClr val="0092E0"/>
                </a:solidFill>
                <a:effectLst/>
                <a:uLnTx/>
                <a:uFillTx/>
                <a:latin typeface="Lato Black" charset="0"/>
                <a:ea typeface="Lato Black" charset="0"/>
                <a:cs typeface="Lato Black" charset="0"/>
              </a:rPr>
              <a:t>BRAN</a:t>
            </a:r>
            <a:r>
              <a:rPr lang="fr-FR" sz="2000" b="1" kern="0" spc="200" dirty="0">
                <a:solidFill>
                  <a:srgbClr val="0092E0"/>
                </a:solidFill>
                <a:latin typeface="Lato Black" charset="0"/>
                <a:ea typeface="Lato Black" charset="0"/>
                <a:cs typeface="Lato Black" charset="0"/>
              </a:rPr>
              <a:t>D POSITION MISALIGNMENT</a:t>
            </a:r>
            <a:endParaRPr kumimoji="0" lang="fr-FR" sz="2000" b="1" i="0" u="none" strike="noStrike" kern="0" cap="none" spc="200" normalizeH="0" baseline="0" noProof="0" dirty="0">
              <a:ln>
                <a:noFill/>
              </a:ln>
              <a:solidFill>
                <a:srgbClr val="0092E0"/>
              </a:solidFill>
              <a:effectLst/>
              <a:uLnTx/>
              <a:uFillTx/>
              <a:latin typeface="Lato Black" charset="0"/>
              <a:ea typeface="Lato Black" charset="0"/>
              <a:cs typeface="Lato Black" charset="0"/>
            </a:endParaRPr>
          </a:p>
          <a:p>
            <a:pPr marL="0" marR="0" lvl="0" indent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Hotels</a:t>
            </a: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 </a:t>
            </a:r>
            <a:r>
              <a:rPr kumimoji="0" lang="fr-FR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may</a:t>
            </a: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 </a:t>
            </a:r>
            <a:r>
              <a:rPr kumimoji="0" lang="fr-FR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think</a:t>
            </a: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 </a:t>
            </a:r>
            <a:r>
              <a:rPr kumimoji="0" lang="fr-FR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they</a:t>
            </a:r>
            <a:r>
              <a:rPr kumimoji="0" lang="fr-FR" sz="2000" b="0" i="0" u="none" strike="noStrike" kern="0" cap="none" spc="0" normalizeH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 are a </a:t>
            </a:r>
            <a:r>
              <a:rPr kumimoji="0" lang="fr-FR" sz="2000" b="0" i="0" u="none" strike="noStrike" kern="0" cap="none" spc="0" normalizeH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luxury</a:t>
            </a:r>
            <a:r>
              <a:rPr kumimoji="0" lang="fr-FR" sz="2000" b="0" i="0" u="none" strike="noStrike" kern="0" cap="none" spc="0" normalizeH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 brand </a:t>
            </a:r>
            <a:r>
              <a:rPr kumimoji="0" lang="fr-FR" sz="2000" b="0" i="0" u="none" strike="noStrike" kern="0" cap="none" spc="0" normalizeH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with</a:t>
            </a:r>
            <a:r>
              <a:rPr kumimoji="0" lang="fr-FR" sz="2000" b="0" i="0" u="none" strike="noStrike" kern="0" cap="none" spc="0" normalizeH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 </a:t>
            </a:r>
            <a:r>
              <a:rPr kumimoji="0" lang="fr-FR" sz="2000" b="0" i="0" u="none" strike="noStrike" kern="0" cap="none" spc="0" normalizeH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less</a:t>
            </a:r>
            <a:r>
              <a:rPr kumimoji="0" lang="fr-FR" sz="2000" b="0" i="0" u="none" strike="noStrike" kern="0" cap="none" spc="0" normalizeH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 </a:t>
            </a:r>
            <a:r>
              <a:rPr kumimoji="0" lang="fr-FR" sz="2000" b="0" i="0" u="none" strike="noStrike" kern="0" cap="none" spc="0" normalizeH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price</a:t>
            </a:r>
            <a:r>
              <a:rPr kumimoji="0" lang="fr-FR" sz="2000" b="0" i="0" u="none" strike="noStrike" kern="0" cap="none" spc="0" normalizeH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 </a:t>
            </a:r>
            <a:r>
              <a:rPr kumimoji="0" lang="fr-FR" sz="2000" b="0" i="0" u="none" strike="noStrike" kern="0" cap="none" spc="0" normalizeH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elasticity</a:t>
            </a:r>
            <a:r>
              <a:rPr kumimoji="0" lang="fr-FR" sz="2000" b="0" i="0" u="none" strike="noStrike" kern="0" cap="none" spc="0" normalizeH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, but BPAD </a:t>
            </a:r>
            <a:r>
              <a:rPr kumimoji="0" lang="fr-FR" sz="2000" b="0" i="0" u="none" strike="noStrike" kern="0" cap="none" spc="0" normalizeH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categorization</a:t>
            </a:r>
            <a:r>
              <a:rPr kumimoji="0" lang="fr-FR" sz="2000" b="0" i="0" u="none" strike="noStrike" kern="0" cap="none" spc="0" normalizeH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 </a:t>
            </a:r>
            <a:r>
              <a:rPr kumimoji="0" lang="fr-FR" sz="2000" b="0" i="0" u="none" strike="noStrike" kern="0" cap="none" spc="0" normalizeH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can</a:t>
            </a:r>
            <a:r>
              <a:rPr kumimoji="0" lang="fr-FR" sz="2000" b="0" i="0" u="none" strike="noStrike" kern="0" cap="none" spc="0" normalizeH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 </a:t>
            </a:r>
            <a:r>
              <a:rPr kumimoji="0" lang="fr-FR" sz="2000" b="0" i="0" u="none" strike="noStrike" kern="0" cap="none" spc="0" normalizeH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either</a:t>
            </a:r>
            <a:r>
              <a:rPr kumimoji="0" lang="fr-FR" sz="2000" b="0" i="0" u="none" strike="noStrike" kern="0" cap="none" spc="0" normalizeH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 </a:t>
            </a:r>
            <a:r>
              <a:rPr kumimoji="0" lang="fr-FR" sz="2000" b="0" i="0" u="none" strike="noStrike" kern="0" cap="none" spc="0" normalizeH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validate</a:t>
            </a:r>
            <a:r>
              <a:rPr kumimoji="0" lang="fr-FR" sz="2000" b="0" i="0" u="none" strike="noStrike" kern="0" cap="none" spc="0" normalizeH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 or </a:t>
            </a:r>
            <a:r>
              <a:rPr kumimoji="0" lang="fr-FR" sz="2000" b="0" i="0" u="none" strike="noStrike" kern="0" cap="none" spc="0" normalizeH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modify</a:t>
            </a:r>
            <a:r>
              <a:rPr kumimoji="0" lang="fr-FR" sz="2000" b="0" i="0" u="none" strike="noStrike" kern="0" cap="none" spc="0" normalizeH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 brand position</a:t>
            </a:r>
            <a:endParaRPr lang="fr-FR" sz="2000" kern="0" dirty="0">
              <a:solidFill>
                <a:schemeClr val="bg1">
                  <a:lumMod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050" name="Picture 2" descr="https://travelclick.sharepoint.com/sites/Marketing/PublishingImages/Metaphors/ImageLibrary_Metaphors_29Sep16_%2012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20935" r="20271"/>
          <a:stretch/>
        </p:blipFill>
        <p:spPr bwMode="auto">
          <a:xfrm>
            <a:off x="7192108" y="0"/>
            <a:ext cx="546800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3610" name="AutoShape 10" descr="Image result for red check mark ic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3612" name="AutoShape 12" descr="Image result for red check mark ic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1022" y="536544"/>
            <a:ext cx="6275620" cy="1021951"/>
          </a:xfrm>
          <a:prstGeom prst="rect">
            <a:avLst/>
          </a:prstGeom>
        </p:spPr>
        <p:txBody>
          <a:bodyPr/>
          <a:lstStyle>
            <a:lvl1pPr defTabSz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93E0"/>
                </a:solidFill>
                <a:latin typeface="Lato" charset="0"/>
                <a:ea typeface="Lato" charset="0"/>
                <a:cs typeface="Lato" charset="0"/>
              </a:defRPr>
            </a:lvl1pPr>
            <a:lvl2pPr algn="ctr" defTabSz="457200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2pPr>
            <a:lvl3pPr algn="ctr" defTabSz="457200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3pPr>
            <a:lvl4pPr algn="ctr" defTabSz="457200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4pPr>
            <a:lvl5pPr algn="ctr" defTabSz="457200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en-US" sz="2400" b="1" i="1" u="sng" dirty="0"/>
              <a:t>Use Case</a:t>
            </a:r>
            <a:r>
              <a:rPr lang="en-US" sz="2400" b="1" dirty="0"/>
              <a:t>: </a:t>
            </a:r>
          </a:p>
          <a:p>
            <a:r>
              <a:rPr lang="en-US" sz="2400" b="1" dirty="0"/>
              <a:t>Hoteliers have so much information available revenue optimization decisions can be difficult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137" y="5550035"/>
            <a:ext cx="5574984" cy="822408"/>
          </a:xfrm>
          <a:prstGeom prst="rect">
            <a:avLst/>
          </a:prstGeom>
          <a:solidFill>
            <a:srgbClr val="009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1" u="sng" kern="0" spc="300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TC Solution</a:t>
            </a:r>
            <a:r>
              <a:rPr lang="en-US" sz="1600" b="1" i="1" kern="0" spc="300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: Validate Binary Brand Position Categorization Expectations and Provide Revenue Recommendations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51723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6"/>
          <p:cNvSpPr txBox="1"/>
          <p:nvPr/>
        </p:nvSpPr>
        <p:spPr>
          <a:xfrm>
            <a:off x="641022" y="1731883"/>
            <a:ext cx="40629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  <a:defRPr/>
            </a:pPr>
            <a:r>
              <a:rPr lang="en-US" sz="2000" b="1" kern="0" spc="200" noProof="0" dirty="0">
                <a:solidFill>
                  <a:srgbClr val="0092E0"/>
                </a:solidFill>
                <a:latin typeface="Lato Black" charset="0"/>
                <a:ea typeface="Lato Black" charset="0"/>
                <a:cs typeface="Lato Black" charset="0"/>
              </a:rPr>
              <a:t>Brand Position: Defining Luxury vs. Value Brands</a:t>
            </a:r>
            <a:r>
              <a:rPr kumimoji="0" lang="en-US" b="1" i="0" u="none" strike="noStrike" kern="0" cap="none" spc="200" normalizeH="0" baseline="0" noProof="0" dirty="0">
                <a:ln>
                  <a:noFill/>
                </a:ln>
                <a:solidFill>
                  <a:srgbClr val="0092E0"/>
                </a:solidFill>
                <a:effectLst/>
                <a:uLnTx/>
                <a:uFillTx/>
                <a:latin typeface="Lato Black" charset="0"/>
                <a:ea typeface="Lato Black" charset="0"/>
                <a:cs typeface="Lato Black" charset="0"/>
              </a:rPr>
              <a:t/>
            </a:r>
            <a:br>
              <a:rPr kumimoji="0" lang="en-US" b="1" i="0" u="none" strike="noStrike" kern="0" cap="none" spc="200" normalizeH="0" baseline="0" noProof="0" dirty="0">
                <a:ln>
                  <a:noFill/>
                </a:ln>
                <a:solidFill>
                  <a:srgbClr val="0092E0"/>
                </a:solidFill>
                <a:effectLst/>
                <a:uLnTx/>
                <a:uFillTx/>
                <a:latin typeface="Lato Black" charset="0"/>
                <a:ea typeface="Lato Black" charset="0"/>
                <a:cs typeface="Lato Black" charset="0"/>
              </a:rPr>
            </a:br>
            <a:r>
              <a:rPr lang="en-US" kern="0" noProof="0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 Black" charset="0"/>
                <a:cs typeface="Lato Black" charset="0"/>
              </a:rPr>
              <a:t>Luxury brands focus on service with higher </a:t>
            </a:r>
            <a:r>
              <a:rPr lang="en-US" kern="0" noProof="0" dirty="0" err="1" smtClean="0">
                <a:solidFill>
                  <a:schemeClr val="bg1">
                    <a:lumMod val="50000"/>
                  </a:schemeClr>
                </a:solidFill>
                <a:latin typeface="Lato" charset="0"/>
                <a:ea typeface="Lato Black" charset="0"/>
                <a:cs typeface="Lato Black" charset="0"/>
              </a:rPr>
              <a:t>RevPAR</a:t>
            </a:r>
            <a:r>
              <a:rPr lang="en-US" kern="0" noProof="0" dirty="0" smtClean="0">
                <a:solidFill>
                  <a:schemeClr val="bg1">
                    <a:lumMod val="50000"/>
                  </a:schemeClr>
                </a:solidFill>
                <a:latin typeface="Lato" charset="0"/>
                <a:ea typeface="Lato Black" charset="0"/>
                <a:cs typeface="Lato Black" charset="0"/>
              </a:rPr>
              <a:t>; </a:t>
            </a:r>
            <a:r>
              <a:rPr lang="en-US" kern="0" noProof="0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 Black" charset="0"/>
                <a:cs typeface="Lato Black" charset="0"/>
              </a:rPr>
              <a:t>Value brands focus on </a:t>
            </a:r>
            <a:r>
              <a:rPr lang="en-US" kern="0" noProof="0" dirty="0" smtClean="0">
                <a:solidFill>
                  <a:schemeClr val="bg1">
                    <a:lumMod val="50000"/>
                  </a:schemeClr>
                </a:solidFill>
                <a:latin typeface="Lato" charset="0"/>
                <a:ea typeface="Lato Black" charset="0"/>
                <a:cs typeface="Lato Black" charset="0"/>
              </a:rPr>
              <a:t>Visibility and competitive ADR.</a:t>
            </a:r>
            <a:r>
              <a:rPr lang="en-US" kern="0" dirty="0" smtClean="0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kern="0" dirty="0" err="1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Also</a:t>
            </a:r>
            <a:r>
              <a:rPr lang="fr-FR" kern="0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B-PAD compares </a:t>
            </a:r>
            <a:r>
              <a:rPr lang="fr-FR" kern="0" dirty="0" err="1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Luxury</a:t>
            </a:r>
            <a:r>
              <a:rPr lang="fr-FR" kern="0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Brands vs. Value Brands in the </a:t>
            </a:r>
            <a:r>
              <a:rPr lang="fr-FR" kern="0" dirty="0" err="1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same</a:t>
            </a:r>
            <a:r>
              <a:rPr lang="fr-FR" kern="0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kern="0" dirty="0" err="1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Comp</a:t>
            </a:r>
            <a:r>
              <a:rPr lang="fr-FR" kern="0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Set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 Black" charset="0"/>
                <a:cs typeface="Lato Black" charset="0"/>
              </a:rPr>
              <a:t> </a:t>
            </a:r>
            <a:endParaRPr kumimoji="0" lang="en-US" sz="1200" b="1" i="0" u="none" strike="noStrike" kern="0" cap="none" spc="200" normalizeH="0" baseline="0" noProof="0" dirty="0">
              <a:ln>
                <a:noFill/>
              </a:ln>
              <a:solidFill>
                <a:srgbClr val="0092E0"/>
              </a:solidFill>
              <a:effectLst/>
              <a:uLnTx/>
              <a:uFillTx/>
              <a:latin typeface="Lato Black" charset="0"/>
              <a:ea typeface="Lato Black" charset="0"/>
              <a:cs typeface="Lato Black" charset="0"/>
            </a:endParaRPr>
          </a:p>
          <a:p>
            <a:pPr marL="0" marR="0" lvl="0" indent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200" normalizeH="0" baseline="0" noProof="0" dirty="0">
                <a:ln>
                  <a:noFill/>
                </a:ln>
                <a:solidFill>
                  <a:srgbClr val="0092E0"/>
                </a:solidFill>
                <a:effectLst/>
                <a:uLnTx/>
                <a:uFillTx/>
                <a:latin typeface="Lato Black" charset="0"/>
                <a:ea typeface="Lato Black" charset="0"/>
                <a:cs typeface="Lato Black" charset="0"/>
              </a:rPr>
              <a:t>Revenue </a:t>
            </a:r>
            <a:r>
              <a:rPr kumimoji="0" lang="fr-FR" sz="2000" b="1" i="0" u="none" strike="noStrike" kern="0" cap="none" spc="200" normalizeH="0" baseline="0" noProof="0" dirty="0" err="1">
                <a:ln>
                  <a:noFill/>
                </a:ln>
                <a:solidFill>
                  <a:srgbClr val="0092E0"/>
                </a:solidFill>
                <a:effectLst/>
                <a:uLnTx/>
                <a:uFillTx/>
                <a:latin typeface="Lato Black" charset="0"/>
                <a:ea typeface="Lato Black" charset="0"/>
                <a:cs typeface="Lato Black" charset="0"/>
              </a:rPr>
              <a:t>Recommendation</a:t>
            </a:r>
            <a:endParaRPr kumimoji="0" lang="fr-FR" sz="2000" b="1" i="0" u="none" strike="noStrike" kern="0" cap="none" spc="200" normalizeH="0" baseline="0" noProof="0" dirty="0">
              <a:ln>
                <a:noFill/>
              </a:ln>
              <a:solidFill>
                <a:srgbClr val="0092E0"/>
              </a:solidFill>
              <a:effectLst/>
              <a:uLnTx/>
              <a:uFillTx/>
              <a:latin typeface="Lato Black" charset="0"/>
              <a:ea typeface="Lato Black" charset="0"/>
              <a:cs typeface="Lato Black" charset="0"/>
            </a:endParaRPr>
          </a:p>
          <a:p>
            <a:pPr marL="0" marR="0" lvl="0" indent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kern="0" dirty="0" err="1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Luxury</a:t>
            </a:r>
            <a:r>
              <a:rPr lang="fr-FR" kern="0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brands </a:t>
            </a:r>
            <a:r>
              <a:rPr lang="fr-FR" kern="0" dirty="0" err="1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can</a:t>
            </a:r>
            <a:r>
              <a:rPr lang="fr-FR" kern="0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kern="0" dirty="0" err="1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increase</a:t>
            </a:r>
            <a:r>
              <a:rPr lang="fr-FR" kern="0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or Value brands </a:t>
            </a:r>
            <a:r>
              <a:rPr lang="fr-FR" kern="0" dirty="0" err="1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can</a:t>
            </a:r>
            <a:r>
              <a:rPr lang="fr-FR" kern="0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kern="0" dirty="0" err="1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decrease</a:t>
            </a:r>
            <a:r>
              <a:rPr lang="fr-FR" kern="0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kern="0" dirty="0" err="1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their</a:t>
            </a:r>
            <a:r>
              <a:rPr lang="fr-FR" kern="0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ADR</a:t>
            </a:r>
          </a:p>
        </p:txBody>
      </p:sp>
      <p:sp>
        <p:nvSpPr>
          <p:cNvPr id="153610" name="AutoShape 10" descr="Image result for red check mark ic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3612" name="AutoShape 12" descr="Image result for red check mark ic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1022" y="536544"/>
            <a:ext cx="6275620" cy="1021951"/>
          </a:xfrm>
          <a:prstGeom prst="rect">
            <a:avLst/>
          </a:prstGeom>
        </p:spPr>
        <p:txBody>
          <a:bodyPr/>
          <a:lstStyle>
            <a:lvl1pPr defTabSz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93E0"/>
                </a:solidFill>
                <a:latin typeface="Lato" charset="0"/>
                <a:ea typeface="Lato" charset="0"/>
                <a:cs typeface="Lato" charset="0"/>
              </a:defRPr>
            </a:lvl1pPr>
            <a:lvl2pPr algn="ctr" defTabSz="457200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2pPr>
            <a:lvl3pPr algn="ctr" defTabSz="457200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3pPr>
            <a:lvl4pPr algn="ctr" defTabSz="457200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4pPr>
            <a:lvl5pPr algn="ctr" defTabSz="457200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en-US" sz="2400" b="1" i="1" u="sng" dirty="0"/>
              <a:t>Output: Brand Position and Revenue Recommendations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091" y="747712"/>
            <a:ext cx="5553075" cy="2924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090" y="4016284"/>
            <a:ext cx="5553075" cy="241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514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9472" y="4134972"/>
            <a:ext cx="4084320" cy="1216660"/>
          </a:xfrm>
          <a:prstGeom prst="rect">
            <a:avLst/>
          </a:prstGeom>
          <a:solidFill>
            <a:srgbClr val="0093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3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9472" y="2721633"/>
            <a:ext cx="4084320" cy="1216660"/>
          </a:xfrm>
          <a:prstGeom prst="rect">
            <a:avLst/>
          </a:prstGeom>
          <a:solidFill>
            <a:srgbClr val="0093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3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2675" y="2750619"/>
            <a:ext cx="7219116" cy="1097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 fontAlgn="b">
              <a:lnSpc>
                <a:spcPts val="17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If Luxury Brand, Property contained “service” score &gt;.9</a:t>
            </a:r>
          </a:p>
          <a:p>
            <a:pPr marL="342900" indent="-342900" fontAlgn="b">
              <a:lnSpc>
                <a:spcPts val="17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If Value Brand, Property contained “value” score &gt;.9</a:t>
            </a:r>
          </a:p>
        </p:txBody>
      </p:sp>
      <p:sp>
        <p:nvSpPr>
          <p:cNvPr id="9" name="Rectangle 8"/>
          <p:cNvSpPr/>
          <p:nvPr/>
        </p:nvSpPr>
        <p:spPr>
          <a:xfrm>
            <a:off x="4722675" y="1238842"/>
            <a:ext cx="7219116" cy="1344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 fontAlgn="b">
              <a:lnSpc>
                <a:spcPts val="17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If Luxury Brand, LSR &gt;10</a:t>
            </a:r>
          </a:p>
          <a:p>
            <a:pPr marL="342900" indent="-342900" fontAlgn="b">
              <a:lnSpc>
                <a:spcPts val="17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If Value Brand, LSR &lt;10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2676" y="4164890"/>
            <a:ext cx="7469324" cy="1097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marR="0" lvl="0" indent="-342900" defTabSz="914400" eaLnBrk="1" fontAlgn="b" latinLnBrk="0" hangingPunct="1">
              <a:lnSpc>
                <a:spcPts val="17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TC ADR vs. Comp Set (if higher: Luxury, </a:t>
            </a:r>
            <a:r>
              <a:rPr lang="en-US" sz="2000" kern="0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ower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: Value)</a:t>
            </a:r>
          </a:p>
          <a:p>
            <a:pPr marL="342900" indent="-342900" fontAlgn="b">
              <a:lnSpc>
                <a:spcPts val="17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TC REVPAR vs. Comp Set (if higher: Luxury, Lower: Value)</a:t>
            </a:r>
          </a:p>
          <a:p>
            <a:pPr marL="342900" marR="0" lvl="0" indent="-342900" defTabSz="914400" eaLnBrk="1" fontAlgn="b" latinLnBrk="0" hangingPunct="1">
              <a:lnSpc>
                <a:spcPts val="17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TC Occupancy: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 (if lower: Luxury, if higher: Value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9472" y="1302717"/>
            <a:ext cx="4084320" cy="1216660"/>
          </a:xfrm>
          <a:prstGeom prst="rect">
            <a:avLst/>
          </a:prstGeom>
          <a:solidFill>
            <a:srgbClr val="0093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3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9472" y="1588828"/>
            <a:ext cx="4067544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ts val="19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2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 Black" charset="0"/>
                <a:ea typeface="Lato Black" charset="0"/>
                <a:cs typeface="Lato Black" charset="0"/>
              </a:rPr>
              <a:t>Expedia </a:t>
            </a:r>
          </a:p>
          <a:p>
            <a:pPr marL="0" marR="0" lvl="0" indent="0" algn="ctr" defTabSz="914400" eaLnBrk="1" fontAlgn="base" latinLnBrk="0" hangingPunct="1">
              <a:lnSpc>
                <a:spcPts val="19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2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 Black" charset="0"/>
                <a:ea typeface="Lato Black" charset="0"/>
                <a:cs typeface="Lato Black" charset="0"/>
              </a:rPr>
              <a:t>Lodging Sort Rank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6830" y="3077086"/>
            <a:ext cx="4056962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ts val="19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2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 Black" charset="0"/>
                <a:ea typeface="Lato Black" charset="0"/>
                <a:cs typeface="Lato Black" charset="0"/>
              </a:rPr>
              <a:t>Expedia </a:t>
            </a:r>
          </a:p>
          <a:p>
            <a:pPr marL="0" marR="0" lvl="0" indent="0" algn="ctr" defTabSz="914400" eaLnBrk="1" fontAlgn="base" latinLnBrk="0" hangingPunct="1">
              <a:lnSpc>
                <a:spcPts val="19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spc="200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Hotel </a:t>
            </a:r>
            <a:r>
              <a:rPr kumimoji="0" lang="en-US" sz="2000" b="1" i="0" u="none" strike="noStrike" kern="0" cap="none" spc="2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 Black" charset="0"/>
                <a:ea typeface="Lato Black" charset="0"/>
                <a:cs typeface="Lato Black" charset="0"/>
              </a:rPr>
              <a:t>Review Analyzer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9763" y="4575307"/>
            <a:ext cx="4273969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ts val="19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2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 Black" charset="0"/>
                <a:ea typeface="Lato Black" charset="0"/>
                <a:cs typeface="Lato Black" charset="0"/>
              </a:rPr>
              <a:t>TravelClick HT360 (Rate360, Demand360, Agency360)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826244" y="2583251"/>
            <a:ext cx="6472428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26244" y="4036131"/>
            <a:ext cx="6472428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1022" y="391486"/>
            <a:ext cx="11230136" cy="1021951"/>
          </a:xfrm>
          <a:prstGeom prst="rect">
            <a:avLst/>
          </a:prstGeom>
        </p:spPr>
        <p:txBody>
          <a:bodyPr/>
          <a:lstStyle>
            <a:lvl1pPr defTabSz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93E0"/>
                </a:solidFill>
                <a:latin typeface="Lato" charset="0"/>
                <a:ea typeface="Lato" charset="0"/>
                <a:cs typeface="Lato" charset="0"/>
              </a:defRPr>
            </a:lvl1pPr>
            <a:lvl2pPr algn="ctr" defTabSz="457200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2pPr>
            <a:lvl3pPr algn="ctr" defTabSz="457200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3pPr>
            <a:lvl4pPr algn="ctr" defTabSz="457200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4pPr>
            <a:lvl5pPr algn="ctr" defTabSz="457200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en-US" b="1" dirty="0"/>
              <a:t>APIs utilized in the Brand Position Analysis Dashboard (B-PAD)</a:t>
            </a:r>
          </a:p>
          <a:p>
            <a:r>
              <a:rPr lang="en-US" sz="2000" i="1" kern="0" dirty="0">
                <a:solidFill>
                  <a:schemeClr val="bg1">
                    <a:lumMod val="50000"/>
                  </a:schemeClr>
                </a:solidFill>
              </a:rPr>
              <a:t>Integrating TravelClick data with Expedia APIs creates a unique and complete view of the brand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9472" y="5575893"/>
            <a:ext cx="11230136" cy="1021951"/>
          </a:xfrm>
          <a:prstGeom prst="rect">
            <a:avLst/>
          </a:prstGeom>
        </p:spPr>
        <p:txBody>
          <a:bodyPr/>
          <a:lstStyle>
            <a:lvl1pPr defTabSz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93E0"/>
                </a:solidFill>
                <a:latin typeface="Lato" charset="0"/>
                <a:ea typeface="Lato" charset="0"/>
                <a:cs typeface="Lato" charset="0"/>
              </a:defRPr>
            </a:lvl1pPr>
            <a:lvl2pPr algn="ctr" defTabSz="457200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2pPr>
            <a:lvl3pPr algn="ctr" defTabSz="457200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3pPr>
            <a:lvl4pPr algn="ctr" defTabSz="457200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4pPr>
            <a:lvl5pPr algn="ctr" defTabSz="457200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en-US" sz="2000" b="1" dirty="0"/>
              <a:t>Note: this is a scalable model that can continue to expand with additional Expedia APIs </a:t>
            </a:r>
          </a:p>
        </p:txBody>
      </p:sp>
    </p:spTree>
    <p:extLst>
      <p:ext uri="{BB962C8B-B14F-4D97-AF65-F5344CB8AC3E}">
        <p14:creationId xmlns:p14="http://schemas.microsoft.com/office/powerpoint/2010/main" xmlns="" val="948524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8716" y="0"/>
            <a:ext cx="12209432" cy="6858000"/>
          </a:xfrm>
          <a:prstGeom prst="rect">
            <a:avLst/>
          </a:prstGeom>
          <a:solidFill>
            <a:srgbClr val="0093E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399067" y="499776"/>
            <a:ext cx="9835564" cy="1693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6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 Black" charset="0"/>
                <a:ea typeface="Lato Black" charset="0"/>
                <a:cs typeface="Lato Black" charset="0"/>
              </a:rPr>
              <a:t>B-PAD</a:t>
            </a:r>
          </a:p>
          <a:p>
            <a:pPr marL="0" marR="0" lvl="0" indent="0" algn="l" defTabSz="914400" rtl="0" eaLnBrk="1" fontAlgn="auto" latinLnBrk="0" hangingPunct="1">
              <a:lnSpc>
                <a:spcPts val="6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DEMO</a:t>
            </a: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Lato Black" charset="0"/>
              <a:ea typeface="Lato Black" charset="0"/>
              <a:cs typeface="Lato Blac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99067" y="6400800"/>
            <a:ext cx="1691861" cy="37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173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2"/>
          <p:cNvSpPr txBox="1"/>
          <p:nvPr/>
        </p:nvSpPr>
        <p:spPr>
          <a:xfrm>
            <a:off x="610461" y="647881"/>
            <a:ext cx="11000045" cy="1089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0" i="0" spc="0">
                <a:solidFill>
                  <a:srgbClr val="0093E0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en-US" sz="6400" dirty="0">
                <a:latin typeface="Lato Bold"/>
              </a:rPr>
              <a:t>Value Proposition: </a:t>
            </a:r>
          </a:p>
          <a:p>
            <a:r>
              <a:rPr lang="en-US" sz="6400" dirty="0">
                <a:latin typeface="Lato Bold"/>
              </a:rPr>
              <a:t>Creating a Decision Making Tool</a:t>
            </a:r>
          </a:p>
          <a:p>
            <a:endParaRPr lang="en-US" sz="3200" dirty="0">
              <a:latin typeface="Lato Bold"/>
            </a:endParaRPr>
          </a:p>
        </p:txBody>
      </p:sp>
      <p:sp>
        <p:nvSpPr>
          <p:cNvPr id="29" name="Freeform 29"/>
          <p:cNvSpPr>
            <a:spLocks noChangeAspect="1" noEditPoints="1"/>
          </p:cNvSpPr>
          <p:nvPr/>
        </p:nvSpPr>
        <p:spPr bwMode="auto">
          <a:xfrm>
            <a:off x="4499258" y="3404256"/>
            <a:ext cx="270000" cy="360000"/>
          </a:xfrm>
          <a:custGeom>
            <a:avLst/>
            <a:gdLst>
              <a:gd name="T0" fmla="*/ 213 w 240"/>
              <a:gd name="T1" fmla="*/ 0 h 240"/>
              <a:gd name="T2" fmla="*/ 26 w 240"/>
              <a:gd name="T3" fmla="*/ 0 h 240"/>
              <a:gd name="T4" fmla="*/ 0 w 240"/>
              <a:gd name="T5" fmla="*/ 26 h 240"/>
              <a:gd name="T6" fmla="*/ 0 w 240"/>
              <a:gd name="T7" fmla="*/ 213 h 240"/>
              <a:gd name="T8" fmla="*/ 26 w 240"/>
              <a:gd name="T9" fmla="*/ 240 h 240"/>
              <a:gd name="T10" fmla="*/ 213 w 240"/>
              <a:gd name="T11" fmla="*/ 240 h 240"/>
              <a:gd name="T12" fmla="*/ 240 w 240"/>
              <a:gd name="T13" fmla="*/ 213 h 240"/>
              <a:gd name="T14" fmla="*/ 240 w 240"/>
              <a:gd name="T15" fmla="*/ 26 h 240"/>
              <a:gd name="T16" fmla="*/ 213 w 240"/>
              <a:gd name="T17" fmla="*/ 0 h 240"/>
              <a:gd name="T18" fmla="*/ 213 w 240"/>
              <a:gd name="T19" fmla="*/ 0 h 240"/>
              <a:gd name="T20" fmla="*/ 80 w 240"/>
              <a:gd name="T21" fmla="*/ 186 h 240"/>
              <a:gd name="T22" fmla="*/ 53 w 240"/>
              <a:gd name="T23" fmla="*/ 186 h 240"/>
              <a:gd name="T24" fmla="*/ 53 w 240"/>
              <a:gd name="T25" fmla="*/ 93 h 240"/>
              <a:gd name="T26" fmla="*/ 80 w 240"/>
              <a:gd name="T27" fmla="*/ 93 h 240"/>
              <a:gd name="T28" fmla="*/ 80 w 240"/>
              <a:gd name="T29" fmla="*/ 186 h 240"/>
              <a:gd name="T30" fmla="*/ 80 w 240"/>
              <a:gd name="T31" fmla="*/ 186 h 240"/>
              <a:gd name="T32" fmla="*/ 133 w 240"/>
              <a:gd name="T33" fmla="*/ 186 h 240"/>
              <a:gd name="T34" fmla="*/ 106 w 240"/>
              <a:gd name="T35" fmla="*/ 186 h 240"/>
              <a:gd name="T36" fmla="*/ 106 w 240"/>
              <a:gd name="T37" fmla="*/ 53 h 240"/>
              <a:gd name="T38" fmla="*/ 133 w 240"/>
              <a:gd name="T39" fmla="*/ 53 h 240"/>
              <a:gd name="T40" fmla="*/ 133 w 240"/>
              <a:gd name="T41" fmla="*/ 186 h 240"/>
              <a:gd name="T42" fmla="*/ 133 w 240"/>
              <a:gd name="T43" fmla="*/ 186 h 240"/>
              <a:gd name="T44" fmla="*/ 186 w 240"/>
              <a:gd name="T45" fmla="*/ 186 h 240"/>
              <a:gd name="T46" fmla="*/ 160 w 240"/>
              <a:gd name="T47" fmla="*/ 186 h 240"/>
              <a:gd name="T48" fmla="*/ 160 w 240"/>
              <a:gd name="T49" fmla="*/ 133 h 240"/>
              <a:gd name="T50" fmla="*/ 186 w 240"/>
              <a:gd name="T51" fmla="*/ 133 h 240"/>
              <a:gd name="T52" fmla="*/ 186 w 240"/>
              <a:gd name="T53" fmla="*/ 186 h 240"/>
              <a:gd name="T54" fmla="*/ 186 w 240"/>
              <a:gd name="T55" fmla="*/ 18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40" h="240">
                <a:moveTo>
                  <a:pt x="213" y="0"/>
                </a:moveTo>
                <a:lnTo>
                  <a:pt x="26" y="0"/>
                </a:lnTo>
                <a:cubicBezTo>
                  <a:pt x="12" y="0"/>
                  <a:pt x="0" y="12"/>
                  <a:pt x="0" y="26"/>
                </a:cubicBezTo>
                <a:lnTo>
                  <a:pt x="0" y="213"/>
                </a:lnTo>
                <a:cubicBezTo>
                  <a:pt x="0" y="228"/>
                  <a:pt x="12" y="240"/>
                  <a:pt x="26" y="240"/>
                </a:cubicBezTo>
                <a:lnTo>
                  <a:pt x="213" y="240"/>
                </a:lnTo>
                <a:cubicBezTo>
                  <a:pt x="228" y="240"/>
                  <a:pt x="240" y="228"/>
                  <a:pt x="240" y="213"/>
                </a:cubicBezTo>
                <a:lnTo>
                  <a:pt x="240" y="26"/>
                </a:lnTo>
                <a:cubicBezTo>
                  <a:pt x="240" y="12"/>
                  <a:pt x="228" y="0"/>
                  <a:pt x="213" y="0"/>
                </a:cubicBezTo>
                <a:lnTo>
                  <a:pt x="213" y="0"/>
                </a:lnTo>
                <a:close/>
                <a:moveTo>
                  <a:pt x="80" y="186"/>
                </a:moveTo>
                <a:lnTo>
                  <a:pt x="53" y="186"/>
                </a:lnTo>
                <a:lnTo>
                  <a:pt x="53" y="93"/>
                </a:lnTo>
                <a:lnTo>
                  <a:pt x="80" y="93"/>
                </a:lnTo>
                <a:lnTo>
                  <a:pt x="80" y="186"/>
                </a:lnTo>
                <a:lnTo>
                  <a:pt x="80" y="186"/>
                </a:lnTo>
                <a:close/>
                <a:moveTo>
                  <a:pt x="133" y="186"/>
                </a:moveTo>
                <a:lnTo>
                  <a:pt x="106" y="186"/>
                </a:lnTo>
                <a:lnTo>
                  <a:pt x="106" y="53"/>
                </a:lnTo>
                <a:lnTo>
                  <a:pt x="133" y="53"/>
                </a:lnTo>
                <a:lnTo>
                  <a:pt x="133" y="186"/>
                </a:lnTo>
                <a:lnTo>
                  <a:pt x="133" y="186"/>
                </a:lnTo>
                <a:close/>
                <a:moveTo>
                  <a:pt x="186" y="186"/>
                </a:moveTo>
                <a:lnTo>
                  <a:pt x="160" y="186"/>
                </a:lnTo>
                <a:lnTo>
                  <a:pt x="160" y="133"/>
                </a:lnTo>
                <a:lnTo>
                  <a:pt x="186" y="133"/>
                </a:lnTo>
                <a:lnTo>
                  <a:pt x="186" y="186"/>
                </a:lnTo>
                <a:lnTo>
                  <a:pt x="186" y="1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 flipH="1">
            <a:off x="651340" y="3308261"/>
            <a:ext cx="1007747" cy="1008009"/>
            <a:chOff x="2260215" y="3756774"/>
            <a:chExt cx="3735181" cy="3736152"/>
          </a:xfrm>
        </p:grpSpPr>
        <p:sp>
          <p:nvSpPr>
            <p:cNvPr id="44" name="Oval 5"/>
            <p:cNvSpPr>
              <a:spLocks noChangeArrowheads="1"/>
            </p:cNvSpPr>
            <p:nvPr/>
          </p:nvSpPr>
          <p:spPr bwMode="auto">
            <a:xfrm>
              <a:off x="2607368" y="4104019"/>
              <a:ext cx="3043073" cy="3043866"/>
            </a:xfrm>
            <a:prstGeom prst="ellipse">
              <a:avLst/>
            </a:prstGeom>
            <a:solidFill>
              <a:srgbClr val="0093E0"/>
            </a:solidFill>
            <a:ln>
              <a:noFill/>
            </a:ln>
            <a:extLst/>
          </p:spPr>
          <p:txBody>
            <a:bodyPr vert="horz" wrap="square" lIns="182843" tIns="91422" rIns="182843" bIns="9142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2260215" y="3756774"/>
              <a:ext cx="3735181" cy="3736152"/>
              <a:chOff x="1119258" y="2257147"/>
              <a:chExt cx="1868076" cy="1868076"/>
            </a:xfrm>
          </p:grpSpPr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2495041" y="2394505"/>
                <a:ext cx="356034" cy="354935"/>
              </a:xfrm>
              <a:custGeom>
                <a:avLst/>
                <a:gdLst>
                  <a:gd name="T0" fmla="*/ 207 w 207"/>
                  <a:gd name="T1" fmla="*/ 181 h 206"/>
                  <a:gd name="T2" fmla="*/ 26 w 207"/>
                  <a:gd name="T3" fmla="*/ 0 h 206"/>
                  <a:gd name="T4" fmla="*/ 0 w 207"/>
                  <a:gd name="T5" fmla="*/ 44 h 206"/>
                  <a:gd name="T6" fmla="*/ 163 w 207"/>
                  <a:gd name="T7" fmla="*/ 206 h 206"/>
                  <a:gd name="T8" fmla="*/ 207 w 207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6">
                    <a:moveTo>
                      <a:pt x="207" y="181"/>
                    </a:moveTo>
                    <a:cubicBezTo>
                      <a:pt x="162" y="107"/>
                      <a:pt x="100" y="45"/>
                      <a:pt x="26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6" y="85"/>
                      <a:pt x="122" y="140"/>
                      <a:pt x="163" y="206"/>
                    </a:cubicBezTo>
                    <a:lnTo>
                      <a:pt x="207" y="1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7"/>
              <p:cNvSpPr>
                <a:spLocks/>
              </p:cNvSpPr>
              <p:nvPr/>
            </p:nvSpPr>
            <p:spPr bwMode="auto">
              <a:xfrm>
                <a:off x="2075273" y="2257147"/>
                <a:ext cx="427460" cy="191203"/>
              </a:xfrm>
              <a:custGeom>
                <a:avLst/>
                <a:gdLst>
                  <a:gd name="T0" fmla="*/ 0 w 248"/>
                  <a:gd name="T1" fmla="*/ 0 h 111"/>
                  <a:gd name="T2" fmla="*/ 0 w 248"/>
                  <a:gd name="T3" fmla="*/ 51 h 111"/>
                  <a:gd name="T4" fmla="*/ 222 w 248"/>
                  <a:gd name="T5" fmla="*/ 111 h 111"/>
                  <a:gd name="T6" fmla="*/ 248 w 248"/>
                  <a:gd name="T7" fmla="*/ 67 h 111"/>
                  <a:gd name="T8" fmla="*/ 0 w 248"/>
                  <a:gd name="T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80" y="53"/>
                      <a:pt x="156" y="75"/>
                      <a:pt x="222" y="111"/>
                    </a:cubicBezTo>
                    <a:cubicBezTo>
                      <a:pt x="248" y="67"/>
                      <a:pt x="248" y="67"/>
                      <a:pt x="248" y="67"/>
                    </a:cubicBezTo>
                    <a:cubicBezTo>
                      <a:pt x="174" y="26"/>
                      <a:pt x="90" y="2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8"/>
              <p:cNvSpPr>
                <a:spLocks/>
              </p:cNvSpPr>
              <p:nvPr/>
            </p:nvSpPr>
            <p:spPr bwMode="auto">
              <a:xfrm>
                <a:off x="2796131" y="2743946"/>
                <a:ext cx="191203" cy="425262"/>
              </a:xfrm>
              <a:custGeom>
                <a:avLst/>
                <a:gdLst>
                  <a:gd name="T0" fmla="*/ 45 w 111"/>
                  <a:gd name="T1" fmla="*/ 0 h 247"/>
                  <a:gd name="T2" fmla="*/ 0 w 111"/>
                  <a:gd name="T3" fmla="*/ 26 h 247"/>
                  <a:gd name="T4" fmla="*/ 60 w 111"/>
                  <a:gd name="T5" fmla="*/ 247 h 247"/>
                  <a:gd name="T6" fmla="*/ 111 w 111"/>
                  <a:gd name="T7" fmla="*/ 247 h 247"/>
                  <a:gd name="T8" fmla="*/ 45 w 111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45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37" y="92"/>
                      <a:pt x="58" y="167"/>
                      <a:pt x="60" y="247"/>
                    </a:cubicBezTo>
                    <a:cubicBezTo>
                      <a:pt x="111" y="247"/>
                      <a:pt x="111" y="247"/>
                      <a:pt x="111" y="247"/>
                    </a:cubicBezTo>
                    <a:cubicBezTo>
                      <a:pt x="109" y="158"/>
                      <a:pt x="85" y="74"/>
                      <a:pt x="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9"/>
              <p:cNvSpPr>
                <a:spLocks/>
              </p:cNvSpPr>
              <p:nvPr/>
            </p:nvSpPr>
            <p:spPr bwMode="auto">
              <a:xfrm>
                <a:off x="2796131" y="3213162"/>
                <a:ext cx="191203" cy="427460"/>
              </a:xfrm>
              <a:custGeom>
                <a:avLst/>
                <a:gdLst>
                  <a:gd name="T0" fmla="*/ 60 w 111"/>
                  <a:gd name="T1" fmla="*/ 0 h 248"/>
                  <a:gd name="T2" fmla="*/ 0 w 111"/>
                  <a:gd name="T3" fmla="*/ 222 h 248"/>
                  <a:gd name="T4" fmla="*/ 45 w 111"/>
                  <a:gd name="T5" fmla="*/ 248 h 248"/>
                  <a:gd name="T6" fmla="*/ 111 w 111"/>
                  <a:gd name="T7" fmla="*/ 0 h 248"/>
                  <a:gd name="T8" fmla="*/ 6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60" y="0"/>
                    </a:moveTo>
                    <a:cubicBezTo>
                      <a:pt x="58" y="80"/>
                      <a:pt x="37" y="156"/>
                      <a:pt x="0" y="222"/>
                    </a:cubicBezTo>
                    <a:cubicBezTo>
                      <a:pt x="45" y="248"/>
                      <a:pt x="45" y="248"/>
                      <a:pt x="45" y="248"/>
                    </a:cubicBezTo>
                    <a:cubicBezTo>
                      <a:pt x="85" y="174"/>
                      <a:pt x="109" y="90"/>
                      <a:pt x="111" y="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10"/>
              <p:cNvSpPr>
                <a:spLocks/>
              </p:cNvSpPr>
              <p:nvPr/>
            </p:nvSpPr>
            <p:spPr bwMode="auto">
              <a:xfrm>
                <a:off x="2495041" y="3632930"/>
                <a:ext cx="356034" cy="356034"/>
              </a:xfrm>
              <a:custGeom>
                <a:avLst/>
                <a:gdLst>
                  <a:gd name="T0" fmla="*/ 207 w 207"/>
                  <a:gd name="T1" fmla="*/ 26 h 207"/>
                  <a:gd name="T2" fmla="*/ 163 w 207"/>
                  <a:gd name="T3" fmla="*/ 0 h 207"/>
                  <a:gd name="T4" fmla="*/ 0 w 207"/>
                  <a:gd name="T5" fmla="*/ 163 h 207"/>
                  <a:gd name="T6" fmla="*/ 26 w 207"/>
                  <a:gd name="T7" fmla="*/ 207 h 207"/>
                  <a:gd name="T8" fmla="*/ 207 w 207"/>
                  <a:gd name="T9" fmla="*/ 26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7">
                    <a:moveTo>
                      <a:pt x="207" y="26"/>
                    </a:moveTo>
                    <a:cubicBezTo>
                      <a:pt x="163" y="0"/>
                      <a:pt x="163" y="0"/>
                      <a:pt x="163" y="0"/>
                    </a:cubicBezTo>
                    <a:cubicBezTo>
                      <a:pt x="122" y="66"/>
                      <a:pt x="66" y="122"/>
                      <a:pt x="0" y="163"/>
                    </a:cubicBezTo>
                    <a:cubicBezTo>
                      <a:pt x="26" y="207"/>
                      <a:pt x="26" y="207"/>
                      <a:pt x="26" y="207"/>
                    </a:cubicBezTo>
                    <a:cubicBezTo>
                      <a:pt x="100" y="162"/>
                      <a:pt x="162" y="100"/>
                      <a:pt x="207" y="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11"/>
              <p:cNvSpPr>
                <a:spLocks/>
              </p:cNvSpPr>
              <p:nvPr/>
            </p:nvSpPr>
            <p:spPr bwMode="auto">
              <a:xfrm>
                <a:off x="2075273" y="3936217"/>
                <a:ext cx="427460" cy="189006"/>
              </a:xfrm>
              <a:custGeom>
                <a:avLst/>
                <a:gdLst>
                  <a:gd name="T0" fmla="*/ 248 w 248"/>
                  <a:gd name="T1" fmla="*/ 44 h 110"/>
                  <a:gd name="T2" fmla="*/ 222 w 248"/>
                  <a:gd name="T3" fmla="*/ 0 h 110"/>
                  <a:gd name="T4" fmla="*/ 0 w 248"/>
                  <a:gd name="T5" fmla="*/ 59 h 110"/>
                  <a:gd name="T6" fmla="*/ 0 w 248"/>
                  <a:gd name="T7" fmla="*/ 110 h 110"/>
                  <a:gd name="T8" fmla="*/ 248 w 248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0">
                    <a:moveTo>
                      <a:pt x="248" y="44"/>
                    </a:moveTo>
                    <a:cubicBezTo>
                      <a:pt x="222" y="0"/>
                      <a:pt x="222" y="0"/>
                      <a:pt x="222" y="0"/>
                    </a:cubicBezTo>
                    <a:cubicBezTo>
                      <a:pt x="156" y="36"/>
                      <a:pt x="80" y="57"/>
                      <a:pt x="0" y="59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90" y="108"/>
                      <a:pt x="174" y="84"/>
                      <a:pt x="248" y="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12"/>
              <p:cNvSpPr>
                <a:spLocks/>
              </p:cNvSpPr>
              <p:nvPr/>
            </p:nvSpPr>
            <p:spPr bwMode="auto">
              <a:xfrm>
                <a:off x="1606057" y="3936217"/>
                <a:ext cx="425262" cy="189006"/>
              </a:xfrm>
              <a:custGeom>
                <a:avLst/>
                <a:gdLst>
                  <a:gd name="T0" fmla="*/ 0 w 247"/>
                  <a:gd name="T1" fmla="*/ 44 h 110"/>
                  <a:gd name="T2" fmla="*/ 247 w 247"/>
                  <a:gd name="T3" fmla="*/ 110 h 110"/>
                  <a:gd name="T4" fmla="*/ 247 w 247"/>
                  <a:gd name="T5" fmla="*/ 59 h 110"/>
                  <a:gd name="T6" fmla="*/ 26 w 247"/>
                  <a:gd name="T7" fmla="*/ 0 h 110"/>
                  <a:gd name="T8" fmla="*/ 0 w 247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0">
                    <a:moveTo>
                      <a:pt x="0" y="44"/>
                    </a:moveTo>
                    <a:cubicBezTo>
                      <a:pt x="74" y="84"/>
                      <a:pt x="158" y="108"/>
                      <a:pt x="247" y="110"/>
                    </a:cubicBezTo>
                    <a:cubicBezTo>
                      <a:pt x="247" y="59"/>
                      <a:pt x="247" y="59"/>
                      <a:pt x="247" y="59"/>
                    </a:cubicBezTo>
                    <a:cubicBezTo>
                      <a:pt x="167" y="57"/>
                      <a:pt x="92" y="36"/>
                      <a:pt x="26" y="0"/>
                    </a:cubicBez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  <a:alpha val="24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13"/>
              <p:cNvSpPr>
                <a:spLocks/>
              </p:cNvSpPr>
              <p:nvPr/>
            </p:nvSpPr>
            <p:spPr bwMode="auto">
              <a:xfrm>
                <a:off x="1256616" y="3632930"/>
                <a:ext cx="354935" cy="356034"/>
              </a:xfrm>
              <a:custGeom>
                <a:avLst/>
                <a:gdLst>
                  <a:gd name="T0" fmla="*/ 44 w 206"/>
                  <a:gd name="T1" fmla="*/ 0 h 207"/>
                  <a:gd name="T2" fmla="*/ 0 w 206"/>
                  <a:gd name="T3" fmla="*/ 26 h 207"/>
                  <a:gd name="T4" fmla="*/ 181 w 206"/>
                  <a:gd name="T5" fmla="*/ 207 h 207"/>
                  <a:gd name="T6" fmla="*/ 206 w 206"/>
                  <a:gd name="T7" fmla="*/ 163 h 207"/>
                  <a:gd name="T8" fmla="*/ 44 w 206"/>
                  <a:gd name="T9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7">
                    <a:moveTo>
                      <a:pt x="44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45" y="100"/>
                      <a:pt x="107" y="162"/>
                      <a:pt x="181" y="207"/>
                    </a:cubicBezTo>
                    <a:cubicBezTo>
                      <a:pt x="206" y="163"/>
                      <a:pt x="206" y="163"/>
                      <a:pt x="206" y="163"/>
                    </a:cubicBezTo>
                    <a:cubicBezTo>
                      <a:pt x="140" y="122"/>
                      <a:pt x="85" y="66"/>
                      <a:pt x="44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24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14"/>
              <p:cNvSpPr>
                <a:spLocks/>
              </p:cNvSpPr>
              <p:nvPr/>
            </p:nvSpPr>
            <p:spPr bwMode="auto">
              <a:xfrm>
                <a:off x="1119258" y="3213162"/>
                <a:ext cx="191203" cy="427460"/>
              </a:xfrm>
              <a:custGeom>
                <a:avLst/>
                <a:gdLst>
                  <a:gd name="T0" fmla="*/ 0 w 111"/>
                  <a:gd name="T1" fmla="*/ 0 h 248"/>
                  <a:gd name="T2" fmla="*/ 67 w 111"/>
                  <a:gd name="T3" fmla="*/ 248 h 248"/>
                  <a:gd name="T4" fmla="*/ 111 w 111"/>
                  <a:gd name="T5" fmla="*/ 222 h 248"/>
                  <a:gd name="T6" fmla="*/ 51 w 111"/>
                  <a:gd name="T7" fmla="*/ 0 h 248"/>
                  <a:gd name="T8" fmla="*/ 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0" y="0"/>
                    </a:moveTo>
                    <a:cubicBezTo>
                      <a:pt x="2" y="90"/>
                      <a:pt x="26" y="174"/>
                      <a:pt x="67" y="248"/>
                    </a:cubicBezTo>
                    <a:cubicBezTo>
                      <a:pt x="111" y="222"/>
                      <a:pt x="111" y="222"/>
                      <a:pt x="111" y="222"/>
                    </a:cubicBezTo>
                    <a:cubicBezTo>
                      <a:pt x="75" y="156"/>
                      <a:pt x="53" y="80"/>
                      <a:pt x="5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  <a:alpha val="24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15"/>
              <p:cNvSpPr>
                <a:spLocks/>
              </p:cNvSpPr>
              <p:nvPr/>
            </p:nvSpPr>
            <p:spPr bwMode="auto">
              <a:xfrm>
                <a:off x="1119258" y="2743946"/>
                <a:ext cx="191203" cy="425262"/>
              </a:xfrm>
              <a:custGeom>
                <a:avLst/>
                <a:gdLst>
                  <a:gd name="T0" fmla="*/ 51 w 111"/>
                  <a:gd name="T1" fmla="*/ 247 h 247"/>
                  <a:gd name="T2" fmla="*/ 111 w 111"/>
                  <a:gd name="T3" fmla="*/ 26 h 247"/>
                  <a:gd name="T4" fmla="*/ 67 w 111"/>
                  <a:gd name="T5" fmla="*/ 0 h 247"/>
                  <a:gd name="T6" fmla="*/ 0 w 111"/>
                  <a:gd name="T7" fmla="*/ 247 h 247"/>
                  <a:gd name="T8" fmla="*/ 51 w 111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51" y="247"/>
                    </a:moveTo>
                    <a:cubicBezTo>
                      <a:pt x="53" y="167"/>
                      <a:pt x="75" y="92"/>
                      <a:pt x="111" y="26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74"/>
                      <a:pt x="2" y="158"/>
                      <a:pt x="0" y="247"/>
                    </a:cubicBezTo>
                    <a:lnTo>
                      <a:pt x="51" y="24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  <a:alpha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16"/>
              <p:cNvSpPr>
                <a:spLocks/>
              </p:cNvSpPr>
              <p:nvPr/>
            </p:nvSpPr>
            <p:spPr bwMode="auto">
              <a:xfrm>
                <a:off x="1256616" y="2394505"/>
                <a:ext cx="354935" cy="354935"/>
              </a:xfrm>
              <a:custGeom>
                <a:avLst/>
                <a:gdLst>
                  <a:gd name="T0" fmla="*/ 0 w 206"/>
                  <a:gd name="T1" fmla="*/ 181 h 206"/>
                  <a:gd name="T2" fmla="*/ 44 w 206"/>
                  <a:gd name="T3" fmla="*/ 206 h 206"/>
                  <a:gd name="T4" fmla="*/ 206 w 206"/>
                  <a:gd name="T5" fmla="*/ 44 h 206"/>
                  <a:gd name="T6" fmla="*/ 181 w 206"/>
                  <a:gd name="T7" fmla="*/ 0 h 206"/>
                  <a:gd name="T8" fmla="*/ 0 w 206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6">
                    <a:moveTo>
                      <a:pt x="0" y="181"/>
                    </a:moveTo>
                    <a:cubicBezTo>
                      <a:pt x="44" y="206"/>
                      <a:pt x="44" y="206"/>
                      <a:pt x="44" y="206"/>
                    </a:cubicBezTo>
                    <a:cubicBezTo>
                      <a:pt x="85" y="140"/>
                      <a:pt x="140" y="85"/>
                      <a:pt x="206" y="44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07" y="45"/>
                      <a:pt x="45" y="107"/>
                      <a:pt x="0" y="181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17"/>
              <p:cNvSpPr>
                <a:spLocks/>
              </p:cNvSpPr>
              <p:nvPr/>
            </p:nvSpPr>
            <p:spPr bwMode="auto">
              <a:xfrm>
                <a:off x="1606057" y="2257147"/>
                <a:ext cx="425262" cy="191203"/>
              </a:xfrm>
              <a:custGeom>
                <a:avLst/>
                <a:gdLst>
                  <a:gd name="T0" fmla="*/ 0 w 247"/>
                  <a:gd name="T1" fmla="*/ 67 h 111"/>
                  <a:gd name="T2" fmla="*/ 25 w 247"/>
                  <a:gd name="T3" fmla="*/ 111 h 111"/>
                  <a:gd name="T4" fmla="*/ 247 w 247"/>
                  <a:gd name="T5" fmla="*/ 51 h 111"/>
                  <a:gd name="T6" fmla="*/ 247 w 247"/>
                  <a:gd name="T7" fmla="*/ 0 h 111"/>
                  <a:gd name="T8" fmla="*/ 0 w 247"/>
                  <a:gd name="T9" fmla="*/ 6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1">
                    <a:moveTo>
                      <a:pt x="0" y="67"/>
                    </a:moveTo>
                    <a:cubicBezTo>
                      <a:pt x="25" y="111"/>
                      <a:pt x="25" y="111"/>
                      <a:pt x="25" y="111"/>
                    </a:cubicBezTo>
                    <a:cubicBezTo>
                      <a:pt x="92" y="75"/>
                      <a:pt x="167" y="53"/>
                      <a:pt x="247" y="51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158" y="2"/>
                      <a:pt x="74" y="26"/>
                      <a:pt x="0" y="67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 flipH="1">
            <a:off x="2272168" y="3308259"/>
            <a:ext cx="1007745" cy="1008007"/>
            <a:chOff x="2514600" y="2953010"/>
            <a:chExt cx="1425726" cy="1426098"/>
          </a:xfrm>
        </p:grpSpPr>
        <p:sp>
          <p:nvSpPr>
            <p:cNvPr id="61" name="Oval 5"/>
            <p:cNvSpPr>
              <a:spLocks noChangeArrowheads="1"/>
            </p:cNvSpPr>
            <p:nvPr/>
          </p:nvSpPr>
          <p:spPr bwMode="auto">
            <a:xfrm>
              <a:off x="2647110" y="3085554"/>
              <a:ext cx="1161548" cy="1161851"/>
            </a:xfrm>
            <a:prstGeom prst="ellipse">
              <a:avLst/>
            </a:prstGeom>
            <a:solidFill>
              <a:srgbClr val="0093E0"/>
            </a:solidFill>
            <a:ln>
              <a:noFill/>
            </a:ln>
            <a:extLst/>
          </p:spPr>
          <p:txBody>
            <a:bodyPr vert="horz" wrap="square" lIns="182843" tIns="91422" rIns="182843" bIns="9142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6"/>
            <p:cNvSpPr>
              <a:spLocks/>
            </p:cNvSpPr>
            <p:nvPr/>
          </p:nvSpPr>
          <p:spPr bwMode="auto">
            <a:xfrm>
              <a:off x="3564605" y="3057870"/>
              <a:ext cx="271727" cy="270959"/>
            </a:xfrm>
            <a:custGeom>
              <a:avLst/>
              <a:gdLst>
                <a:gd name="T0" fmla="*/ 207 w 207"/>
                <a:gd name="T1" fmla="*/ 181 h 206"/>
                <a:gd name="T2" fmla="*/ 26 w 207"/>
                <a:gd name="T3" fmla="*/ 0 h 206"/>
                <a:gd name="T4" fmla="*/ 0 w 207"/>
                <a:gd name="T5" fmla="*/ 44 h 206"/>
                <a:gd name="T6" fmla="*/ 163 w 207"/>
                <a:gd name="T7" fmla="*/ 206 h 206"/>
                <a:gd name="T8" fmla="*/ 207 w 207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6">
                  <a:moveTo>
                    <a:pt x="207" y="181"/>
                  </a:moveTo>
                  <a:cubicBezTo>
                    <a:pt x="162" y="107"/>
                    <a:pt x="100" y="45"/>
                    <a:pt x="26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6" y="85"/>
                    <a:pt x="122" y="140"/>
                    <a:pt x="163" y="206"/>
                  </a:cubicBezTo>
                  <a:lnTo>
                    <a:pt x="207" y="1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7"/>
            <p:cNvSpPr>
              <a:spLocks/>
            </p:cNvSpPr>
            <p:nvPr/>
          </p:nvSpPr>
          <p:spPr bwMode="auto">
            <a:xfrm>
              <a:off x="3244236" y="2953010"/>
              <a:ext cx="326240" cy="145965"/>
            </a:xfrm>
            <a:custGeom>
              <a:avLst/>
              <a:gdLst>
                <a:gd name="T0" fmla="*/ 0 w 248"/>
                <a:gd name="T1" fmla="*/ 0 h 111"/>
                <a:gd name="T2" fmla="*/ 0 w 248"/>
                <a:gd name="T3" fmla="*/ 51 h 111"/>
                <a:gd name="T4" fmla="*/ 222 w 248"/>
                <a:gd name="T5" fmla="*/ 111 h 111"/>
                <a:gd name="T6" fmla="*/ 248 w 248"/>
                <a:gd name="T7" fmla="*/ 67 h 111"/>
                <a:gd name="T8" fmla="*/ 0 w 248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0" y="53"/>
                    <a:pt x="156" y="75"/>
                    <a:pt x="222" y="111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174" y="26"/>
                    <a:pt x="90" y="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8"/>
            <p:cNvSpPr>
              <a:spLocks/>
            </p:cNvSpPr>
            <p:nvPr/>
          </p:nvSpPr>
          <p:spPr bwMode="auto">
            <a:xfrm>
              <a:off x="3794399" y="3324635"/>
              <a:ext cx="145927" cy="324647"/>
            </a:xfrm>
            <a:custGeom>
              <a:avLst/>
              <a:gdLst>
                <a:gd name="T0" fmla="*/ 45 w 111"/>
                <a:gd name="T1" fmla="*/ 0 h 247"/>
                <a:gd name="T2" fmla="*/ 0 w 111"/>
                <a:gd name="T3" fmla="*/ 26 h 247"/>
                <a:gd name="T4" fmla="*/ 60 w 111"/>
                <a:gd name="T5" fmla="*/ 247 h 247"/>
                <a:gd name="T6" fmla="*/ 111 w 111"/>
                <a:gd name="T7" fmla="*/ 247 h 247"/>
                <a:gd name="T8" fmla="*/ 45 w 111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4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7" y="92"/>
                    <a:pt x="58" y="167"/>
                    <a:pt x="60" y="247"/>
                  </a:cubicBezTo>
                  <a:cubicBezTo>
                    <a:pt x="111" y="247"/>
                    <a:pt x="111" y="247"/>
                    <a:pt x="111" y="247"/>
                  </a:cubicBezTo>
                  <a:cubicBezTo>
                    <a:pt x="109" y="158"/>
                    <a:pt x="85" y="74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3794399" y="3682836"/>
              <a:ext cx="145927" cy="326325"/>
            </a:xfrm>
            <a:custGeom>
              <a:avLst/>
              <a:gdLst>
                <a:gd name="T0" fmla="*/ 60 w 111"/>
                <a:gd name="T1" fmla="*/ 0 h 248"/>
                <a:gd name="T2" fmla="*/ 0 w 111"/>
                <a:gd name="T3" fmla="*/ 222 h 248"/>
                <a:gd name="T4" fmla="*/ 45 w 111"/>
                <a:gd name="T5" fmla="*/ 248 h 248"/>
                <a:gd name="T6" fmla="*/ 111 w 111"/>
                <a:gd name="T7" fmla="*/ 0 h 248"/>
                <a:gd name="T8" fmla="*/ 6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60" y="0"/>
                  </a:moveTo>
                  <a:cubicBezTo>
                    <a:pt x="58" y="80"/>
                    <a:pt x="37" y="156"/>
                    <a:pt x="0" y="222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85" y="174"/>
                    <a:pt x="109" y="90"/>
                    <a:pt x="111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3564605" y="4003289"/>
              <a:ext cx="271727" cy="271798"/>
            </a:xfrm>
            <a:custGeom>
              <a:avLst/>
              <a:gdLst>
                <a:gd name="T0" fmla="*/ 207 w 207"/>
                <a:gd name="T1" fmla="*/ 26 h 207"/>
                <a:gd name="T2" fmla="*/ 163 w 207"/>
                <a:gd name="T3" fmla="*/ 0 h 207"/>
                <a:gd name="T4" fmla="*/ 0 w 207"/>
                <a:gd name="T5" fmla="*/ 163 h 207"/>
                <a:gd name="T6" fmla="*/ 26 w 207"/>
                <a:gd name="T7" fmla="*/ 207 h 207"/>
                <a:gd name="T8" fmla="*/ 207 w 207"/>
                <a:gd name="T9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26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22" y="66"/>
                    <a:pt x="66" y="122"/>
                    <a:pt x="0" y="163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100" y="162"/>
                    <a:pt x="162" y="100"/>
                    <a:pt x="207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3244236" y="4234820"/>
              <a:ext cx="326240" cy="144288"/>
            </a:xfrm>
            <a:custGeom>
              <a:avLst/>
              <a:gdLst>
                <a:gd name="T0" fmla="*/ 248 w 248"/>
                <a:gd name="T1" fmla="*/ 44 h 110"/>
                <a:gd name="T2" fmla="*/ 222 w 248"/>
                <a:gd name="T3" fmla="*/ 0 h 110"/>
                <a:gd name="T4" fmla="*/ 0 w 248"/>
                <a:gd name="T5" fmla="*/ 59 h 110"/>
                <a:gd name="T6" fmla="*/ 0 w 248"/>
                <a:gd name="T7" fmla="*/ 110 h 110"/>
                <a:gd name="T8" fmla="*/ 248 w 24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0">
                  <a:moveTo>
                    <a:pt x="248" y="44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156" y="36"/>
                    <a:pt x="80" y="57"/>
                    <a:pt x="0" y="5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0" y="108"/>
                    <a:pt x="174" y="84"/>
                    <a:pt x="248" y="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2886128" y="4234820"/>
              <a:ext cx="324562" cy="144288"/>
            </a:xfrm>
            <a:custGeom>
              <a:avLst/>
              <a:gdLst>
                <a:gd name="T0" fmla="*/ 0 w 247"/>
                <a:gd name="T1" fmla="*/ 44 h 110"/>
                <a:gd name="T2" fmla="*/ 247 w 247"/>
                <a:gd name="T3" fmla="*/ 110 h 110"/>
                <a:gd name="T4" fmla="*/ 247 w 247"/>
                <a:gd name="T5" fmla="*/ 59 h 110"/>
                <a:gd name="T6" fmla="*/ 26 w 247"/>
                <a:gd name="T7" fmla="*/ 0 h 110"/>
                <a:gd name="T8" fmla="*/ 0 w 247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0">
                  <a:moveTo>
                    <a:pt x="0" y="44"/>
                  </a:moveTo>
                  <a:cubicBezTo>
                    <a:pt x="74" y="84"/>
                    <a:pt x="158" y="108"/>
                    <a:pt x="247" y="11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167" y="57"/>
                    <a:pt x="92" y="36"/>
                    <a:pt x="26" y="0"/>
                  </a:cubicBez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2619432" y="4003289"/>
              <a:ext cx="270888" cy="271798"/>
            </a:xfrm>
            <a:custGeom>
              <a:avLst/>
              <a:gdLst>
                <a:gd name="T0" fmla="*/ 44 w 206"/>
                <a:gd name="T1" fmla="*/ 0 h 207"/>
                <a:gd name="T2" fmla="*/ 0 w 206"/>
                <a:gd name="T3" fmla="*/ 26 h 207"/>
                <a:gd name="T4" fmla="*/ 181 w 206"/>
                <a:gd name="T5" fmla="*/ 207 h 207"/>
                <a:gd name="T6" fmla="*/ 206 w 206"/>
                <a:gd name="T7" fmla="*/ 163 h 207"/>
                <a:gd name="T8" fmla="*/ 44 w 2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4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5" y="100"/>
                    <a:pt x="107" y="162"/>
                    <a:pt x="181" y="207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140" y="122"/>
                    <a:pt x="85" y="66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14"/>
            <p:cNvSpPr>
              <a:spLocks/>
            </p:cNvSpPr>
            <p:nvPr/>
          </p:nvSpPr>
          <p:spPr bwMode="auto">
            <a:xfrm>
              <a:off x="2514600" y="3682836"/>
              <a:ext cx="145927" cy="326325"/>
            </a:xfrm>
            <a:custGeom>
              <a:avLst/>
              <a:gdLst>
                <a:gd name="T0" fmla="*/ 0 w 111"/>
                <a:gd name="T1" fmla="*/ 0 h 248"/>
                <a:gd name="T2" fmla="*/ 67 w 111"/>
                <a:gd name="T3" fmla="*/ 248 h 248"/>
                <a:gd name="T4" fmla="*/ 111 w 111"/>
                <a:gd name="T5" fmla="*/ 222 h 248"/>
                <a:gd name="T6" fmla="*/ 51 w 111"/>
                <a:gd name="T7" fmla="*/ 0 h 248"/>
                <a:gd name="T8" fmla="*/ 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0" y="0"/>
                  </a:moveTo>
                  <a:cubicBezTo>
                    <a:pt x="2" y="90"/>
                    <a:pt x="26" y="174"/>
                    <a:pt x="67" y="248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75" y="156"/>
                    <a:pt x="53" y="80"/>
                    <a:pt x="5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2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2514600" y="3324635"/>
              <a:ext cx="145927" cy="324647"/>
            </a:xfrm>
            <a:custGeom>
              <a:avLst/>
              <a:gdLst>
                <a:gd name="T0" fmla="*/ 51 w 111"/>
                <a:gd name="T1" fmla="*/ 247 h 247"/>
                <a:gd name="T2" fmla="*/ 111 w 111"/>
                <a:gd name="T3" fmla="*/ 26 h 247"/>
                <a:gd name="T4" fmla="*/ 67 w 111"/>
                <a:gd name="T5" fmla="*/ 0 h 247"/>
                <a:gd name="T6" fmla="*/ 0 w 111"/>
                <a:gd name="T7" fmla="*/ 247 h 247"/>
                <a:gd name="T8" fmla="*/ 51 w 111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51" y="247"/>
                  </a:moveTo>
                  <a:cubicBezTo>
                    <a:pt x="53" y="167"/>
                    <a:pt x="75" y="92"/>
                    <a:pt x="111" y="26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74"/>
                    <a:pt x="2" y="158"/>
                    <a:pt x="0" y="247"/>
                  </a:cubicBezTo>
                  <a:lnTo>
                    <a:pt x="51" y="247"/>
                  </a:lnTo>
                  <a:close/>
                </a:path>
              </a:pathLst>
            </a:custGeom>
            <a:solidFill>
              <a:schemeClr val="accent1">
                <a:lumMod val="75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16"/>
            <p:cNvSpPr>
              <a:spLocks/>
            </p:cNvSpPr>
            <p:nvPr/>
          </p:nvSpPr>
          <p:spPr bwMode="auto">
            <a:xfrm>
              <a:off x="2619432" y="3057870"/>
              <a:ext cx="270888" cy="270959"/>
            </a:xfrm>
            <a:custGeom>
              <a:avLst/>
              <a:gdLst>
                <a:gd name="T0" fmla="*/ 0 w 206"/>
                <a:gd name="T1" fmla="*/ 181 h 206"/>
                <a:gd name="T2" fmla="*/ 44 w 206"/>
                <a:gd name="T3" fmla="*/ 206 h 206"/>
                <a:gd name="T4" fmla="*/ 206 w 206"/>
                <a:gd name="T5" fmla="*/ 44 h 206"/>
                <a:gd name="T6" fmla="*/ 181 w 206"/>
                <a:gd name="T7" fmla="*/ 0 h 206"/>
                <a:gd name="T8" fmla="*/ 0 w 206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0" y="181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85" y="140"/>
                    <a:pt x="140" y="85"/>
                    <a:pt x="206" y="44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07" y="45"/>
                    <a:pt x="45" y="107"/>
                    <a:pt x="0" y="181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2886128" y="2953010"/>
              <a:ext cx="324562" cy="145965"/>
            </a:xfrm>
            <a:custGeom>
              <a:avLst/>
              <a:gdLst>
                <a:gd name="T0" fmla="*/ 0 w 247"/>
                <a:gd name="T1" fmla="*/ 67 h 111"/>
                <a:gd name="T2" fmla="*/ 25 w 247"/>
                <a:gd name="T3" fmla="*/ 111 h 111"/>
                <a:gd name="T4" fmla="*/ 247 w 247"/>
                <a:gd name="T5" fmla="*/ 51 h 111"/>
                <a:gd name="T6" fmla="*/ 247 w 247"/>
                <a:gd name="T7" fmla="*/ 0 h 111"/>
                <a:gd name="T8" fmla="*/ 0 w 247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1">
                  <a:moveTo>
                    <a:pt x="0" y="67"/>
                  </a:moveTo>
                  <a:cubicBezTo>
                    <a:pt x="25" y="111"/>
                    <a:pt x="25" y="111"/>
                    <a:pt x="25" y="111"/>
                  </a:cubicBezTo>
                  <a:cubicBezTo>
                    <a:pt x="92" y="75"/>
                    <a:pt x="167" y="53"/>
                    <a:pt x="247" y="5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58" y="2"/>
                    <a:pt x="74" y="26"/>
                    <a:pt x="0" y="67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 flipH="1">
            <a:off x="3862693" y="3302788"/>
            <a:ext cx="1007745" cy="1008007"/>
            <a:chOff x="4320918" y="2953010"/>
            <a:chExt cx="1425726" cy="1426098"/>
          </a:xfrm>
        </p:grpSpPr>
        <p:sp>
          <p:nvSpPr>
            <p:cNvPr id="75" name="Oval 5"/>
            <p:cNvSpPr>
              <a:spLocks noChangeArrowheads="1"/>
            </p:cNvSpPr>
            <p:nvPr/>
          </p:nvSpPr>
          <p:spPr bwMode="auto">
            <a:xfrm>
              <a:off x="4453428" y="3085554"/>
              <a:ext cx="1161548" cy="1161851"/>
            </a:xfrm>
            <a:prstGeom prst="ellipse">
              <a:avLst/>
            </a:prstGeom>
            <a:solidFill>
              <a:srgbClr val="0093E0"/>
            </a:solidFill>
            <a:ln>
              <a:noFill/>
            </a:ln>
            <a:extLst/>
          </p:spPr>
          <p:txBody>
            <a:bodyPr vert="horz" wrap="square" lIns="182843" tIns="91422" rIns="182843" bIns="9142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5370923" y="3057870"/>
              <a:ext cx="271727" cy="270959"/>
            </a:xfrm>
            <a:custGeom>
              <a:avLst/>
              <a:gdLst>
                <a:gd name="T0" fmla="*/ 207 w 207"/>
                <a:gd name="T1" fmla="*/ 181 h 206"/>
                <a:gd name="T2" fmla="*/ 26 w 207"/>
                <a:gd name="T3" fmla="*/ 0 h 206"/>
                <a:gd name="T4" fmla="*/ 0 w 207"/>
                <a:gd name="T5" fmla="*/ 44 h 206"/>
                <a:gd name="T6" fmla="*/ 163 w 207"/>
                <a:gd name="T7" fmla="*/ 206 h 206"/>
                <a:gd name="T8" fmla="*/ 207 w 207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6">
                  <a:moveTo>
                    <a:pt x="207" y="181"/>
                  </a:moveTo>
                  <a:cubicBezTo>
                    <a:pt x="162" y="107"/>
                    <a:pt x="100" y="45"/>
                    <a:pt x="26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6" y="85"/>
                    <a:pt x="122" y="140"/>
                    <a:pt x="163" y="206"/>
                  </a:cubicBezTo>
                  <a:lnTo>
                    <a:pt x="207" y="1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5050554" y="2953010"/>
              <a:ext cx="326240" cy="145965"/>
            </a:xfrm>
            <a:custGeom>
              <a:avLst/>
              <a:gdLst>
                <a:gd name="T0" fmla="*/ 0 w 248"/>
                <a:gd name="T1" fmla="*/ 0 h 111"/>
                <a:gd name="T2" fmla="*/ 0 w 248"/>
                <a:gd name="T3" fmla="*/ 51 h 111"/>
                <a:gd name="T4" fmla="*/ 222 w 248"/>
                <a:gd name="T5" fmla="*/ 111 h 111"/>
                <a:gd name="T6" fmla="*/ 248 w 248"/>
                <a:gd name="T7" fmla="*/ 67 h 111"/>
                <a:gd name="T8" fmla="*/ 0 w 248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0" y="53"/>
                    <a:pt x="156" y="75"/>
                    <a:pt x="222" y="111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174" y="26"/>
                    <a:pt x="90" y="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8"/>
            <p:cNvSpPr>
              <a:spLocks/>
            </p:cNvSpPr>
            <p:nvPr/>
          </p:nvSpPr>
          <p:spPr bwMode="auto">
            <a:xfrm>
              <a:off x="5600717" y="3324635"/>
              <a:ext cx="145927" cy="324647"/>
            </a:xfrm>
            <a:custGeom>
              <a:avLst/>
              <a:gdLst>
                <a:gd name="T0" fmla="*/ 45 w 111"/>
                <a:gd name="T1" fmla="*/ 0 h 247"/>
                <a:gd name="T2" fmla="*/ 0 w 111"/>
                <a:gd name="T3" fmla="*/ 26 h 247"/>
                <a:gd name="T4" fmla="*/ 60 w 111"/>
                <a:gd name="T5" fmla="*/ 247 h 247"/>
                <a:gd name="T6" fmla="*/ 111 w 111"/>
                <a:gd name="T7" fmla="*/ 247 h 247"/>
                <a:gd name="T8" fmla="*/ 45 w 111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4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7" y="92"/>
                    <a:pt x="58" y="167"/>
                    <a:pt x="60" y="247"/>
                  </a:cubicBezTo>
                  <a:cubicBezTo>
                    <a:pt x="111" y="247"/>
                    <a:pt x="111" y="247"/>
                    <a:pt x="111" y="247"/>
                  </a:cubicBezTo>
                  <a:cubicBezTo>
                    <a:pt x="109" y="158"/>
                    <a:pt x="85" y="74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9"/>
            <p:cNvSpPr>
              <a:spLocks/>
            </p:cNvSpPr>
            <p:nvPr/>
          </p:nvSpPr>
          <p:spPr bwMode="auto">
            <a:xfrm>
              <a:off x="5600717" y="3682836"/>
              <a:ext cx="145927" cy="326325"/>
            </a:xfrm>
            <a:custGeom>
              <a:avLst/>
              <a:gdLst>
                <a:gd name="T0" fmla="*/ 60 w 111"/>
                <a:gd name="T1" fmla="*/ 0 h 248"/>
                <a:gd name="T2" fmla="*/ 0 w 111"/>
                <a:gd name="T3" fmla="*/ 222 h 248"/>
                <a:gd name="T4" fmla="*/ 45 w 111"/>
                <a:gd name="T5" fmla="*/ 248 h 248"/>
                <a:gd name="T6" fmla="*/ 111 w 111"/>
                <a:gd name="T7" fmla="*/ 0 h 248"/>
                <a:gd name="T8" fmla="*/ 6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60" y="0"/>
                  </a:moveTo>
                  <a:cubicBezTo>
                    <a:pt x="58" y="80"/>
                    <a:pt x="37" y="156"/>
                    <a:pt x="0" y="222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85" y="174"/>
                    <a:pt x="109" y="90"/>
                    <a:pt x="111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10"/>
            <p:cNvSpPr>
              <a:spLocks/>
            </p:cNvSpPr>
            <p:nvPr/>
          </p:nvSpPr>
          <p:spPr bwMode="auto">
            <a:xfrm>
              <a:off x="5370923" y="4003289"/>
              <a:ext cx="271727" cy="271798"/>
            </a:xfrm>
            <a:custGeom>
              <a:avLst/>
              <a:gdLst>
                <a:gd name="T0" fmla="*/ 207 w 207"/>
                <a:gd name="T1" fmla="*/ 26 h 207"/>
                <a:gd name="T2" fmla="*/ 163 w 207"/>
                <a:gd name="T3" fmla="*/ 0 h 207"/>
                <a:gd name="T4" fmla="*/ 0 w 207"/>
                <a:gd name="T5" fmla="*/ 163 h 207"/>
                <a:gd name="T6" fmla="*/ 26 w 207"/>
                <a:gd name="T7" fmla="*/ 207 h 207"/>
                <a:gd name="T8" fmla="*/ 207 w 207"/>
                <a:gd name="T9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26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22" y="66"/>
                    <a:pt x="66" y="122"/>
                    <a:pt x="0" y="163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100" y="162"/>
                    <a:pt x="162" y="100"/>
                    <a:pt x="207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11"/>
            <p:cNvSpPr>
              <a:spLocks/>
            </p:cNvSpPr>
            <p:nvPr/>
          </p:nvSpPr>
          <p:spPr bwMode="auto">
            <a:xfrm>
              <a:off x="5050554" y="4234820"/>
              <a:ext cx="326240" cy="144288"/>
            </a:xfrm>
            <a:custGeom>
              <a:avLst/>
              <a:gdLst>
                <a:gd name="T0" fmla="*/ 248 w 248"/>
                <a:gd name="T1" fmla="*/ 44 h 110"/>
                <a:gd name="T2" fmla="*/ 222 w 248"/>
                <a:gd name="T3" fmla="*/ 0 h 110"/>
                <a:gd name="T4" fmla="*/ 0 w 248"/>
                <a:gd name="T5" fmla="*/ 59 h 110"/>
                <a:gd name="T6" fmla="*/ 0 w 248"/>
                <a:gd name="T7" fmla="*/ 110 h 110"/>
                <a:gd name="T8" fmla="*/ 248 w 24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0">
                  <a:moveTo>
                    <a:pt x="248" y="44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156" y="36"/>
                    <a:pt x="80" y="57"/>
                    <a:pt x="0" y="5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0" y="108"/>
                    <a:pt x="174" y="84"/>
                    <a:pt x="248" y="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12"/>
            <p:cNvSpPr>
              <a:spLocks/>
            </p:cNvSpPr>
            <p:nvPr/>
          </p:nvSpPr>
          <p:spPr bwMode="auto">
            <a:xfrm>
              <a:off x="4692446" y="4234820"/>
              <a:ext cx="324562" cy="144288"/>
            </a:xfrm>
            <a:custGeom>
              <a:avLst/>
              <a:gdLst>
                <a:gd name="T0" fmla="*/ 0 w 247"/>
                <a:gd name="T1" fmla="*/ 44 h 110"/>
                <a:gd name="T2" fmla="*/ 247 w 247"/>
                <a:gd name="T3" fmla="*/ 110 h 110"/>
                <a:gd name="T4" fmla="*/ 247 w 247"/>
                <a:gd name="T5" fmla="*/ 59 h 110"/>
                <a:gd name="T6" fmla="*/ 26 w 247"/>
                <a:gd name="T7" fmla="*/ 0 h 110"/>
                <a:gd name="T8" fmla="*/ 0 w 247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0">
                  <a:moveTo>
                    <a:pt x="0" y="44"/>
                  </a:moveTo>
                  <a:cubicBezTo>
                    <a:pt x="74" y="84"/>
                    <a:pt x="158" y="108"/>
                    <a:pt x="247" y="11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167" y="57"/>
                    <a:pt x="92" y="36"/>
                    <a:pt x="26" y="0"/>
                  </a:cubicBez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>
              <a:off x="4425750" y="4003289"/>
              <a:ext cx="270888" cy="271798"/>
            </a:xfrm>
            <a:custGeom>
              <a:avLst/>
              <a:gdLst>
                <a:gd name="T0" fmla="*/ 44 w 206"/>
                <a:gd name="T1" fmla="*/ 0 h 207"/>
                <a:gd name="T2" fmla="*/ 0 w 206"/>
                <a:gd name="T3" fmla="*/ 26 h 207"/>
                <a:gd name="T4" fmla="*/ 181 w 206"/>
                <a:gd name="T5" fmla="*/ 207 h 207"/>
                <a:gd name="T6" fmla="*/ 206 w 206"/>
                <a:gd name="T7" fmla="*/ 163 h 207"/>
                <a:gd name="T8" fmla="*/ 44 w 2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4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5" y="100"/>
                    <a:pt x="107" y="162"/>
                    <a:pt x="181" y="207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140" y="122"/>
                    <a:pt x="85" y="66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14"/>
            <p:cNvSpPr>
              <a:spLocks/>
            </p:cNvSpPr>
            <p:nvPr/>
          </p:nvSpPr>
          <p:spPr bwMode="auto">
            <a:xfrm>
              <a:off x="4320918" y="3682836"/>
              <a:ext cx="145927" cy="326325"/>
            </a:xfrm>
            <a:custGeom>
              <a:avLst/>
              <a:gdLst>
                <a:gd name="T0" fmla="*/ 0 w 111"/>
                <a:gd name="T1" fmla="*/ 0 h 248"/>
                <a:gd name="T2" fmla="*/ 67 w 111"/>
                <a:gd name="T3" fmla="*/ 248 h 248"/>
                <a:gd name="T4" fmla="*/ 111 w 111"/>
                <a:gd name="T5" fmla="*/ 222 h 248"/>
                <a:gd name="T6" fmla="*/ 51 w 111"/>
                <a:gd name="T7" fmla="*/ 0 h 248"/>
                <a:gd name="T8" fmla="*/ 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0" y="0"/>
                  </a:moveTo>
                  <a:cubicBezTo>
                    <a:pt x="2" y="90"/>
                    <a:pt x="26" y="174"/>
                    <a:pt x="67" y="248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75" y="156"/>
                    <a:pt x="53" y="80"/>
                    <a:pt x="5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15"/>
            <p:cNvSpPr>
              <a:spLocks/>
            </p:cNvSpPr>
            <p:nvPr/>
          </p:nvSpPr>
          <p:spPr bwMode="auto">
            <a:xfrm>
              <a:off x="4320918" y="3324635"/>
              <a:ext cx="145927" cy="324647"/>
            </a:xfrm>
            <a:custGeom>
              <a:avLst/>
              <a:gdLst>
                <a:gd name="T0" fmla="*/ 51 w 111"/>
                <a:gd name="T1" fmla="*/ 247 h 247"/>
                <a:gd name="T2" fmla="*/ 111 w 111"/>
                <a:gd name="T3" fmla="*/ 26 h 247"/>
                <a:gd name="T4" fmla="*/ 67 w 111"/>
                <a:gd name="T5" fmla="*/ 0 h 247"/>
                <a:gd name="T6" fmla="*/ 0 w 111"/>
                <a:gd name="T7" fmla="*/ 247 h 247"/>
                <a:gd name="T8" fmla="*/ 51 w 111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51" y="247"/>
                  </a:moveTo>
                  <a:cubicBezTo>
                    <a:pt x="53" y="167"/>
                    <a:pt x="75" y="92"/>
                    <a:pt x="111" y="26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74"/>
                    <a:pt x="2" y="158"/>
                    <a:pt x="0" y="247"/>
                  </a:cubicBezTo>
                  <a:lnTo>
                    <a:pt x="51" y="247"/>
                  </a:lnTo>
                  <a:close/>
                </a:path>
              </a:pathLst>
            </a:custGeom>
            <a:solidFill>
              <a:schemeClr val="accent1">
                <a:lumMod val="75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16"/>
            <p:cNvSpPr>
              <a:spLocks/>
            </p:cNvSpPr>
            <p:nvPr/>
          </p:nvSpPr>
          <p:spPr bwMode="auto">
            <a:xfrm>
              <a:off x="4425750" y="3057870"/>
              <a:ext cx="270888" cy="270959"/>
            </a:xfrm>
            <a:custGeom>
              <a:avLst/>
              <a:gdLst>
                <a:gd name="T0" fmla="*/ 0 w 206"/>
                <a:gd name="T1" fmla="*/ 181 h 206"/>
                <a:gd name="T2" fmla="*/ 44 w 206"/>
                <a:gd name="T3" fmla="*/ 206 h 206"/>
                <a:gd name="T4" fmla="*/ 206 w 206"/>
                <a:gd name="T5" fmla="*/ 44 h 206"/>
                <a:gd name="T6" fmla="*/ 181 w 206"/>
                <a:gd name="T7" fmla="*/ 0 h 206"/>
                <a:gd name="T8" fmla="*/ 0 w 206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0" y="181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85" y="140"/>
                    <a:pt x="140" y="85"/>
                    <a:pt x="206" y="44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07" y="45"/>
                    <a:pt x="45" y="107"/>
                    <a:pt x="0" y="181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17"/>
            <p:cNvSpPr>
              <a:spLocks/>
            </p:cNvSpPr>
            <p:nvPr/>
          </p:nvSpPr>
          <p:spPr bwMode="auto">
            <a:xfrm>
              <a:off x="4692446" y="2953010"/>
              <a:ext cx="324562" cy="145965"/>
            </a:xfrm>
            <a:custGeom>
              <a:avLst/>
              <a:gdLst>
                <a:gd name="T0" fmla="*/ 0 w 247"/>
                <a:gd name="T1" fmla="*/ 67 h 111"/>
                <a:gd name="T2" fmla="*/ 25 w 247"/>
                <a:gd name="T3" fmla="*/ 111 h 111"/>
                <a:gd name="T4" fmla="*/ 247 w 247"/>
                <a:gd name="T5" fmla="*/ 51 h 111"/>
                <a:gd name="T6" fmla="*/ 247 w 247"/>
                <a:gd name="T7" fmla="*/ 0 h 111"/>
                <a:gd name="T8" fmla="*/ 0 w 247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1">
                  <a:moveTo>
                    <a:pt x="0" y="67"/>
                  </a:moveTo>
                  <a:cubicBezTo>
                    <a:pt x="25" y="111"/>
                    <a:pt x="25" y="111"/>
                    <a:pt x="25" y="111"/>
                  </a:cubicBezTo>
                  <a:cubicBezTo>
                    <a:pt x="92" y="75"/>
                    <a:pt x="167" y="53"/>
                    <a:pt x="247" y="5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58" y="2"/>
                    <a:pt x="74" y="26"/>
                    <a:pt x="0" y="67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 flipH="1">
            <a:off x="5508376" y="3314646"/>
            <a:ext cx="1007745" cy="1008007"/>
            <a:chOff x="6316416" y="2953010"/>
            <a:chExt cx="1425726" cy="1426098"/>
          </a:xfrm>
        </p:grpSpPr>
        <p:sp>
          <p:nvSpPr>
            <p:cNvPr id="89" name="Oval 5"/>
            <p:cNvSpPr>
              <a:spLocks noChangeArrowheads="1"/>
            </p:cNvSpPr>
            <p:nvPr/>
          </p:nvSpPr>
          <p:spPr bwMode="auto">
            <a:xfrm>
              <a:off x="6448926" y="3085554"/>
              <a:ext cx="1161548" cy="1161851"/>
            </a:xfrm>
            <a:prstGeom prst="ellipse">
              <a:avLst/>
            </a:prstGeom>
            <a:solidFill>
              <a:srgbClr val="0093E0"/>
            </a:solidFill>
            <a:ln>
              <a:noFill/>
            </a:ln>
            <a:extLst/>
          </p:spPr>
          <p:txBody>
            <a:bodyPr vert="horz" wrap="square" lIns="182843" tIns="91422" rIns="182843" bIns="9142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>
              <a:off x="7366421" y="3057870"/>
              <a:ext cx="271727" cy="270959"/>
            </a:xfrm>
            <a:custGeom>
              <a:avLst/>
              <a:gdLst>
                <a:gd name="T0" fmla="*/ 207 w 207"/>
                <a:gd name="T1" fmla="*/ 181 h 206"/>
                <a:gd name="T2" fmla="*/ 26 w 207"/>
                <a:gd name="T3" fmla="*/ 0 h 206"/>
                <a:gd name="T4" fmla="*/ 0 w 207"/>
                <a:gd name="T5" fmla="*/ 44 h 206"/>
                <a:gd name="T6" fmla="*/ 163 w 207"/>
                <a:gd name="T7" fmla="*/ 206 h 206"/>
                <a:gd name="T8" fmla="*/ 207 w 207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6">
                  <a:moveTo>
                    <a:pt x="207" y="181"/>
                  </a:moveTo>
                  <a:cubicBezTo>
                    <a:pt x="162" y="107"/>
                    <a:pt x="100" y="45"/>
                    <a:pt x="26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6" y="85"/>
                    <a:pt x="122" y="140"/>
                    <a:pt x="163" y="206"/>
                  </a:cubicBezTo>
                  <a:lnTo>
                    <a:pt x="207" y="1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7"/>
            <p:cNvSpPr>
              <a:spLocks/>
            </p:cNvSpPr>
            <p:nvPr/>
          </p:nvSpPr>
          <p:spPr bwMode="auto">
            <a:xfrm>
              <a:off x="7046052" y="2953010"/>
              <a:ext cx="326240" cy="145965"/>
            </a:xfrm>
            <a:custGeom>
              <a:avLst/>
              <a:gdLst>
                <a:gd name="T0" fmla="*/ 0 w 248"/>
                <a:gd name="T1" fmla="*/ 0 h 111"/>
                <a:gd name="T2" fmla="*/ 0 w 248"/>
                <a:gd name="T3" fmla="*/ 51 h 111"/>
                <a:gd name="T4" fmla="*/ 222 w 248"/>
                <a:gd name="T5" fmla="*/ 111 h 111"/>
                <a:gd name="T6" fmla="*/ 248 w 248"/>
                <a:gd name="T7" fmla="*/ 67 h 111"/>
                <a:gd name="T8" fmla="*/ 0 w 248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0" y="53"/>
                    <a:pt x="156" y="75"/>
                    <a:pt x="222" y="111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174" y="26"/>
                    <a:pt x="90" y="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8"/>
            <p:cNvSpPr>
              <a:spLocks/>
            </p:cNvSpPr>
            <p:nvPr/>
          </p:nvSpPr>
          <p:spPr bwMode="auto">
            <a:xfrm>
              <a:off x="7596215" y="3324635"/>
              <a:ext cx="145927" cy="324647"/>
            </a:xfrm>
            <a:custGeom>
              <a:avLst/>
              <a:gdLst>
                <a:gd name="T0" fmla="*/ 45 w 111"/>
                <a:gd name="T1" fmla="*/ 0 h 247"/>
                <a:gd name="T2" fmla="*/ 0 w 111"/>
                <a:gd name="T3" fmla="*/ 26 h 247"/>
                <a:gd name="T4" fmla="*/ 60 w 111"/>
                <a:gd name="T5" fmla="*/ 247 h 247"/>
                <a:gd name="T6" fmla="*/ 111 w 111"/>
                <a:gd name="T7" fmla="*/ 247 h 247"/>
                <a:gd name="T8" fmla="*/ 45 w 111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4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7" y="92"/>
                    <a:pt x="58" y="167"/>
                    <a:pt x="60" y="247"/>
                  </a:cubicBezTo>
                  <a:cubicBezTo>
                    <a:pt x="111" y="247"/>
                    <a:pt x="111" y="247"/>
                    <a:pt x="111" y="247"/>
                  </a:cubicBezTo>
                  <a:cubicBezTo>
                    <a:pt x="109" y="158"/>
                    <a:pt x="85" y="74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9"/>
            <p:cNvSpPr>
              <a:spLocks/>
            </p:cNvSpPr>
            <p:nvPr/>
          </p:nvSpPr>
          <p:spPr bwMode="auto">
            <a:xfrm>
              <a:off x="7596215" y="3682836"/>
              <a:ext cx="145927" cy="326325"/>
            </a:xfrm>
            <a:custGeom>
              <a:avLst/>
              <a:gdLst>
                <a:gd name="T0" fmla="*/ 60 w 111"/>
                <a:gd name="T1" fmla="*/ 0 h 248"/>
                <a:gd name="T2" fmla="*/ 0 w 111"/>
                <a:gd name="T3" fmla="*/ 222 h 248"/>
                <a:gd name="T4" fmla="*/ 45 w 111"/>
                <a:gd name="T5" fmla="*/ 248 h 248"/>
                <a:gd name="T6" fmla="*/ 111 w 111"/>
                <a:gd name="T7" fmla="*/ 0 h 248"/>
                <a:gd name="T8" fmla="*/ 6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60" y="0"/>
                  </a:moveTo>
                  <a:cubicBezTo>
                    <a:pt x="58" y="80"/>
                    <a:pt x="37" y="156"/>
                    <a:pt x="0" y="222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85" y="174"/>
                    <a:pt x="109" y="90"/>
                    <a:pt x="111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10"/>
            <p:cNvSpPr>
              <a:spLocks/>
            </p:cNvSpPr>
            <p:nvPr/>
          </p:nvSpPr>
          <p:spPr bwMode="auto">
            <a:xfrm>
              <a:off x="7366421" y="4003289"/>
              <a:ext cx="271727" cy="271798"/>
            </a:xfrm>
            <a:custGeom>
              <a:avLst/>
              <a:gdLst>
                <a:gd name="T0" fmla="*/ 207 w 207"/>
                <a:gd name="T1" fmla="*/ 26 h 207"/>
                <a:gd name="T2" fmla="*/ 163 w 207"/>
                <a:gd name="T3" fmla="*/ 0 h 207"/>
                <a:gd name="T4" fmla="*/ 0 w 207"/>
                <a:gd name="T5" fmla="*/ 163 h 207"/>
                <a:gd name="T6" fmla="*/ 26 w 207"/>
                <a:gd name="T7" fmla="*/ 207 h 207"/>
                <a:gd name="T8" fmla="*/ 207 w 207"/>
                <a:gd name="T9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26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22" y="66"/>
                    <a:pt x="66" y="122"/>
                    <a:pt x="0" y="163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100" y="162"/>
                    <a:pt x="162" y="100"/>
                    <a:pt x="207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11"/>
            <p:cNvSpPr>
              <a:spLocks/>
            </p:cNvSpPr>
            <p:nvPr/>
          </p:nvSpPr>
          <p:spPr bwMode="auto">
            <a:xfrm>
              <a:off x="7046052" y="4234820"/>
              <a:ext cx="326240" cy="144288"/>
            </a:xfrm>
            <a:custGeom>
              <a:avLst/>
              <a:gdLst>
                <a:gd name="T0" fmla="*/ 248 w 248"/>
                <a:gd name="T1" fmla="*/ 44 h 110"/>
                <a:gd name="T2" fmla="*/ 222 w 248"/>
                <a:gd name="T3" fmla="*/ 0 h 110"/>
                <a:gd name="T4" fmla="*/ 0 w 248"/>
                <a:gd name="T5" fmla="*/ 59 h 110"/>
                <a:gd name="T6" fmla="*/ 0 w 248"/>
                <a:gd name="T7" fmla="*/ 110 h 110"/>
                <a:gd name="T8" fmla="*/ 248 w 24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0">
                  <a:moveTo>
                    <a:pt x="248" y="44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156" y="36"/>
                    <a:pt x="80" y="57"/>
                    <a:pt x="0" y="5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0" y="108"/>
                    <a:pt x="174" y="84"/>
                    <a:pt x="248" y="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12"/>
            <p:cNvSpPr>
              <a:spLocks/>
            </p:cNvSpPr>
            <p:nvPr/>
          </p:nvSpPr>
          <p:spPr bwMode="auto">
            <a:xfrm>
              <a:off x="6687944" y="4234820"/>
              <a:ext cx="324562" cy="144288"/>
            </a:xfrm>
            <a:custGeom>
              <a:avLst/>
              <a:gdLst>
                <a:gd name="T0" fmla="*/ 0 w 247"/>
                <a:gd name="T1" fmla="*/ 44 h 110"/>
                <a:gd name="T2" fmla="*/ 247 w 247"/>
                <a:gd name="T3" fmla="*/ 110 h 110"/>
                <a:gd name="T4" fmla="*/ 247 w 247"/>
                <a:gd name="T5" fmla="*/ 59 h 110"/>
                <a:gd name="T6" fmla="*/ 26 w 247"/>
                <a:gd name="T7" fmla="*/ 0 h 110"/>
                <a:gd name="T8" fmla="*/ 0 w 247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0">
                  <a:moveTo>
                    <a:pt x="0" y="44"/>
                  </a:moveTo>
                  <a:cubicBezTo>
                    <a:pt x="74" y="84"/>
                    <a:pt x="158" y="108"/>
                    <a:pt x="247" y="11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167" y="57"/>
                    <a:pt x="92" y="36"/>
                    <a:pt x="26" y="0"/>
                  </a:cubicBez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13"/>
            <p:cNvSpPr>
              <a:spLocks/>
            </p:cNvSpPr>
            <p:nvPr/>
          </p:nvSpPr>
          <p:spPr bwMode="auto">
            <a:xfrm>
              <a:off x="6421248" y="4003289"/>
              <a:ext cx="270888" cy="271798"/>
            </a:xfrm>
            <a:custGeom>
              <a:avLst/>
              <a:gdLst>
                <a:gd name="T0" fmla="*/ 44 w 206"/>
                <a:gd name="T1" fmla="*/ 0 h 207"/>
                <a:gd name="T2" fmla="*/ 0 w 206"/>
                <a:gd name="T3" fmla="*/ 26 h 207"/>
                <a:gd name="T4" fmla="*/ 181 w 206"/>
                <a:gd name="T5" fmla="*/ 207 h 207"/>
                <a:gd name="T6" fmla="*/ 206 w 206"/>
                <a:gd name="T7" fmla="*/ 163 h 207"/>
                <a:gd name="T8" fmla="*/ 44 w 2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4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5" y="100"/>
                    <a:pt x="107" y="162"/>
                    <a:pt x="181" y="207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140" y="122"/>
                    <a:pt x="85" y="66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14"/>
            <p:cNvSpPr>
              <a:spLocks/>
            </p:cNvSpPr>
            <p:nvPr/>
          </p:nvSpPr>
          <p:spPr bwMode="auto">
            <a:xfrm>
              <a:off x="6316416" y="3682836"/>
              <a:ext cx="145927" cy="326325"/>
            </a:xfrm>
            <a:custGeom>
              <a:avLst/>
              <a:gdLst>
                <a:gd name="T0" fmla="*/ 0 w 111"/>
                <a:gd name="T1" fmla="*/ 0 h 248"/>
                <a:gd name="T2" fmla="*/ 67 w 111"/>
                <a:gd name="T3" fmla="*/ 248 h 248"/>
                <a:gd name="T4" fmla="*/ 111 w 111"/>
                <a:gd name="T5" fmla="*/ 222 h 248"/>
                <a:gd name="T6" fmla="*/ 51 w 111"/>
                <a:gd name="T7" fmla="*/ 0 h 248"/>
                <a:gd name="T8" fmla="*/ 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0" y="0"/>
                  </a:moveTo>
                  <a:cubicBezTo>
                    <a:pt x="2" y="90"/>
                    <a:pt x="26" y="174"/>
                    <a:pt x="67" y="248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75" y="156"/>
                    <a:pt x="53" y="80"/>
                    <a:pt x="5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15"/>
            <p:cNvSpPr>
              <a:spLocks/>
            </p:cNvSpPr>
            <p:nvPr/>
          </p:nvSpPr>
          <p:spPr bwMode="auto">
            <a:xfrm>
              <a:off x="6316416" y="3324635"/>
              <a:ext cx="145927" cy="324647"/>
            </a:xfrm>
            <a:custGeom>
              <a:avLst/>
              <a:gdLst>
                <a:gd name="T0" fmla="*/ 51 w 111"/>
                <a:gd name="T1" fmla="*/ 247 h 247"/>
                <a:gd name="T2" fmla="*/ 111 w 111"/>
                <a:gd name="T3" fmla="*/ 26 h 247"/>
                <a:gd name="T4" fmla="*/ 67 w 111"/>
                <a:gd name="T5" fmla="*/ 0 h 247"/>
                <a:gd name="T6" fmla="*/ 0 w 111"/>
                <a:gd name="T7" fmla="*/ 247 h 247"/>
                <a:gd name="T8" fmla="*/ 51 w 111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51" y="247"/>
                  </a:moveTo>
                  <a:cubicBezTo>
                    <a:pt x="53" y="167"/>
                    <a:pt x="75" y="92"/>
                    <a:pt x="111" y="26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74"/>
                    <a:pt x="2" y="158"/>
                    <a:pt x="0" y="247"/>
                  </a:cubicBezTo>
                  <a:lnTo>
                    <a:pt x="51" y="2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16"/>
            <p:cNvSpPr>
              <a:spLocks/>
            </p:cNvSpPr>
            <p:nvPr/>
          </p:nvSpPr>
          <p:spPr bwMode="auto">
            <a:xfrm>
              <a:off x="6421248" y="3057870"/>
              <a:ext cx="270888" cy="270959"/>
            </a:xfrm>
            <a:custGeom>
              <a:avLst/>
              <a:gdLst>
                <a:gd name="T0" fmla="*/ 0 w 206"/>
                <a:gd name="T1" fmla="*/ 181 h 206"/>
                <a:gd name="T2" fmla="*/ 44 w 206"/>
                <a:gd name="T3" fmla="*/ 206 h 206"/>
                <a:gd name="T4" fmla="*/ 206 w 206"/>
                <a:gd name="T5" fmla="*/ 44 h 206"/>
                <a:gd name="T6" fmla="*/ 181 w 206"/>
                <a:gd name="T7" fmla="*/ 0 h 206"/>
                <a:gd name="T8" fmla="*/ 0 w 206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0" y="181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85" y="140"/>
                    <a:pt x="140" y="85"/>
                    <a:pt x="206" y="44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07" y="45"/>
                    <a:pt x="45" y="107"/>
                    <a:pt x="0" y="181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17"/>
            <p:cNvSpPr>
              <a:spLocks/>
            </p:cNvSpPr>
            <p:nvPr/>
          </p:nvSpPr>
          <p:spPr bwMode="auto">
            <a:xfrm>
              <a:off x="6687944" y="2953010"/>
              <a:ext cx="324562" cy="145965"/>
            </a:xfrm>
            <a:custGeom>
              <a:avLst/>
              <a:gdLst>
                <a:gd name="T0" fmla="*/ 0 w 247"/>
                <a:gd name="T1" fmla="*/ 67 h 111"/>
                <a:gd name="T2" fmla="*/ 25 w 247"/>
                <a:gd name="T3" fmla="*/ 111 h 111"/>
                <a:gd name="T4" fmla="*/ 247 w 247"/>
                <a:gd name="T5" fmla="*/ 51 h 111"/>
                <a:gd name="T6" fmla="*/ 247 w 247"/>
                <a:gd name="T7" fmla="*/ 0 h 111"/>
                <a:gd name="T8" fmla="*/ 0 w 247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1">
                  <a:moveTo>
                    <a:pt x="0" y="67"/>
                  </a:moveTo>
                  <a:cubicBezTo>
                    <a:pt x="25" y="111"/>
                    <a:pt x="25" y="111"/>
                    <a:pt x="25" y="111"/>
                  </a:cubicBezTo>
                  <a:cubicBezTo>
                    <a:pt x="92" y="75"/>
                    <a:pt x="167" y="53"/>
                    <a:pt x="247" y="5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58" y="2"/>
                    <a:pt x="74" y="26"/>
                    <a:pt x="0" y="67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 flipH="1">
            <a:off x="7154586" y="3318443"/>
            <a:ext cx="1007745" cy="1008007"/>
            <a:chOff x="8320415" y="2953010"/>
            <a:chExt cx="1425726" cy="1426098"/>
          </a:xfrm>
        </p:grpSpPr>
        <p:sp>
          <p:nvSpPr>
            <p:cNvPr id="103" name="Oval 5"/>
            <p:cNvSpPr>
              <a:spLocks noChangeArrowheads="1"/>
            </p:cNvSpPr>
            <p:nvPr/>
          </p:nvSpPr>
          <p:spPr bwMode="auto">
            <a:xfrm>
              <a:off x="8452925" y="3085554"/>
              <a:ext cx="1161548" cy="1161851"/>
            </a:xfrm>
            <a:prstGeom prst="ellipse">
              <a:avLst/>
            </a:prstGeom>
            <a:solidFill>
              <a:srgbClr val="0093E0"/>
            </a:solidFill>
            <a:ln>
              <a:noFill/>
            </a:ln>
            <a:extLst/>
          </p:spPr>
          <p:txBody>
            <a:bodyPr vert="horz" wrap="square" lIns="182843" tIns="91422" rIns="182843" bIns="9142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6"/>
            <p:cNvSpPr>
              <a:spLocks/>
            </p:cNvSpPr>
            <p:nvPr/>
          </p:nvSpPr>
          <p:spPr bwMode="auto">
            <a:xfrm>
              <a:off x="9370420" y="3057870"/>
              <a:ext cx="271727" cy="270959"/>
            </a:xfrm>
            <a:custGeom>
              <a:avLst/>
              <a:gdLst>
                <a:gd name="T0" fmla="*/ 207 w 207"/>
                <a:gd name="T1" fmla="*/ 181 h 206"/>
                <a:gd name="T2" fmla="*/ 26 w 207"/>
                <a:gd name="T3" fmla="*/ 0 h 206"/>
                <a:gd name="T4" fmla="*/ 0 w 207"/>
                <a:gd name="T5" fmla="*/ 44 h 206"/>
                <a:gd name="T6" fmla="*/ 163 w 207"/>
                <a:gd name="T7" fmla="*/ 206 h 206"/>
                <a:gd name="T8" fmla="*/ 207 w 207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6">
                  <a:moveTo>
                    <a:pt x="207" y="181"/>
                  </a:moveTo>
                  <a:cubicBezTo>
                    <a:pt x="162" y="107"/>
                    <a:pt x="100" y="45"/>
                    <a:pt x="26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6" y="85"/>
                    <a:pt x="122" y="140"/>
                    <a:pt x="163" y="206"/>
                  </a:cubicBezTo>
                  <a:lnTo>
                    <a:pt x="207" y="1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7"/>
            <p:cNvSpPr>
              <a:spLocks/>
            </p:cNvSpPr>
            <p:nvPr/>
          </p:nvSpPr>
          <p:spPr bwMode="auto">
            <a:xfrm>
              <a:off x="9050051" y="2953010"/>
              <a:ext cx="326240" cy="145965"/>
            </a:xfrm>
            <a:custGeom>
              <a:avLst/>
              <a:gdLst>
                <a:gd name="T0" fmla="*/ 0 w 248"/>
                <a:gd name="T1" fmla="*/ 0 h 111"/>
                <a:gd name="T2" fmla="*/ 0 w 248"/>
                <a:gd name="T3" fmla="*/ 51 h 111"/>
                <a:gd name="T4" fmla="*/ 222 w 248"/>
                <a:gd name="T5" fmla="*/ 111 h 111"/>
                <a:gd name="T6" fmla="*/ 248 w 248"/>
                <a:gd name="T7" fmla="*/ 67 h 111"/>
                <a:gd name="T8" fmla="*/ 0 w 248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0" y="53"/>
                    <a:pt x="156" y="75"/>
                    <a:pt x="222" y="111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174" y="26"/>
                    <a:pt x="90" y="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8"/>
            <p:cNvSpPr>
              <a:spLocks/>
            </p:cNvSpPr>
            <p:nvPr/>
          </p:nvSpPr>
          <p:spPr bwMode="auto">
            <a:xfrm>
              <a:off x="9600214" y="3324635"/>
              <a:ext cx="145927" cy="324647"/>
            </a:xfrm>
            <a:custGeom>
              <a:avLst/>
              <a:gdLst>
                <a:gd name="T0" fmla="*/ 45 w 111"/>
                <a:gd name="T1" fmla="*/ 0 h 247"/>
                <a:gd name="T2" fmla="*/ 0 w 111"/>
                <a:gd name="T3" fmla="*/ 26 h 247"/>
                <a:gd name="T4" fmla="*/ 60 w 111"/>
                <a:gd name="T5" fmla="*/ 247 h 247"/>
                <a:gd name="T6" fmla="*/ 111 w 111"/>
                <a:gd name="T7" fmla="*/ 247 h 247"/>
                <a:gd name="T8" fmla="*/ 45 w 111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4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7" y="92"/>
                    <a:pt x="58" y="167"/>
                    <a:pt x="60" y="247"/>
                  </a:cubicBezTo>
                  <a:cubicBezTo>
                    <a:pt x="111" y="247"/>
                    <a:pt x="111" y="247"/>
                    <a:pt x="111" y="247"/>
                  </a:cubicBezTo>
                  <a:cubicBezTo>
                    <a:pt x="109" y="158"/>
                    <a:pt x="85" y="74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9"/>
            <p:cNvSpPr>
              <a:spLocks/>
            </p:cNvSpPr>
            <p:nvPr/>
          </p:nvSpPr>
          <p:spPr bwMode="auto">
            <a:xfrm>
              <a:off x="9600214" y="3682836"/>
              <a:ext cx="145927" cy="326325"/>
            </a:xfrm>
            <a:custGeom>
              <a:avLst/>
              <a:gdLst>
                <a:gd name="T0" fmla="*/ 60 w 111"/>
                <a:gd name="T1" fmla="*/ 0 h 248"/>
                <a:gd name="T2" fmla="*/ 0 w 111"/>
                <a:gd name="T3" fmla="*/ 222 h 248"/>
                <a:gd name="T4" fmla="*/ 45 w 111"/>
                <a:gd name="T5" fmla="*/ 248 h 248"/>
                <a:gd name="T6" fmla="*/ 111 w 111"/>
                <a:gd name="T7" fmla="*/ 0 h 248"/>
                <a:gd name="T8" fmla="*/ 6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60" y="0"/>
                  </a:moveTo>
                  <a:cubicBezTo>
                    <a:pt x="58" y="80"/>
                    <a:pt x="37" y="156"/>
                    <a:pt x="0" y="222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85" y="174"/>
                    <a:pt x="109" y="90"/>
                    <a:pt x="111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10"/>
            <p:cNvSpPr>
              <a:spLocks/>
            </p:cNvSpPr>
            <p:nvPr/>
          </p:nvSpPr>
          <p:spPr bwMode="auto">
            <a:xfrm>
              <a:off x="9370420" y="4003289"/>
              <a:ext cx="271727" cy="271798"/>
            </a:xfrm>
            <a:custGeom>
              <a:avLst/>
              <a:gdLst>
                <a:gd name="T0" fmla="*/ 207 w 207"/>
                <a:gd name="T1" fmla="*/ 26 h 207"/>
                <a:gd name="T2" fmla="*/ 163 w 207"/>
                <a:gd name="T3" fmla="*/ 0 h 207"/>
                <a:gd name="T4" fmla="*/ 0 w 207"/>
                <a:gd name="T5" fmla="*/ 163 h 207"/>
                <a:gd name="T6" fmla="*/ 26 w 207"/>
                <a:gd name="T7" fmla="*/ 207 h 207"/>
                <a:gd name="T8" fmla="*/ 207 w 207"/>
                <a:gd name="T9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26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22" y="66"/>
                    <a:pt x="66" y="122"/>
                    <a:pt x="0" y="163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100" y="162"/>
                    <a:pt x="162" y="100"/>
                    <a:pt x="207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11"/>
            <p:cNvSpPr>
              <a:spLocks/>
            </p:cNvSpPr>
            <p:nvPr/>
          </p:nvSpPr>
          <p:spPr bwMode="auto">
            <a:xfrm>
              <a:off x="9050051" y="4234820"/>
              <a:ext cx="326240" cy="144288"/>
            </a:xfrm>
            <a:custGeom>
              <a:avLst/>
              <a:gdLst>
                <a:gd name="T0" fmla="*/ 248 w 248"/>
                <a:gd name="T1" fmla="*/ 44 h 110"/>
                <a:gd name="T2" fmla="*/ 222 w 248"/>
                <a:gd name="T3" fmla="*/ 0 h 110"/>
                <a:gd name="T4" fmla="*/ 0 w 248"/>
                <a:gd name="T5" fmla="*/ 59 h 110"/>
                <a:gd name="T6" fmla="*/ 0 w 248"/>
                <a:gd name="T7" fmla="*/ 110 h 110"/>
                <a:gd name="T8" fmla="*/ 248 w 24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0">
                  <a:moveTo>
                    <a:pt x="248" y="44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156" y="36"/>
                    <a:pt x="80" y="57"/>
                    <a:pt x="0" y="5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0" y="108"/>
                    <a:pt x="174" y="84"/>
                    <a:pt x="248" y="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12"/>
            <p:cNvSpPr>
              <a:spLocks/>
            </p:cNvSpPr>
            <p:nvPr/>
          </p:nvSpPr>
          <p:spPr bwMode="auto">
            <a:xfrm>
              <a:off x="8691943" y="4234820"/>
              <a:ext cx="324562" cy="144288"/>
            </a:xfrm>
            <a:custGeom>
              <a:avLst/>
              <a:gdLst>
                <a:gd name="T0" fmla="*/ 0 w 247"/>
                <a:gd name="T1" fmla="*/ 44 h 110"/>
                <a:gd name="T2" fmla="*/ 247 w 247"/>
                <a:gd name="T3" fmla="*/ 110 h 110"/>
                <a:gd name="T4" fmla="*/ 247 w 247"/>
                <a:gd name="T5" fmla="*/ 59 h 110"/>
                <a:gd name="T6" fmla="*/ 26 w 247"/>
                <a:gd name="T7" fmla="*/ 0 h 110"/>
                <a:gd name="T8" fmla="*/ 0 w 247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0">
                  <a:moveTo>
                    <a:pt x="0" y="44"/>
                  </a:moveTo>
                  <a:cubicBezTo>
                    <a:pt x="74" y="84"/>
                    <a:pt x="158" y="108"/>
                    <a:pt x="247" y="11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167" y="57"/>
                    <a:pt x="92" y="36"/>
                    <a:pt x="26" y="0"/>
                  </a:cubicBez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Freeform 13"/>
            <p:cNvSpPr>
              <a:spLocks/>
            </p:cNvSpPr>
            <p:nvPr/>
          </p:nvSpPr>
          <p:spPr bwMode="auto">
            <a:xfrm>
              <a:off x="8425247" y="4003289"/>
              <a:ext cx="270888" cy="271798"/>
            </a:xfrm>
            <a:custGeom>
              <a:avLst/>
              <a:gdLst>
                <a:gd name="T0" fmla="*/ 44 w 206"/>
                <a:gd name="T1" fmla="*/ 0 h 207"/>
                <a:gd name="T2" fmla="*/ 0 w 206"/>
                <a:gd name="T3" fmla="*/ 26 h 207"/>
                <a:gd name="T4" fmla="*/ 181 w 206"/>
                <a:gd name="T5" fmla="*/ 207 h 207"/>
                <a:gd name="T6" fmla="*/ 206 w 206"/>
                <a:gd name="T7" fmla="*/ 163 h 207"/>
                <a:gd name="T8" fmla="*/ 44 w 2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4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5" y="100"/>
                    <a:pt x="107" y="162"/>
                    <a:pt x="181" y="207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140" y="122"/>
                    <a:pt x="85" y="66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Freeform 14"/>
            <p:cNvSpPr>
              <a:spLocks/>
            </p:cNvSpPr>
            <p:nvPr/>
          </p:nvSpPr>
          <p:spPr bwMode="auto">
            <a:xfrm>
              <a:off x="8320415" y="3682836"/>
              <a:ext cx="145927" cy="326325"/>
            </a:xfrm>
            <a:custGeom>
              <a:avLst/>
              <a:gdLst>
                <a:gd name="T0" fmla="*/ 0 w 111"/>
                <a:gd name="T1" fmla="*/ 0 h 248"/>
                <a:gd name="T2" fmla="*/ 67 w 111"/>
                <a:gd name="T3" fmla="*/ 248 h 248"/>
                <a:gd name="T4" fmla="*/ 111 w 111"/>
                <a:gd name="T5" fmla="*/ 222 h 248"/>
                <a:gd name="T6" fmla="*/ 51 w 111"/>
                <a:gd name="T7" fmla="*/ 0 h 248"/>
                <a:gd name="T8" fmla="*/ 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0" y="0"/>
                  </a:moveTo>
                  <a:cubicBezTo>
                    <a:pt x="2" y="90"/>
                    <a:pt x="26" y="174"/>
                    <a:pt x="67" y="248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75" y="156"/>
                    <a:pt x="53" y="80"/>
                    <a:pt x="5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Freeform 15"/>
            <p:cNvSpPr>
              <a:spLocks/>
            </p:cNvSpPr>
            <p:nvPr/>
          </p:nvSpPr>
          <p:spPr bwMode="auto">
            <a:xfrm>
              <a:off x="8320415" y="3324635"/>
              <a:ext cx="145927" cy="324647"/>
            </a:xfrm>
            <a:custGeom>
              <a:avLst/>
              <a:gdLst>
                <a:gd name="T0" fmla="*/ 51 w 111"/>
                <a:gd name="T1" fmla="*/ 247 h 247"/>
                <a:gd name="T2" fmla="*/ 111 w 111"/>
                <a:gd name="T3" fmla="*/ 26 h 247"/>
                <a:gd name="T4" fmla="*/ 67 w 111"/>
                <a:gd name="T5" fmla="*/ 0 h 247"/>
                <a:gd name="T6" fmla="*/ 0 w 111"/>
                <a:gd name="T7" fmla="*/ 247 h 247"/>
                <a:gd name="T8" fmla="*/ 51 w 111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51" y="247"/>
                  </a:moveTo>
                  <a:cubicBezTo>
                    <a:pt x="53" y="167"/>
                    <a:pt x="75" y="92"/>
                    <a:pt x="111" y="26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74"/>
                    <a:pt x="2" y="158"/>
                    <a:pt x="0" y="247"/>
                  </a:cubicBezTo>
                  <a:lnTo>
                    <a:pt x="51" y="2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Freeform 16"/>
            <p:cNvSpPr>
              <a:spLocks/>
            </p:cNvSpPr>
            <p:nvPr/>
          </p:nvSpPr>
          <p:spPr bwMode="auto">
            <a:xfrm>
              <a:off x="8425247" y="3057870"/>
              <a:ext cx="270888" cy="270959"/>
            </a:xfrm>
            <a:custGeom>
              <a:avLst/>
              <a:gdLst>
                <a:gd name="T0" fmla="*/ 0 w 206"/>
                <a:gd name="T1" fmla="*/ 181 h 206"/>
                <a:gd name="T2" fmla="*/ 44 w 206"/>
                <a:gd name="T3" fmla="*/ 206 h 206"/>
                <a:gd name="T4" fmla="*/ 206 w 206"/>
                <a:gd name="T5" fmla="*/ 44 h 206"/>
                <a:gd name="T6" fmla="*/ 181 w 206"/>
                <a:gd name="T7" fmla="*/ 0 h 206"/>
                <a:gd name="T8" fmla="*/ 0 w 206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0" y="181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85" y="140"/>
                    <a:pt x="140" y="85"/>
                    <a:pt x="206" y="44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07" y="45"/>
                    <a:pt x="45" y="107"/>
                    <a:pt x="0" y="1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Freeform 17"/>
            <p:cNvSpPr>
              <a:spLocks/>
            </p:cNvSpPr>
            <p:nvPr/>
          </p:nvSpPr>
          <p:spPr bwMode="auto">
            <a:xfrm>
              <a:off x="8691943" y="2953010"/>
              <a:ext cx="324562" cy="145965"/>
            </a:xfrm>
            <a:custGeom>
              <a:avLst/>
              <a:gdLst>
                <a:gd name="T0" fmla="*/ 0 w 247"/>
                <a:gd name="T1" fmla="*/ 67 h 111"/>
                <a:gd name="T2" fmla="*/ 25 w 247"/>
                <a:gd name="T3" fmla="*/ 111 h 111"/>
                <a:gd name="T4" fmla="*/ 247 w 247"/>
                <a:gd name="T5" fmla="*/ 51 h 111"/>
                <a:gd name="T6" fmla="*/ 247 w 247"/>
                <a:gd name="T7" fmla="*/ 0 h 111"/>
                <a:gd name="T8" fmla="*/ 0 w 247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1">
                  <a:moveTo>
                    <a:pt x="0" y="67"/>
                  </a:moveTo>
                  <a:cubicBezTo>
                    <a:pt x="25" y="111"/>
                    <a:pt x="25" y="111"/>
                    <a:pt x="25" y="111"/>
                  </a:cubicBezTo>
                  <a:cubicBezTo>
                    <a:pt x="92" y="75"/>
                    <a:pt x="167" y="53"/>
                    <a:pt x="247" y="5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58" y="2"/>
                    <a:pt x="74" y="26"/>
                    <a:pt x="0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2" name="Freeform 88"/>
          <p:cNvSpPr>
            <a:spLocks noChangeArrowheads="1"/>
          </p:cNvSpPr>
          <p:nvPr/>
        </p:nvSpPr>
        <p:spPr bwMode="auto">
          <a:xfrm>
            <a:off x="993788" y="3642348"/>
            <a:ext cx="340014" cy="345012"/>
          </a:xfrm>
          <a:custGeom>
            <a:avLst/>
            <a:gdLst>
              <a:gd name="T0" fmla="*/ 2147483646 w 601"/>
              <a:gd name="T1" fmla="*/ 2147483646 h 609"/>
              <a:gd name="T2" fmla="*/ 2147483646 w 601"/>
              <a:gd name="T3" fmla="*/ 2147483646 h 609"/>
              <a:gd name="T4" fmla="*/ 0 w 601"/>
              <a:gd name="T5" fmla="*/ 2147483646 h 609"/>
              <a:gd name="T6" fmla="*/ 2147483646 w 601"/>
              <a:gd name="T7" fmla="*/ 0 h 609"/>
              <a:gd name="T8" fmla="*/ 2147483646 w 601"/>
              <a:gd name="T9" fmla="*/ 2147483646 h 609"/>
              <a:gd name="T10" fmla="*/ 2147483646 w 601"/>
              <a:gd name="T11" fmla="*/ 2147483646 h 609"/>
              <a:gd name="T12" fmla="*/ 2147483646 w 601"/>
              <a:gd name="T13" fmla="*/ 2147483646 h 609"/>
              <a:gd name="T14" fmla="*/ 2147483646 w 601"/>
              <a:gd name="T15" fmla="*/ 2147483646 h 609"/>
              <a:gd name="T16" fmla="*/ 2147483646 w 601"/>
              <a:gd name="T17" fmla="*/ 2147483646 h 609"/>
              <a:gd name="T18" fmla="*/ 2147483646 w 601"/>
              <a:gd name="T19" fmla="*/ 2147483646 h 609"/>
              <a:gd name="T20" fmla="*/ 2147483646 w 601"/>
              <a:gd name="T21" fmla="*/ 2147483646 h 609"/>
              <a:gd name="T22" fmla="*/ 2147483646 w 601"/>
              <a:gd name="T23" fmla="*/ 2147483646 h 609"/>
              <a:gd name="T24" fmla="*/ 2147483646 w 601"/>
              <a:gd name="T25" fmla="*/ 2147483646 h 609"/>
              <a:gd name="T26" fmla="*/ 2147483646 w 601"/>
              <a:gd name="T27" fmla="*/ 2147483646 h 609"/>
              <a:gd name="T28" fmla="*/ 2147483646 w 601"/>
              <a:gd name="T29" fmla="*/ 2147483646 h 609"/>
              <a:gd name="T30" fmla="*/ 2147483646 w 601"/>
              <a:gd name="T31" fmla="*/ 2147483646 h 609"/>
              <a:gd name="T32" fmla="*/ 2147483646 w 601"/>
              <a:gd name="T33" fmla="*/ 2147483646 h 609"/>
              <a:gd name="T34" fmla="*/ 2147483646 w 601"/>
              <a:gd name="T35" fmla="*/ 2147483646 h 609"/>
              <a:gd name="T36" fmla="*/ 2147483646 w 601"/>
              <a:gd name="T37" fmla="*/ 2147483646 h 609"/>
              <a:gd name="T38" fmla="*/ 2147483646 w 601"/>
              <a:gd name="T39" fmla="*/ 2147483646 h 609"/>
              <a:gd name="T40" fmla="*/ 2147483646 w 601"/>
              <a:gd name="T41" fmla="*/ 2147483646 h 609"/>
              <a:gd name="T42" fmla="*/ 2147483646 w 601"/>
              <a:gd name="T43" fmla="*/ 2147483646 h 609"/>
              <a:gd name="T44" fmla="*/ 2147483646 w 601"/>
              <a:gd name="T45" fmla="*/ 2147483646 h 609"/>
              <a:gd name="T46" fmla="*/ 2147483646 w 601"/>
              <a:gd name="T47" fmla="*/ 2147483646 h 609"/>
              <a:gd name="T48" fmla="*/ 2147483646 w 601"/>
              <a:gd name="T49" fmla="*/ 2147483646 h 609"/>
              <a:gd name="T50" fmla="*/ 2147483646 w 601"/>
              <a:gd name="T51" fmla="*/ 2147483646 h 609"/>
              <a:gd name="T52" fmla="*/ 2147483646 w 601"/>
              <a:gd name="T53" fmla="*/ 2147483646 h 609"/>
              <a:gd name="T54" fmla="*/ 2147483646 w 601"/>
              <a:gd name="T55" fmla="*/ 2147483646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4" name="Freeform 165"/>
          <p:cNvSpPr>
            <a:spLocks noEditPoints="1"/>
          </p:cNvSpPr>
          <p:nvPr/>
        </p:nvSpPr>
        <p:spPr bwMode="auto">
          <a:xfrm>
            <a:off x="5828072" y="3671783"/>
            <a:ext cx="296862" cy="300037"/>
          </a:xfrm>
          <a:custGeom>
            <a:avLst/>
            <a:gdLst>
              <a:gd name="T0" fmla="*/ 2147483646 w 187"/>
              <a:gd name="T1" fmla="*/ 0 h 189"/>
              <a:gd name="T2" fmla="*/ 2147483646 w 187"/>
              <a:gd name="T3" fmla="*/ 2147483646 h 189"/>
              <a:gd name="T4" fmla="*/ 0 w 187"/>
              <a:gd name="T5" fmla="*/ 2147483646 h 189"/>
              <a:gd name="T6" fmla="*/ 2147483646 w 187"/>
              <a:gd name="T7" fmla="*/ 2147483646 h 189"/>
              <a:gd name="T8" fmla="*/ 2147483646 w 187"/>
              <a:gd name="T9" fmla="*/ 2147483646 h 189"/>
              <a:gd name="T10" fmla="*/ 2147483646 w 187"/>
              <a:gd name="T11" fmla="*/ 2147483646 h 189"/>
              <a:gd name="T12" fmla="*/ 2147483646 w 187"/>
              <a:gd name="T13" fmla="*/ 2147483646 h 189"/>
              <a:gd name="T14" fmla="*/ 2147483646 w 187"/>
              <a:gd name="T15" fmla="*/ 2147483646 h 189"/>
              <a:gd name="T16" fmla="*/ 2147483646 w 187"/>
              <a:gd name="T17" fmla="*/ 2147483646 h 189"/>
              <a:gd name="T18" fmla="*/ 2147483646 w 187"/>
              <a:gd name="T19" fmla="*/ 2147483646 h 189"/>
              <a:gd name="T20" fmla="*/ 2147483646 w 187"/>
              <a:gd name="T21" fmla="*/ 2147483646 h 189"/>
              <a:gd name="T22" fmla="*/ 2147483646 w 187"/>
              <a:gd name="T23" fmla="*/ 2147483646 h 189"/>
              <a:gd name="T24" fmla="*/ 2147483646 w 187"/>
              <a:gd name="T25" fmla="*/ 2147483646 h 189"/>
              <a:gd name="T26" fmla="*/ 2147483646 w 187"/>
              <a:gd name="T27" fmla="*/ 2147483646 h 189"/>
              <a:gd name="T28" fmla="*/ 2147483646 w 187"/>
              <a:gd name="T29" fmla="*/ 2147483646 h 189"/>
              <a:gd name="T30" fmla="*/ 2147483646 w 187"/>
              <a:gd name="T31" fmla="*/ 2147483646 h 189"/>
              <a:gd name="T32" fmla="*/ 2147483646 w 187"/>
              <a:gd name="T33" fmla="*/ 2147483646 h 189"/>
              <a:gd name="T34" fmla="*/ 2147483646 w 187"/>
              <a:gd name="T35" fmla="*/ 2147483646 h 189"/>
              <a:gd name="T36" fmla="*/ 2147483646 w 187"/>
              <a:gd name="T37" fmla="*/ 2147483646 h 189"/>
              <a:gd name="T38" fmla="*/ 2147483646 w 187"/>
              <a:gd name="T39" fmla="*/ 2147483646 h 189"/>
              <a:gd name="T40" fmla="*/ 2147483646 w 187"/>
              <a:gd name="T41" fmla="*/ 2147483646 h 189"/>
              <a:gd name="T42" fmla="*/ 2147483646 w 187"/>
              <a:gd name="T43" fmla="*/ 2147483646 h 189"/>
              <a:gd name="T44" fmla="*/ 2147483646 w 187"/>
              <a:gd name="T45" fmla="*/ 2147483646 h 189"/>
              <a:gd name="T46" fmla="*/ 2147483646 w 187"/>
              <a:gd name="T47" fmla="*/ 2147483646 h 189"/>
              <a:gd name="T48" fmla="*/ 2147483646 w 187"/>
              <a:gd name="T49" fmla="*/ 2147483646 h 189"/>
              <a:gd name="T50" fmla="*/ 2147483646 w 187"/>
              <a:gd name="T51" fmla="*/ 2147483646 h 189"/>
              <a:gd name="T52" fmla="*/ 2147483646 w 187"/>
              <a:gd name="T53" fmla="*/ 2147483646 h 189"/>
              <a:gd name="T54" fmla="*/ 2147483646 w 187"/>
              <a:gd name="T55" fmla="*/ 2147483646 h 189"/>
              <a:gd name="T56" fmla="*/ 2147483646 w 187"/>
              <a:gd name="T57" fmla="*/ 2147483646 h 189"/>
              <a:gd name="T58" fmla="*/ 2147483646 w 187"/>
              <a:gd name="T59" fmla="*/ 2147483646 h 189"/>
              <a:gd name="T60" fmla="*/ 2147483646 w 187"/>
              <a:gd name="T61" fmla="*/ 2147483646 h 189"/>
              <a:gd name="T62" fmla="*/ 2147483646 w 187"/>
              <a:gd name="T63" fmla="*/ 2147483646 h 189"/>
              <a:gd name="T64" fmla="*/ 2147483646 w 187"/>
              <a:gd name="T65" fmla="*/ 2147483646 h 189"/>
              <a:gd name="T66" fmla="*/ 2147483646 w 187"/>
              <a:gd name="T67" fmla="*/ 2147483646 h 18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87" h="189">
                <a:moveTo>
                  <a:pt x="94" y="48"/>
                </a:moveTo>
                <a:lnTo>
                  <a:pt x="94" y="0"/>
                </a:lnTo>
                <a:lnTo>
                  <a:pt x="12" y="0"/>
                </a:lnTo>
                <a:lnTo>
                  <a:pt x="12" y="176"/>
                </a:lnTo>
                <a:lnTo>
                  <a:pt x="0" y="176"/>
                </a:lnTo>
                <a:lnTo>
                  <a:pt x="0" y="189"/>
                </a:lnTo>
                <a:lnTo>
                  <a:pt x="187" y="189"/>
                </a:lnTo>
                <a:lnTo>
                  <a:pt x="187" y="48"/>
                </a:lnTo>
                <a:lnTo>
                  <a:pt x="94" y="48"/>
                </a:lnTo>
                <a:close/>
                <a:moveTo>
                  <a:pt x="71" y="176"/>
                </a:moveTo>
                <a:lnTo>
                  <a:pt x="36" y="176"/>
                </a:lnTo>
                <a:lnTo>
                  <a:pt x="36" y="153"/>
                </a:lnTo>
                <a:lnTo>
                  <a:pt x="71" y="153"/>
                </a:lnTo>
                <a:lnTo>
                  <a:pt x="71" y="176"/>
                </a:lnTo>
                <a:close/>
                <a:moveTo>
                  <a:pt x="83" y="129"/>
                </a:moveTo>
                <a:lnTo>
                  <a:pt x="25" y="129"/>
                </a:lnTo>
                <a:lnTo>
                  <a:pt x="25" y="118"/>
                </a:lnTo>
                <a:lnTo>
                  <a:pt x="83" y="118"/>
                </a:lnTo>
                <a:lnTo>
                  <a:pt x="83" y="129"/>
                </a:lnTo>
                <a:close/>
                <a:moveTo>
                  <a:pt x="83" y="106"/>
                </a:moveTo>
                <a:lnTo>
                  <a:pt x="25" y="106"/>
                </a:lnTo>
                <a:lnTo>
                  <a:pt x="25" y="95"/>
                </a:lnTo>
                <a:lnTo>
                  <a:pt x="83" y="95"/>
                </a:lnTo>
                <a:lnTo>
                  <a:pt x="83" y="106"/>
                </a:lnTo>
                <a:close/>
                <a:moveTo>
                  <a:pt x="83" y="82"/>
                </a:moveTo>
                <a:lnTo>
                  <a:pt x="25" y="82"/>
                </a:lnTo>
                <a:lnTo>
                  <a:pt x="25" y="71"/>
                </a:lnTo>
                <a:lnTo>
                  <a:pt x="83" y="71"/>
                </a:lnTo>
                <a:lnTo>
                  <a:pt x="83" y="82"/>
                </a:lnTo>
                <a:close/>
                <a:moveTo>
                  <a:pt x="83" y="59"/>
                </a:moveTo>
                <a:lnTo>
                  <a:pt x="25" y="59"/>
                </a:lnTo>
                <a:lnTo>
                  <a:pt x="25" y="48"/>
                </a:lnTo>
                <a:lnTo>
                  <a:pt x="83" y="48"/>
                </a:lnTo>
                <a:lnTo>
                  <a:pt x="83" y="59"/>
                </a:lnTo>
                <a:close/>
                <a:moveTo>
                  <a:pt x="83" y="35"/>
                </a:moveTo>
                <a:lnTo>
                  <a:pt x="25" y="35"/>
                </a:lnTo>
                <a:lnTo>
                  <a:pt x="25" y="24"/>
                </a:lnTo>
                <a:lnTo>
                  <a:pt x="83" y="24"/>
                </a:lnTo>
                <a:lnTo>
                  <a:pt x="83" y="35"/>
                </a:lnTo>
                <a:close/>
                <a:moveTo>
                  <a:pt x="141" y="164"/>
                </a:moveTo>
                <a:lnTo>
                  <a:pt x="118" y="164"/>
                </a:lnTo>
                <a:lnTo>
                  <a:pt x="118" y="142"/>
                </a:lnTo>
                <a:lnTo>
                  <a:pt x="141" y="142"/>
                </a:lnTo>
                <a:lnTo>
                  <a:pt x="141" y="164"/>
                </a:lnTo>
                <a:close/>
                <a:moveTo>
                  <a:pt x="141" y="129"/>
                </a:moveTo>
                <a:lnTo>
                  <a:pt x="118" y="129"/>
                </a:lnTo>
                <a:lnTo>
                  <a:pt x="118" y="106"/>
                </a:lnTo>
                <a:lnTo>
                  <a:pt x="141" y="106"/>
                </a:lnTo>
                <a:lnTo>
                  <a:pt x="141" y="129"/>
                </a:lnTo>
                <a:close/>
                <a:moveTo>
                  <a:pt x="141" y="95"/>
                </a:moveTo>
                <a:lnTo>
                  <a:pt x="118" y="95"/>
                </a:lnTo>
                <a:lnTo>
                  <a:pt x="118" y="71"/>
                </a:lnTo>
                <a:lnTo>
                  <a:pt x="141" y="71"/>
                </a:lnTo>
                <a:lnTo>
                  <a:pt x="141" y="95"/>
                </a:lnTo>
                <a:close/>
                <a:moveTo>
                  <a:pt x="176" y="164"/>
                </a:moveTo>
                <a:lnTo>
                  <a:pt x="152" y="164"/>
                </a:lnTo>
                <a:lnTo>
                  <a:pt x="152" y="142"/>
                </a:lnTo>
                <a:lnTo>
                  <a:pt x="176" y="142"/>
                </a:lnTo>
                <a:lnTo>
                  <a:pt x="176" y="164"/>
                </a:lnTo>
                <a:close/>
                <a:moveTo>
                  <a:pt x="176" y="129"/>
                </a:moveTo>
                <a:lnTo>
                  <a:pt x="152" y="129"/>
                </a:lnTo>
                <a:lnTo>
                  <a:pt x="152" y="106"/>
                </a:lnTo>
                <a:lnTo>
                  <a:pt x="176" y="106"/>
                </a:lnTo>
                <a:lnTo>
                  <a:pt x="176" y="129"/>
                </a:lnTo>
                <a:close/>
                <a:moveTo>
                  <a:pt x="176" y="95"/>
                </a:moveTo>
                <a:lnTo>
                  <a:pt x="152" y="95"/>
                </a:lnTo>
                <a:lnTo>
                  <a:pt x="152" y="71"/>
                </a:lnTo>
                <a:lnTo>
                  <a:pt x="176" y="71"/>
                </a:lnTo>
                <a:lnTo>
                  <a:pt x="176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27" name="Group 126"/>
          <p:cNvGrpSpPr/>
          <p:nvPr/>
        </p:nvGrpSpPr>
        <p:grpSpPr>
          <a:xfrm flipH="1">
            <a:off x="8743825" y="3318443"/>
            <a:ext cx="1007745" cy="1008007"/>
            <a:chOff x="8320415" y="2953010"/>
            <a:chExt cx="1425726" cy="1426098"/>
          </a:xfrm>
        </p:grpSpPr>
        <p:sp>
          <p:nvSpPr>
            <p:cNvPr id="128" name="Oval 5"/>
            <p:cNvSpPr>
              <a:spLocks noChangeArrowheads="1"/>
            </p:cNvSpPr>
            <p:nvPr/>
          </p:nvSpPr>
          <p:spPr bwMode="auto">
            <a:xfrm>
              <a:off x="8452925" y="3085554"/>
              <a:ext cx="1161548" cy="1161851"/>
            </a:xfrm>
            <a:prstGeom prst="ellipse">
              <a:avLst/>
            </a:prstGeom>
            <a:solidFill>
              <a:srgbClr val="0093E0"/>
            </a:solidFill>
            <a:ln>
              <a:noFill/>
            </a:ln>
            <a:extLst/>
          </p:spPr>
          <p:txBody>
            <a:bodyPr vert="horz" wrap="square" lIns="182843" tIns="91422" rIns="182843" bIns="9142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Freeform 6"/>
            <p:cNvSpPr>
              <a:spLocks/>
            </p:cNvSpPr>
            <p:nvPr/>
          </p:nvSpPr>
          <p:spPr bwMode="auto">
            <a:xfrm>
              <a:off x="9370420" y="3057870"/>
              <a:ext cx="271727" cy="270959"/>
            </a:xfrm>
            <a:custGeom>
              <a:avLst/>
              <a:gdLst>
                <a:gd name="T0" fmla="*/ 207 w 207"/>
                <a:gd name="T1" fmla="*/ 181 h 206"/>
                <a:gd name="T2" fmla="*/ 26 w 207"/>
                <a:gd name="T3" fmla="*/ 0 h 206"/>
                <a:gd name="T4" fmla="*/ 0 w 207"/>
                <a:gd name="T5" fmla="*/ 44 h 206"/>
                <a:gd name="T6" fmla="*/ 163 w 207"/>
                <a:gd name="T7" fmla="*/ 206 h 206"/>
                <a:gd name="T8" fmla="*/ 207 w 207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6">
                  <a:moveTo>
                    <a:pt x="207" y="181"/>
                  </a:moveTo>
                  <a:cubicBezTo>
                    <a:pt x="162" y="107"/>
                    <a:pt x="100" y="45"/>
                    <a:pt x="26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6" y="85"/>
                    <a:pt x="122" y="140"/>
                    <a:pt x="163" y="206"/>
                  </a:cubicBezTo>
                  <a:lnTo>
                    <a:pt x="207" y="1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Freeform 7"/>
            <p:cNvSpPr>
              <a:spLocks/>
            </p:cNvSpPr>
            <p:nvPr/>
          </p:nvSpPr>
          <p:spPr bwMode="auto">
            <a:xfrm>
              <a:off x="9050051" y="2953010"/>
              <a:ext cx="326240" cy="145965"/>
            </a:xfrm>
            <a:custGeom>
              <a:avLst/>
              <a:gdLst>
                <a:gd name="T0" fmla="*/ 0 w 248"/>
                <a:gd name="T1" fmla="*/ 0 h 111"/>
                <a:gd name="T2" fmla="*/ 0 w 248"/>
                <a:gd name="T3" fmla="*/ 51 h 111"/>
                <a:gd name="T4" fmla="*/ 222 w 248"/>
                <a:gd name="T5" fmla="*/ 111 h 111"/>
                <a:gd name="T6" fmla="*/ 248 w 248"/>
                <a:gd name="T7" fmla="*/ 67 h 111"/>
                <a:gd name="T8" fmla="*/ 0 w 248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0" y="53"/>
                    <a:pt x="156" y="75"/>
                    <a:pt x="222" y="111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174" y="26"/>
                    <a:pt x="90" y="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Freeform 8"/>
            <p:cNvSpPr>
              <a:spLocks/>
            </p:cNvSpPr>
            <p:nvPr/>
          </p:nvSpPr>
          <p:spPr bwMode="auto">
            <a:xfrm>
              <a:off x="9600214" y="3324635"/>
              <a:ext cx="145927" cy="324647"/>
            </a:xfrm>
            <a:custGeom>
              <a:avLst/>
              <a:gdLst>
                <a:gd name="T0" fmla="*/ 45 w 111"/>
                <a:gd name="T1" fmla="*/ 0 h 247"/>
                <a:gd name="T2" fmla="*/ 0 w 111"/>
                <a:gd name="T3" fmla="*/ 26 h 247"/>
                <a:gd name="T4" fmla="*/ 60 w 111"/>
                <a:gd name="T5" fmla="*/ 247 h 247"/>
                <a:gd name="T6" fmla="*/ 111 w 111"/>
                <a:gd name="T7" fmla="*/ 247 h 247"/>
                <a:gd name="T8" fmla="*/ 45 w 111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4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7" y="92"/>
                    <a:pt x="58" y="167"/>
                    <a:pt x="60" y="247"/>
                  </a:cubicBezTo>
                  <a:cubicBezTo>
                    <a:pt x="111" y="247"/>
                    <a:pt x="111" y="247"/>
                    <a:pt x="111" y="247"/>
                  </a:cubicBezTo>
                  <a:cubicBezTo>
                    <a:pt x="109" y="158"/>
                    <a:pt x="85" y="74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Freeform 9"/>
            <p:cNvSpPr>
              <a:spLocks/>
            </p:cNvSpPr>
            <p:nvPr/>
          </p:nvSpPr>
          <p:spPr bwMode="auto">
            <a:xfrm>
              <a:off x="9600214" y="3682836"/>
              <a:ext cx="145927" cy="326325"/>
            </a:xfrm>
            <a:custGeom>
              <a:avLst/>
              <a:gdLst>
                <a:gd name="T0" fmla="*/ 60 w 111"/>
                <a:gd name="T1" fmla="*/ 0 h 248"/>
                <a:gd name="T2" fmla="*/ 0 w 111"/>
                <a:gd name="T3" fmla="*/ 222 h 248"/>
                <a:gd name="T4" fmla="*/ 45 w 111"/>
                <a:gd name="T5" fmla="*/ 248 h 248"/>
                <a:gd name="T6" fmla="*/ 111 w 111"/>
                <a:gd name="T7" fmla="*/ 0 h 248"/>
                <a:gd name="T8" fmla="*/ 6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60" y="0"/>
                  </a:moveTo>
                  <a:cubicBezTo>
                    <a:pt x="58" y="80"/>
                    <a:pt x="37" y="156"/>
                    <a:pt x="0" y="222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85" y="174"/>
                    <a:pt x="109" y="90"/>
                    <a:pt x="111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Freeform 10"/>
            <p:cNvSpPr>
              <a:spLocks/>
            </p:cNvSpPr>
            <p:nvPr/>
          </p:nvSpPr>
          <p:spPr bwMode="auto">
            <a:xfrm>
              <a:off x="9370420" y="4003289"/>
              <a:ext cx="271727" cy="271798"/>
            </a:xfrm>
            <a:custGeom>
              <a:avLst/>
              <a:gdLst>
                <a:gd name="T0" fmla="*/ 207 w 207"/>
                <a:gd name="T1" fmla="*/ 26 h 207"/>
                <a:gd name="T2" fmla="*/ 163 w 207"/>
                <a:gd name="T3" fmla="*/ 0 h 207"/>
                <a:gd name="T4" fmla="*/ 0 w 207"/>
                <a:gd name="T5" fmla="*/ 163 h 207"/>
                <a:gd name="T6" fmla="*/ 26 w 207"/>
                <a:gd name="T7" fmla="*/ 207 h 207"/>
                <a:gd name="T8" fmla="*/ 207 w 207"/>
                <a:gd name="T9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26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22" y="66"/>
                    <a:pt x="66" y="122"/>
                    <a:pt x="0" y="163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100" y="162"/>
                    <a:pt x="162" y="100"/>
                    <a:pt x="207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Freeform 11"/>
            <p:cNvSpPr>
              <a:spLocks/>
            </p:cNvSpPr>
            <p:nvPr/>
          </p:nvSpPr>
          <p:spPr bwMode="auto">
            <a:xfrm>
              <a:off x="9050051" y="4234820"/>
              <a:ext cx="326240" cy="144288"/>
            </a:xfrm>
            <a:custGeom>
              <a:avLst/>
              <a:gdLst>
                <a:gd name="T0" fmla="*/ 248 w 248"/>
                <a:gd name="T1" fmla="*/ 44 h 110"/>
                <a:gd name="T2" fmla="*/ 222 w 248"/>
                <a:gd name="T3" fmla="*/ 0 h 110"/>
                <a:gd name="T4" fmla="*/ 0 w 248"/>
                <a:gd name="T5" fmla="*/ 59 h 110"/>
                <a:gd name="T6" fmla="*/ 0 w 248"/>
                <a:gd name="T7" fmla="*/ 110 h 110"/>
                <a:gd name="T8" fmla="*/ 248 w 24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0">
                  <a:moveTo>
                    <a:pt x="248" y="44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156" y="36"/>
                    <a:pt x="80" y="57"/>
                    <a:pt x="0" y="5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0" y="108"/>
                    <a:pt x="174" y="84"/>
                    <a:pt x="248" y="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Freeform 12"/>
            <p:cNvSpPr>
              <a:spLocks/>
            </p:cNvSpPr>
            <p:nvPr/>
          </p:nvSpPr>
          <p:spPr bwMode="auto">
            <a:xfrm>
              <a:off x="8691943" y="4234820"/>
              <a:ext cx="324562" cy="144288"/>
            </a:xfrm>
            <a:custGeom>
              <a:avLst/>
              <a:gdLst>
                <a:gd name="T0" fmla="*/ 0 w 247"/>
                <a:gd name="T1" fmla="*/ 44 h 110"/>
                <a:gd name="T2" fmla="*/ 247 w 247"/>
                <a:gd name="T3" fmla="*/ 110 h 110"/>
                <a:gd name="T4" fmla="*/ 247 w 247"/>
                <a:gd name="T5" fmla="*/ 59 h 110"/>
                <a:gd name="T6" fmla="*/ 26 w 247"/>
                <a:gd name="T7" fmla="*/ 0 h 110"/>
                <a:gd name="T8" fmla="*/ 0 w 247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0">
                  <a:moveTo>
                    <a:pt x="0" y="44"/>
                  </a:moveTo>
                  <a:cubicBezTo>
                    <a:pt x="74" y="84"/>
                    <a:pt x="158" y="108"/>
                    <a:pt x="247" y="11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167" y="57"/>
                    <a:pt x="92" y="36"/>
                    <a:pt x="26" y="0"/>
                  </a:cubicBez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Freeform 13"/>
            <p:cNvSpPr>
              <a:spLocks/>
            </p:cNvSpPr>
            <p:nvPr/>
          </p:nvSpPr>
          <p:spPr bwMode="auto">
            <a:xfrm>
              <a:off x="8425247" y="4003289"/>
              <a:ext cx="270888" cy="271798"/>
            </a:xfrm>
            <a:custGeom>
              <a:avLst/>
              <a:gdLst>
                <a:gd name="T0" fmla="*/ 44 w 206"/>
                <a:gd name="T1" fmla="*/ 0 h 207"/>
                <a:gd name="T2" fmla="*/ 0 w 206"/>
                <a:gd name="T3" fmla="*/ 26 h 207"/>
                <a:gd name="T4" fmla="*/ 181 w 206"/>
                <a:gd name="T5" fmla="*/ 207 h 207"/>
                <a:gd name="T6" fmla="*/ 206 w 206"/>
                <a:gd name="T7" fmla="*/ 163 h 207"/>
                <a:gd name="T8" fmla="*/ 44 w 2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4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5" y="100"/>
                    <a:pt x="107" y="162"/>
                    <a:pt x="181" y="207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140" y="122"/>
                    <a:pt x="85" y="66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Freeform 14"/>
            <p:cNvSpPr>
              <a:spLocks/>
            </p:cNvSpPr>
            <p:nvPr/>
          </p:nvSpPr>
          <p:spPr bwMode="auto">
            <a:xfrm>
              <a:off x="8320415" y="3682836"/>
              <a:ext cx="145927" cy="326325"/>
            </a:xfrm>
            <a:custGeom>
              <a:avLst/>
              <a:gdLst>
                <a:gd name="T0" fmla="*/ 0 w 111"/>
                <a:gd name="T1" fmla="*/ 0 h 248"/>
                <a:gd name="T2" fmla="*/ 67 w 111"/>
                <a:gd name="T3" fmla="*/ 248 h 248"/>
                <a:gd name="T4" fmla="*/ 111 w 111"/>
                <a:gd name="T5" fmla="*/ 222 h 248"/>
                <a:gd name="T6" fmla="*/ 51 w 111"/>
                <a:gd name="T7" fmla="*/ 0 h 248"/>
                <a:gd name="T8" fmla="*/ 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0" y="0"/>
                  </a:moveTo>
                  <a:cubicBezTo>
                    <a:pt x="2" y="90"/>
                    <a:pt x="26" y="174"/>
                    <a:pt x="67" y="248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75" y="156"/>
                    <a:pt x="53" y="80"/>
                    <a:pt x="5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Freeform 15"/>
            <p:cNvSpPr>
              <a:spLocks/>
            </p:cNvSpPr>
            <p:nvPr/>
          </p:nvSpPr>
          <p:spPr bwMode="auto">
            <a:xfrm>
              <a:off x="8320415" y="3324635"/>
              <a:ext cx="145927" cy="324647"/>
            </a:xfrm>
            <a:custGeom>
              <a:avLst/>
              <a:gdLst>
                <a:gd name="T0" fmla="*/ 51 w 111"/>
                <a:gd name="T1" fmla="*/ 247 h 247"/>
                <a:gd name="T2" fmla="*/ 111 w 111"/>
                <a:gd name="T3" fmla="*/ 26 h 247"/>
                <a:gd name="T4" fmla="*/ 67 w 111"/>
                <a:gd name="T5" fmla="*/ 0 h 247"/>
                <a:gd name="T6" fmla="*/ 0 w 111"/>
                <a:gd name="T7" fmla="*/ 247 h 247"/>
                <a:gd name="T8" fmla="*/ 51 w 111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51" y="247"/>
                  </a:moveTo>
                  <a:cubicBezTo>
                    <a:pt x="53" y="167"/>
                    <a:pt x="75" y="92"/>
                    <a:pt x="111" y="26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74"/>
                    <a:pt x="2" y="158"/>
                    <a:pt x="0" y="247"/>
                  </a:cubicBezTo>
                  <a:lnTo>
                    <a:pt x="51" y="2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Freeform 16"/>
            <p:cNvSpPr>
              <a:spLocks/>
            </p:cNvSpPr>
            <p:nvPr/>
          </p:nvSpPr>
          <p:spPr bwMode="auto">
            <a:xfrm>
              <a:off x="8425247" y="3057870"/>
              <a:ext cx="270888" cy="270959"/>
            </a:xfrm>
            <a:custGeom>
              <a:avLst/>
              <a:gdLst>
                <a:gd name="T0" fmla="*/ 0 w 206"/>
                <a:gd name="T1" fmla="*/ 181 h 206"/>
                <a:gd name="T2" fmla="*/ 44 w 206"/>
                <a:gd name="T3" fmla="*/ 206 h 206"/>
                <a:gd name="T4" fmla="*/ 206 w 206"/>
                <a:gd name="T5" fmla="*/ 44 h 206"/>
                <a:gd name="T6" fmla="*/ 181 w 206"/>
                <a:gd name="T7" fmla="*/ 0 h 206"/>
                <a:gd name="T8" fmla="*/ 0 w 206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0" y="181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85" y="140"/>
                    <a:pt x="140" y="85"/>
                    <a:pt x="206" y="44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07" y="45"/>
                    <a:pt x="45" y="107"/>
                    <a:pt x="0" y="1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Freeform 17"/>
            <p:cNvSpPr>
              <a:spLocks/>
            </p:cNvSpPr>
            <p:nvPr/>
          </p:nvSpPr>
          <p:spPr bwMode="auto">
            <a:xfrm>
              <a:off x="8691943" y="2953010"/>
              <a:ext cx="324562" cy="145965"/>
            </a:xfrm>
            <a:custGeom>
              <a:avLst/>
              <a:gdLst>
                <a:gd name="T0" fmla="*/ 0 w 247"/>
                <a:gd name="T1" fmla="*/ 67 h 111"/>
                <a:gd name="T2" fmla="*/ 25 w 247"/>
                <a:gd name="T3" fmla="*/ 111 h 111"/>
                <a:gd name="T4" fmla="*/ 247 w 247"/>
                <a:gd name="T5" fmla="*/ 51 h 111"/>
                <a:gd name="T6" fmla="*/ 247 w 247"/>
                <a:gd name="T7" fmla="*/ 0 h 111"/>
                <a:gd name="T8" fmla="*/ 0 w 247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1">
                  <a:moveTo>
                    <a:pt x="0" y="67"/>
                  </a:moveTo>
                  <a:cubicBezTo>
                    <a:pt x="25" y="111"/>
                    <a:pt x="25" y="111"/>
                    <a:pt x="25" y="111"/>
                  </a:cubicBezTo>
                  <a:cubicBezTo>
                    <a:pt x="92" y="75"/>
                    <a:pt x="167" y="53"/>
                    <a:pt x="247" y="5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58" y="2"/>
                    <a:pt x="74" y="26"/>
                    <a:pt x="0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5050662" y="5271430"/>
            <a:ext cx="7141338" cy="1015663"/>
          </a:xfrm>
          <a:prstGeom prst="rect">
            <a:avLst/>
          </a:prstGeom>
          <a:solidFill>
            <a:srgbClr val="0092E0"/>
          </a:solidFill>
        </p:spPr>
        <p:txBody>
          <a:bodyPr wrap="square" anchor="t">
            <a:spAutoFit/>
          </a:bodyPr>
          <a:lstStyle/>
          <a:p>
            <a:pPr>
              <a:lnSpc>
                <a:spcPts val="2400"/>
              </a:lnSpc>
              <a:defRPr/>
            </a:pPr>
            <a:r>
              <a:rPr lang="en-US" sz="2000" b="1" i="1" u="sng" kern="0" spc="300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TC Solution</a:t>
            </a:r>
            <a:r>
              <a:rPr lang="en-US" sz="2000" b="1" i="1" kern="0" spc="300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: Evolve to Sliding Scale of Hotel Categorization Expectations and Enhance Revenue Recommendations</a:t>
            </a:r>
            <a:endParaRPr lang="x-none" sz="2000" b="1" i="1" kern="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2623356" y="3718514"/>
            <a:ext cx="295275" cy="184150"/>
            <a:chOff x="4424363" y="2541588"/>
            <a:chExt cx="295275" cy="184150"/>
          </a:xfrm>
          <a:solidFill>
            <a:srgbClr val="FFFFFF"/>
          </a:solidFill>
        </p:grpSpPr>
        <p:sp>
          <p:nvSpPr>
            <p:cNvPr id="148" name="Freeform 108"/>
            <p:cNvSpPr>
              <a:spLocks/>
            </p:cNvSpPr>
            <p:nvPr/>
          </p:nvSpPr>
          <p:spPr bwMode="auto">
            <a:xfrm>
              <a:off x="4441825" y="2541588"/>
              <a:ext cx="263525" cy="117475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16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2" y="74"/>
                </a:cxn>
                <a:cxn ang="0">
                  <a:pos x="166" y="0"/>
                </a:cxn>
              </a:cxnLst>
              <a:rect l="0" t="0" r="r" b="b"/>
              <a:pathLst>
                <a:path w="166" h="74">
                  <a:moveTo>
                    <a:pt x="166" y="0"/>
                  </a:moveTo>
                  <a:lnTo>
                    <a:pt x="16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2" y="74"/>
                  </a:lnTo>
                  <a:lnTo>
                    <a:pt x="1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149" name="Freeform 109"/>
            <p:cNvSpPr>
              <a:spLocks/>
            </p:cNvSpPr>
            <p:nvPr/>
          </p:nvSpPr>
          <p:spPr bwMode="auto">
            <a:xfrm>
              <a:off x="4625975" y="2554288"/>
              <a:ext cx="93663" cy="163513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0" y="32"/>
                </a:cxn>
                <a:cxn ang="0">
                  <a:pos x="36" y="64"/>
                </a:cxn>
                <a:cxn ang="0">
                  <a:pos x="37" y="60"/>
                </a:cxn>
                <a:cxn ang="0">
                  <a:pos x="37" y="2"/>
                </a:cxn>
                <a:cxn ang="0">
                  <a:pos x="37" y="0"/>
                </a:cxn>
              </a:cxnLst>
              <a:rect l="0" t="0" r="r" b="b"/>
              <a:pathLst>
                <a:path w="37" h="64">
                  <a:moveTo>
                    <a:pt x="37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7" y="63"/>
                    <a:pt x="37" y="61"/>
                    <a:pt x="37" y="60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1"/>
                    <a:pt x="37" y="0"/>
                    <a:pt x="37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150" name="Freeform 110"/>
            <p:cNvSpPr>
              <a:spLocks/>
            </p:cNvSpPr>
            <p:nvPr/>
          </p:nvSpPr>
          <p:spPr bwMode="auto">
            <a:xfrm>
              <a:off x="4424363" y="2551113"/>
              <a:ext cx="93663" cy="165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61"/>
                </a:cxn>
                <a:cxn ang="0">
                  <a:pos x="1" y="64"/>
                </a:cxn>
                <a:cxn ang="0">
                  <a:pos x="37" y="33"/>
                </a:cxn>
                <a:cxn ang="0">
                  <a:pos x="0" y="0"/>
                </a:cxn>
              </a:cxnLst>
              <a:rect l="0" t="0" r="r" b="b"/>
              <a:pathLst>
                <a:path w="37" h="64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3"/>
                    <a:pt x="1" y="64"/>
                  </a:cubicBezTo>
                  <a:cubicBezTo>
                    <a:pt x="37" y="33"/>
                    <a:pt x="37" y="33"/>
                    <a:pt x="37" y="3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151" name="Freeform 111"/>
            <p:cNvSpPr>
              <a:spLocks/>
            </p:cNvSpPr>
            <p:nvPr/>
          </p:nvSpPr>
          <p:spPr bwMode="auto">
            <a:xfrm>
              <a:off x="4441825" y="2649538"/>
              <a:ext cx="258763" cy="76200"/>
            </a:xfrm>
            <a:custGeom>
              <a:avLst/>
              <a:gdLst/>
              <a:ahLst/>
              <a:cxnLst>
                <a:cxn ang="0">
                  <a:pos x="82" y="22"/>
                </a:cxn>
                <a:cxn ang="0">
                  <a:pos x="58" y="0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163" y="48"/>
                </a:cxn>
                <a:cxn ang="0">
                  <a:pos x="106" y="0"/>
                </a:cxn>
                <a:cxn ang="0">
                  <a:pos x="82" y="22"/>
                </a:cxn>
              </a:cxnLst>
              <a:rect l="0" t="0" r="r" b="b"/>
              <a:pathLst>
                <a:path w="163" h="48">
                  <a:moveTo>
                    <a:pt x="82" y="22"/>
                  </a:moveTo>
                  <a:lnTo>
                    <a:pt x="58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63" y="48"/>
                  </a:lnTo>
                  <a:lnTo>
                    <a:pt x="106" y="0"/>
                  </a:lnTo>
                  <a:lnTo>
                    <a:pt x="82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7548331" y="3666464"/>
            <a:ext cx="257175" cy="292100"/>
            <a:chOff x="3254376" y="1843088"/>
            <a:chExt cx="257175" cy="292100"/>
          </a:xfrm>
          <a:solidFill>
            <a:srgbClr val="FFFFFF"/>
          </a:solidFill>
        </p:grpSpPr>
        <p:sp>
          <p:nvSpPr>
            <p:cNvPr id="153" name="Freeform 18"/>
            <p:cNvSpPr>
              <a:spLocks noEditPoints="1"/>
            </p:cNvSpPr>
            <p:nvPr/>
          </p:nvSpPr>
          <p:spPr bwMode="auto">
            <a:xfrm>
              <a:off x="3254376" y="1843088"/>
              <a:ext cx="257175" cy="292100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0" y="0"/>
                </a:cxn>
                <a:cxn ang="0">
                  <a:pos x="0" y="184"/>
                </a:cxn>
                <a:cxn ang="0">
                  <a:pos x="162" y="184"/>
                </a:cxn>
                <a:cxn ang="0">
                  <a:pos x="162" y="52"/>
                </a:cxn>
                <a:cxn ang="0">
                  <a:pos x="110" y="0"/>
                </a:cxn>
                <a:cxn ang="0">
                  <a:pos x="138" y="160"/>
                </a:cxn>
                <a:cxn ang="0">
                  <a:pos x="24" y="160"/>
                </a:cxn>
                <a:cxn ang="0">
                  <a:pos x="24" y="22"/>
                </a:cxn>
                <a:cxn ang="0">
                  <a:pos x="100" y="22"/>
                </a:cxn>
                <a:cxn ang="0">
                  <a:pos x="138" y="62"/>
                </a:cxn>
                <a:cxn ang="0">
                  <a:pos x="138" y="160"/>
                </a:cxn>
              </a:cxnLst>
              <a:rect l="0" t="0" r="r" b="b"/>
              <a:pathLst>
                <a:path w="162" h="184">
                  <a:moveTo>
                    <a:pt x="110" y="0"/>
                  </a:moveTo>
                  <a:lnTo>
                    <a:pt x="0" y="0"/>
                  </a:lnTo>
                  <a:lnTo>
                    <a:pt x="0" y="184"/>
                  </a:lnTo>
                  <a:lnTo>
                    <a:pt x="162" y="184"/>
                  </a:lnTo>
                  <a:lnTo>
                    <a:pt x="162" y="52"/>
                  </a:lnTo>
                  <a:lnTo>
                    <a:pt x="110" y="0"/>
                  </a:lnTo>
                  <a:close/>
                  <a:moveTo>
                    <a:pt x="138" y="160"/>
                  </a:moveTo>
                  <a:lnTo>
                    <a:pt x="24" y="160"/>
                  </a:lnTo>
                  <a:lnTo>
                    <a:pt x="24" y="22"/>
                  </a:lnTo>
                  <a:lnTo>
                    <a:pt x="100" y="22"/>
                  </a:lnTo>
                  <a:lnTo>
                    <a:pt x="138" y="62"/>
                  </a:lnTo>
                  <a:lnTo>
                    <a:pt x="138" y="16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154" name="Rectangle 19"/>
            <p:cNvSpPr>
              <a:spLocks noChangeArrowheads="1"/>
            </p:cNvSpPr>
            <p:nvPr/>
          </p:nvSpPr>
          <p:spPr bwMode="auto">
            <a:xfrm>
              <a:off x="3327401" y="1968500"/>
              <a:ext cx="111125" cy="206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155" name="Rectangle 20"/>
            <p:cNvSpPr>
              <a:spLocks noChangeArrowheads="1"/>
            </p:cNvSpPr>
            <p:nvPr/>
          </p:nvSpPr>
          <p:spPr bwMode="auto">
            <a:xfrm>
              <a:off x="3327401" y="1933575"/>
              <a:ext cx="73025" cy="174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156" name="Rectangle 21"/>
            <p:cNvSpPr>
              <a:spLocks noChangeArrowheads="1"/>
            </p:cNvSpPr>
            <p:nvPr/>
          </p:nvSpPr>
          <p:spPr bwMode="auto">
            <a:xfrm>
              <a:off x="3327401" y="2006600"/>
              <a:ext cx="111125" cy="174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157" name="Rectangle 22"/>
            <p:cNvSpPr>
              <a:spLocks noChangeArrowheads="1"/>
            </p:cNvSpPr>
            <p:nvPr/>
          </p:nvSpPr>
          <p:spPr bwMode="auto">
            <a:xfrm>
              <a:off x="3327401" y="2044700"/>
              <a:ext cx="111125" cy="174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9098305" y="3673939"/>
            <a:ext cx="292101" cy="293688"/>
            <a:chOff x="4427538" y="2427288"/>
            <a:chExt cx="292101" cy="293688"/>
          </a:xfrm>
          <a:solidFill>
            <a:srgbClr val="FFFFFF"/>
          </a:solidFill>
        </p:grpSpPr>
        <p:sp>
          <p:nvSpPr>
            <p:cNvPr id="159" name="Freeform 58"/>
            <p:cNvSpPr>
              <a:spLocks noEditPoints="1"/>
            </p:cNvSpPr>
            <p:nvPr/>
          </p:nvSpPr>
          <p:spPr bwMode="auto">
            <a:xfrm>
              <a:off x="4427538" y="2519363"/>
              <a:ext cx="201613" cy="201613"/>
            </a:xfrm>
            <a:custGeom>
              <a:avLst/>
              <a:gdLst/>
              <a:ahLst/>
              <a:cxnLst>
                <a:cxn ang="0">
                  <a:pos x="75" y="32"/>
                </a:cxn>
                <a:cxn ang="0">
                  <a:pos x="64" y="32"/>
                </a:cxn>
                <a:cxn ang="0">
                  <a:pos x="61" y="26"/>
                </a:cxn>
                <a:cxn ang="0">
                  <a:pos x="69" y="19"/>
                </a:cxn>
                <a:cxn ang="0">
                  <a:pos x="69" y="13"/>
                </a:cxn>
                <a:cxn ang="0">
                  <a:pos x="66" y="10"/>
                </a:cxn>
                <a:cxn ang="0">
                  <a:pos x="59" y="10"/>
                </a:cxn>
                <a:cxn ang="0">
                  <a:pos x="52" y="17"/>
                </a:cxn>
                <a:cxn ang="0">
                  <a:pos x="45" y="14"/>
                </a:cxn>
                <a:cxn ang="0">
                  <a:pos x="45" y="5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2" y="5"/>
                </a:cxn>
                <a:cxn ang="0">
                  <a:pos x="32" y="14"/>
                </a:cxn>
                <a:cxn ang="0">
                  <a:pos x="25" y="17"/>
                </a:cxn>
                <a:cxn ang="0">
                  <a:pos x="19" y="11"/>
                </a:cxn>
                <a:cxn ang="0">
                  <a:pos x="12" y="11"/>
                </a:cxn>
                <a:cxn ang="0">
                  <a:pos x="9" y="14"/>
                </a:cxn>
                <a:cxn ang="0">
                  <a:pos x="9" y="21"/>
                </a:cxn>
                <a:cxn ang="0">
                  <a:pos x="16" y="27"/>
                </a:cxn>
                <a:cxn ang="0">
                  <a:pos x="13" y="35"/>
                </a:cxn>
                <a:cxn ang="0">
                  <a:pos x="4" y="35"/>
                </a:cxn>
                <a:cxn ang="0">
                  <a:pos x="0" y="39"/>
                </a:cxn>
                <a:cxn ang="0">
                  <a:pos x="0" y="44"/>
                </a:cxn>
                <a:cxn ang="0">
                  <a:pos x="4" y="48"/>
                </a:cxn>
                <a:cxn ang="0">
                  <a:pos x="13" y="48"/>
                </a:cxn>
                <a:cxn ang="0">
                  <a:pos x="17" y="55"/>
                </a:cxn>
                <a:cxn ang="0">
                  <a:pos x="11" y="61"/>
                </a:cxn>
                <a:cxn ang="0">
                  <a:pos x="11" y="68"/>
                </a:cxn>
                <a:cxn ang="0">
                  <a:pos x="14" y="71"/>
                </a:cxn>
                <a:cxn ang="0">
                  <a:pos x="20" y="71"/>
                </a:cxn>
                <a:cxn ang="0">
                  <a:pos x="27" y="64"/>
                </a:cxn>
                <a:cxn ang="0">
                  <a:pos x="34" y="66"/>
                </a:cxn>
                <a:cxn ang="0">
                  <a:pos x="34" y="76"/>
                </a:cxn>
                <a:cxn ang="0">
                  <a:pos x="39" y="80"/>
                </a:cxn>
                <a:cxn ang="0">
                  <a:pos x="43" y="80"/>
                </a:cxn>
                <a:cxn ang="0">
                  <a:pos x="48" y="76"/>
                </a:cxn>
                <a:cxn ang="0">
                  <a:pos x="48" y="65"/>
                </a:cxn>
                <a:cxn ang="0">
                  <a:pos x="54" y="62"/>
                </a:cxn>
                <a:cxn ang="0">
                  <a:pos x="61" y="69"/>
                </a:cxn>
                <a:cxn ang="0">
                  <a:pos x="67" y="69"/>
                </a:cxn>
                <a:cxn ang="0">
                  <a:pos x="70" y="66"/>
                </a:cxn>
                <a:cxn ang="0">
                  <a:pos x="70" y="60"/>
                </a:cxn>
                <a:cxn ang="0">
                  <a:pos x="63" y="52"/>
                </a:cxn>
                <a:cxn ang="0">
                  <a:pos x="65" y="46"/>
                </a:cxn>
                <a:cxn ang="0">
                  <a:pos x="75" y="46"/>
                </a:cxn>
                <a:cxn ang="0">
                  <a:pos x="80" y="41"/>
                </a:cxn>
                <a:cxn ang="0">
                  <a:pos x="80" y="37"/>
                </a:cxn>
                <a:cxn ang="0">
                  <a:pos x="75" y="32"/>
                </a:cxn>
                <a:cxn ang="0">
                  <a:pos x="39" y="51"/>
                </a:cxn>
                <a:cxn ang="0">
                  <a:pos x="28" y="40"/>
                </a:cxn>
                <a:cxn ang="0">
                  <a:pos x="39" y="29"/>
                </a:cxn>
                <a:cxn ang="0">
                  <a:pos x="50" y="40"/>
                </a:cxn>
                <a:cxn ang="0">
                  <a:pos x="39" y="51"/>
                </a:cxn>
              </a:cxnLst>
              <a:rect l="0" t="0" r="r" b="b"/>
              <a:pathLst>
                <a:path w="80" h="80">
                  <a:moveTo>
                    <a:pt x="75" y="32"/>
                  </a:moveTo>
                  <a:cubicBezTo>
                    <a:pt x="64" y="32"/>
                    <a:pt x="64" y="32"/>
                    <a:pt x="64" y="32"/>
                  </a:cubicBezTo>
                  <a:cubicBezTo>
                    <a:pt x="64" y="30"/>
                    <a:pt x="63" y="28"/>
                    <a:pt x="61" y="26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71" y="17"/>
                    <a:pt x="71" y="14"/>
                    <a:pt x="69" y="13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4" y="8"/>
                    <a:pt x="61" y="8"/>
                    <a:pt x="59" y="10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0" y="16"/>
                    <a:pt x="48" y="15"/>
                    <a:pt x="45" y="14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2"/>
                    <a:pt x="43" y="0"/>
                    <a:pt x="41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4" y="0"/>
                    <a:pt x="32" y="2"/>
                    <a:pt x="32" y="5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5"/>
                    <a:pt x="27" y="16"/>
                    <a:pt x="25" y="17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7" y="9"/>
                    <a:pt x="14" y="9"/>
                    <a:pt x="12" y="11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8" y="16"/>
                    <a:pt x="8" y="19"/>
                    <a:pt x="9" y="21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9"/>
                    <a:pt x="13" y="32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2" y="35"/>
                    <a:pt x="0" y="37"/>
                    <a:pt x="0" y="3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2" y="48"/>
                    <a:pt x="4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4" y="51"/>
                    <a:pt x="15" y="53"/>
                    <a:pt x="17" y="55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9" y="63"/>
                    <a:pt x="9" y="66"/>
                    <a:pt x="11" y="68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6" y="72"/>
                    <a:pt x="19" y="72"/>
                    <a:pt x="20" y="71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9" y="65"/>
                    <a:pt x="32" y="66"/>
                    <a:pt x="34" y="6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4" y="78"/>
                    <a:pt x="36" y="80"/>
                    <a:pt x="39" y="80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6" y="80"/>
                    <a:pt x="48" y="78"/>
                    <a:pt x="48" y="76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50" y="64"/>
                    <a:pt x="52" y="63"/>
                    <a:pt x="54" y="62"/>
                  </a:cubicBezTo>
                  <a:cubicBezTo>
                    <a:pt x="61" y="69"/>
                    <a:pt x="61" y="69"/>
                    <a:pt x="61" y="69"/>
                  </a:cubicBezTo>
                  <a:cubicBezTo>
                    <a:pt x="63" y="71"/>
                    <a:pt x="66" y="71"/>
                    <a:pt x="67" y="69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2" y="64"/>
                    <a:pt x="72" y="62"/>
                    <a:pt x="70" y="60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4" y="50"/>
                    <a:pt x="64" y="48"/>
                    <a:pt x="65" y="46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8" y="46"/>
                    <a:pt x="80" y="44"/>
                    <a:pt x="80" y="41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0" y="34"/>
                    <a:pt x="78" y="32"/>
                    <a:pt x="75" y="32"/>
                  </a:cubicBezTo>
                  <a:close/>
                  <a:moveTo>
                    <a:pt x="39" y="51"/>
                  </a:moveTo>
                  <a:cubicBezTo>
                    <a:pt x="33" y="51"/>
                    <a:pt x="28" y="46"/>
                    <a:pt x="28" y="40"/>
                  </a:cubicBezTo>
                  <a:cubicBezTo>
                    <a:pt x="28" y="34"/>
                    <a:pt x="33" y="29"/>
                    <a:pt x="39" y="29"/>
                  </a:cubicBezTo>
                  <a:cubicBezTo>
                    <a:pt x="45" y="29"/>
                    <a:pt x="50" y="34"/>
                    <a:pt x="50" y="40"/>
                  </a:cubicBezTo>
                  <a:cubicBezTo>
                    <a:pt x="50" y="46"/>
                    <a:pt x="45" y="51"/>
                    <a:pt x="39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160" name="Freeform 59"/>
            <p:cNvSpPr>
              <a:spLocks noEditPoints="1"/>
            </p:cNvSpPr>
            <p:nvPr/>
          </p:nvSpPr>
          <p:spPr bwMode="auto">
            <a:xfrm>
              <a:off x="4591051" y="2427288"/>
              <a:ext cx="128588" cy="128588"/>
            </a:xfrm>
            <a:custGeom>
              <a:avLst/>
              <a:gdLst/>
              <a:ahLst/>
              <a:cxnLst>
                <a:cxn ang="0">
                  <a:pos x="48" y="20"/>
                </a:cxn>
                <a:cxn ang="0">
                  <a:pos x="41" y="20"/>
                </a:cxn>
                <a:cxn ang="0">
                  <a:pos x="39" y="17"/>
                </a:cxn>
                <a:cxn ang="0">
                  <a:pos x="44" y="12"/>
                </a:cxn>
                <a:cxn ang="0">
                  <a:pos x="44" y="8"/>
                </a:cxn>
                <a:cxn ang="0">
                  <a:pos x="42" y="6"/>
                </a:cxn>
                <a:cxn ang="0">
                  <a:pos x="38" y="6"/>
                </a:cxn>
                <a:cxn ang="0">
                  <a:pos x="33" y="11"/>
                </a:cxn>
                <a:cxn ang="0">
                  <a:pos x="29" y="9"/>
                </a:cxn>
                <a:cxn ang="0">
                  <a:pos x="29" y="3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1" y="3"/>
                </a:cxn>
                <a:cxn ang="0">
                  <a:pos x="21" y="9"/>
                </a:cxn>
                <a:cxn ang="0">
                  <a:pos x="16" y="11"/>
                </a:cxn>
                <a:cxn ang="0">
                  <a:pos x="12" y="7"/>
                </a:cxn>
                <a:cxn ang="0">
                  <a:pos x="8" y="7"/>
                </a:cxn>
                <a:cxn ang="0">
                  <a:pos x="6" y="9"/>
                </a:cxn>
                <a:cxn ang="0">
                  <a:pos x="6" y="13"/>
                </a:cxn>
                <a:cxn ang="0">
                  <a:pos x="10" y="17"/>
                </a:cxn>
                <a:cxn ang="0">
                  <a:pos x="8" y="22"/>
                </a:cxn>
                <a:cxn ang="0">
                  <a:pos x="3" y="22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3" y="30"/>
                </a:cxn>
                <a:cxn ang="0">
                  <a:pos x="9" y="30"/>
                </a:cxn>
                <a:cxn ang="0">
                  <a:pos x="11" y="35"/>
                </a:cxn>
                <a:cxn ang="0">
                  <a:pos x="7" y="39"/>
                </a:cxn>
                <a:cxn ang="0">
                  <a:pos x="7" y="43"/>
                </a:cxn>
                <a:cxn ang="0">
                  <a:pos x="9" y="45"/>
                </a:cxn>
                <a:cxn ang="0">
                  <a:pos x="13" y="45"/>
                </a:cxn>
                <a:cxn ang="0">
                  <a:pos x="17" y="41"/>
                </a:cxn>
                <a:cxn ang="0">
                  <a:pos x="22" y="42"/>
                </a:cxn>
                <a:cxn ang="0">
                  <a:pos x="22" y="48"/>
                </a:cxn>
                <a:cxn ang="0">
                  <a:pos x="25" y="51"/>
                </a:cxn>
                <a:cxn ang="0">
                  <a:pos x="28" y="51"/>
                </a:cxn>
                <a:cxn ang="0">
                  <a:pos x="31" y="48"/>
                </a:cxn>
                <a:cxn ang="0">
                  <a:pos x="31" y="41"/>
                </a:cxn>
                <a:cxn ang="0">
                  <a:pos x="35" y="39"/>
                </a:cxn>
                <a:cxn ang="0">
                  <a:pos x="39" y="44"/>
                </a:cxn>
                <a:cxn ang="0">
                  <a:pos x="43" y="44"/>
                </a:cxn>
                <a:cxn ang="0">
                  <a:pos x="45" y="42"/>
                </a:cxn>
                <a:cxn ang="0">
                  <a:pos x="45" y="38"/>
                </a:cxn>
                <a:cxn ang="0">
                  <a:pos x="40" y="33"/>
                </a:cxn>
                <a:cxn ang="0">
                  <a:pos x="42" y="29"/>
                </a:cxn>
                <a:cxn ang="0">
                  <a:pos x="48" y="29"/>
                </a:cxn>
                <a:cxn ang="0">
                  <a:pos x="51" y="26"/>
                </a:cxn>
                <a:cxn ang="0">
                  <a:pos x="51" y="23"/>
                </a:cxn>
                <a:cxn ang="0">
                  <a:pos x="48" y="20"/>
                </a:cxn>
                <a:cxn ang="0">
                  <a:pos x="25" y="32"/>
                </a:cxn>
                <a:cxn ang="0">
                  <a:pos x="18" y="25"/>
                </a:cxn>
                <a:cxn ang="0">
                  <a:pos x="25" y="18"/>
                </a:cxn>
                <a:cxn ang="0">
                  <a:pos x="32" y="25"/>
                </a:cxn>
                <a:cxn ang="0">
                  <a:pos x="25" y="32"/>
                </a:cxn>
              </a:cxnLst>
              <a:rect l="0" t="0" r="r" b="b"/>
              <a:pathLst>
                <a:path w="51" h="51">
                  <a:moveTo>
                    <a:pt x="48" y="20"/>
                  </a:moveTo>
                  <a:cubicBezTo>
                    <a:pt x="41" y="20"/>
                    <a:pt x="41" y="20"/>
                    <a:pt x="41" y="20"/>
                  </a:cubicBezTo>
                  <a:cubicBezTo>
                    <a:pt x="41" y="19"/>
                    <a:pt x="40" y="18"/>
                    <a:pt x="39" y="17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5" y="11"/>
                    <a:pt x="45" y="9"/>
                    <a:pt x="44" y="8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1" y="5"/>
                    <a:pt x="39" y="5"/>
                    <a:pt x="38" y="6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0"/>
                    <a:pt x="31" y="9"/>
                    <a:pt x="29" y="9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"/>
                    <a:pt x="28" y="0"/>
                    <a:pt x="2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1" y="1"/>
                    <a:pt x="21" y="3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9" y="9"/>
                    <a:pt x="18" y="10"/>
                    <a:pt x="16" y="11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6"/>
                    <a:pt x="9" y="6"/>
                    <a:pt x="8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2"/>
                    <a:pt x="6" y="13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9" y="18"/>
                    <a:pt x="9" y="20"/>
                    <a:pt x="8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2" y="22"/>
                    <a:pt x="0" y="23"/>
                    <a:pt x="0" y="2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0"/>
                    <a:pt x="3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2"/>
                    <a:pt x="10" y="34"/>
                    <a:pt x="11" y="35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6" y="42"/>
                    <a:pt x="7" y="4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0" y="46"/>
                    <a:pt x="12" y="46"/>
                    <a:pt x="13" y="45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9" y="41"/>
                    <a:pt x="20" y="42"/>
                    <a:pt x="22" y="42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9"/>
                    <a:pt x="23" y="51"/>
                    <a:pt x="25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9" y="51"/>
                    <a:pt x="31" y="49"/>
                    <a:pt x="31" y="48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3" y="40"/>
                    <a:pt x="35" y="39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40" y="45"/>
                    <a:pt x="42" y="45"/>
                    <a:pt x="43" y="44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6" y="41"/>
                    <a:pt x="46" y="39"/>
                    <a:pt x="45" y="38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2"/>
                    <a:pt x="41" y="30"/>
                    <a:pt x="42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0" y="29"/>
                    <a:pt x="51" y="28"/>
                    <a:pt x="51" y="26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51" y="22"/>
                    <a:pt x="50" y="20"/>
                    <a:pt x="48" y="20"/>
                  </a:cubicBezTo>
                  <a:close/>
                  <a:moveTo>
                    <a:pt x="25" y="32"/>
                  </a:moveTo>
                  <a:cubicBezTo>
                    <a:pt x="21" y="32"/>
                    <a:pt x="18" y="29"/>
                    <a:pt x="18" y="25"/>
                  </a:cubicBezTo>
                  <a:cubicBezTo>
                    <a:pt x="18" y="21"/>
                    <a:pt x="21" y="18"/>
                    <a:pt x="25" y="18"/>
                  </a:cubicBezTo>
                  <a:cubicBezTo>
                    <a:pt x="29" y="18"/>
                    <a:pt x="32" y="21"/>
                    <a:pt x="32" y="25"/>
                  </a:cubicBezTo>
                  <a:cubicBezTo>
                    <a:pt x="32" y="29"/>
                    <a:pt x="29" y="32"/>
                    <a:pt x="25" y="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</p:grpSp>
      <p:sp>
        <p:nvSpPr>
          <p:cNvPr id="161" name="Freeform 245"/>
          <p:cNvSpPr>
            <a:spLocks/>
          </p:cNvSpPr>
          <p:nvPr/>
        </p:nvSpPr>
        <p:spPr bwMode="auto">
          <a:xfrm>
            <a:off x="4229532" y="3638643"/>
            <a:ext cx="306468" cy="306466"/>
          </a:xfrm>
          <a:custGeom>
            <a:avLst/>
            <a:gdLst>
              <a:gd name="T0" fmla="*/ 2147483646 w 68"/>
              <a:gd name="T1" fmla="*/ 2147483646 h 68"/>
              <a:gd name="T2" fmla="*/ 2147483646 w 68"/>
              <a:gd name="T3" fmla="*/ 2147483646 h 68"/>
              <a:gd name="T4" fmla="*/ 2147483646 w 68"/>
              <a:gd name="T5" fmla="*/ 2147483646 h 68"/>
              <a:gd name="T6" fmla="*/ 2147483646 w 68"/>
              <a:gd name="T7" fmla="*/ 2147483646 h 68"/>
              <a:gd name="T8" fmla="*/ 2147483646 w 68"/>
              <a:gd name="T9" fmla="*/ 2147483646 h 68"/>
              <a:gd name="T10" fmla="*/ 2147483646 w 68"/>
              <a:gd name="T11" fmla="*/ 2147483646 h 68"/>
              <a:gd name="T12" fmla="*/ 2147483646 w 68"/>
              <a:gd name="T13" fmla="*/ 2147483646 h 68"/>
              <a:gd name="T14" fmla="*/ 2147483646 w 68"/>
              <a:gd name="T15" fmla="*/ 2147483646 h 68"/>
              <a:gd name="T16" fmla="*/ 2147483646 w 68"/>
              <a:gd name="T17" fmla="*/ 2147483646 h 68"/>
              <a:gd name="T18" fmla="*/ 2147483646 w 68"/>
              <a:gd name="T19" fmla="*/ 2147483646 h 68"/>
              <a:gd name="T20" fmla="*/ 2147483646 w 68"/>
              <a:gd name="T21" fmla="*/ 2147483646 h 68"/>
              <a:gd name="T22" fmla="*/ 2147483646 w 68"/>
              <a:gd name="T23" fmla="*/ 2147483646 h 68"/>
              <a:gd name="T24" fmla="*/ 2147483646 w 68"/>
              <a:gd name="T25" fmla="*/ 2147483646 h 68"/>
              <a:gd name="T26" fmla="*/ 2147483646 w 68"/>
              <a:gd name="T27" fmla="*/ 2147483646 h 68"/>
              <a:gd name="T28" fmla="*/ 0 w 68"/>
              <a:gd name="T29" fmla="*/ 2147483646 h 68"/>
              <a:gd name="T30" fmla="*/ 2147483646 w 68"/>
              <a:gd name="T31" fmla="*/ 2147483646 h 68"/>
              <a:gd name="T32" fmla="*/ 2147483646 w 68"/>
              <a:gd name="T33" fmla="*/ 0 h 68"/>
              <a:gd name="T34" fmla="*/ 2147483646 w 68"/>
              <a:gd name="T35" fmla="*/ 0 h 68"/>
              <a:gd name="T36" fmla="*/ 2147483646 w 68"/>
              <a:gd name="T37" fmla="*/ 0 h 68"/>
              <a:gd name="T38" fmla="*/ 2147483646 w 68"/>
              <a:gd name="T39" fmla="*/ 2147483646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18" name="Group 117"/>
          <p:cNvGrpSpPr/>
          <p:nvPr/>
        </p:nvGrpSpPr>
        <p:grpSpPr>
          <a:xfrm flipH="1">
            <a:off x="10345640" y="3315203"/>
            <a:ext cx="1007745" cy="1008007"/>
            <a:chOff x="8320415" y="2953010"/>
            <a:chExt cx="1425726" cy="1426098"/>
          </a:xfrm>
        </p:grpSpPr>
        <p:sp>
          <p:nvSpPr>
            <p:cNvPr id="119" name="Oval 5"/>
            <p:cNvSpPr>
              <a:spLocks noChangeArrowheads="1"/>
            </p:cNvSpPr>
            <p:nvPr/>
          </p:nvSpPr>
          <p:spPr bwMode="auto">
            <a:xfrm>
              <a:off x="8452925" y="3085554"/>
              <a:ext cx="1161548" cy="1161851"/>
            </a:xfrm>
            <a:prstGeom prst="ellipse">
              <a:avLst/>
            </a:prstGeom>
            <a:solidFill>
              <a:srgbClr val="0093E0"/>
            </a:solidFill>
            <a:ln>
              <a:noFill/>
            </a:ln>
            <a:extLst/>
          </p:spPr>
          <p:txBody>
            <a:bodyPr vert="horz" wrap="square" lIns="182843" tIns="91422" rIns="182843" bIns="9142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Freeform 6"/>
            <p:cNvSpPr>
              <a:spLocks/>
            </p:cNvSpPr>
            <p:nvPr/>
          </p:nvSpPr>
          <p:spPr bwMode="auto">
            <a:xfrm>
              <a:off x="9370420" y="3057870"/>
              <a:ext cx="271727" cy="270959"/>
            </a:xfrm>
            <a:custGeom>
              <a:avLst/>
              <a:gdLst>
                <a:gd name="T0" fmla="*/ 207 w 207"/>
                <a:gd name="T1" fmla="*/ 181 h 206"/>
                <a:gd name="T2" fmla="*/ 26 w 207"/>
                <a:gd name="T3" fmla="*/ 0 h 206"/>
                <a:gd name="T4" fmla="*/ 0 w 207"/>
                <a:gd name="T5" fmla="*/ 44 h 206"/>
                <a:gd name="T6" fmla="*/ 163 w 207"/>
                <a:gd name="T7" fmla="*/ 206 h 206"/>
                <a:gd name="T8" fmla="*/ 207 w 207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6">
                  <a:moveTo>
                    <a:pt x="207" y="181"/>
                  </a:moveTo>
                  <a:cubicBezTo>
                    <a:pt x="162" y="107"/>
                    <a:pt x="100" y="45"/>
                    <a:pt x="26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6" y="85"/>
                    <a:pt x="122" y="140"/>
                    <a:pt x="163" y="206"/>
                  </a:cubicBezTo>
                  <a:lnTo>
                    <a:pt x="207" y="1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Freeform 7"/>
            <p:cNvSpPr>
              <a:spLocks/>
            </p:cNvSpPr>
            <p:nvPr/>
          </p:nvSpPr>
          <p:spPr bwMode="auto">
            <a:xfrm>
              <a:off x="9050051" y="2953010"/>
              <a:ext cx="326240" cy="145965"/>
            </a:xfrm>
            <a:custGeom>
              <a:avLst/>
              <a:gdLst>
                <a:gd name="T0" fmla="*/ 0 w 248"/>
                <a:gd name="T1" fmla="*/ 0 h 111"/>
                <a:gd name="T2" fmla="*/ 0 w 248"/>
                <a:gd name="T3" fmla="*/ 51 h 111"/>
                <a:gd name="T4" fmla="*/ 222 w 248"/>
                <a:gd name="T5" fmla="*/ 111 h 111"/>
                <a:gd name="T6" fmla="*/ 248 w 248"/>
                <a:gd name="T7" fmla="*/ 67 h 111"/>
                <a:gd name="T8" fmla="*/ 0 w 248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0" y="53"/>
                    <a:pt x="156" y="75"/>
                    <a:pt x="222" y="111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174" y="26"/>
                    <a:pt x="90" y="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Freeform 8"/>
            <p:cNvSpPr>
              <a:spLocks/>
            </p:cNvSpPr>
            <p:nvPr/>
          </p:nvSpPr>
          <p:spPr bwMode="auto">
            <a:xfrm>
              <a:off x="9600214" y="3324635"/>
              <a:ext cx="145927" cy="324647"/>
            </a:xfrm>
            <a:custGeom>
              <a:avLst/>
              <a:gdLst>
                <a:gd name="T0" fmla="*/ 45 w 111"/>
                <a:gd name="T1" fmla="*/ 0 h 247"/>
                <a:gd name="T2" fmla="*/ 0 w 111"/>
                <a:gd name="T3" fmla="*/ 26 h 247"/>
                <a:gd name="T4" fmla="*/ 60 w 111"/>
                <a:gd name="T5" fmla="*/ 247 h 247"/>
                <a:gd name="T6" fmla="*/ 111 w 111"/>
                <a:gd name="T7" fmla="*/ 247 h 247"/>
                <a:gd name="T8" fmla="*/ 45 w 111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4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7" y="92"/>
                    <a:pt x="58" y="167"/>
                    <a:pt x="60" y="247"/>
                  </a:cubicBezTo>
                  <a:cubicBezTo>
                    <a:pt x="111" y="247"/>
                    <a:pt x="111" y="247"/>
                    <a:pt x="111" y="247"/>
                  </a:cubicBezTo>
                  <a:cubicBezTo>
                    <a:pt x="109" y="158"/>
                    <a:pt x="85" y="74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Freeform 9"/>
            <p:cNvSpPr>
              <a:spLocks/>
            </p:cNvSpPr>
            <p:nvPr/>
          </p:nvSpPr>
          <p:spPr bwMode="auto">
            <a:xfrm>
              <a:off x="9600214" y="3682836"/>
              <a:ext cx="145927" cy="326325"/>
            </a:xfrm>
            <a:custGeom>
              <a:avLst/>
              <a:gdLst>
                <a:gd name="T0" fmla="*/ 60 w 111"/>
                <a:gd name="T1" fmla="*/ 0 h 248"/>
                <a:gd name="T2" fmla="*/ 0 w 111"/>
                <a:gd name="T3" fmla="*/ 222 h 248"/>
                <a:gd name="T4" fmla="*/ 45 w 111"/>
                <a:gd name="T5" fmla="*/ 248 h 248"/>
                <a:gd name="T6" fmla="*/ 111 w 111"/>
                <a:gd name="T7" fmla="*/ 0 h 248"/>
                <a:gd name="T8" fmla="*/ 6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60" y="0"/>
                  </a:moveTo>
                  <a:cubicBezTo>
                    <a:pt x="58" y="80"/>
                    <a:pt x="37" y="156"/>
                    <a:pt x="0" y="222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85" y="174"/>
                    <a:pt x="109" y="90"/>
                    <a:pt x="111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Freeform 10"/>
            <p:cNvSpPr>
              <a:spLocks/>
            </p:cNvSpPr>
            <p:nvPr/>
          </p:nvSpPr>
          <p:spPr bwMode="auto">
            <a:xfrm>
              <a:off x="9370420" y="4003289"/>
              <a:ext cx="271727" cy="271798"/>
            </a:xfrm>
            <a:custGeom>
              <a:avLst/>
              <a:gdLst>
                <a:gd name="T0" fmla="*/ 207 w 207"/>
                <a:gd name="T1" fmla="*/ 26 h 207"/>
                <a:gd name="T2" fmla="*/ 163 w 207"/>
                <a:gd name="T3" fmla="*/ 0 h 207"/>
                <a:gd name="T4" fmla="*/ 0 w 207"/>
                <a:gd name="T5" fmla="*/ 163 h 207"/>
                <a:gd name="T6" fmla="*/ 26 w 207"/>
                <a:gd name="T7" fmla="*/ 207 h 207"/>
                <a:gd name="T8" fmla="*/ 207 w 207"/>
                <a:gd name="T9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26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22" y="66"/>
                    <a:pt x="66" y="122"/>
                    <a:pt x="0" y="163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100" y="162"/>
                    <a:pt x="162" y="100"/>
                    <a:pt x="207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Freeform 11"/>
            <p:cNvSpPr>
              <a:spLocks/>
            </p:cNvSpPr>
            <p:nvPr/>
          </p:nvSpPr>
          <p:spPr bwMode="auto">
            <a:xfrm>
              <a:off x="9050051" y="4234820"/>
              <a:ext cx="326240" cy="144288"/>
            </a:xfrm>
            <a:custGeom>
              <a:avLst/>
              <a:gdLst>
                <a:gd name="T0" fmla="*/ 248 w 248"/>
                <a:gd name="T1" fmla="*/ 44 h 110"/>
                <a:gd name="T2" fmla="*/ 222 w 248"/>
                <a:gd name="T3" fmla="*/ 0 h 110"/>
                <a:gd name="T4" fmla="*/ 0 w 248"/>
                <a:gd name="T5" fmla="*/ 59 h 110"/>
                <a:gd name="T6" fmla="*/ 0 w 248"/>
                <a:gd name="T7" fmla="*/ 110 h 110"/>
                <a:gd name="T8" fmla="*/ 248 w 24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0">
                  <a:moveTo>
                    <a:pt x="248" y="44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156" y="36"/>
                    <a:pt x="80" y="57"/>
                    <a:pt x="0" y="5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0" y="108"/>
                    <a:pt x="174" y="84"/>
                    <a:pt x="248" y="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Freeform 12"/>
            <p:cNvSpPr>
              <a:spLocks/>
            </p:cNvSpPr>
            <p:nvPr/>
          </p:nvSpPr>
          <p:spPr bwMode="auto">
            <a:xfrm>
              <a:off x="8691943" y="4234820"/>
              <a:ext cx="324562" cy="144288"/>
            </a:xfrm>
            <a:custGeom>
              <a:avLst/>
              <a:gdLst>
                <a:gd name="T0" fmla="*/ 0 w 247"/>
                <a:gd name="T1" fmla="*/ 44 h 110"/>
                <a:gd name="T2" fmla="*/ 247 w 247"/>
                <a:gd name="T3" fmla="*/ 110 h 110"/>
                <a:gd name="T4" fmla="*/ 247 w 247"/>
                <a:gd name="T5" fmla="*/ 59 h 110"/>
                <a:gd name="T6" fmla="*/ 26 w 247"/>
                <a:gd name="T7" fmla="*/ 0 h 110"/>
                <a:gd name="T8" fmla="*/ 0 w 247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0">
                  <a:moveTo>
                    <a:pt x="0" y="44"/>
                  </a:moveTo>
                  <a:cubicBezTo>
                    <a:pt x="74" y="84"/>
                    <a:pt x="158" y="108"/>
                    <a:pt x="247" y="11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167" y="57"/>
                    <a:pt x="92" y="36"/>
                    <a:pt x="26" y="0"/>
                  </a:cubicBez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Freeform 13"/>
            <p:cNvSpPr>
              <a:spLocks/>
            </p:cNvSpPr>
            <p:nvPr/>
          </p:nvSpPr>
          <p:spPr bwMode="auto">
            <a:xfrm>
              <a:off x="8425247" y="4003289"/>
              <a:ext cx="270888" cy="271798"/>
            </a:xfrm>
            <a:custGeom>
              <a:avLst/>
              <a:gdLst>
                <a:gd name="T0" fmla="*/ 44 w 206"/>
                <a:gd name="T1" fmla="*/ 0 h 207"/>
                <a:gd name="T2" fmla="*/ 0 w 206"/>
                <a:gd name="T3" fmla="*/ 26 h 207"/>
                <a:gd name="T4" fmla="*/ 181 w 206"/>
                <a:gd name="T5" fmla="*/ 207 h 207"/>
                <a:gd name="T6" fmla="*/ 206 w 206"/>
                <a:gd name="T7" fmla="*/ 163 h 207"/>
                <a:gd name="T8" fmla="*/ 44 w 2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4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5" y="100"/>
                    <a:pt x="107" y="162"/>
                    <a:pt x="181" y="207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140" y="122"/>
                    <a:pt x="85" y="66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Freeform 14"/>
            <p:cNvSpPr>
              <a:spLocks/>
            </p:cNvSpPr>
            <p:nvPr/>
          </p:nvSpPr>
          <p:spPr bwMode="auto">
            <a:xfrm>
              <a:off x="8320415" y="3682836"/>
              <a:ext cx="145927" cy="326325"/>
            </a:xfrm>
            <a:custGeom>
              <a:avLst/>
              <a:gdLst>
                <a:gd name="T0" fmla="*/ 0 w 111"/>
                <a:gd name="T1" fmla="*/ 0 h 248"/>
                <a:gd name="T2" fmla="*/ 67 w 111"/>
                <a:gd name="T3" fmla="*/ 248 h 248"/>
                <a:gd name="T4" fmla="*/ 111 w 111"/>
                <a:gd name="T5" fmla="*/ 222 h 248"/>
                <a:gd name="T6" fmla="*/ 51 w 111"/>
                <a:gd name="T7" fmla="*/ 0 h 248"/>
                <a:gd name="T8" fmla="*/ 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0" y="0"/>
                  </a:moveTo>
                  <a:cubicBezTo>
                    <a:pt x="2" y="90"/>
                    <a:pt x="26" y="174"/>
                    <a:pt x="67" y="248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75" y="156"/>
                    <a:pt x="53" y="80"/>
                    <a:pt x="5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Freeform 15"/>
            <p:cNvSpPr>
              <a:spLocks/>
            </p:cNvSpPr>
            <p:nvPr/>
          </p:nvSpPr>
          <p:spPr bwMode="auto">
            <a:xfrm>
              <a:off x="8320415" y="3324635"/>
              <a:ext cx="145927" cy="324647"/>
            </a:xfrm>
            <a:custGeom>
              <a:avLst/>
              <a:gdLst>
                <a:gd name="T0" fmla="*/ 51 w 111"/>
                <a:gd name="T1" fmla="*/ 247 h 247"/>
                <a:gd name="T2" fmla="*/ 111 w 111"/>
                <a:gd name="T3" fmla="*/ 26 h 247"/>
                <a:gd name="T4" fmla="*/ 67 w 111"/>
                <a:gd name="T5" fmla="*/ 0 h 247"/>
                <a:gd name="T6" fmla="*/ 0 w 111"/>
                <a:gd name="T7" fmla="*/ 247 h 247"/>
                <a:gd name="T8" fmla="*/ 51 w 111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51" y="247"/>
                  </a:moveTo>
                  <a:cubicBezTo>
                    <a:pt x="53" y="167"/>
                    <a:pt x="75" y="92"/>
                    <a:pt x="111" y="26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74"/>
                    <a:pt x="2" y="158"/>
                    <a:pt x="0" y="247"/>
                  </a:cubicBezTo>
                  <a:lnTo>
                    <a:pt x="51" y="2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Freeform 16"/>
            <p:cNvSpPr>
              <a:spLocks/>
            </p:cNvSpPr>
            <p:nvPr/>
          </p:nvSpPr>
          <p:spPr bwMode="auto">
            <a:xfrm>
              <a:off x="8425247" y="3057870"/>
              <a:ext cx="270888" cy="270959"/>
            </a:xfrm>
            <a:custGeom>
              <a:avLst/>
              <a:gdLst>
                <a:gd name="T0" fmla="*/ 0 w 206"/>
                <a:gd name="T1" fmla="*/ 181 h 206"/>
                <a:gd name="T2" fmla="*/ 44 w 206"/>
                <a:gd name="T3" fmla="*/ 206 h 206"/>
                <a:gd name="T4" fmla="*/ 206 w 206"/>
                <a:gd name="T5" fmla="*/ 44 h 206"/>
                <a:gd name="T6" fmla="*/ 181 w 206"/>
                <a:gd name="T7" fmla="*/ 0 h 206"/>
                <a:gd name="T8" fmla="*/ 0 w 206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0" y="181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85" y="140"/>
                    <a:pt x="140" y="85"/>
                    <a:pt x="206" y="44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07" y="45"/>
                    <a:pt x="45" y="107"/>
                    <a:pt x="0" y="1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Freeform 17"/>
            <p:cNvSpPr>
              <a:spLocks/>
            </p:cNvSpPr>
            <p:nvPr/>
          </p:nvSpPr>
          <p:spPr bwMode="auto">
            <a:xfrm>
              <a:off x="8691943" y="2953010"/>
              <a:ext cx="324562" cy="145965"/>
            </a:xfrm>
            <a:custGeom>
              <a:avLst/>
              <a:gdLst>
                <a:gd name="T0" fmla="*/ 0 w 247"/>
                <a:gd name="T1" fmla="*/ 67 h 111"/>
                <a:gd name="T2" fmla="*/ 25 w 247"/>
                <a:gd name="T3" fmla="*/ 111 h 111"/>
                <a:gd name="T4" fmla="*/ 247 w 247"/>
                <a:gd name="T5" fmla="*/ 51 h 111"/>
                <a:gd name="T6" fmla="*/ 247 w 247"/>
                <a:gd name="T7" fmla="*/ 0 h 111"/>
                <a:gd name="T8" fmla="*/ 0 w 247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1">
                  <a:moveTo>
                    <a:pt x="0" y="67"/>
                  </a:moveTo>
                  <a:cubicBezTo>
                    <a:pt x="25" y="111"/>
                    <a:pt x="25" y="111"/>
                    <a:pt x="25" y="111"/>
                  </a:cubicBezTo>
                  <a:cubicBezTo>
                    <a:pt x="92" y="75"/>
                    <a:pt x="167" y="53"/>
                    <a:pt x="247" y="5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58" y="2"/>
                    <a:pt x="74" y="26"/>
                    <a:pt x="0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034" name="Picture 10" descr="Image result for white dollar imag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0503570" y="3482077"/>
            <a:ext cx="686889" cy="68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210" y="1673755"/>
            <a:ext cx="111186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0" dirty="0">
                <a:solidFill>
                  <a:schemeClr val="bg1">
                    <a:lumMod val="50000"/>
                  </a:schemeClr>
                </a:solidFill>
              </a:rPr>
              <a:t>B-PAD combines TravelClick and Expedia data to give hotels actionable revenue optimization insights based on a computed Brand Position</a:t>
            </a:r>
            <a:endParaRPr lang="fr-FR" sz="2800" kern="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800" dirty="0">
              <a:solidFill>
                <a:srgbClr val="0093E0"/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729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628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-1712"/>
            <a:ext cx="12192000" cy="6857999"/>
          </a:xfrm>
          <a:prstGeom prst="rect">
            <a:avLst/>
          </a:prstGeom>
          <a:solidFill>
            <a:srgbClr val="0093E0">
              <a:alpha val="6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3200" y="2783840"/>
            <a:ext cx="8939150" cy="880961"/>
          </a:xfrm>
          <a:prstGeom prst="rect">
            <a:avLst/>
          </a:prstGeom>
        </p:spPr>
        <p:txBody>
          <a:bodyPr vert="horz" lIns="89239" tIns="44620" rIns="89239" bIns="44620" rtlCol="0" anchor="ctr">
            <a:noAutofit/>
          </a:bodyPr>
          <a:lstStyle>
            <a:lvl1pPr algn="ctr" defTabSz="509241" rtl="0" eaLnBrk="1" latinLnBrk="0" hangingPunct="1">
              <a:spcBef>
                <a:spcPct val="0"/>
              </a:spcBef>
              <a:buNone/>
              <a:defRPr sz="3700" b="0" i="0" kern="1200" spc="300">
                <a:solidFill>
                  <a:schemeClr val="tx1"/>
                </a:solidFill>
                <a:latin typeface="Lato Light"/>
                <a:ea typeface="+mj-ea"/>
                <a:cs typeface="Lato Ligh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6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 Black" charset="0"/>
                <a:ea typeface="Lato Black" charset="0"/>
                <a:cs typeface="Lato Black" charset="0"/>
              </a:rPr>
              <a:t>THANK YOU!</a:t>
            </a:r>
            <a:endParaRPr kumimoji="0" lang="en-US" sz="72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Lato Black" charset="0"/>
              <a:ea typeface="Lato Black" charset="0"/>
              <a:cs typeface="Lato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64155" y="5936105"/>
            <a:ext cx="2972026" cy="65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6146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tc master">
  <a:themeElements>
    <a:clrScheme name="TC COLORS">
      <a:dk1>
        <a:srgbClr val="FFFFFF"/>
      </a:dk1>
      <a:lt1>
        <a:srgbClr val="FFFFFF"/>
      </a:lt1>
      <a:dk2>
        <a:srgbClr val="F2F2F2"/>
      </a:dk2>
      <a:lt2>
        <a:srgbClr val="FFFFFF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rgbClr val="0093E0"/>
            </a:solidFill>
            <a:latin typeface="Lato Medium" charset="0"/>
            <a:ea typeface="Lato Medium" charset="0"/>
            <a:cs typeface="Lato Medium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servations Solutions Template">
  <a:themeElements>
    <a:clrScheme name="Custom 2">
      <a:dk1>
        <a:sysClr val="windowText" lastClr="000000"/>
      </a:dk1>
      <a:lt1>
        <a:sysClr val="window" lastClr="FFFFFF"/>
      </a:lt1>
      <a:dk2>
        <a:srgbClr val="93BEE5"/>
      </a:dk2>
      <a:lt2>
        <a:srgbClr val="FFFFFF"/>
      </a:lt2>
      <a:accent1>
        <a:srgbClr val="007AC9"/>
      </a:accent1>
      <a:accent2>
        <a:srgbClr val="B38C0A"/>
      </a:accent2>
      <a:accent3>
        <a:srgbClr val="E7CE97"/>
      </a:accent3>
      <a:accent4>
        <a:srgbClr val="604700"/>
      </a:accent4>
      <a:accent5>
        <a:srgbClr val="004B78"/>
      </a:accent5>
      <a:accent6>
        <a:srgbClr val="7F7F7F"/>
      </a:accent6>
      <a:hlink>
        <a:srgbClr val="D8D8D8"/>
      </a:hlink>
      <a:folHlink>
        <a:srgbClr val="C1E6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tc master">
  <a:themeElements>
    <a:clrScheme name="Custom 2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rgbClr val="0093E0"/>
            </a:solidFill>
            <a:latin typeface="Lato Medium" charset="0"/>
            <a:ea typeface="Lato Medium" charset="0"/>
            <a:cs typeface="Lato Medium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4BD05805528541BDF042CF1CFD3EFF" ma:contentTypeVersion="2" ma:contentTypeDescription="Create a new document." ma:contentTypeScope="" ma:versionID="7a555df8d76fe7dd907245782dc8b2d1">
  <xsd:schema xmlns:xsd="http://www.w3.org/2001/XMLSchema" xmlns:xs="http://www.w3.org/2001/XMLSchema" xmlns:p="http://schemas.microsoft.com/office/2006/metadata/properties" xmlns:ns2="da8996d0-9bab-4367-8333-b52331fbb633" targetNamespace="http://schemas.microsoft.com/office/2006/metadata/properties" ma:root="true" ma:fieldsID="edff24abda3252ee49ff4eace4f214e3" ns2:_="">
    <xsd:import namespace="da8996d0-9bab-4367-8333-b52331fbb63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8996d0-9bab-4367-8333-b52331fbb63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49D3C4-2ECD-4B06-B248-BFB9F849E0AD}">
  <ds:schemaRefs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da8996d0-9bab-4367-8333-b52331fbb633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C7F0482-6669-4DAC-86FB-F8B3F40392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8996d0-9bab-4367-8333-b52331fbb6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857DDD-FE5E-4574-A9DD-66F59D8AC6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112854</TotalTime>
  <Words>262</Words>
  <Application>Microsoft Office PowerPoint</Application>
  <PresentationFormat>Custom</PresentationFormat>
  <Paragraphs>43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tc master</vt:lpstr>
      <vt:lpstr>Reservations Solutions Template</vt:lpstr>
      <vt:lpstr>1_tc master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Cohen</dc:creator>
  <cp:lastModifiedBy>Max Wilson</cp:lastModifiedBy>
  <cp:revision>1278</cp:revision>
  <cp:lastPrinted>2016-01-11T16:30:48Z</cp:lastPrinted>
  <dcterms:created xsi:type="dcterms:W3CDTF">2015-12-18T14:18:07Z</dcterms:created>
  <dcterms:modified xsi:type="dcterms:W3CDTF">2017-04-26T14:10:58Z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0x010100584BD05805528541BDF042CF1CFD3EFF</vt:lpwstr>
  </property>
  <property fmtid="{D5CDD505-2E9C-101B-9397-08002B2CF9AE}" pid="3" name="_dlc_DocIdItemGuid">
    <vt:lpwstr>d158e577-1e3a-4c84-8a68-1859432ad2ef</vt:lpwstr>
  </property>
</Properties>
</file>