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3" r:id="rId1"/>
  </p:sldMasterIdLst>
  <p:notesMasterIdLst>
    <p:notesMasterId r:id="rId7"/>
  </p:notesMasterIdLst>
  <p:handoutMasterIdLst>
    <p:handoutMasterId r:id="rId8"/>
  </p:handoutMasterIdLst>
  <p:sldIdLst>
    <p:sldId id="307" r:id="rId2"/>
    <p:sldId id="308" r:id="rId3"/>
    <p:sldId id="309" r:id="rId4"/>
    <p:sldId id="312" r:id="rId5"/>
    <p:sldId id="295" r:id="rId6"/>
  </p:sldIdLst>
  <p:sldSz cx="12192000" cy="6858000"/>
  <p:notesSz cx="6858000" cy="9144000"/>
  <p:defaultTextStyle>
    <a:defPPr>
      <a:defRPr lang="en-US"/>
    </a:defPPr>
    <a:lvl1pPr marL="0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0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3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26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73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43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94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s Swartwout" initials="RS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595"/>
    <a:srgbClr val="F0B239"/>
    <a:srgbClr val="7F7F7F"/>
    <a:srgbClr val="CCFF66"/>
    <a:srgbClr val="0E264D"/>
    <a:srgbClr val="0D1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 autoAdjust="0"/>
    <p:restoredTop sz="76965" autoAdjust="0"/>
  </p:normalViewPr>
  <p:slideViewPr>
    <p:cSldViewPr snapToGrid="0" snapToObjects="1">
      <p:cViewPr varScale="1">
        <p:scale>
          <a:sx n="56" d="100"/>
          <a:sy n="56" d="100"/>
        </p:scale>
        <p:origin x="1338" y="60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3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D1074-0A14-4226-B01F-97C857065F9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0110-746B-470C-AFE3-B72875C7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2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666E-21CF-A845-9424-13036783E08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B16A-E266-D14A-9354-F0D17242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0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3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73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43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4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B16A-E266-D14A-9354-F0D17242C8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2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B16A-E266-D14A-9354-F0D17242C8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3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B16A-E266-D14A-9354-F0D17242C8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1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l="5153" r="19882"/>
          <a:stretch/>
        </p:blipFill>
        <p:spPr>
          <a:xfrm>
            <a:off x="2" y="-9626"/>
            <a:ext cx="12211661" cy="6890415"/>
          </a:xfrm>
          <a:prstGeom prst="rect">
            <a:avLst/>
          </a:prstGeom>
        </p:spPr>
      </p:pic>
      <p:sp>
        <p:nvSpPr>
          <p:cNvPr id="18" name="Rectangle 17" hidden="1"/>
          <p:cNvSpPr/>
          <p:nvPr userDrawn="1"/>
        </p:nvSpPr>
        <p:spPr>
          <a:xfrm>
            <a:off x="0" y="-3"/>
            <a:ext cx="12211664" cy="6858003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2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 hidden="1"/>
          <p:cNvSpPr/>
          <p:nvPr userDrawn="1"/>
        </p:nvSpPr>
        <p:spPr>
          <a:xfrm>
            <a:off x="-201331" y="-2"/>
            <a:ext cx="12192000" cy="649287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en-US" sz="14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045197" y="3393831"/>
            <a:ext cx="7188679" cy="28423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5690341" y="3885208"/>
            <a:ext cx="5216304" cy="1177245"/>
          </a:xfrm>
        </p:spPr>
        <p:txBody>
          <a:bodyPr wrap="square" anchor="t" anchorCtr="0">
            <a:spAutoFit/>
          </a:bodyPr>
          <a:lstStyle>
            <a:lvl1pPr marL="0"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000" b="0" i="0" kern="1200" spc="-150" baseline="0" noProof="0" dirty="0">
                <a:solidFill>
                  <a:schemeClr val="bg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" y="-9624"/>
            <a:ext cx="12192000" cy="1212782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690341" y="5590597"/>
            <a:ext cx="5216304" cy="252377"/>
          </a:xfrm>
        </p:spPr>
        <p:txBody>
          <a:bodyPr vert="horz" wrap="square" lIns="68580" tIns="34290" rIns="68580" bIns="34290" rtlCol="0" anchor="b" anchorCtr="0">
            <a:spAutoFit/>
          </a:bodyPr>
          <a:lstStyle>
            <a:lvl1pPr>
              <a:defRPr lang="en-US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859" y="324910"/>
            <a:ext cx="3732941" cy="61645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45651" y="1092200"/>
            <a:ext cx="1134634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813" userDrawn="1">
          <p15:clr>
            <a:srgbClr val="FBAE40"/>
          </p15:clr>
        </p15:guide>
        <p15:guide id="2" pos="10039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627062" indent="-285750"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633413" algn="l"/>
              </a:tabLst>
              <a:defRPr/>
            </a:lvl2pPr>
            <a:lvl3pPr marL="969963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  <a:lvl4pPr marL="1312862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lvl4pPr>
            <a:lvl5pPr marL="1655762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772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55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foot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877"/>
            <a:ext cx="12192000" cy="549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21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51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846" y="4865411"/>
            <a:ext cx="4709229" cy="1066446"/>
          </a:xfrm>
          <a:prstGeom prst="rect">
            <a:avLst/>
          </a:prstGeom>
        </p:spPr>
        <p:txBody>
          <a:bodyPr vert="horz" wrap="square" lIns="68580" tIns="34290" rIns="68580" bIns="3429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0" y="5931861"/>
            <a:ext cx="4945075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 hidden="1"/>
          <p:cNvSpPr/>
          <p:nvPr userDrawn="1"/>
        </p:nvSpPr>
        <p:spPr>
          <a:xfrm>
            <a:off x="5335219" y="1"/>
            <a:ext cx="6856781" cy="68567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6117" y="0"/>
            <a:ext cx="6855883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 hidden="1"/>
          <p:cNvSpPr txBox="1"/>
          <p:nvPr userDrawn="1"/>
        </p:nvSpPr>
        <p:spPr>
          <a:xfrm>
            <a:off x="5988713" y="2672485"/>
            <a:ext cx="561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IMAGE </a:t>
            </a:r>
            <a:br>
              <a:rPr lang="en-US" sz="1800" dirty="0"/>
            </a:br>
            <a:r>
              <a:rPr lang="en-US" sz="1800" dirty="0"/>
              <a:t>TO BE PLACED </a:t>
            </a:r>
            <a:br>
              <a:rPr lang="en-US" sz="1800" dirty="0"/>
            </a:br>
            <a:r>
              <a:rPr lang="en-US" sz="1800" dirty="0"/>
              <a:t>WITHIN THIS</a:t>
            </a:r>
            <a:r>
              <a:rPr lang="en-US" sz="1800" baseline="0" dirty="0"/>
              <a:t> SPACE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141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with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26" y="1635512"/>
            <a:ext cx="11070513" cy="900246"/>
          </a:xfrm>
        </p:spPr>
        <p:txBody>
          <a:bodyPr anchor="t" anchorCtr="0"/>
          <a:lstStyle>
            <a:lvl1pPr>
              <a:defRPr sz="6000" b="0" spc="-150" baseline="0"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543325"/>
            <a:ext cx="12192000" cy="13146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0050" y="5936099"/>
            <a:ext cx="3381375" cy="5489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5540660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no log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845651" y="4303005"/>
            <a:ext cx="1134634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6303964"/>
            <a:ext cx="12211664" cy="5540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Box 3"/>
          <p:cNvSpPr txBox="1">
            <a:spLocks noChangeArrowheads="1"/>
          </p:cNvSpPr>
          <p:nvPr userDrawn="1"/>
        </p:nvSpPr>
        <p:spPr bwMode="blackWhite">
          <a:xfrm>
            <a:off x="559902" y="5858262"/>
            <a:ext cx="11651764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cs typeface="Segoe UI" pitchFamily="34" charset="0"/>
              </a:rPr>
              <a:t>© 2016 Expedia. All rights reserved.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652" y="3416970"/>
            <a:ext cx="4478823" cy="78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813" userDrawn="1">
          <p15:clr>
            <a:srgbClr val="FBAE40"/>
          </p15:clr>
        </p15:guide>
        <p15:guide id="2" pos="10039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922" y="156133"/>
            <a:ext cx="11498956" cy="512448"/>
          </a:xfrm>
          <a:prstGeom prst="rect">
            <a:avLst/>
          </a:prstGeom>
        </p:spPr>
        <p:txBody>
          <a:bodyPr vert="horz" wrap="square" lIns="68580" tIns="34290" rIns="68580" bIns="3429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847774"/>
            <a:ext cx="11480800" cy="53284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82460" y="758177"/>
            <a:ext cx="119095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6308877"/>
            <a:ext cx="12192000" cy="549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5949" y="6410230"/>
            <a:ext cx="2038351" cy="3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9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66" r:id="rId2"/>
    <p:sldLayoutId id="2147484235" r:id="rId3"/>
    <p:sldLayoutId id="2147484240" r:id="rId4"/>
    <p:sldLayoutId id="2147484230" r:id="rId5"/>
    <p:sldLayoutId id="2147484247" r:id="rId6"/>
    <p:sldLayoutId id="2147484231" r:id="rId7"/>
    <p:sldLayoutId id="21474842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algn="l" defTabSz="685765" rtl="0" eaLnBrk="1" latinLnBrk="0" hangingPunct="1">
        <a:lnSpc>
          <a:spcPct val="90000"/>
        </a:lnSpc>
        <a:spcBef>
          <a:spcPct val="0"/>
        </a:spcBef>
        <a:buNone/>
        <a:defRPr lang="en-US" sz="3200" b="0" i="0" kern="1200" spc="-70" baseline="0" dirty="0"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5400000" scaled="1"/>
          </a:gradFill>
          <a:latin typeface="+mj-lt"/>
          <a:ea typeface="+mj-ea"/>
          <a:cs typeface="Calibri" panose="020F0502020204030204" pitchFamily="34" charset="0"/>
        </a:defRPr>
      </a:lvl1pPr>
    </p:titleStyle>
    <p:bodyStyle>
      <a:lvl1pPr marL="0" indent="0" algn="l" defTabSz="685765" rtl="0" eaLnBrk="1" latinLnBrk="0" hangingPunct="1">
        <a:lnSpc>
          <a:spcPct val="90000"/>
        </a:lnSpc>
        <a:spcBef>
          <a:spcPts val="750"/>
        </a:spcBef>
        <a:buClr>
          <a:schemeClr val="accent1">
            <a:lumMod val="60000"/>
            <a:lumOff val="40000"/>
          </a:schemeClr>
        </a:buClr>
        <a:buFontTx/>
        <a:buNone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341312" indent="0" algn="l" defTabSz="685765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FontTx/>
        <a:buNone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2pPr>
      <a:lvl3pPr marL="684213" indent="0" algn="l" defTabSz="685765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FontTx/>
        <a:buNone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3pPr>
      <a:lvl4pPr marL="1027112" indent="0" algn="l" defTabSz="685765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FontTx/>
        <a:buNone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4pPr>
      <a:lvl5pPr marL="1370012" indent="0" algn="l" defTabSz="685765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FontTx/>
        <a:buNone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9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72" userDrawn="1">
          <p15:clr>
            <a:srgbClr val="F26B43"/>
          </p15:clr>
        </p15:guide>
        <p15:guide id="2" pos="224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4" orient="horz" pos="6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026" y="1635512"/>
            <a:ext cx="11070513" cy="900246"/>
          </a:xfrm>
        </p:spPr>
        <p:txBody>
          <a:bodyPr/>
          <a:lstStyle/>
          <a:p>
            <a:r>
              <a:rPr lang="en-US" dirty="0"/>
              <a:t>C</a:t>
            </a:r>
            <a:r>
              <a:rPr lang="pl-PL" dirty="0" err="1"/>
              <a:t>ountry</a:t>
            </a:r>
            <a:r>
              <a:rPr lang="pl-PL" dirty="0"/>
              <a:t> rating</a:t>
            </a:r>
            <a:r>
              <a:rPr lang="en-US" dirty="0"/>
              <a:t> by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23917" y="3822462"/>
            <a:ext cx="3912228" cy="263149"/>
          </a:xfrm>
          <a:prstGeom prst="rect">
            <a:avLst/>
          </a:prstGeom>
        </p:spPr>
        <p:txBody>
          <a:bodyPr/>
          <a:lstStyle>
            <a:lvl1pPr marL="0" indent="0" algn="l" defTabSz="685765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341312" indent="0" algn="l" defTabSz="685765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684213" indent="0" algn="l" defTabSz="685765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3pPr>
            <a:lvl4pPr marL="1027112" indent="0" algn="l" defTabSz="685765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4pPr>
            <a:lvl5pPr marL="1370012" indent="0" algn="l" defTabSz="685765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5pPr>
            <a:lvl6pPr marL="1885853" indent="-171441" algn="l" defTabSz="6857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tx1"/>
                </a:solidFill>
              </a:rPr>
              <a:t>Adam Szałucha, Mateusz Cieśla, Tomasz Fitulski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90" y="1786046"/>
            <a:ext cx="3830128" cy="7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223494"/>
            <a:ext cx="8610600" cy="4610567"/>
          </a:xfrm>
        </p:spPr>
        <p:txBody>
          <a:bodyPr>
            <a:normAutofit/>
          </a:bodyPr>
          <a:lstStyle/>
          <a:p>
            <a:pPr lvl="1"/>
            <a:r>
              <a:rPr lang="pl-PL" dirty="0"/>
              <a:t>In the </a:t>
            </a:r>
            <a:r>
              <a:rPr lang="pl-PL" dirty="0" err="1"/>
              <a:t>project</a:t>
            </a:r>
            <a:r>
              <a:rPr lang="pl-PL" dirty="0"/>
              <a:t> we want to </a:t>
            </a:r>
            <a:r>
              <a:rPr lang="pl-PL" dirty="0" err="1"/>
              <a:t>get</a:t>
            </a:r>
            <a:r>
              <a:rPr lang="pl-PL" dirty="0"/>
              <a:t> the most </a:t>
            </a:r>
            <a:r>
              <a:rPr lang="pl-PL" dirty="0" err="1"/>
              <a:t>valuable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provided</a:t>
            </a:r>
            <a:r>
              <a:rPr lang="pl-PL" dirty="0"/>
              <a:t> by Expedia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Guest</a:t>
            </a:r>
            <a:r>
              <a:rPr lang="pl-PL" dirty="0"/>
              <a:t> Relations and show </a:t>
            </a:r>
            <a:r>
              <a:rPr lang="pl-PL" dirty="0" err="1"/>
              <a:t>satisfaction</a:t>
            </a:r>
            <a:r>
              <a:rPr lang="pl-PL" dirty="0"/>
              <a:t> of Clients in the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atractive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Real-Time Feedback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Review Feedback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pl-PL" dirty="0"/>
          </a:p>
          <a:p>
            <a:pPr lvl="2">
              <a:buFont typeface="Wingdings" panose="05000000000000000000" pitchFamily="2" charset="2"/>
              <a:buChar char="§"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67" y="2595109"/>
            <a:ext cx="925006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00" y="1223494"/>
            <a:ext cx="8610600" cy="461056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&lt;demo and tell your story&gt;</a:t>
            </a:r>
            <a:endParaRPr lang="pl-PL" dirty="0"/>
          </a:p>
          <a:p>
            <a:pPr lvl="1"/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782" y="1223494"/>
            <a:ext cx="7651235" cy="42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Value Prop</a:t>
            </a:r>
          </a:p>
          <a:p>
            <a:r>
              <a:rPr lang="en-US" dirty="0"/>
              <a:t>Better understanding of guest needs – especially from </a:t>
            </a:r>
            <a:r>
              <a:rPr lang="en-US" dirty="0" err="1"/>
              <a:t>countr</a:t>
            </a:r>
            <a:r>
              <a:rPr lang="pl-PL" dirty="0"/>
              <a:t>y</a:t>
            </a:r>
            <a:r>
              <a:rPr lang="en-US" dirty="0"/>
              <a:t> where rating is bad</a:t>
            </a:r>
            <a:r>
              <a:rPr lang="pl-PL" dirty="0"/>
              <a:t> – </a:t>
            </a:r>
            <a:r>
              <a:rPr lang="en-US" dirty="0"/>
              <a:t>possibility</a:t>
            </a:r>
            <a:r>
              <a:rPr lang="pl-PL" dirty="0"/>
              <a:t> to be </a:t>
            </a:r>
            <a:r>
              <a:rPr lang="en-US" dirty="0"/>
              <a:t>more</a:t>
            </a:r>
            <a:r>
              <a:rPr lang="pl-PL" dirty="0"/>
              <a:t> </a:t>
            </a:r>
            <a:r>
              <a:rPr lang="en-US" dirty="0"/>
              <a:t>oriented</a:t>
            </a:r>
            <a:r>
              <a:rPr lang="pl-PL" dirty="0"/>
              <a:t> on </a:t>
            </a:r>
            <a:r>
              <a:rPr lang="en-US" dirty="0"/>
              <a:t>culture</a:t>
            </a:r>
            <a:r>
              <a:rPr lang="pl-PL" dirty="0"/>
              <a:t>, </a:t>
            </a:r>
            <a:r>
              <a:rPr lang="en-US" dirty="0"/>
              <a:t>meals</a:t>
            </a:r>
            <a:r>
              <a:rPr lang="pl-PL" dirty="0"/>
              <a:t>, </a:t>
            </a:r>
            <a:r>
              <a:rPr lang="en-US" dirty="0"/>
              <a:t>promotion</a:t>
            </a:r>
            <a:r>
              <a:rPr lang="pl-PL" dirty="0"/>
              <a:t> materials in </a:t>
            </a:r>
            <a:r>
              <a:rPr lang="en-US" dirty="0"/>
              <a:t>foreign</a:t>
            </a:r>
            <a:r>
              <a:rPr lang="pl-PL" dirty="0"/>
              <a:t> </a:t>
            </a:r>
            <a:r>
              <a:rPr lang="en-US" dirty="0"/>
              <a:t>language</a:t>
            </a:r>
          </a:p>
          <a:p>
            <a:r>
              <a:rPr lang="en-US" dirty="0"/>
              <a:t>Possibility to focus on regions </a:t>
            </a: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 dirty="0" err="1"/>
              <a:t>hits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high, but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resevation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</a:t>
            </a:r>
            <a:r>
              <a:rPr lang="pl-PL" dirty="0" err="1"/>
              <a:t>low</a:t>
            </a:r>
            <a:r>
              <a:rPr lang="pl-PL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sz="2400" b="1" dirty="0"/>
              <a:t>Expedia APIs Used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Business Potential</a:t>
            </a:r>
          </a:p>
          <a:p>
            <a:r>
              <a:rPr lang="pl-PL" dirty="0" err="1"/>
              <a:t>Focusing</a:t>
            </a:r>
            <a:r>
              <a:rPr lang="pl-PL" dirty="0"/>
              <a:t> on regions to </a:t>
            </a:r>
            <a:r>
              <a:rPr lang="pl-PL" dirty="0" err="1"/>
              <a:t>increase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guest</a:t>
            </a:r>
            <a:r>
              <a:rPr lang="pl-PL" dirty="0"/>
              <a:t> and </a:t>
            </a:r>
            <a:r>
              <a:rPr lang="pl-PL" dirty="0" err="1"/>
              <a:t>client’s</a:t>
            </a:r>
            <a:r>
              <a:rPr lang="pl-PL" dirty="0"/>
              <a:t> </a:t>
            </a:r>
            <a:r>
              <a:rPr lang="pl-PL" dirty="0" err="1"/>
              <a:t>satisfaction</a:t>
            </a:r>
            <a:endParaRPr lang="pl-PL" dirty="0"/>
          </a:p>
          <a:p>
            <a:r>
              <a:rPr lang="pl-PL" dirty="0"/>
              <a:t>Be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active</a:t>
            </a:r>
            <a:r>
              <a:rPr lang="pl-PL" dirty="0"/>
              <a:t> on </a:t>
            </a:r>
            <a:r>
              <a:rPr lang="pl-PL" dirty="0" err="1"/>
              <a:t>markets</a:t>
            </a:r>
            <a:r>
              <a:rPr lang="pl-PL" dirty="0"/>
              <a:t> </a:t>
            </a: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guest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increasing</a:t>
            </a:r>
            <a:r>
              <a:rPr lang="pl-PL" dirty="0"/>
              <a:t> (</a:t>
            </a:r>
            <a:r>
              <a:rPr lang="pl-PL" dirty="0" err="1"/>
              <a:t>promotion</a:t>
            </a:r>
            <a:r>
              <a:rPr lang="pl-PL" dirty="0"/>
              <a:t>, </a:t>
            </a:r>
            <a:r>
              <a:rPr lang="pl-PL" dirty="0" err="1"/>
              <a:t>advertising</a:t>
            </a:r>
            <a:r>
              <a:rPr lang="pl-PL" dirty="0"/>
              <a:t>)</a:t>
            </a:r>
          </a:p>
          <a:p>
            <a:r>
              <a:rPr lang="pl-PL" dirty="0" err="1"/>
              <a:t>According</a:t>
            </a:r>
            <a:r>
              <a:rPr lang="pl-PL" dirty="0"/>
              <a:t> to </a:t>
            </a:r>
            <a:r>
              <a:rPr lang="pl-PL" dirty="0" err="1"/>
              <a:t>those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increase</a:t>
            </a:r>
            <a:r>
              <a:rPr lang="pl-PL" dirty="0"/>
              <a:t> </a:t>
            </a:r>
            <a:r>
              <a:rPr lang="pl-PL" dirty="0" err="1"/>
              <a:t>revenue</a:t>
            </a:r>
            <a:r>
              <a:rPr lang="pl-PL" dirty="0"/>
              <a:t> and be </a:t>
            </a:r>
            <a:r>
              <a:rPr lang="pl-PL" dirty="0" err="1"/>
              <a:t>more</a:t>
            </a:r>
            <a:r>
              <a:rPr lang="pl-PL" dirty="0"/>
              <a:t> popular on Expedia portal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75302"/>
              </p:ext>
            </p:extLst>
          </p:nvPr>
        </p:nvGraphicFramePr>
        <p:xfrm>
          <a:off x="254000" y="2803074"/>
          <a:ext cx="10474731" cy="14178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474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8946">
                <a:tc>
                  <a:txBody>
                    <a:bodyPr/>
                    <a:lstStyle/>
                    <a:p>
                      <a:pPr marL="0" marR="0" lvl="0" indent="0" algn="l" defTabSz="685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Product API - </a:t>
                      </a:r>
                      <a:r>
                        <a:rPr lang="en-GB" b="1" dirty="0"/>
                        <a:t>Booking trends - Countries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946">
                <a:tc>
                  <a:txBody>
                    <a:bodyPr/>
                    <a:lstStyle/>
                    <a:p>
                      <a:r>
                        <a:rPr lang="en-GB" dirty="0"/>
                        <a:t>Marketplace Feed</a:t>
                      </a:r>
                      <a:r>
                        <a:rPr lang="pl-PL" dirty="0"/>
                        <a:t> - </a:t>
                      </a:r>
                      <a:r>
                        <a:rPr lang="en-GB" b="1" dirty="0"/>
                        <a:t>Real-Time Feedback</a:t>
                      </a:r>
                      <a:r>
                        <a:rPr lang="pl-PL" b="1" dirty="0"/>
                        <a:t> and </a:t>
                      </a:r>
                      <a:r>
                        <a:rPr lang="en-GB" b="1" dirty="0"/>
                        <a:t>Hotel Review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6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257300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xpedia Connectivity Template">
  <a:themeElements>
    <a:clrScheme name="Custom 64">
      <a:dk1>
        <a:srgbClr val="1F1F1F"/>
      </a:dk1>
      <a:lt1>
        <a:srgbClr val="FFFFFF"/>
      </a:lt1>
      <a:dk2>
        <a:srgbClr val="00355F"/>
      </a:dk2>
      <a:lt2>
        <a:srgbClr val="FFFFFF"/>
      </a:lt2>
      <a:accent1>
        <a:srgbClr val="0065B8"/>
      </a:accent1>
      <a:accent2>
        <a:srgbClr val="FFCB00"/>
      </a:accent2>
      <a:accent3>
        <a:srgbClr val="6592B8"/>
      </a:accent3>
      <a:accent4>
        <a:srgbClr val="1F1F1F"/>
      </a:accent4>
      <a:accent5>
        <a:srgbClr val="6B6B6B"/>
      </a:accent5>
      <a:accent6>
        <a:srgbClr val="999999"/>
      </a:accent6>
      <a:hlink>
        <a:srgbClr val="00355F"/>
      </a:hlink>
      <a:folHlink>
        <a:srgbClr val="0065A1"/>
      </a:folHlink>
    </a:clrScheme>
    <a:fontScheme name="Custom 2">
      <a:majorFont>
        <a:latin typeface="Expedia Sans Light"/>
        <a:ea typeface=""/>
        <a:cs typeface=""/>
      </a:majorFont>
      <a:minorFont>
        <a:latin typeface="Expedia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X0007_EPC_template_light_4x3_Final" id="{F6D6806F-B65C-4E15-ADB6-9EADA3E9BF8F}" vid="{68A1412B-0EA3-4394-9902-3E84F0CA22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EPC_template_light_4x3_Final</Template>
  <TotalTime>2694</TotalTime>
  <Words>175</Words>
  <Application>Microsoft Office PowerPoint</Application>
  <PresentationFormat>Panoramiczny</PresentationFormat>
  <Paragraphs>28</Paragraphs>
  <Slides>5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2" baseType="lpstr">
      <vt:lpstr>Arial</vt:lpstr>
      <vt:lpstr>Calibri</vt:lpstr>
      <vt:lpstr>Expedia Sans</vt:lpstr>
      <vt:lpstr>Expedia Sans Light</vt:lpstr>
      <vt:lpstr>Segoe UI</vt:lpstr>
      <vt:lpstr>Wingdings</vt:lpstr>
      <vt:lpstr>Expedia Connectivity Template</vt:lpstr>
      <vt:lpstr>Country rating by</vt:lpstr>
      <vt:lpstr>Problem Statement</vt:lpstr>
      <vt:lpstr>Demo</vt:lpstr>
      <vt:lpstr>Summary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Here</dc:title>
  <dc:creator>Ashley Curtin</dc:creator>
  <cp:lastModifiedBy>Tomasz Fitulski</cp:lastModifiedBy>
  <cp:revision>177</cp:revision>
  <dcterms:created xsi:type="dcterms:W3CDTF">2016-03-14T22:56:33Z</dcterms:created>
  <dcterms:modified xsi:type="dcterms:W3CDTF">2017-04-26T15:05:22Z</dcterms:modified>
</cp:coreProperties>
</file>