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0" lvl="1" marL="45707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53" lvl="2" marL="9141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25" lvl="3" marL="13712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03" lvl="4" marL="18283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72" lvl="5" marL="228537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943" lvl="6" marL="27424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20" lvl="7" marL="31995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93" lvl="8" marL="365659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0" lvl="1" marL="45707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53" lvl="2" marL="9141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25" lvl="3" marL="13712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03" lvl="4" marL="18283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72" lvl="5" marL="228537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943" lvl="6" marL="27424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20" lvl="7" marL="31995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93" lvl="8" marL="365659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0" lvl="1" marL="45707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53" lvl="2" marL="91415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25" lvl="3" marL="1371226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03" lvl="4" marL="182830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72" lvl="5" marL="228537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943" lvl="6" marL="274244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20" lvl="7" marL="319952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93" lvl="8" marL="365659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70" lvl="1" marL="45707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53" lvl="2" marL="9141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25" lvl="3" marL="13712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03" lvl="4" marL="18283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072" lvl="5" marL="228537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943" lvl="6" marL="27424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20" lvl="7" marL="31995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93" lvl="8" marL="365659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slide with logo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259026" y="1635512"/>
            <a:ext cx="11070513" cy="9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0" i="0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5543325"/>
            <a:ext cx="12192000" cy="1314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0050" y="5936098"/>
            <a:ext cx="3381375" cy="548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5540660"/>
            <a:ext cx="12192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Bullete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44921" y="156132"/>
            <a:ext cx="11498956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54000" y="847774"/>
            <a:ext cx="11480800" cy="5328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85750" marR="0" rtl="0" algn="l">
              <a:lnSpc>
                <a:spcPct val="9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2562" lvl="1" marL="627062" marR="0" rtl="0" algn="l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2562" lvl="2" marL="969963" marR="0" rtl="0" algn="l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82562" lvl="3" marL="1312862" marR="0" rtl="0" algn="l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82561" lvl="4" marL="1655761" marR="0" rtl="0" algn="l">
              <a:lnSpc>
                <a:spcPct val="90000"/>
              </a:lnSpc>
              <a:spcBef>
                <a:spcPts val="375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152" lvl="5" marL="1885852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136" lvl="6" marL="2228736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119" lvl="7" marL="2571619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100" lvl="8" marL="2914501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Layout 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5152" r="19882" t="0"/>
          <a:stretch/>
        </p:blipFill>
        <p:spPr>
          <a:xfrm>
            <a:off x="1" y="-9626"/>
            <a:ext cx="12211661" cy="689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5045196" y="3393830"/>
            <a:ext cx="7188679" cy="2842359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5690341" y="3885207"/>
            <a:ext cx="5216303" cy="1177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0" y="-9623"/>
            <a:ext cx="12192000" cy="1212781"/>
          </a:xfrm>
          <a:prstGeom prst="rect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690341" y="5590596"/>
            <a:ext cx="5216303" cy="2523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3BA5F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1" lvl="1" marL="3413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684213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0271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13700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152" lvl="5" marL="1885852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136" lvl="6" marL="2228736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119" lvl="7" marL="2571619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100" lvl="8" marL="2914501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858" y="324910"/>
            <a:ext cx="3732941" cy="616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845650" y="1092200"/>
            <a:ext cx="113463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44921" y="156132"/>
            <a:ext cx="11498956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footer ba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6308876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Layout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235845" y="4865410"/>
            <a:ext cx="4709229" cy="10664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 flipH="1" rot="10800000">
            <a:off x="0" y="5931861"/>
            <a:ext cx="494507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" name="Shape 39"/>
          <p:cNvSpPr/>
          <p:nvPr>
            <p:ph idx="2" type="pic"/>
          </p:nvPr>
        </p:nvSpPr>
        <p:spPr>
          <a:xfrm>
            <a:off x="5336117" y="0"/>
            <a:ext cx="685588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1" lvl="1" marL="3413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684213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0271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13700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152" lvl="5" marL="1885852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136" lvl="6" marL="2228736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119" lvl="7" marL="2571619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100" lvl="8" marL="2914501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ing Slide no logos">
    <p:bg>
      <p:bgPr>
        <a:solidFill>
          <a:schemeClr val="accent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hape 41"/>
          <p:cNvCxnSpPr/>
          <p:nvPr/>
        </p:nvCxnSpPr>
        <p:spPr>
          <a:xfrm>
            <a:off x="845650" y="4303005"/>
            <a:ext cx="11346349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" name="Shape 42"/>
          <p:cNvSpPr/>
          <p:nvPr/>
        </p:nvSpPr>
        <p:spPr>
          <a:xfrm>
            <a:off x="0" y="6303964"/>
            <a:ext cx="12211664" cy="554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559902" y="5858262"/>
            <a:ext cx="11651764" cy="403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Expedia. All rights reserved. 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651" y="3416969"/>
            <a:ext cx="4478823" cy="78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44921" y="156132"/>
            <a:ext cx="11498956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54000" y="847774"/>
            <a:ext cx="11480800" cy="5328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1" lvl="1" marL="3413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112" lvl="2" marL="684213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12" lvl="3" marL="10271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1370012" marR="0" rtl="0" algn="l">
              <a:lnSpc>
                <a:spcPct val="90000"/>
              </a:lnSpc>
              <a:spcBef>
                <a:spcPts val="375"/>
              </a:spcBef>
              <a:buClr>
                <a:srgbClr val="3BA5FF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152" lvl="5" marL="1885852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136" lvl="6" marL="2228736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119" lvl="7" marL="2571619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100" lvl="8" marL="2914501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282460" y="758177"/>
            <a:ext cx="1190954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" name="Shape 13"/>
          <p:cNvSpPr/>
          <p:nvPr/>
        </p:nvSpPr>
        <p:spPr>
          <a:xfrm>
            <a:off x="0" y="6308876"/>
            <a:ext cx="12192000" cy="549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05949" y="6410230"/>
            <a:ext cx="2038350" cy="3151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59026" y="1635512"/>
            <a:ext cx="11070513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Booking Forecast</a:t>
            </a:r>
            <a:br>
              <a:rPr b="0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by Availpro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23916" y="3822462"/>
            <a:ext cx="3912227" cy="26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A5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Horia Toma</a:t>
            </a: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3BA5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Sergii Salata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1880" l="0" r="0" t="0"/>
          <a:stretch/>
        </p:blipFill>
        <p:spPr>
          <a:xfrm>
            <a:off x="7526527" y="2813826"/>
            <a:ext cx="4276725" cy="228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44921" y="156132"/>
            <a:ext cx="11498956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689100" y="2094931"/>
            <a:ext cx="8610599" cy="31816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and number of bookings are uncertain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applying different types of actions, hotels can get an overview of </a:t>
            </a:r>
            <a:r>
              <a:rPr lang="en-US" sz="2800"/>
              <a:t>their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impact on </a:t>
            </a:r>
            <a:r>
              <a:rPr lang="en-US" sz="2800"/>
              <a:t>the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occupancy rate and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44921" y="156132"/>
            <a:ext cx="11499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/>
              <a:t>Current bookings vs predicted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occupancy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4420"/>
            <a:ext cx="12191998" cy="286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44921" y="156132"/>
            <a:ext cx="11499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/>
              <a:t>P</a:t>
            </a:r>
            <a:r>
              <a:rPr lang="en-US"/>
              <a:t>redicted bookings when taking action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redicted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028700"/>
            <a:ext cx="54673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4921" y="156132"/>
            <a:ext cx="11499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lang="en-US"/>
              <a:t>Estimated profit by</a:t>
            </a:r>
            <a:r>
              <a:rPr lang="en-US"/>
              <a:t> action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venue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314450"/>
            <a:ext cx="6477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58312"/>
            <a:ext cx="11430000" cy="5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4921" y="156132"/>
            <a:ext cx="11498956" cy="5124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4920" y="880103"/>
            <a:ext cx="11747209" cy="5328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Prop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/>
              <a:t>We’re using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Artificial Neural Network (ANN) that observes booking trends, makes recommendations on when to boost your sort and learns over time to achieve better and better results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 manual, laborious task of analyzing bookings and determining how to boost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Expedia APIs Used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(Fair Share &amp; Price Distribution)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EQC Booking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Lodging Sort Rank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Accelerator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Potential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Neural Network can be extended to add more data inputs including weather, events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75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actions could be added to maximize bookings including other promotions or rate changes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59026" y="1635512"/>
            <a:ext cx="11070513" cy="9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Questions ?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0" y="1257300"/>
            <a:ext cx="3086099" cy="30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edia Connectivity Template">
  <a:themeElements>
    <a:clrScheme name="Custom 64">
      <a:dk1>
        <a:srgbClr val="1F1F1F"/>
      </a:dk1>
      <a:lt1>
        <a:srgbClr val="FFFFFF"/>
      </a:lt1>
      <a:dk2>
        <a:srgbClr val="00355F"/>
      </a:dk2>
      <a:lt2>
        <a:srgbClr val="FFFFFF"/>
      </a:lt2>
      <a:accent1>
        <a:srgbClr val="0065B8"/>
      </a:accent1>
      <a:accent2>
        <a:srgbClr val="FFCB00"/>
      </a:accent2>
      <a:accent3>
        <a:srgbClr val="6592B8"/>
      </a:accent3>
      <a:accent4>
        <a:srgbClr val="1F1F1F"/>
      </a:accent4>
      <a:accent5>
        <a:srgbClr val="6B6B6B"/>
      </a:accent5>
      <a:accent6>
        <a:srgbClr val="999999"/>
      </a:accent6>
      <a:hlink>
        <a:srgbClr val="00355F"/>
      </a:hlink>
      <a:folHlink>
        <a:srgbClr val="0065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