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ce01d449e65dee/Documents/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ce01d449e65dee/Documents/Sol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ce01d449e65dee/Documents/Solu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ce01d449e65dee/Documents/Sol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ce01d449e65dee/Documents/Sol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ce01d449e65dee/Documents/Sol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bce01d449e65dee/Documents/Solu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[Solution.xlsx]Product analysis!PivotTable3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No. of sold items </a:t>
            </a:r>
          </a:p>
        </c:rich>
      </c:tx>
      <c:layout>
        <c:manualLayout>
          <c:xMode val="edge"/>
          <c:yMode val="edge"/>
          <c:x val="0.40781123885710185"/>
          <c:y val="3.9741995813276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957069119774984"/>
          <c:y val="0.16889919841100939"/>
          <c:w val="0.76940904296966706"/>
          <c:h val="0.7114674044122862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'Product analysis'!$B$25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'Product analysis'!$A$26:$A$45</c:f>
              <c:strCache>
                <c:ptCount val="19"/>
                <c:pt idx="0">
                  <c:v>20in Monitor</c:v>
                </c:pt>
                <c:pt idx="1">
                  <c:v>27in 4K Gaming Monitor</c:v>
                </c:pt>
                <c:pt idx="2">
                  <c:v>27in FHD Monitor</c:v>
                </c:pt>
                <c:pt idx="3">
                  <c:v>34in Ultrawide Monitor</c:v>
                </c:pt>
                <c:pt idx="4">
                  <c:v>AA Batteries (4-pack)</c:v>
                </c:pt>
                <c:pt idx="5">
                  <c:v>AAA Batteries (4-pack)</c:v>
                </c:pt>
                <c:pt idx="6">
                  <c:v>Apple Airpods Headphones</c:v>
                </c:pt>
                <c:pt idx="7">
                  <c:v>Bose SoundSport Headphones</c:v>
                </c:pt>
                <c:pt idx="8">
                  <c:v>Flatscreen TV</c:v>
                </c:pt>
                <c:pt idx="9">
                  <c:v>Google Phone</c:v>
                </c:pt>
                <c:pt idx="10">
                  <c:v>iPhone</c:v>
                </c:pt>
                <c:pt idx="11">
                  <c:v>LG Dryer</c:v>
                </c:pt>
                <c:pt idx="12">
                  <c:v>LG Washing Machine</c:v>
                </c:pt>
                <c:pt idx="13">
                  <c:v>Lightning Charging Cable</c:v>
                </c:pt>
                <c:pt idx="14">
                  <c:v>Macbook Pro Laptop</c:v>
                </c:pt>
                <c:pt idx="15">
                  <c:v>ThinkPad Laptop</c:v>
                </c:pt>
                <c:pt idx="16">
                  <c:v>USB-C Charging Cable</c:v>
                </c:pt>
                <c:pt idx="17">
                  <c:v>Vareebadd Phone</c:v>
                </c:pt>
                <c:pt idx="18">
                  <c:v>Wired Headphones</c:v>
                </c:pt>
              </c:strCache>
            </c:strRef>
          </c:cat>
          <c:val>
            <c:numRef>
              <c:f>'Product analysis'!$B$26:$B$45</c:f>
              <c:numCache>
                <c:formatCode>General</c:formatCode>
                <c:ptCount val="19"/>
                <c:pt idx="0">
                  <c:v>465</c:v>
                </c:pt>
                <c:pt idx="1">
                  <c:v>668</c:v>
                </c:pt>
                <c:pt idx="2">
                  <c:v>895</c:v>
                </c:pt>
                <c:pt idx="3">
                  <c:v>752</c:v>
                </c:pt>
                <c:pt idx="4">
                  <c:v>3361</c:v>
                </c:pt>
                <c:pt idx="5">
                  <c:v>3551</c:v>
                </c:pt>
                <c:pt idx="6">
                  <c:v>1828</c:v>
                </c:pt>
                <c:pt idx="7">
                  <c:v>1555</c:v>
                </c:pt>
                <c:pt idx="8">
                  <c:v>546</c:v>
                </c:pt>
                <c:pt idx="9">
                  <c:v>695</c:v>
                </c:pt>
                <c:pt idx="10">
                  <c:v>822</c:v>
                </c:pt>
                <c:pt idx="11">
                  <c:v>89</c:v>
                </c:pt>
                <c:pt idx="12">
                  <c:v>69</c:v>
                </c:pt>
                <c:pt idx="13">
                  <c:v>2815</c:v>
                </c:pt>
                <c:pt idx="14">
                  <c:v>540</c:v>
                </c:pt>
                <c:pt idx="15">
                  <c:v>457</c:v>
                </c:pt>
                <c:pt idx="16">
                  <c:v>2732</c:v>
                </c:pt>
                <c:pt idx="17">
                  <c:v>263</c:v>
                </c:pt>
                <c:pt idx="18">
                  <c:v>2457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B-493D-9738-ACA1B47A4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9021311"/>
        <c:axId val="955636575"/>
      </c:barChart>
      <c:catAx>
        <c:axId val="1989021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636575"/>
        <c:crosses val="autoZero"/>
        <c:auto val="1"/>
        <c:lblAlgn val="ctr"/>
        <c:lblOffset val="100"/>
        <c:noMultiLvlLbl val="0"/>
      </c:catAx>
      <c:valAx>
        <c:axId val="955636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021311"/>
        <c:crosses val="autoZero"/>
        <c:crossBetween val="between"/>
      </c:valAx>
      <c:spPr>
        <a:noFill/>
        <a:ln w="0"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rnd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[Solution.xlsx]week analysis!PivotTable2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Total orders in each day of week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28826148716651"/>
          <c:y val="0.13076536398318564"/>
          <c:w val="0.87894992993269883"/>
          <c:h val="0.79919155321240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'week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'week analysis'!$A$2:$A$9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'week analysis'!$B$2:$B$9</c:f>
              <c:numCache>
                <c:formatCode>General</c:formatCode>
                <c:ptCount val="7"/>
                <c:pt idx="0">
                  <c:v>2991</c:v>
                </c:pt>
                <c:pt idx="1">
                  <c:v>3375</c:v>
                </c:pt>
                <c:pt idx="2">
                  <c:v>3553</c:v>
                </c:pt>
                <c:pt idx="3">
                  <c:v>3047</c:v>
                </c:pt>
                <c:pt idx="4">
                  <c:v>2965</c:v>
                </c:pt>
                <c:pt idx="5">
                  <c:v>2852</c:v>
                </c:pt>
                <c:pt idx="6">
                  <c:v>3006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8-4461-B2BE-EDB14AE18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9175103"/>
        <c:axId val="955673279"/>
      </c:barChart>
      <c:catAx>
        <c:axId val="1899175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673279"/>
        <c:crosses val="autoZero"/>
        <c:auto val="1"/>
        <c:lblAlgn val="ctr"/>
        <c:lblOffset val="100"/>
        <c:noMultiLvlLbl val="0"/>
      </c:catAx>
      <c:valAx>
        <c:axId val="95567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1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[Solution.xlsx]week analysis!PivotTable4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</a:t>
            </a:r>
            <a:r>
              <a:rPr lang="en-US" baseline="0"/>
              <a:t> by each day of week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'week analysis'!$B$20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ED-4D6C-88CC-D448F3F4B7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ED-4D6C-88CC-D448F3F4B7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ED-4D6C-88CC-D448F3F4B7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ED-4D6C-88CC-D448F3F4B7B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ED-4D6C-88CC-D448F3F4B7B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6ED-4D6C-88CC-D448F3F4B7B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6ED-4D6C-88CC-D448F3F4B7BB}"/>
              </c:ext>
            </c:extLst>
          </c:dPt>
          <c:cat>
            <c:strRef>
              <c:f>'week analysis'!$A$21:$A$28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'week analysis'!$B$21:$B$28</c:f>
              <c:numCache>
                <c:formatCode>0</c:formatCode>
                <c:ptCount val="7"/>
                <c:pt idx="0">
                  <c:v>542952.99999999825</c:v>
                </c:pt>
                <c:pt idx="1">
                  <c:v>612321.21999999136</c:v>
                </c:pt>
                <c:pt idx="2">
                  <c:v>657851.15999998851</c:v>
                </c:pt>
                <c:pt idx="3">
                  <c:v>595598.98999999394</c:v>
                </c:pt>
                <c:pt idx="4">
                  <c:v>559416.43999999645</c:v>
                </c:pt>
                <c:pt idx="5">
                  <c:v>517929.87000000011</c:v>
                </c:pt>
                <c:pt idx="6">
                  <c:v>534176.20999999903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6ED-4D6C-88CC-D448F3F4B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[Solution.xlsx]Analysis by city!PivotTable6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Total</a:t>
            </a:r>
            <a:r>
              <a:rPr lang="en-US" sz="1600" b="1" baseline="0">
                <a:solidFill>
                  <a:schemeClr val="tx1"/>
                </a:solidFill>
              </a:rPr>
              <a:t> Orders by City</a:t>
            </a:r>
            <a:endParaRPr lang="en-US" sz="16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750967926761967"/>
          <c:y val="0.28643299795858851"/>
          <c:w val="0.75188657492579791"/>
          <c:h val="0.62931576261300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'Analysis by city'!$B$45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'Analysis by city'!$A$46:$A$55</c:f>
              <c:strCache>
                <c:ptCount val="9"/>
                <c:pt idx="0">
                  <c:v> Atlanta</c:v>
                </c:pt>
                <c:pt idx="1">
                  <c:v> Austin</c:v>
                </c:pt>
                <c:pt idx="2">
                  <c:v> Boston</c:v>
                </c:pt>
                <c:pt idx="3">
                  <c:v> Dallas</c:v>
                </c:pt>
                <c:pt idx="4">
                  <c:v> Los Angeles</c:v>
                </c:pt>
                <c:pt idx="5">
                  <c:v> New York City</c:v>
                </c:pt>
                <c:pt idx="6">
                  <c:v> Portland</c:v>
                </c:pt>
                <c:pt idx="7">
                  <c:v> San Francisco</c:v>
                </c:pt>
                <c:pt idx="8">
                  <c:v> Seattle</c:v>
                </c:pt>
              </c:strCache>
            </c:strRef>
          </c:cat>
          <c:val>
            <c:numRef>
              <c:f>'Analysis by city'!$B$46:$B$55</c:f>
              <c:numCache>
                <c:formatCode>General</c:formatCode>
                <c:ptCount val="9"/>
                <c:pt idx="0">
                  <c:v>1783</c:v>
                </c:pt>
                <c:pt idx="1">
                  <c:v>1176</c:v>
                </c:pt>
                <c:pt idx="2">
                  <c:v>2294</c:v>
                </c:pt>
                <c:pt idx="3">
                  <c:v>1621</c:v>
                </c:pt>
                <c:pt idx="4">
                  <c:v>3610</c:v>
                </c:pt>
                <c:pt idx="5">
                  <c:v>2869</c:v>
                </c:pt>
                <c:pt idx="6">
                  <c:v>1450</c:v>
                </c:pt>
                <c:pt idx="7">
                  <c:v>5267</c:v>
                </c:pt>
                <c:pt idx="8">
                  <c:v>1719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9-43A1-BA86-B751990B3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92681615"/>
        <c:axId val="955573583"/>
      </c:barChart>
      <c:catAx>
        <c:axId val="1992681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573583"/>
        <c:crosses val="autoZero"/>
        <c:auto val="1"/>
        <c:lblAlgn val="ctr"/>
        <c:lblOffset val="100"/>
        <c:noMultiLvlLbl val="0"/>
      </c:catAx>
      <c:valAx>
        <c:axId val="955573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68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[Solution.xlsx]Monthly Visual!PivotTable8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No. of orders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'Monthly Visual'!$B$1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92-4F28-AD15-009E63F09E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92-4F28-AD15-009E63F09E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92-4F28-AD15-009E63F09E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92-4F28-AD15-009E63F09E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692-4F28-AD15-009E63F09E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692-4F28-AD15-009E63F09E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692-4F28-AD15-009E63F09E8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692-4F28-AD15-009E63F09E8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692-4F28-AD15-009E63F09E8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692-4F28-AD15-009E63F09E8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692-4F28-AD15-009E63F09E8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692-4F28-AD15-009E63F09E8A}"/>
              </c:ext>
            </c:extLst>
          </c:dPt>
          <c:cat>
            <c:strRef>
              <c:f>'Monthly Visual'!$A$2:$A$14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Visual'!$B$2:$B$14</c:f>
              <c:numCache>
                <c:formatCode>General</c:formatCode>
                <c:ptCount val="12"/>
                <c:pt idx="0">
                  <c:v>664</c:v>
                </c:pt>
                <c:pt idx="1">
                  <c:v>73</c:v>
                </c:pt>
                <c:pt idx="2">
                  <c:v>1044</c:v>
                </c:pt>
                <c:pt idx="3">
                  <c:v>18263</c:v>
                </c:pt>
                <c:pt idx="4">
                  <c:v>86</c:v>
                </c:pt>
                <c:pt idx="5">
                  <c:v>338</c:v>
                </c:pt>
                <c:pt idx="6">
                  <c:v>199</c:v>
                </c:pt>
                <c:pt idx="7">
                  <c:v>310</c:v>
                </c:pt>
                <c:pt idx="8">
                  <c:v>198</c:v>
                </c:pt>
                <c:pt idx="9">
                  <c:v>282</c:v>
                </c:pt>
                <c:pt idx="10">
                  <c:v>69</c:v>
                </c:pt>
                <c:pt idx="11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692-4F28-AD15-009E63F09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70416634651897"/>
          <c:y val="9.4274080690281176E-2"/>
          <c:w val="0.16130670997301805"/>
          <c:h val="0.877549921187877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[Solution.xlsx]Monthly Visual!PivotTable8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</a:t>
            </a:r>
            <a:r>
              <a:rPr lang="en-US" baseline="0"/>
              <a:t> per month</a:t>
            </a:r>
            <a:endParaRPr lang="en-US"/>
          </a:p>
        </c:rich>
      </c:tx>
      <c:layout>
        <c:manualLayout>
          <c:xMode val="edge"/>
          <c:yMode val="edge"/>
          <c:x val="0.37184682814855008"/>
          <c:y val="4.8725588745904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'Monthly Visual'!$B$1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'Monthly Visual'!$A$2:$A$14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'Monthly Visual'!$B$2:$B$14</c:f>
              <c:numCache>
                <c:formatCode>General</c:formatCode>
                <c:ptCount val="12"/>
                <c:pt idx="0">
                  <c:v>664</c:v>
                </c:pt>
                <c:pt idx="1">
                  <c:v>73</c:v>
                </c:pt>
                <c:pt idx="2">
                  <c:v>1044</c:v>
                </c:pt>
                <c:pt idx="3">
                  <c:v>18263</c:v>
                </c:pt>
                <c:pt idx="4">
                  <c:v>86</c:v>
                </c:pt>
                <c:pt idx="5">
                  <c:v>338</c:v>
                </c:pt>
                <c:pt idx="6">
                  <c:v>199</c:v>
                </c:pt>
                <c:pt idx="7">
                  <c:v>310</c:v>
                </c:pt>
                <c:pt idx="8">
                  <c:v>198</c:v>
                </c:pt>
                <c:pt idx="9">
                  <c:v>282</c:v>
                </c:pt>
                <c:pt idx="10">
                  <c:v>69</c:v>
                </c:pt>
                <c:pt idx="11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31-416B-89D7-E28504C34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9173183"/>
        <c:axId val="709248127"/>
      </c:lineChart>
      <c:catAx>
        <c:axId val="189917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48127"/>
        <c:crosses val="autoZero"/>
        <c:auto val="1"/>
        <c:lblAlgn val="ctr"/>
        <c:lblOffset val="100"/>
        <c:noMultiLvlLbl val="0"/>
      </c:catAx>
      <c:valAx>
        <c:axId val="70924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17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[Solution.xlsx]Busy hour trend!PivotTable9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Busy Hour of Purchase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5187848947740863E-2"/>
          <c:y val="0.18864726217921576"/>
          <c:w val="0.92637085194010071"/>
          <c:h val="0.70317966862071757"/>
        </c:manualLayout>
      </c:layout>
      <c:lineChart>
        <c:grouping val="standard"/>
        <c:varyColors val="0"/>
        <c:ser>
          <c:idx val="0"/>
          <c:order val="0"/>
          <c:tx>
            <c:strRef>
              <c:f>'Busy hour trend'!$B$1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'Busy hour trend'!$A$2:$A$26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'Busy hour trend'!$B$2:$B$26</c:f>
              <c:numCache>
                <c:formatCode>General</c:formatCode>
                <c:ptCount val="24"/>
                <c:pt idx="0">
                  <c:v>458</c:v>
                </c:pt>
                <c:pt idx="1">
                  <c:v>278</c:v>
                </c:pt>
                <c:pt idx="2">
                  <c:v>164</c:v>
                </c:pt>
                <c:pt idx="3">
                  <c:v>95</c:v>
                </c:pt>
                <c:pt idx="4">
                  <c:v>94</c:v>
                </c:pt>
                <c:pt idx="5">
                  <c:v>173</c:v>
                </c:pt>
                <c:pt idx="6">
                  <c:v>309</c:v>
                </c:pt>
                <c:pt idx="7">
                  <c:v>451</c:v>
                </c:pt>
                <c:pt idx="8">
                  <c:v>773</c:v>
                </c:pt>
                <c:pt idx="9">
                  <c:v>1032</c:v>
                </c:pt>
                <c:pt idx="10">
                  <c:v>1352</c:v>
                </c:pt>
                <c:pt idx="11">
                  <c:v>1445</c:v>
                </c:pt>
                <c:pt idx="12">
                  <c:v>1468</c:v>
                </c:pt>
                <c:pt idx="13">
                  <c:v>1421</c:v>
                </c:pt>
                <c:pt idx="14">
                  <c:v>1308</c:v>
                </c:pt>
                <c:pt idx="15">
                  <c:v>1186</c:v>
                </c:pt>
                <c:pt idx="16">
                  <c:v>1241</c:v>
                </c:pt>
                <c:pt idx="17">
                  <c:v>1183</c:v>
                </c:pt>
                <c:pt idx="18">
                  <c:v>1455</c:v>
                </c:pt>
                <c:pt idx="19">
                  <c:v>1527</c:v>
                </c:pt>
                <c:pt idx="20">
                  <c:v>1454</c:v>
                </c:pt>
                <c:pt idx="21">
                  <c:v>1194</c:v>
                </c:pt>
                <c:pt idx="22">
                  <c:v>1007</c:v>
                </c:pt>
                <c:pt idx="23">
                  <c:v>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3B-42A3-88A1-8BDB6127A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3569103"/>
        <c:axId val="955682703"/>
      </c:lineChart>
      <c:catAx>
        <c:axId val="60356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682703"/>
        <c:crosses val="autoZero"/>
        <c:auto val="1"/>
        <c:lblAlgn val="ctr"/>
        <c:lblOffset val="100"/>
        <c:noMultiLvlLbl val="0"/>
      </c:catAx>
      <c:valAx>
        <c:axId val="95568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56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2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8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14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89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85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2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8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1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7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8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7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4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64522D-03BA-4650-BDFC-EACCA5AFA593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67EFE4-B9B6-4D12-A613-D6C54BF77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8A91-0980-F5D8-043F-BC276A341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514599"/>
            <a:ext cx="9440034" cy="1828801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Unlocking Sales Success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A731-1F48-BCB9-4F66-507642C9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429000"/>
            <a:ext cx="9440034" cy="1049867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Söhne"/>
              </a:rPr>
              <a:t>A Data-Driven Insight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0678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4980D-74DC-534F-2DDD-D3FE0972A6C2}"/>
              </a:ext>
            </a:extLst>
          </p:cNvPr>
          <p:cNvSpPr txBox="1"/>
          <p:nvPr/>
        </p:nvSpPr>
        <p:spPr>
          <a:xfrm>
            <a:off x="755780" y="363895"/>
            <a:ext cx="177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Objective</a:t>
            </a:r>
            <a:r>
              <a:rPr lang="en-US" sz="2400" b="1" dirty="0"/>
              <a:t>: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4993-19FA-36DC-E6C5-3E2467B76848}"/>
              </a:ext>
            </a:extLst>
          </p:cNvPr>
          <p:cNvSpPr txBox="1"/>
          <p:nvPr/>
        </p:nvSpPr>
        <p:spPr>
          <a:xfrm>
            <a:off x="755780" y="1010139"/>
            <a:ext cx="1059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The objective of the Sales Insight Data Analyst project is to leverage data analytics and visualization techniques to provide actionable insights and recommendations for improving sales performance and strategic decision-making. This project aims to enhance the organization's understanding of sales trends, customer behavior, and market dynamics by analyzing and interpreting data from various sources.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EDD58-0D07-CA15-DCE3-F8FF04F0F448}"/>
              </a:ext>
            </a:extLst>
          </p:cNvPr>
          <p:cNvSpPr txBox="1"/>
          <p:nvPr/>
        </p:nvSpPr>
        <p:spPr>
          <a:xfrm>
            <a:off x="867747" y="2733869"/>
            <a:ext cx="1066489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process involved are :</a:t>
            </a: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1" dirty="0">
                <a:effectLst/>
                <a:latin typeface="Söhne"/>
              </a:rPr>
              <a:t>Analyze Sales Data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sz="1600" b="0" i="0" dirty="0">
                <a:effectLst/>
                <a:latin typeface="Söhne"/>
              </a:rPr>
              <a:t>Thoroughly analyze historical and current sales data to identify patterns, trends, and key performance indicators (KPIs) that influence sales outcomes.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1" dirty="0">
                <a:effectLst/>
                <a:latin typeface="Söhne"/>
              </a:rPr>
              <a:t>Customer Segmentation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sz="1600" b="0" i="0" dirty="0">
                <a:effectLst/>
                <a:latin typeface="Söhne"/>
              </a:rPr>
              <a:t>Segment the customer base to better understand the diverse needs, preferences, and behaviors of different customer groups, enabling more targeted marketing and sales strategies.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1" dirty="0">
                <a:effectLst/>
                <a:latin typeface="Söhne"/>
              </a:rPr>
              <a:t>Sales Performance Metrics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sz="1600" b="0" i="0" dirty="0">
                <a:effectLst/>
                <a:latin typeface="Söhne"/>
              </a:rPr>
              <a:t>Define and track key performance metrics (KPIs) such as conversion rates, customer acquisition cost, and customer lifetime value, providing insights into sales team effectiveness.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1" dirty="0">
                <a:effectLst/>
                <a:latin typeface="Söhne"/>
              </a:rPr>
              <a:t>Data Visualization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sz="1600" b="0" i="0" dirty="0">
                <a:effectLst/>
                <a:latin typeface="Söhne"/>
              </a:rPr>
              <a:t>Create intuitive and informative data visualizations, dashboards, and reports that communicate insights effectively to various stakeholders within the organization using Power Query Tool in Excel.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98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477833-D33A-68D7-14B9-8A9B4222A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448346"/>
              </p:ext>
            </p:extLst>
          </p:nvPr>
        </p:nvGraphicFramePr>
        <p:xfrm>
          <a:off x="707571" y="111969"/>
          <a:ext cx="10776858" cy="5467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8204A4-BB81-9484-AE0B-4FC52388472C}"/>
              </a:ext>
            </a:extLst>
          </p:cNvPr>
          <p:cNvSpPr txBox="1"/>
          <p:nvPr/>
        </p:nvSpPr>
        <p:spPr>
          <a:xfrm>
            <a:off x="699794" y="5628226"/>
            <a:ext cx="1057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products that are highly in demand all over the year are: AAA batteries, AA batteries, Lightening charging cables, USB-C charging cable and wired headphones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29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6451AFB-147C-4FDB-8A71-34B2D490B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818546"/>
              </p:ext>
            </p:extLst>
          </p:nvPr>
        </p:nvGraphicFramePr>
        <p:xfrm>
          <a:off x="542731" y="1229774"/>
          <a:ext cx="4598436" cy="3706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E43265E-71CB-5F4E-7015-878DC73E8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959980"/>
              </p:ext>
            </p:extLst>
          </p:nvPr>
        </p:nvGraphicFramePr>
        <p:xfrm>
          <a:off x="5498839" y="1229774"/>
          <a:ext cx="5259355" cy="34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54D068-5937-A7C2-365C-F088E524A3C6}"/>
              </a:ext>
            </a:extLst>
          </p:cNvPr>
          <p:cNvSpPr txBox="1"/>
          <p:nvPr/>
        </p:nvSpPr>
        <p:spPr>
          <a:xfrm>
            <a:off x="699794" y="5628226"/>
            <a:ext cx="1057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busy day for the sale is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 on each weekday is quite similar and opening of week is quite busy as compare to other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46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82E414-BBAF-6327-2752-360B908A6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945388"/>
              </p:ext>
            </p:extLst>
          </p:nvPr>
        </p:nvGraphicFramePr>
        <p:xfrm>
          <a:off x="1184988" y="760445"/>
          <a:ext cx="9081018" cy="368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DFF587-D98F-C020-9EB0-003F69854B5D}"/>
              </a:ext>
            </a:extLst>
          </p:cNvPr>
          <p:cNvSpPr txBox="1"/>
          <p:nvPr/>
        </p:nvSpPr>
        <p:spPr>
          <a:xfrm>
            <a:off x="699794" y="5628226"/>
            <a:ext cx="1057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5 top cities for the sale of our company are: San Francisco, Los Angeles, New York, Boston &amp; Atlanta</a:t>
            </a:r>
          </a:p>
        </p:txBody>
      </p:sp>
    </p:spTree>
    <p:extLst>
      <p:ext uri="{BB962C8B-B14F-4D97-AF65-F5344CB8AC3E}">
        <p14:creationId xmlns:p14="http://schemas.microsoft.com/office/powerpoint/2010/main" val="34482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2BF9F0-665A-A32A-390D-1A9075AC5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609696"/>
              </p:ext>
            </p:extLst>
          </p:nvPr>
        </p:nvGraphicFramePr>
        <p:xfrm>
          <a:off x="438539" y="1112909"/>
          <a:ext cx="5362108" cy="4140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93EAB3B-8044-E885-32B2-A0584C6CA8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563987"/>
              </p:ext>
            </p:extLst>
          </p:nvPr>
        </p:nvGraphicFramePr>
        <p:xfrm>
          <a:off x="5800647" y="1112909"/>
          <a:ext cx="5841935" cy="3776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A9EEFB-9088-7B8D-AFCD-29175514C63A}"/>
              </a:ext>
            </a:extLst>
          </p:cNvPr>
          <p:cNvSpPr txBox="1"/>
          <p:nvPr/>
        </p:nvSpPr>
        <p:spPr>
          <a:xfrm>
            <a:off x="699794" y="5628226"/>
            <a:ext cx="1057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April is the month when maximum sales has been occurred, it is the peak time of sale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increase the annual sale, the company should plan the stock and other factors according to this month</a:t>
            </a:r>
          </a:p>
        </p:txBody>
      </p:sp>
    </p:spTree>
    <p:extLst>
      <p:ext uri="{BB962C8B-B14F-4D97-AF65-F5344CB8AC3E}">
        <p14:creationId xmlns:p14="http://schemas.microsoft.com/office/powerpoint/2010/main" val="390667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4DACB0-D613-137E-46DA-D7664D1D8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362210"/>
              </p:ext>
            </p:extLst>
          </p:nvPr>
        </p:nvGraphicFramePr>
        <p:xfrm>
          <a:off x="1054359" y="587830"/>
          <a:ext cx="9750489" cy="4935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571B29-1F64-7E7E-088A-56E152E6D91C}"/>
              </a:ext>
            </a:extLst>
          </p:cNvPr>
          <p:cNvSpPr txBox="1"/>
          <p:nvPr/>
        </p:nvSpPr>
        <p:spPr>
          <a:xfrm>
            <a:off x="699794" y="5628226"/>
            <a:ext cx="1057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denotes the sale is maximum 6:00 pm to 10:00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 is quite low at midnight </a:t>
            </a:r>
          </a:p>
        </p:txBody>
      </p:sp>
    </p:spTree>
    <p:extLst>
      <p:ext uri="{BB962C8B-B14F-4D97-AF65-F5344CB8AC3E}">
        <p14:creationId xmlns:p14="http://schemas.microsoft.com/office/powerpoint/2010/main" val="121050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</TotalTime>
  <Words>380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Söhne</vt:lpstr>
      <vt:lpstr>Wingdings 2</vt:lpstr>
      <vt:lpstr>Slate</vt:lpstr>
      <vt:lpstr>Unlocking Sales Success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Kumari</dc:creator>
  <cp:lastModifiedBy>Ruchi Kumari</cp:lastModifiedBy>
  <cp:revision>2</cp:revision>
  <dcterms:created xsi:type="dcterms:W3CDTF">2023-11-03T21:58:31Z</dcterms:created>
  <dcterms:modified xsi:type="dcterms:W3CDTF">2023-11-04T18:47:33Z</dcterms:modified>
</cp:coreProperties>
</file>